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85" r:id="rId11"/>
    <p:sldId id="286" r:id="rId12"/>
    <p:sldId id="287" r:id="rId13"/>
    <p:sldId id="288" r:id="rId14"/>
    <p:sldId id="289" r:id="rId15"/>
    <p:sldId id="290" r:id="rId16"/>
    <p:sldId id="291" r:id="rId17"/>
    <p:sldId id="266" r:id="rId18"/>
    <p:sldId id="275" r:id="rId19"/>
    <p:sldId id="276" r:id="rId20"/>
    <p:sldId id="277" r:id="rId21"/>
    <p:sldId id="278" r:id="rId22"/>
    <p:sldId id="279" r:id="rId23"/>
    <p:sldId id="280" r:id="rId24"/>
    <p:sldId id="282" r:id="rId25"/>
    <p:sldId id="283" r:id="rId26"/>
    <p:sldId id="281" r:id="rId27"/>
    <p:sldId id="268" r:id="rId28"/>
    <p:sldId id="292" r:id="rId29"/>
    <p:sldId id="271" r:id="rId30"/>
    <p:sldId id="284"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28890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267655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65287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85746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39608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44CFF81-F06E-4620-9A2F-AD90192778AA}" type="datetimeFigureOut">
              <a:rPr lang="cs-CZ" smtClean="0"/>
              <a:t>16.3.2018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52939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44CFF81-F06E-4620-9A2F-AD90192778AA}" type="datetimeFigureOut">
              <a:rPr lang="cs-CZ" smtClean="0"/>
              <a:t>16.3.2018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18323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44CFF81-F06E-4620-9A2F-AD90192778AA}" type="datetimeFigureOut">
              <a:rPr lang="cs-CZ" smtClean="0"/>
              <a:t>16.3.2018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2310311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44CFF81-F06E-4620-9A2F-AD90192778AA}" type="datetimeFigureOut">
              <a:rPr lang="cs-CZ" smtClean="0"/>
              <a:t>16.3.2018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86001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44CFF81-F06E-4620-9A2F-AD90192778AA}" type="datetimeFigureOut">
              <a:rPr lang="cs-CZ" smtClean="0"/>
              <a:t>16.3.2018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3812792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44CFF81-F06E-4620-9A2F-AD90192778AA}" type="datetimeFigureOut">
              <a:rPr lang="cs-CZ" smtClean="0"/>
              <a:t>16.3.2018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8CFA73-1A4E-49D8-99EA-E7CC7C635949}" type="slidenum">
              <a:rPr lang="cs-CZ" smtClean="0"/>
              <a:t>‹#›</a:t>
            </a:fld>
            <a:endParaRPr lang="cs-CZ"/>
          </a:p>
        </p:txBody>
      </p:sp>
    </p:spTree>
    <p:extLst>
      <p:ext uri="{BB962C8B-B14F-4D97-AF65-F5344CB8AC3E}">
        <p14:creationId xmlns:p14="http://schemas.microsoft.com/office/powerpoint/2010/main" val="135132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CFF81-F06E-4620-9A2F-AD90192778AA}" type="datetimeFigureOut">
              <a:rPr lang="cs-CZ" smtClean="0"/>
              <a:t>16.3.2018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CFA73-1A4E-49D8-99EA-E7CC7C635949}" type="slidenum">
              <a:rPr lang="cs-CZ" smtClean="0"/>
              <a:t>‹#›</a:t>
            </a:fld>
            <a:endParaRPr lang="cs-CZ"/>
          </a:p>
        </p:txBody>
      </p:sp>
    </p:spTree>
    <p:extLst>
      <p:ext uri="{BB962C8B-B14F-4D97-AF65-F5344CB8AC3E}">
        <p14:creationId xmlns:p14="http://schemas.microsoft.com/office/powerpoint/2010/main" val="1684476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cz/url?sa=i&amp;rct=j&amp;q=&amp;esrc=s&amp;source=images&amp;cd=&amp;cad=rja&amp;uact=8&amp;ved=0ahUKEwiAka6om6rYAhWS16QKHfH4AggQjRwIBw&amp;url=http://www.leanmath.com/blog-entry/abc-inventory-analysis&amp;psig=AOvVaw0igCNZloP-HVaZ993Mvw1t&amp;ust=1514464829142211"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Primary</a:t>
            </a:r>
            <a:r>
              <a:rPr lang="cs-CZ" dirty="0" smtClean="0"/>
              <a:t> </a:t>
            </a:r>
            <a:r>
              <a:rPr lang="cs-CZ" dirty="0" err="1" smtClean="0"/>
              <a:t>activities</a:t>
            </a:r>
            <a:endParaRPr lang="cs-CZ" dirty="0"/>
          </a:p>
        </p:txBody>
      </p:sp>
      <p:pic>
        <p:nvPicPr>
          <p:cNvPr id="5"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4931" y="1600200"/>
            <a:ext cx="769413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0605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Right</a:t>
            </a:r>
            <a:r>
              <a:rPr lang="cs-CZ" dirty="0" smtClean="0"/>
              <a:t> </a:t>
            </a:r>
            <a:r>
              <a:rPr lang="cs-CZ" dirty="0" err="1" smtClean="0"/>
              <a:t>quality</a:t>
            </a:r>
            <a:endParaRPr lang="cs-CZ" dirty="0"/>
          </a:p>
        </p:txBody>
      </p:sp>
      <p:sp>
        <p:nvSpPr>
          <p:cNvPr id="3" name="Zástupný symbol pro obsah 2"/>
          <p:cNvSpPr>
            <a:spLocks noGrp="1"/>
          </p:cNvSpPr>
          <p:nvPr>
            <p:ph idx="1"/>
          </p:nvPr>
        </p:nvSpPr>
        <p:spPr/>
        <p:txBody>
          <a:bodyPr/>
          <a:lstStyle/>
          <a:p>
            <a:r>
              <a:rPr lang="cs-CZ" b="1" dirty="0" err="1" smtClean="0"/>
              <a:t>Value</a:t>
            </a:r>
            <a:r>
              <a:rPr lang="cs-CZ" b="1" dirty="0" smtClean="0"/>
              <a:t> </a:t>
            </a:r>
            <a:r>
              <a:rPr lang="cs-CZ" b="1" dirty="0" err="1" smtClean="0"/>
              <a:t>analysis</a:t>
            </a:r>
            <a:r>
              <a:rPr lang="cs-CZ" b="1" dirty="0" smtClean="0"/>
              <a:t> </a:t>
            </a:r>
            <a:r>
              <a:rPr lang="cs-CZ" dirty="0" smtClean="0"/>
              <a:t>– </a:t>
            </a:r>
            <a:r>
              <a:rPr lang="cs-CZ" dirty="0" err="1" smtClean="0"/>
              <a:t>process</a:t>
            </a:r>
            <a:r>
              <a:rPr lang="cs-CZ" dirty="0" smtClean="0"/>
              <a:t> </a:t>
            </a:r>
            <a:r>
              <a:rPr lang="cs-CZ" dirty="0" err="1" smtClean="0"/>
              <a:t>for</a:t>
            </a:r>
            <a:r>
              <a:rPr lang="cs-CZ" dirty="0" smtClean="0"/>
              <a:t> </a:t>
            </a:r>
            <a:r>
              <a:rPr lang="cs-CZ" dirty="0" err="1" smtClean="0"/>
              <a:t>assesing</a:t>
            </a:r>
            <a:r>
              <a:rPr lang="cs-CZ" dirty="0" smtClean="0"/>
              <a:t> </a:t>
            </a:r>
            <a:r>
              <a:rPr lang="cs-CZ" dirty="0" err="1" smtClean="0"/>
              <a:t>the</a:t>
            </a:r>
            <a:r>
              <a:rPr lang="cs-CZ" dirty="0" smtClean="0"/>
              <a:t> performance </a:t>
            </a:r>
            <a:r>
              <a:rPr lang="cs-CZ" dirty="0" err="1" smtClean="0"/>
              <a:t>of</a:t>
            </a:r>
            <a:r>
              <a:rPr lang="cs-CZ" dirty="0" smtClean="0"/>
              <a:t> a </a:t>
            </a:r>
            <a:r>
              <a:rPr lang="cs-CZ" dirty="0" err="1" smtClean="0"/>
              <a:t>product</a:t>
            </a:r>
            <a:r>
              <a:rPr lang="cs-CZ" dirty="0" smtClean="0"/>
              <a:t> </a:t>
            </a:r>
            <a:r>
              <a:rPr lang="cs-CZ" dirty="0" err="1" smtClean="0"/>
              <a:t>or</a:t>
            </a:r>
            <a:r>
              <a:rPr lang="cs-CZ" dirty="0" smtClean="0"/>
              <a:t> </a:t>
            </a:r>
            <a:r>
              <a:rPr lang="cs-CZ" dirty="0" err="1" smtClean="0"/>
              <a:t>service</a:t>
            </a:r>
            <a:r>
              <a:rPr lang="cs-CZ" dirty="0" smtClean="0"/>
              <a:t> </a:t>
            </a:r>
            <a:r>
              <a:rPr lang="cs-CZ" dirty="0" err="1" smtClean="0"/>
              <a:t>relative</a:t>
            </a:r>
            <a:r>
              <a:rPr lang="cs-CZ" dirty="0" smtClean="0"/>
              <a:t> to </a:t>
            </a:r>
            <a:r>
              <a:rPr lang="cs-CZ" dirty="0" err="1" smtClean="0"/>
              <a:t>its</a:t>
            </a:r>
            <a:r>
              <a:rPr lang="cs-CZ" dirty="0" smtClean="0"/>
              <a:t> </a:t>
            </a:r>
            <a:r>
              <a:rPr lang="cs-CZ" dirty="0" err="1" smtClean="0"/>
              <a:t>cost</a:t>
            </a:r>
            <a:r>
              <a:rPr lang="cs-CZ" dirty="0" smtClean="0"/>
              <a:t>. Performance </a:t>
            </a:r>
            <a:r>
              <a:rPr lang="cs-CZ" dirty="0" err="1" smtClean="0"/>
              <a:t>includes</a:t>
            </a:r>
            <a:r>
              <a:rPr lang="cs-CZ" dirty="0" smtClean="0"/>
              <a:t> </a:t>
            </a:r>
            <a:r>
              <a:rPr lang="cs-CZ" dirty="0" err="1" smtClean="0"/>
              <a:t>any</a:t>
            </a:r>
            <a:r>
              <a:rPr lang="cs-CZ" dirty="0" smtClean="0"/>
              <a:t> </a:t>
            </a:r>
            <a:r>
              <a:rPr lang="cs-CZ" dirty="0" err="1" smtClean="0"/>
              <a:t>quality</a:t>
            </a:r>
            <a:r>
              <a:rPr lang="cs-CZ" dirty="0" smtClean="0"/>
              <a:t> </a:t>
            </a:r>
            <a:r>
              <a:rPr lang="cs-CZ" dirty="0" err="1" smtClean="0"/>
              <a:t>characteristic</a:t>
            </a:r>
            <a:r>
              <a:rPr lang="cs-CZ" dirty="0" smtClean="0"/>
              <a:t> </a:t>
            </a:r>
            <a:r>
              <a:rPr lang="cs-CZ" dirty="0" err="1" smtClean="0"/>
              <a:t>that</a:t>
            </a:r>
            <a:r>
              <a:rPr lang="cs-CZ" dirty="0" smtClean="0"/>
              <a:t> </a:t>
            </a:r>
            <a:r>
              <a:rPr lang="cs-CZ" dirty="0" err="1" smtClean="0"/>
              <a:t>is</a:t>
            </a:r>
            <a:r>
              <a:rPr lang="cs-CZ" dirty="0" smtClean="0"/>
              <a:t> </a:t>
            </a:r>
            <a:r>
              <a:rPr lang="cs-CZ" dirty="0" err="1" smtClean="0"/>
              <a:t>important</a:t>
            </a:r>
            <a:r>
              <a:rPr lang="cs-CZ" dirty="0" smtClean="0"/>
              <a:t> to </a:t>
            </a:r>
            <a:r>
              <a:rPr lang="cs-CZ" dirty="0" err="1" smtClean="0"/>
              <a:t>the</a:t>
            </a:r>
            <a:r>
              <a:rPr lang="cs-CZ" dirty="0" smtClean="0"/>
              <a:t> </a:t>
            </a:r>
            <a:r>
              <a:rPr lang="cs-CZ" dirty="0" err="1" smtClean="0"/>
              <a:t>buyer</a:t>
            </a:r>
            <a:r>
              <a:rPr lang="cs-CZ" dirty="0" smtClean="0"/>
              <a:t>.</a:t>
            </a:r>
          </a:p>
          <a:p>
            <a:r>
              <a:rPr lang="cs-CZ" dirty="0" err="1" smtClean="0"/>
              <a:t>Helpful</a:t>
            </a:r>
            <a:r>
              <a:rPr lang="cs-CZ" dirty="0" smtClean="0"/>
              <a:t> </a:t>
            </a:r>
            <a:r>
              <a:rPr lang="cs-CZ" dirty="0" err="1" smtClean="0"/>
              <a:t>when</a:t>
            </a:r>
            <a:r>
              <a:rPr lang="cs-CZ" dirty="0" smtClean="0"/>
              <a:t> </a:t>
            </a:r>
            <a:r>
              <a:rPr lang="cs-CZ" dirty="0" err="1" smtClean="0"/>
              <a:t>comapring</a:t>
            </a:r>
            <a:r>
              <a:rPr lang="cs-CZ" dirty="0" smtClean="0"/>
              <a:t> </a:t>
            </a:r>
            <a:r>
              <a:rPr lang="cs-CZ" dirty="0" err="1" smtClean="0"/>
              <a:t>products</a:t>
            </a:r>
            <a:r>
              <a:rPr lang="cs-CZ" dirty="0" smtClean="0"/>
              <a:t> </a:t>
            </a:r>
            <a:endParaRPr lang="cs-CZ" dirty="0"/>
          </a:p>
        </p:txBody>
      </p:sp>
    </p:spTree>
    <p:extLst>
      <p:ext uri="{BB962C8B-B14F-4D97-AF65-F5344CB8AC3E}">
        <p14:creationId xmlns:p14="http://schemas.microsoft.com/office/powerpoint/2010/main" val="234783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Right</a:t>
            </a:r>
            <a:r>
              <a:rPr lang="cs-CZ" dirty="0" smtClean="0"/>
              <a:t> </a:t>
            </a:r>
            <a:r>
              <a:rPr lang="cs-CZ" dirty="0" err="1" smtClean="0"/>
              <a:t>quantity</a:t>
            </a:r>
            <a:endParaRPr lang="cs-CZ" dirty="0"/>
          </a:p>
        </p:txBody>
      </p:sp>
      <p:sp>
        <p:nvSpPr>
          <p:cNvPr id="3" name="Zástupný symbol pro obsah 2"/>
          <p:cNvSpPr>
            <a:spLocks noGrp="1"/>
          </p:cNvSpPr>
          <p:nvPr>
            <p:ph idx="1"/>
          </p:nvPr>
        </p:nvSpPr>
        <p:spPr/>
        <p:txBody>
          <a:bodyPr/>
          <a:lstStyle/>
          <a:p>
            <a:r>
              <a:rPr lang="cs-CZ" dirty="0" err="1" smtClean="0"/>
              <a:t>Need</a:t>
            </a:r>
            <a:r>
              <a:rPr lang="cs-CZ" dirty="0" smtClean="0"/>
              <a:t> </a:t>
            </a:r>
            <a:r>
              <a:rPr lang="cs-CZ" dirty="0" err="1" smtClean="0"/>
              <a:t>for</a:t>
            </a:r>
            <a:r>
              <a:rPr lang="cs-CZ" dirty="0" smtClean="0"/>
              <a:t> sales </a:t>
            </a:r>
            <a:r>
              <a:rPr lang="cs-CZ" dirty="0" err="1" smtClean="0"/>
              <a:t>forecasting</a:t>
            </a:r>
            <a:r>
              <a:rPr lang="cs-CZ" dirty="0" smtClean="0"/>
              <a:t> </a:t>
            </a:r>
            <a:r>
              <a:rPr lang="cs-CZ" dirty="0" err="1" smtClean="0"/>
              <a:t>or</a:t>
            </a:r>
            <a:r>
              <a:rPr lang="cs-CZ" dirty="0" smtClean="0"/>
              <a:t> </a:t>
            </a:r>
            <a:r>
              <a:rPr lang="cs-CZ" dirty="0" err="1" smtClean="0"/>
              <a:t>demand</a:t>
            </a:r>
            <a:r>
              <a:rPr lang="cs-CZ" dirty="0" smtClean="0"/>
              <a:t> </a:t>
            </a:r>
            <a:r>
              <a:rPr lang="cs-CZ" dirty="0" err="1" smtClean="0"/>
              <a:t>forecasting</a:t>
            </a:r>
            <a:r>
              <a:rPr lang="cs-CZ" dirty="0" smtClean="0"/>
              <a:t> ( </a:t>
            </a:r>
            <a:r>
              <a:rPr lang="cs-CZ" dirty="0" err="1" smtClean="0"/>
              <a:t>sugar</a:t>
            </a:r>
            <a:r>
              <a:rPr lang="cs-CZ" dirty="0" smtClean="0"/>
              <a:t>, </a:t>
            </a:r>
            <a:r>
              <a:rPr lang="cs-CZ" dirty="0" err="1" smtClean="0"/>
              <a:t>butter</a:t>
            </a:r>
            <a:r>
              <a:rPr lang="cs-CZ" dirty="0" smtClean="0"/>
              <a:t> </a:t>
            </a:r>
            <a:r>
              <a:rPr lang="cs-CZ" dirty="0" err="1" smtClean="0"/>
              <a:t>before</a:t>
            </a:r>
            <a:r>
              <a:rPr lang="cs-CZ" dirty="0" smtClean="0"/>
              <a:t> </a:t>
            </a:r>
            <a:r>
              <a:rPr lang="cs-CZ" dirty="0" err="1" smtClean="0"/>
              <a:t>Xmas</a:t>
            </a:r>
            <a:r>
              <a:rPr lang="cs-CZ" dirty="0" smtClean="0"/>
              <a:t>)</a:t>
            </a:r>
          </a:p>
          <a:p>
            <a:r>
              <a:rPr lang="cs-CZ" dirty="0" err="1"/>
              <a:t>Rely</a:t>
            </a:r>
            <a:r>
              <a:rPr lang="cs-CZ" dirty="0"/>
              <a:t> on </a:t>
            </a:r>
            <a:r>
              <a:rPr lang="cs-CZ" dirty="0" err="1"/>
              <a:t>inventory</a:t>
            </a:r>
            <a:r>
              <a:rPr lang="cs-CZ" dirty="0"/>
              <a:t> data – </a:t>
            </a:r>
            <a:r>
              <a:rPr lang="cs-CZ" dirty="0" err="1"/>
              <a:t>information</a:t>
            </a:r>
            <a:r>
              <a:rPr lang="cs-CZ" dirty="0"/>
              <a:t> on </a:t>
            </a:r>
            <a:r>
              <a:rPr lang="cs-CZ" dirty="0" err="1" smtClean="0"/>
              <a:t>the</a:t>
            </a:r>
            <a:r>
              <a:rPr lang="cs-CZ" dirty="0" smtClean="0"/>
              <a:t> </a:t>
            </a:r>
            <a:r>
              <a:rPr lang="cs-CZ" dirty="0" err="1" smtClean="0"/>
              <a:t>number</a:t>
            </a:r>
            <a:r>
              <a:rPr lang="cs-CZ" dirty="0" smtClean="0"/>
              <a:t> </a:t>
            </a:r>
            <a:r>
              <a:rPr lang="cs-CZ" dirty="0" err="1" smtClean="0"/>
              <a:t>of</a:t>
            </a:r>
            <a:r>
              <a:rPr lang="cs-CZ" dirty="0" smtClean="0"/>
              <a:t> such </a:t>
            </a:r>
            <a:r>
              <a:rPr lang="cs-CZ" dirty="0" err="1" smtClean="0"/>
              <a:t>items</a:t>
            </a:r>
            <a:r>
              <a:rPr lang="cs-CZ" dirty="0" smtClean="0"/>
              <a:t> </a:t>
            </a:r>
            <a:r>
              <a:rPr lang="cs-CZ" dirty="0" err="1" smtClean="0"/>
              <a:t>the</a:t>
            </a:r>
            <a:r>
              <a:rPr lang="cs-CZ" dirty="0" smtClean="0"/>
              <a:t> </a:t>
            </a:r>
            <a:r>
              <a:rPr lang="cs-CZ" dirty="0" err="1" smtClean="0"/>
              <a:t>businessalready</a:t>
            </a:r>
            <a:r>
              <a:rPr lang="cs-CZ" dirty="0" smtClean="0"/>
              <a:t> has in </a:t>
            </a:r>
            <a:r>
              <a:rPr lang="cs-CZ" dirty="0" err="1" smtClean="0"/>
              <a:t>stock</a:t>
            </a:r>
            <a:endParaRPr lang="cs-CZ" dirty="0" smtClean="0"/>
          </a:p>
          <a:p>
            <a:r>
              <a:rPr lang="cs-CZ" dirty="0" err="1" smtClean="0"/>
              <a:t>Purchase</a:t>
            </a:r>
            <a:r>
              <a:rPr lang="cs-CZ" dirty="0" smtClean="0"/>
              <a:t> </a:t>
            </a:r>
            <a:r>
              <a:rPr lang="cs-CZ" dirty="0" err="1" smtClean="0"/>
              <a:t>quantity</a:t>
            </a:r>
            <a:r>
              <a:rPr lang="cs-CZ" dirty="0" smtClean="0"/>
              <a:t> </a:t>
            </a:r>
            <a:r>
              <a:rPr lang="cs-CZ" dirty="0" err="1" smtClean="0"/>
              <a:t>may</a:t>
            </a:r>
            <a:r>
              <a:rPr lang="cs-CZ" dirty="0" smtClean="0"/>
              <a:t> </a:t>
            </a:r>
            <a:r>
              <a:rPr lang="cs-CZ" dirty="0" err="1" smtClean="0"/>
              <a:t>be</a:t>
            </a:r>
            <a:r>
              <a:rPr lang="cs-CZ" dirty="0" smtClean="0"/>
              <a:t> </a:t>
            </a:r>
            <a:r>
              <a:rPr lang="cs-CZ" dirty="0" err="1" smtClean="0"/>
              <a:t>influeced</a:t>
            </a:r>
            <a:r>
              <a:rPr lang="cs-CZ" dirty="0" smtClean="0"/>
              <a:t> by </a:t>
            </a:r>
            <a:r>
              <a:rPr lang="cs-CZ" dirty="0" err="1" smtClean="0"/>
              <a:t>vendors</a:t>
            </a:r>
            <a:r>
              <a:rPr lang="cs-CZ" dirty="0" smtClean="0"/>
              <a:t> ( </a:t>
            </a:r>
            <a:r>
              <a:rPr lang="cs-CZ" dirty="0" err="1" smtClean="0"/>
              <a:t>wholesalers</a:t>
            </a:r>
            <a:r>
              <a:rPr lang="cs-CZ" dirty="0" smtClean="0"/>
              <a:t> </a:t>
            </a:r>
            <a:r>
              <a:rPr lang="cs-CZ" dirty="0" err="1" smtClean="0"/>
              <a:t>sell</a:t>
            </a:r>
            <a:r>
              <a:rPr lang="cs-CZ" dirty="0" smtClean="0"/>
              <a:t> in very </a:t>
            </a:r>
            <a:r>
              <a:rPr lang="cs-CZ" dirty="0" err="1" smtClean="0"/>
              <a:t>large</a:t>
            </a:r>
            <a:r>
              <a:rPr lang="cs-CZ" dirty="0" smtClean="0"/>
              <a:t> </a:t>
            </a:r>
            <a:r>
              <a:rPr lang="cs-CZ" dirty="0" err="1" smtClean="0"/>
              <a:t>batches</a:t>
            </a:r>
            <a:r>
              <a:rPr lang="cs-CZ" dirty="0" smtClean="0"/>
              <a:t>)</a:t>
            </a:r>
            <a:endParaRPr lang="cs-CZ" dirty="0"/>
          </a:p>
        </p:txBody>
      </p:sp>
    </p:spTree>
    <p:extLst>
      <p:ext uri="{BB962C8B-B14F-4D97-AF65-F5344CB8AC3E}">
        <p14:creationId xmlns:p14="http://schemas.microsoft.com/office/powerpoint/2010/main" val="3861687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Timing</a:t>
            </a:r>
            <a:r>
              <a:rPr lang="cs-CZ" dirty="0" smtClean="0"/>
              <a:t> </a:t>
            </a:r>
            <a:r>
              <a:rPr lang="cs-CZ" dirty="0" err="1" smtClean="0"/>
              <a:t>purchases</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Using</a:t>
            </a:r>
            <a:r>
              <a:rPr lang="cs-CZ" dirty="0" smtClean="0"/>
              <a:t> </a:t>
            </a:r>
            <a:r>
              <a:rPr lang="cs-CZ" dirty="0" err="1" smtClean="0"/>
              <a:t>the</a:t>
            </a:r>
            <a:r>
              <a:rPr lang="cs-CZ" dirty="0" smtClean="0"/>
              <a:t> sales and </a:t>
            </a:r>
            <a:r>
              <a:rPr lang="cs-CZ" dirty="0" err="1" smtClean="0"/>
              <a:t>inventory</a:t>
            </a:r>
            <a:r>
              <a:rPr lang="cs-CZ" dirty="0" smtClean="0"/>
              <a:t> data</a:t>
            </a:r>
          </a:p>
          <a:p>
            <a:r>
              <a:rPr lang="cs-CZ" b="1" dirty="0" err="1" smtClean="0"/>
              <a:t>Periodic</a:t>
            </a:r>
            <a:r>
              <a:rPr lang="cs-CZ" b="1" dirty="0" smtClean="0"/>
              <a:t> </a:t>
            </a:r>
            <a:r>
              <a:rPr lang="cs-CZ" b="1" dirty="0" err="1" smtClean="0"/>
              <a:t>reordering</a:t>
            </a:r>
            <a:r>
              <a:rPr lang="cs-CZ" b="1" dirty="0" smtClean="0"/>
              <a:t> </a:t>
            </a:r>
            <a:r>
              <a:rPr lang="cs-CZ" dirty="0" smtClean="0"/>
              <a:t>– </a:t>
            </a:r>
            <a:r>
              <a:rPr lang="cs-CZ" dirty="0" err="1" smtClean="0"/>
              <a:t>items</a:t>
            </a:r>
            <a:r>
              <a:rPr lang="cs-CZ" dirty="0" smtClean="0"/>
              <a:t>  </a:t>
            </a:r>
            <a:r>
              <a:rPr lang="cs-CZ" dirty="0" err="1" smtClean="0"/>
              <a:t>that</a:t>
            </a:r>
            <a:r>
              <a:rPr lang="cs-CZ" dirty="0" smtClean="0"/>
              <a:t> are </a:t>
            </a:r>
            <a:r>
              <a:rPr lang="cs-CZ" dirty="0" err="1" smtClean="0"/>
              <a:t>used</a:t>
            </a:r>
            <a:r>
              <a:rPr lang="cs-CZ" dirty="0" smtClean="0"/>
              <a:t> </a:t>
            </a:r>
            <a:r>
              <a:rPr lang="cs-CZ" dirty="0" err="1" smtClean="0"/>
              <a:t>or</a:t>
            </a:r>
            <a:r>
              <a:rPr lang="cs-CZ" dirty="0" smtClean="0"/>
              <a:t> sold </a:t>
            </a:r>
            <a:r>
              <a:rPr lang="cs-CZ" dirty="0" err="1" smtClean="0"/>
              <a:t>at</a:t>
            </a:r>
            <a:r>
              <a:rPr lang="cs-CZ" dirty="0" smtClean="0"/>
              <a:t> a </a:t>
            </a:r>
            <a:r>
              <a:rPr lang="cs-CZ" dirty="0" err="1" smtClean="0"/>
              <a:t>relatively</a:t>
            </a:r>
            <a:r>
              <a:rPr lang="cs-CZ" dirty="0" smtClean="0"/>
              <a:t> </a:t>
            </a:r>
            <a:r>
              <a:rPr lang="cs-CZ" dirty="0" err="1" smtClean="0"/>
              <a:t>constant</a:t>
            </a:r>
            <a:r>
              <a:rPr lang="cs-CZ" dirty="0" smtClean="0"/>
              <a:t> </a:t>
            </a:r>
            <a:r>
              <a:rPr lang="cs-CZ" dirty="0" err="1" smtClean="0"/>
              <a:t>rate</a:t>
            </a:r>
            <a:endParaRPr lang="cs-CZ" dirty="0" smtClean="0"/>
          </a:p>
          <a:p>
            <a:r>
              <a:rPr lang="cs-CZ" b="1" dirty="0" err="1" smtClean="0"/>
              <a:t>Nonperiodic</a:t>
            </a:r>
            <a:r>
              <a:rPr lang="cs-CZ" b="1" dirty="0" smtClean="0"/>
              <a:t> </a:t>
            </a:r>
            <a:r>
              <a:rPr lang="cs-CZ" b="1" dirty="0" err="1" smtClean="0"/>
              <a:t>reordering</a:t>
            </a:r>
            <a:r>
              <a:rPr lang="cs-CZ" b="1" dirty="0" smtClean="0"/>
              <a:t> </a:t>
            </a:r>
            <a:r>
              <a:rPr lang="cs-CZ" dirty="0" smtClean="0"/>
              <a:t>– </a:t>
            </a:r>
            <a:r>
              <a:rPr lang="cs-CZ" dirty="0" err="1" smtClean="0"/>
              <a:t>for</a:t>
            </a:r>
            <a:r>
              <a:rPr lang="cs-CZ" dirty="0" smtClean="0"/>
              <a:t> </a:t>
            </a:r>
            <a:r>
              <a:rPr lang="cs-CZ" dirty="0" err="1" smtClean="0"/>
              <a:t>items</a:t>
            </a:r>
            <a:r>
              <a:rPr lang="cs-CZ" dirty="0" smtClean="0"/>
              <a:t> </a:t>
            </a:r>
            <a:r>
              <a:rPr lang="cs-CZ" dirty="0" err="1" smtClean="0"/>
              <a:t>used</a:t>
            </a:r>
            <a:r>
              <a:rPr lang="cs-CZ" dirty="0" smtClean="0"/>
              <a:t> </a:t>
            </a:r>
            <a:r>
              <a:rPr lang="cs-CZ" dirty="0" err="1" smtClean="0"/>
              <a:t>at</a:t>
            </a:r>
            <a:r>
              <a:rPr lang="cs-CZ" dirty="0" smtClean="0"/>
              <a:t> </a:t>
            </a:r>
            <a:r>
              <a:rPr lang="cs-CZ" dirty="0" err="1" smtClean="0"/>
              <a:t>irregular</a:t>
            </a:r>
            <a:r>
              <a:rPr lang="cs-CZ" dirty="0" smtClean="0"/>
              <a:t> </a:t>
            </a:r>
            <a:r>
              <a:rPr lang="cs-CZ" dirty="0" err="1" smtClean="0"/>
              <a:t>time</a:t>
            </a:r>
            <a:r>
              <a:rPr lang="cs-CZ" dirty="0" smtClean="0"/>
              <a:t> </a:t>
            </a:r>
            <a:r>
              <a:rPr lang="cs-CZ" dirty="0" err="1" smtClean="0"/>
              <a:t>intervals</a:t>
            </a:r>
            <a:endParaRPr lang="cs-CZ" dirty="0" smtClean="0"/>
          </a:p>
          <a:p>
            <a:r>
              <a:rPr lang="cs-CZ" b="1" dirty="0" err="1" smtClean="0"/>
              <a:t>Lead</a:t>
            </a:r>
            <a:r>
              <a:rPr lang="cs-CZ" b="1" dirty="0" smtClean="0"/>
              <a:t> </a:t>
            </a:r>
            <a:r>
              <a:rPr lang="cs-CZ" b="1" dirty="0" err="1" smtClean="0"/>
              <a:t>time</a:t>
            </a:r>
            <a:r>
              <a:rPr lang="cs-CZ" b="1" dirty="0" smtClean="0"/>
              <a:t>- </a:t>
            </a:r>
            <a:r>
              <a:rPr lang="cs-CZ" dirty="0" smtClean="0"/>
              <a:t>period </a:t>
            </a:r>
            <a:r>
              <a:rPr lang="cs-CZ" dirty="0" err="1" smtClean="0"/>
              <a:t>between</a:t>
            </a:r>
            <a:r>
              <a:rPr lang="cs-CZ" dirty="0" smtClean="0"/>
              <a:t> </a:t>
            </a:r>
            <a:r>
              <a:rPr lang="cs-CZ" dirty="0" err="1" smtClean="0"/>
              <a:t>starting</a:t>
            </a:r>
            <a:r>
              <a:rPr lang="cs-CZ" dirty="0" smtClean="0"/>
              <a:t> </a:t>
            </a:r>
            <a:r>
              <a:rPr lang="cs-CZ" dirty="0" err="1" smtClean="0"/>
              <a:t>an</a:t>
            </a:r>
            <a:r>
              <a:rPr lang="cs-CZ" dirty="0" smtClean="0"/>
              <a:t> </a:t>
            </a:r>
            <a:r>
              <a:rPr lang="cs-CZ" dirty="0" err="1" smtClean="0"/>
              <a:t>activity</a:t>
            </a:r>
            <a:r>
              <a:rPr lang="cs-CZ" dirty="0" smtClean="0"/>
              <a:t> and </a:t>
            </a:r>
            <a:r>
              <a:rPr lang="cs-CZ" dirty="0" err="1" smtClean="0"/>
              <a:t>realizig</a:t>
            </a:r>
            <a:r>
              <a:rPr lang="cs-CZ" dirty="0" smtClean="0"/>
              <a:t> </a:t>
            </a:r>
            <a:r>
              <a:rPr lang="cs-CZ" dirty="0" err="1" smtClean="0"/>
              <a:t>its</a:t>
            </a:r>
            <a:r>
              <a:rPr lang="cs-CZ" dirty="0" smtClean="0"/>
              <a:t> </a:t>
            </a:r>
            <a:r>
              <a:rPr lang="cs-CZ" dirty="0" err="1" smtClean="0"/>
              <a:t>result</a:t>
            </a:r>
            <a:endParaRPr lang="cs-CZ" dirty="0" smtClean="0"/>
          </a:p>
          <a:p>
            <a:r>
              <a:rPr lang="cs-CZ" dirty="0" err="1" smtClean="0"/>
              <a:t>Depends</a:t>
            </a:r>
            <a:r>
              <a:rPr lang="cs-CZ" dirty="0" smtClean="0"/>
              <a:t> </a:t>
            </a:r>
            <a:r>
              <a:rPr lang="cs-CZ" dirty="0" err="1" smtClean="0"/>
              <a:t>also</a:t>
            </a:r>
            <a:r>
              <a:rPr lang="cs-CZ" dirty="0" smtClean="0"/>
              <a:t> on </a:t>
            </a:r>
            <a:r>
              <a:rPr lang="cs-CZ" dirty="0" err="1" smtClean="0"/>
              <a:t>seasonal</a:t>
            </a:r>
            <a:r>
              <a:rPr lang="cs-CZ" dirty="0" smtClean="0"/>
              <a:t> </a:t>
            </a:r>
            <a:r>
              <a:rPr lang="cs-CZ" dirty="0" err="1" smtClean="0"/>
              <a:t>factors</a:t>
            </a:r>
            <a:r>
              <a:rPr lang="cs-CZ" dirty="0" smtClean="0"/>
              <a:t>, cash </a:t>
            </a:r>
            <a:r>
              <a:rPr lang="cs-CZ" dirty="0" err="1" smtClean="0"/>
              <a:t>flow</a:t>
            </a:r>
            <a:r>
              <a:rPr lang="cs-CZ" dirty="0" smtClean="0"/>
              <a:t> and tax </a:t>
            </a:r>
            <a:r>
              <a:rPr lang="cs-CZ" dirty="0" err="1" smtClean="0"/>
              <a:t>consequences</a:t>
            </a:r>
            <a:endParaRPr lang="cs-CZ" dirty="0"/>
          </a:p>
        </p:txBody>
      </p:sp>
    </p:spTree>
    <p:extLst>
      <p:ext uri="{BB962C8B-B14F-4D97-AF65-F5344CB8AC3E}">
        <p14:creationId xmlns:p14="http://schemas.microsoft.com/office/powerpoint/2010/main" val="3588874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Choosing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vendors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Depends</a:t>
            </a:r>
            <a:r>
              <a:rPr lang="cs-CZ" dirty="0" smtClean="0"/>
              <a:t> on </a:t>
            </a:r>
            <a:r>
              <a:rPr lang="cs-CZ" dirty="0" err="1" smtClean="0"/>
              <a:t>numerous</a:t>
            </a:r>
            <a:r>
              <a:rPr lang="cs-CZ" dirty="0" smtClean="0"/>
              <a:t> </a:t>
            </a:r>
            <a:r>
              <a:rPr lang="cs-CZ" dirty="0" err="1" smtClean="0"/>
              <a:t>factors</a:t>
            </a:r>
            <a:r>
              <a:rPr lang="cs-CZ" dirty="0"/>
              <a:t> </a:t>
            </a:r>
            <a:r>
              <a:rPr lang="cs-CZ" dirty="0" smtClean="0"/>
              <a:t>such as:</a:t>
            </a:r>
          </a:p>
          <a:p>
            <a:r>
              <a:rPr lang="cs-CZ" dirty="0" err="1" smtClean="0"/>
              <a:t>Price</a:t>
            </a:r>
            <a:endParaRPr lang="cs-CZ" dirty="0" smtClean="0"/>
          </a:p>
          <a:p>
            <a:r>
              <a:rPr lang="cs-CZ" dirty="0" err="1" smtClean="0"/>
              <a:t>Quality</a:t>
            </a:r>
            <a:endParaRPr lang="cs-CZ" dirty="0" smtClean="0"/>
          </a:p>
          <a:p>
            <a:r>
              <a:rPr lang="cs-CZ" dirty="0" err="1" smtClean="0"/>
              <a:t>Lead</a:t>
            </a:r>
            <a:r>
              <a:rPr lang="cs-CZ" dirty="0" smtClean="0"/>
              <a:t> </a:t>
            </a:r>
            <a:r>
              <a:rPr lang="cs-CZ" dirty="0" err="1" smtClean="0"/>
              <a:t>time</a:t>
            </a:r>
            <a:endParaRPr lang="cs-CZ" dirty="0" smtClean="0"/>
          </a:p>
          <a:p>
            <a:r>
              <a:rPr lang="cs-CZ" dirty="0" err="1" smtClean="0"/>
              <a:t>Location</a:t>
            </a:r>
            <a:endParaRPr lang="cs-CZ" dirty="0" smtClean="0"/>
          </a:p>
          <a:p>
            <a:r>
              <a:rPr lang="cs-CZ" dirty="0" err="1" smtClean="0"/>
              <a:t>Delivery</a:t>
            </a:r>
            <a:r>
              <a:rPr lang="cs-CZ" dirty="0" smtClean="0"/>
              <a:t> and </a:t>
            </a:r>
            <a:r>
              <a:rPr lang="cs-CZ" dirty="0" err="1" smtClean="0"/>
              <a:t>shipping</a:t>
            </a:r>
            <a:r>
              <a:rPr lang="cs-CZ" dirty="0" smtClean="0"/>
              <a:t> </a:t>
            </a:r>
            <a:r>
              <a:rPr lang="cs-CZ" dirty="0" err="1" smtClean="0"/>
              <a:t>opitions</a:t>
            </a:r>
            <a:endParaRPr lang="cs-CZ" dirty="0" smtClean="0"/>
          </a:p>
          <a:p>
            <a:r>
              <a:rPr lang="cs-CZ" dirty="0" smtClean="0"/>
              <a:t>Reliability</a:t>
            </a:r>
          </a:p>
          <a:p>
            <a:r>
              <a:rPr lang="cs-CZ" dirty="0" err="1" smtClean="0"/>
              <a:t>Customer</a:t>
            </a:r>
            <a:r>
              <a:rPr lang="cs-CZ" dirty="0" smtClean="0"/>
              <a:t> </a:t>
            </a:r>
            <a:r>
              <a:rPr lang="cs-CZ" dirty="0" err="1" smtClean="0"/>
              <a:t>service</a:t>
            </a:r>
            <a:endParaRPr lang="cs-CZ" dirty="0" smtClean="0"/>
          </a:p>
          <a:p>
            <a:r>
              <a:rPr lang="cs-CZ" dirty="0" err="1" smtClean="0"/>
              <a:t>You</a:t>
            </a:r>
            <a:r>
              <a:rPr lang="cs-CZ" dirty="0" smtClean="0"/>
              <a:t> </a:t>
            </a:r>
            <a:r>
              <a:rPr lang="cs-CZ" dirty="0" err="1" smtClean="0"/>
              <a:t>can</a:t>
            </a:r>
            <a:r>
              <a:rPr lang="cs-CZ" dirty="0" smtClean="0"/>
              <a:t> </a:t>
            </a:r>
            <a:r>
              <a:rPr lang="cs-CZ" dirty="0" err="1" smtClean="0"/>
              <a:t>choose</a:t>
            </a:r>
            <a:r>
              <a:rPr lang="cs-CZ" dirty="0" smtClean="0"/>
              <a:t> to </a:t>
            </a:r>
            <a:r>
              <a:rPr lang="cs-CZ" dirty="0" err="1" smtClean="0"/>
              <a:t>work</a:t>
            </a:r>
            <a:r>
              <a:rPr lang="cs-CZ" dirty="0" smtClean="0"/>
              <a:t> </a:t>
            </a:r>
            <a:r>
              <a:rPr lang="cs-CZ" dirty="0" err="1" smtClean="0"/>
              <a:t>with</a:t>
            </a:r>
            <a:r>
              <a:rPr lang="cs-CZ" dirty="0" smtClean="0"/>
              <a:t> a </a:t>
            </a:r>
            <a:r>
              <a:rPr lang="cs-CZ" dirty="0" err="1" smtClean="0"/>
              <a:t>large</a:t>
            </a:r>
            <a:r>
              <a:rPr lang="cs-CZ" dirty="0" smtClean="0"/>
              <a:t> </a:t>
            </a:r>
            <a:r>
              <a:rPr lang="cs-CZ" dirty="0" err="1" smtClean="0"/>
              <a:t>number</a:t>
            </a:r>
            <a:r>
              <a:rPr lang="cs-CZ" dirty="0" smtClean="0"/>
              <a:t> </a:t>
            </a:r>
            <a:r>
              <a:rPr lang="cs-CZ" dirty="0" err="1" smtClean="0"/>
              <a:t>of</a:t>
            </a:r>
            <a:r>
              <a:rPr lang="cs-CZ" dirty="0" smtClean="0"/>
              <a:t> </a:t>
            </a:r>
            <a:r>
              <a:rPr lang="cs-CZ" dirty="0" err="1" smtClean="0"/>
              <a:t>vendors</a:t>
            </a:r>
            <a:r>
              <a:rPr lang="cs-CZ" dirty="0" smtClean="0"/>
              <a:t> </a:t>
            </a:r>
            <a:r>
              <a:rPr lang="cs-CZ" dirty="0" err="1" smtClean="0"/>
              <a:t>or</a:t>
            </a:r>
            <a:r>
              <a:rPr lang="cs-CZ" dirty="0" smtClean="0"/>
              <a:t> </a:t>
            </a:r>
            <a:r>
              <a:rPr lang="cs-CZ" dirty="0" err="1" smtClean="0"/>
              <a:t>develop</a:t>
            </a:r>
            <a:r>
              <a:rPr lang="cs-CZ" dirty="0" smtClean="0"/>
              <a:t> </a:t>
            </a:r>
            <a:r>
              <a:rPr lang="cs-CZ" dirty="0" err="1" smtClean="0"/>
              <a:t>close</a:t>
            </a:r>
            <a:r>
              <a:rPr lang="cs-CZ" dirty="0" smtClean="0"/>
              <a:t> </a:t>
            </a:r>
            <a:r>
              <a:rPr lang="cs-CZ" dirty="0" err="1" smtClean="0"/>
              <a:t>working</a:t>
            </a:r>
            <a:r>
              <a:rPr lang="cs-CZ" dirty="0" smtClean="0"/>
              <a:t> </a:t>
            </a:r>
            <a:r>
              <a:rPr lang="cs-CZ" dirty="0" err="1" smtClean="0"/>
              <a:t>relationship</a:t>
            </a:r>
            <a:r>
              <a:rPr lang="cs-CZ" dirty="0" smtClean="0"/>
              <a:t> </a:t>
            </a:r>
            <a:r>
              <a:rPr lang="cs-CZ" dirty="0" err="1" smtClean="0"/>
              <a:t>with</a:t>
            </a:r>
            <a:r>
              <a:rPr lang="cs-CZ" dirty="0" smtClean="0"/>
              <a:t> a </a:t>
            </a:r>
            <a:r>
              <a:rPr lang="cs-CZ" dirty="0" err="1" smtClean="0"/>
              <a:t>small</a:t>
            </a:r>
            <a:r>
              <a:rPr lang="cs-CZ" dirty="0" smtClean="0"/>
              <a:t> </a:t>
            </a:r>
            <a:r>
              <a:rPr lang="cs-CZ" dirty="0" err="1" smtClean="0"/>
              <a:t>number</a:t>
            </a:r>
            <a:r>
              <a:rPr lang="cs-CZ" dirty="0" smtClean="0"/>
              <a:t> </a:t>
            </a:r>
            <a:r>
              <a:rPr lang="cs-CZ" dirty="0" err="1" smtClean="0"/>
              <a:t>of</a:t>
            </a:r>
            <a:r>
              <a:rPr lang="cs-CZ" dirty="0" smtClean="0"/>
              <a:t> </a:t>
            </a:r>
            <a:r>
              <a:rPr lang="cs-CZ" dirty="0" err="1" smtClean="0"/>
              <a:t>vendors</a:t>
            </a:r>
            <a:r>
              <a:rPr lang="cs-CZ" dirty="0" smtClean="0"/>
              <a:t>.</a:t>
            </a:r>
            <a:endParaRPr lang="cs-CZ" dirty="0"/>
          </a:p>
        </p:txBody>
      </p:sp>
    </p:spTree>
    <p:extLst>
      <p:ext uri="{BB962C8B-B14F-4D97-AF65-F5344CB8AC3E}">
        <p14:creationId xmlns:p14="http://schemas.microsoft.com/office/powerpoint/2010/main" val="756429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Getting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price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In </a:t>
            </a:r>
            <a:r>
              <a:rPr lang="cs-CZ" dirty="0" err="1" smtClean="0"/>
              <a:t>the</a:t>
            </a:r>
            <a:r>
              <a:rPr lang="cs-CZ" dirty="0" smtClean="0"/>
              <a:t> case </a:t>
            </a:r>
            <a:r>
              <a:rPr lang="cs-CZ" dirty="0" err="1" smtClean="0"/>
              <a:t>of</a:t>
            </a:r>
            <a:r>
              <a:rPr lang="cs-CZ" dirty="0" smtClean="0"/>
              <a:t> </a:t>
            </a:r>
            <a:r>
              <a:rPr lang="cs-CZ" dirty="0" err="1" smtClean="0"/>
              <a:t>large</a:t>
            </a:r>
            <a:r>
              <a:rPr lang="cs-CZ" dirty="0" smtClean="0"/>
              <a:t> </a:t>
            </a:r>
            <a:r>
              <a:rPr lang="cs-CZ" dirty="0" err="1" smtClean="0"/>
              <a:t>or</a:t>
            </a:r>
            <a:r>
              <a:rPr lang="cs-CZ" dirty="0" smtClean="0"/>
              <a:t> </a:t>
            </a:r>
            <a:r>
              <a:rPr lang="cs-CZ" dirty="0" err="1" smtClean="0"/>
              <a:t>expensive</a:t>
            </a:r>
            <a:r>
              <a:rPr lang="cs-CZ" dirty="0" smtClean="0"/>
              <a:t> </a:t>
            </a:r>
            <a:r>
              <a:rPr lang="cs-CZ" dirty="0" err="1" smtClean="0"/>
              <a:t>purchase</a:t>
            </a:r>
            <a:r>
              <a:rPr lang="cs-CZ" dirty="0" smtClean="0"/>
              <a:t> </a:t>
            </a:r>
            <a:r>
              <a:rPr lang="cs-CZ" dirty="0" err="1" smtClean="0"/>
              <a:t>buyers</a:t>
            </a:r>
            <a:r>
              <a:rPr lang="cs-CZ" dirty="0" smtClean="0"/>
              <a:t> </a:t>
            </a:r>
            <a:r>
              <a:rPr lang="cs-CZ" dirty="0" err="1" smtClean="0"/>
              <a:t>ask</a:t>
            </a:r>
            <a:r>
              <a:rPr lang="cs-CZ" dirty="0" smtClean="0"/>
              <a:t> </a:t>
            </a:r>
            <a:r>
              <a:rPr lang="cs-CZ" dirty="0" err="1" smtClean="0"/>
              <a:t>several</a:t>
            </a:r>
            <a:r>
              <a:rPr lang="cs-CZ" dirty="0" smtClean="0"/>
              <a:t> </a:t>
            </a:r>
            <a:r>
              <a:rPr lang="cs-CZ" dirty="0" err="1" smtClean="0"/>
              <a:t>vendors</a:t>
            </a:r>
            <a:r>
              <a:rPr lang="cs-CZ" dirty="0" smtClean="0"/>
              <a:t> to </a:t>
            </a:r>
            <a:r>
              <a:rPr lang="cs-CZ" dirty="0" err="1" smtClean="0"/>
              <a:t>provide</a:t>
            </a:r>
            <a:r>
              <a:rPr lang="cs-CZ" dirty="0" smtClean="0"/>
              <a:t> a </a:t>
            </a:r>
            <a:r>
              <a:rPr lang="cs-CZ" dirty="0" err="1" smtClean="0"/>
              <a:t>price</a:t>
            </a:r>
            <a:r>
              <a:rPr lang="cs-CZ" dirty="0" smtClean="0"/>
              <a:t> </a:t>
            </a:r>
            <a:r>
              <a:rPr lang="cs-CZ" dirty="0" err="1" smtClean="0"/>
              <a:t>quotes</a:t>
            </a:r>
            <a:r>
              <a:rPr lang="cs-CZ" dirty="0" smtClean="0"/>
              <a:t> </a:t>
            </a:r>
            <a:r>
              <a:rPr lang="cs-CZ" dirty="0" err="1" smtClean="0"/>
              <a:t>showing</a:t>
            </a:r>
            <a:r>
              <a:rPr lang="cs-CZ" dirty="0" smtClean="0"/>
              <a:t> </a:t>
            </a:r>
            <a:r>
              <a:rPr lang="cs-CZ" dirty="0" err="1" smtClean="0"/>
              <a:t>what</a:t>
            </a:r>
            <a:r>
              <a:rPr lang="cs-CZ" dirty="0" smtClean="0"/>
              <a:t> </a:t>
            </a:r>
            <a:r>
              <a:rPr lang="cs-CZ" dirty="0" err="1" smtClean="0"/>
              <a:t>they</a:t>
            </a:r>
            <a:r>
              <a:rPr lang="cs-CZ" dirty="0" smtClean="0"/>
              <a:t> </a:t>
            </a:r>
            <a:r>
              <a:rPr lang="cs-CZ" dirty="0" err="1" smtClean="0"/>
              <a:t>would</a:t>
            </a:r>
            <a:r>
              <a:rPr lang="cs-CZ" dirty="0" smtClean="0"/>
              <a:t> </a:t>
            </a:r>
            <a:r>
              <a:rPr lang="cs-CZ" dirty="0" err="1" smtClean="0"/>
              <a:t>charge</a:t>
            </a:r>
            <a:r>
              <a:rPr lang="cs-CZ" dirty="0" smtClean="0"/>
              <a:t> to </a:t>
            </a:r>
            <a:r>
              <a:rPr lang="cs-CZ" dirty="0" err="1" smtClean="0"/>
              <a:t>fill</a:t>
            </a:r>
            <a:r>
              <a:rPr lang="cs-CZ" dirty="0" smtClean="0"/>
              <a:t> </a:t>
            </a:r>
            <a:r>
              <a:rPr lang="cs-CZ" dirty="0" err="1" smtClean="0"/>
              <a:t>the</a:t>
            </a:r>
            <a:r>
              <a:rPr lang="cs-CZ" dirty="0" smtClean="0"/>
              <a:t> </a:t>
            </a:r>
            <a:r>
              <a:rPr lang="cs-CZ" dirty="0" err="1" smtClean="0"/>
              <a:t>order</a:t>
            </a:r>
            <a:r>
              <a:rPr lang="cs-CZ" dirty="0" smtClean="0"/>
              <a:t>.</a:t>
            </a:r>
          </a:p>
          <a:p>
            <a:r>
              <a:rPr lang="cs-CZ" dirty="0" smtClean="0"/>
              <a:t> </a:t>
            </a:r>
            <a:r>
              <a:rPr lang="cs-CZ" b="1" dirty="0" err="1" smtClean="0"/>
              <a:t>quantity</a:t>
            </a:r>
            <a:r>
              <a:rPr lang="cs-CZ" b="1" dirty="0" smtClean="0"/>
              <a:t> </a:t>
            </a:r>
            <a:r>
              <a:rPr lang="cs-CZ" b="1" dirty="0" err="1" smtClean="0"/>
              <a:t>discount</a:t>
            </a:r>
            <a:r>
              <a:rPr lang="cs-CZ" b="1" dirty="0" smtClean="0"/>
              <a:t>- </a:t>
            </a:r>
            <a:r>
              <a:rPr lang="cs-CZ" dirty="0" err="1" smtClean="0"/>
              <a:t>discount</a:t>
            </a:r>
            <a:r>
              <a:rPr lang="cs-CZ" dirty="0" smtClean="0"/>
              <a:t> </a:t>
            </a:r>
            <a:r>
              <a:rPr lang="cs-CZ" dirty="0" err="1" smtClean="0"/>
              <a:t>given</a:t>
            </a:r>
            <a:r>
              <a:rPr lang="cs-CZ" dirty="0" smtClean="0"/>
              <a:t> to </a:t>
            </a:r>
            <a:r>
              <a:rPr lang="cs-CZ" dirty="0" err="1" smtClean="0"/>
              <a:t>buyers</a:t>
            </a:r>
            <a:r>
              <a:rPr lang="cs-CZ" dirty="0" smtClean="0"/>
              <a:t> </a:t>
            </a:r>
            <a:r>
              <a:rPr lang="cs-CZ" dirty="0" err="1" smtClean="0"/>
              <a:t>for</a:t>
            </a:r>
            <a:r>
              <a:rPr lang="cs-CZ" dirty="0" smtClean="0"/>
              <a:t> </a:t>
            </a:r>
            <a:r>
              <a:rPr lang="cs-CZ" dirty="0" err="1" smtClean="0"/>
              <a:t>purchasing</a:t>
            </a:r>
            <a:r>
              <a:rPr lang="cs-CZ" dirty="0" smtClean="0"/>
              <a:t> a </a:t>
            </a:r>
            <a:r>
              <a:rPr lang="cs-CZ" dirty="0" err="1" smtClean="0"/>
              <a:t>large</a:t>
            </a:r>
            <a:r>
              <a:rPr lang="cs-CZ" dirty="0" smtClean="0"/>
              <a:t> </a:t>
            </a:r>
            <a:r>
              <a:rPr lang="cs-CZ" dirty="0" err="1" smtClean="0"/>
              <a:t>qunatity</a:t>
            </a:r>
            <a:r>
              <a:rPr lang="cs-CZ" dirty="0" smtClean="0"/>
              <a:t> </a:t>
            </a:r>
            <a:r>
              <a:rPr lang="cs-CZ" dirty="0" err="1" smtClean="0"/>
              <a:t>of</a:t>
            </a:r>
            <a:r>
              <a:rPr lang="cs-CZ" dirty="0" smtClean="0"/>
              <a:t> a </a:t>
            </a:r>
            <a:r>
              <a:rPr lang="cs-CZ" dirty="0" err="1" smtClean="0"/>
              <a:t>product</a:t>
            </a:r>
            <a:r>
              <a:rPr lang="cs-CZ" dirty="0" smtClean="0"/>
              <a:t> </a:t>
            </a:r>
            <a:r>
              <a:rPr lang="cs-CZ" dirty="0" err="1" smtClean="0"/>
              <a:t>or</a:t>
            </a:r>
            <a:r>
              <a:rPr lang="cs-CZ" dirty="0" smtClean="0"/>
              <a:t> </a:t>
            </a:r>
            <a:r>
              <a:rPr lang="cs-CZ" dirty="0" err="1" smtClean="0"/>
              <a:t>service</a:t>
            </a:r>
            <a:r>
              <a:rPr lang="cs-CZ" dirty="0" smtClean="0"/>
              <a:t> </a:t>
            </a:r>
            <a:r>
              <a:rPr lang="cs-CZ" dirty="0" err="1" smtClean="0"/>
              <a:t>from</a:t>
            </a:r>
            <a:r>
              <a:rPr lang="cs-CZ" dirty="0" smtClean="0"/>
              <a:t> a </a:t>
            </a:r>
            <a:r>
              <a:rPr lang="cs-CZ" dirty="0" err="1" smtClean="0"/>
              <a:t>vendor</a:t>
            </a:r>
            <a:r>
              <a:rPr lang="cs-CZ" dirty="0" smtClean="0"/>
              <a:t>. ( </a:t>
            </a:r>
            <a:r>
              <a:rPr lang="cs-CZ" dirty="0" err="1" smtClean="0"/>
              <a:t>The</a:t>
            </a:r>
            <a:r>
              <a:rPr lang="cs-CZ" dirty="0" smtClean="0"/>
              <a:t> </a:t>
            </a:r>
            <a:r>
              <a:rPr lang="cs-CZ" dirty="0" err="1"/>
              <a:t>l</a:t>
            </a:r>
            <a:r>
              <a:rPr lang="cs-CZ" dirty="0" err="1" smtClean="0"/>
              <a:t>arger</a:t>
            </a:r>
            <a:r>
              <a:rPr lang="cs-CZ" dirty="0" smtClean="0"/>
              <a:t> </a:t>
            </a:r>
            <a:r>
              <a:rPr lang="cs-CZ" dirty="0" err="1" smtClean="0"/>
              <a:t>the</a:t>
            </a:r>
            <a:r>
              <a:rPr lang="cs-CZ" dirty="0" smtClean="0"/>
              <a:t> </a:t>
            </a:r>
            <a:r>
              <a:rPr lang="cs-CZ" dirty="0" err="1" smtClean="0"/>
              <a:t>order</a:t>
            </a:r>
            <a:r>
              <a:rPr lang="cs-CZ" dirty="0" smtClean="0"/>
              <a:t>, </a:t>
            </a:r>
            <a:r>
              <a:rPr lang="cs-CZ" dirty="0" err="1" smtClean="0"/>
              <a:t>the</a:t>
            </a:r>
            <a:r>
              <a:rPr lang="cs-CZ" dirty="0" smtClean="0"/>
              <a:t> </a:t>
            </a:r>
            <a:r>
              <a:rPr lang="cs-CZ" dirty="0" err="1" smtClean="0"/>
              <a:t>larger</a:t>
            </a:r>
            <a:r>
              <a:rPr lang="cs-CZ" dirty="0" smtClean="0"/>
              <a:t> </a:t>
            </a:r>
            <a:r>
              <a:rPr lang="cs-CZ" dirty="0" err="1" smtClean="0"/>
              <a:t>the</a:t>
            </a:r>
            <a:r>
              <a:rPr lang="cs-CZ" dirty="0" smtClean="0"/>
              <a:t> </a:t>
            </a:r>
            <a:r>
              <a:rPr lang="cs-CZ" dirty="0" err="1" smtClean="0"/>
              <a:t>quantity</a:t>
            </a:r>
            <a:r>
              <a:rPr lang="cs-CZ" dirty="0" smtClean="0"/>
              <a:t> </a:t>
            </a:r>
            <a:r>
              <a:rPr lang="cs-CZ" dirty="0" err="1" smtClean="0"/>
              <a:t>discount</a:t>
            </a:r>
            <a:r>
              <a:rPr lang="cs-CZ" dirty="0" smtClean="0"/>
              <a:t>)</a:t>
            </a:r>
          </a:p>
          <a:p>
            <a:r>
              <a:rPr lang="cs-CZ" b="1" dirty="0" err="1" smtClean="0"/>
              <a:t>Volume</a:t>
            </a:r>
            <a:r>
              <a:rPr lang="cs-CZ" b="1" dirty="0" smtClean="0"/>
              <a:t> </a:t>
            </a:r>
            <a:r>
              <a:rPr lang="cs-CZ" b="1" dirty="0" err="1" smtClean="0"/>
              <a:t>buying</a:t>
            </a:r>
            <a:r>
              <a:rPr lang="cs-CZ" b="1" dirty="0" smtClean="0"/>
              <a:t> ( </a:t>
            </a:r>
            <a:r>
              <a:rPr lang="cs-CZ" b="1" dirty="0" err="1" smtClean="0"/>
              <a:t>buying</a:t>
            </a:r>
            <a:r>
              <a:rPr lang="cs-CZ" b="1" dirty="0" smtClean="0"/>
              <a:t> in </a:t>
            </a:r>
            <a:r>
              <a:rPr lang="cs-CZ" b="1" dirty="0" err="1" smtClean="0"/>
              <a:t>bulk</a:t>
            </a:r>
            <a:r>
              <a:rPr lang="cs-CZ" b="1" dirty="0" smtClean="0"/>
              <a:t>) </a:t>
            </a:r>
            <a:r>
              <a:rPr lang="cs-CZ" dirty="0" err="1" smtClean="0"/>
              <a:t>means</a:t>
            </a:r>
            <a:r>
              <a:rPr lang="cs-CZ" dirty="0" smtClean="0"/>
              <a:t> </a:t>
            </a:r>
            <a:r>
              <a:rPr lang="cs-CZ" dirty="0" err="1" smtClean="0"/>
              <a:t>purchasing</a:t>
            </a:r>
            <a:r>
              <a:rPr lang="cs-CZ" dirty="0" smtClean="0"/>
              <a:t> a </a:t>
            </a:r>
            <a:r>
              <a:rPr lang="cs-CZ" dirty="0" err="1" smtClean="0"/>
              <a:t>large</a:t>
            </a:r>
            <a:r>
              <a:rPr lang="cs-CZ" dirty="0" smtClean="0"/>
              <a:t> </a:t>
            </a:r>
            <a:r>
              <a:rPr lang="cs-CZ" dirty="0" err="1" smtClean="0"/>
              <a:t>quantity</a:t>
            </a:r>
            <a:r>
              <a:rPr lang="cs-CZ" dirty="0" smtClean="0"/>
              <a:t> </a:t>
            </a:r>
            <a:r>
              <a:rPr lang="cs-CZ" dirty="0" err="1" smtClean="0"/>
              <a:t>from</a:t>
            </a:r>
            <a:r>
              <a:rPr lang="cs-CZ" dirty="0" smtClean="0"/>
              <a:t> </a:t>
            </a:r>
            <a:r>
              <a:rPr lang="cs-CZ" dirty="0" err="1" smtClean="0"/>
              <a:t>vendor</a:t>
            </a:r>
            <a:r>
              <a:rPr lang="cs-CZ" dirty="0" smtClean="0"/>
              <a:t>, </a:t>
            </a:r>
            <a:r>
              <a:rPr lang="cs-CZ" dirty="0" err="1" smtClean="0"/>
              <a:t>typically</a:t>
            </a:r>
            <a:r>
              <a:rPr lang="cs-CZ" dirty="0" smtClean="0"/>
              <a:t> to také </a:t>
            </a:r>
            <a:r>
              <a:rPr lang="cs-CZ" dirty="0" err="1" smtClean="0"/>
              <a:t>advantage</a:t>
            </a:r>
            <a:r>
              <a:rPr lang="cs-CZ" dirty="0" smtClean="0"/>
              <a:t> </a:t>
            </a:r>
            <a:r>
              <a:rPr lang="cs-CZ" dirty="0" err="1" smtClean="0"/>
              <a:t>of</a:t>
            </a:r>
            <a:r>
              <a:rPr lang="cs-CZ" dirty="0" smtClean="0"/>
              <a:t>  </a:t>
            </a:r>
            <a:r>
              <a:rPr lang="cs-CZ" dirty="0" err="1" smtClean="0"/>
              <a:t>aquantity</a:t>
            </a:r>
            <a:r>
              <a:rPr lang="cs-CZ" dirty="0" smtClean="0"/>
              <a:t> </a:t>
            </a:r>
            <a:r>
              <a:rPr lang="cs-CZ" dirty="0" err="1" smtClean="0"/>
              <a:t>discount</a:t>
            </a:r>
            <a:r>
              <a:rPr lang="cs-CZ" dirty="0" smtClean="0"/>
              <a:t>.</a:t>
            </a:r>
          </a:p>
          <a:p>
            <a:r>
              <a:rPr lang="cs-CZ" b="1" dirty="0" smtClean="0"/>
              <a:t>A </a:t>
            </a:r>
            <a:r>
              <a:rPr lang="cs-CZ" b="1" dirty="0" err="1" smtClean="0"/>
              <a:t>trade</a:t>
            </a:r>
            <a:r>
              <a:rPr lang="cs-CZ" b="1" dirty="0" smtClean="0"/>
              <a:t> </a:t>
            </a:r>
            <a:r>
              <a:rPr lang="cs-CZ" b="1" dirty="0" err="1" smtClean="0"/>
              <a:t>discount</a:t>
            </a:r>
            <a:r>
              <a:rPr lang="cs-CZ" b="1" dirty="0" smtClean="0"/>
              <a:t> </a:t>
            </a:r>
            <a:r>
              <a:rPr lang="cs-CZ" dirty="0" smtClean="0"/>
              <a:t>– </a:t>
            </a:r>
            <a:r>
              <a:rPr lang="cs-CZ" dirty="0" err="1" smtClean="0"/>
              <a:t>discount</a:t>
            </a:r>
            <a:r>
              <a:rPr lang="cs-CZ" dirty="0" smtClean="0"/>
              <a:t> </a:t>
            </a:r>
            <a:r>
              <a:rPr lang="cs-CZ" dirty="0" err="1" smtClean="0"/>
              <a:t>given</a:t>
            </a:r>
            <a:r>
              <a:rPr lang="cs-CZ" dirty="0" smtClean="0"/>
              <a:t> to </a:t>
            </a:r>
            <a:r>
              <a:rPr lang="cs-CZ" dirty="0" err="1" smtClean="0"/>
              <a:t>resellers</a:t>
            </a:r>
            <a:r>
              <a:rPr lang="cs-CZ" dirty="0" smtClean="0"/>
              <a:t> </a:t>
            </a:r>
            <a:r>
              <a:rPr lang="cs-CZ" dirty="0" err="1" smtClean="0"/>
              <a:t>who</a:t>
            </a:r>
            <a:r>
              <a:rPr lang="cs-CZ" dirty="0" smtClean="0"/>
              <a:t> are in </a:t>
            </a:r>
            <a:r>
              <a:rPr lang="cs-CZ" dirty="0" err="1" smtClean="0"/>
              <a:t>the</a:t>
            </a:r>
            <a:r>
              <a:rPr lang="cs-CZ" dirty="0" smtClean="0"/>
              <a:t> </a:t>
            </a:r>
            <a:r>
              <a:rPr lang="cs-CZ" dirty="0" err="1" smtClean="0"/>
              <a:t>same</a:t>
            </a:r>
            <a:r>
              <a:rPr lang="cs-CZ" dirty="0" smtClean="0"/>
              <a:t> </a:t>
            </a:r>
            <a:r>
              <a:rPr lang="cs-CZ" dirty="0" err="1" smtClean="0"/>
              <a:t>trade</a:t>
            </a:r>
            <a:r>
              <a:rPr lang="cs-CZ" dirty="0" smtClean="0"/>
              <a:t>, </a:t>
            </a:r>
            <a:r>
              <a:rPr lang="cs-CZ" dirty="0" err="1" smtClean="0"/>
              <a:t>industry</a:t>
            </a:r>
            <a:r>
              <a:rPr lang="cs-CZ" dirty="0" smtClean="0"/>
              <a:t> </a:t>
            </a:r>
            <a:r>
              <a:rPr lang="cs-CZ" dirty="0" err="1" smtClean="0"/>
              <a:t>or</a:t>
            </a:r>
            <a:r>
              <a:rPr lang="cs-CZ" dirty="0" smtClean="0"/>
              <a:t> </a:t>
            </a:r>
            <a:r>
              <a:rPr lang="cs-CZ" dirty="0" err="1" smtClean="0"/>
              <a:t>distribution</a:t>
            </a:r>
            <a:r>
              <a:rPr lang="cs-CZ" dirty="0" smtClean="0"/>
              <a:t> </a:t>
            </a:r>
            <a:r>
              <a:rPr lang="cs-CZ" dirty="0" err="1" smtClean="0"/>
              <a:t>chain</a:t>
            </a:r>
            <a:r>
              <a:rPr lang="cs-CZ" dirty="0" smtClean="0"/>
              <a:t> as a </a:t>
            </a:r>
            <a:r>
              <a:rPr lang="cs-CZ" dirty="0" err="1" smtClean="0"/>
              <a:t>vendor</a:t>
            </a:r>
            <a:r>
              <a:rPr lang="cs-CZ" dirty="0" smtClean="0"/>
              <a:t>. </a:t>
            </a:r>
            <a:r>
              <a:rPr lang="cs-CZ" dirty="0" err="1" smtClean="0"/>
              <a:t>Often</a:t>
            </a:r>
            <a:r>
              <a:rPr lang="cs-CZ" dirty="0" smtClean="0"/>
              <a:t> vary </a:t>
            </a:r>
            <a:r>
              <a:rPr lang="cs-CZ" dirty="0" err="1" smtClean="0"/>
              <a:t>with</a:t>
            </a:r>
            <a:r>
              <a:rPr lang="cs-CZ" dirty="0" smtClean="0"/>
              <a:t> </a:t>
            </a:r>
            <a:r>
              <a:rPr lang="cs-CZ" dirty="0" err="1" smtClean="0"/>
              <a:t>quantity</a:t>
            </a:r>
            <a:r>
              <a:rPr lang="cs-CZ" dirty="0" smtClean="0"/>
              <a:t> </a:t>
            </a:r>
            <a:r>
              <a:rPr lang="cs-CZ" dirty="0" err="1" smtClean="0"/>
              <a:t>purchased</a:t>
            </a:r>
            <a:r>
              <a:rPr lang="cs-CZ" dirty="0" smtClean="0"/>
              <a:t>.</a:t>
            </a:r>
          </a:p>
          <a:p>
            <a:endParaRPr lang="cs-CZ" dirty="0"/>
          </a:p>
        </p:txBody>
      </p:sp>
    </p:spTree>
    <p:extLst>
      <p:ext uri="{BB962C8B-B14F-4D97-AF65-F5344CB8AC3E}">
        <p14:creationId xmlns:p14="http://schemas.microsoft.com/office/powerpoint/2010/main" val="2753424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Getting</a:t>
            </a:r>
            <a:r>
              <a:rPr lang="cs-CZ" dirty="0" smtClean="0"/>
              <a:t> </a:t>
            </a:r>
            <a:r>
              <a:rPr lang="cs-CZ" dirty="0" err="1" smtClean="0"/>
              <a:t>the</a:t>
            </a:r>
            <a:r>
              <a:rPr lang="cs-CZ" dirty="0" smtClean="0"/>
              <a:t> </a:t>
            </a:r>
            <a:r>
              <a:rPr lang="cs-CZ" dirty="0" err="1" smtClean="0"/>
              <a:t>right</a:t>
            </a:r>
            <a:r>
              <a:rPr lang="cs-CZ" dirty="0" smtClean="0"/>
              <a:t> </a:t>
            </a:r>
            <a:r>
              <a:rPr lang="cs-CZ" dirty="0" err="1" smtClean="0"/>
              <a:t>payment</a:t>
            </a:r>
            <a:r>
              <a:rPr lang="cs-CZ" dirty="0" smtClean="0"/>
              <a:t> </a:t>
            </a:r>
            <a:r>
              <a:rPr lang="cs-CZ" dirty="0" err="1" smtClean="0"/>
              <a:t>terms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B2C </a:t>
            </a:r>
            <a:r>
              <a:rPr lang="cs-CZ" dirty="0" err="1" smtClean="0"/>
              <a:t>demand</a:t>
            </a:r>
            <a:r>
              <a:rPr lang="cs-CZ" dirty="0" smtClean="0"/>
              <a:t> </a:t>
            </a:r>
            <a:r>
              <a:rPr lang="cs-CZ" dirty="0" err="1" smtClean="0"/>
              <a:t>the</a:t>
            </a:r>
            <a:r>
              <a:rPr lang="cs-CZ" dirty="0" smtClean="0"/>
              <a:t> </a:t>
            </a:r>
            <a:r>
              <a:rPr lang="cs-CZ" dirty="0" err="1" smtClean="0"/>
              <a:t>payment</a:t>
            </a:r>
            <a:r>
              <a:rPr lang="cs-CZ" dirty="0" smtClean="0"/>
              <a:t> </a:t>
            </a:r>
            <a:r>
              <a:rPr lang="cs-CZ" dirty="0" err="1" smtClean="0"/>
              <a:t>at</a:t>
            </a:r>
            <a:r>
              <a:rPr lang="cs-CZ" dirty="0" smtClean="0"/>
              <a:t> </a:t>
            </a:r>
            <a:r>
              <a:rPr lang="cs-CZ" dirty="0" err="1" smtClean="0"/>
              <a:t>the</a:t>
            </a:r>
            <a:r>
              <a:rPr lang="cs-CZ" dirty="0" smtClean="0"/>
              <a:t> </a:t>
            </a:r>
            <a:r>
              <a:rPr lang="cs-CZ" dirty="0" err="1" smtClean="0"/>
              <a:t>time</a:t>
            </a:r>
            <a:r>
              <a:rPr lang="cs-CZ" dirty="0" smtClean="0"/>
              <a:t> </a:t>
            </a:r>
            <a:r>
              <a:rPr lang="cs-CZ" dirty="0" err="1" smtClean="0"/>
              <a:t>of</a:t>
            </a:r>
            <a:r>
              <a:rPr lang="cs-CZ" dirty="0" smtClean="0"/>
              <a:t> </a:t>
            </a:r>
            <a:r>
              <a:rPr lang="cs-CZ" dirty="0" err="1" smtClean="0"/>
              <a:t>purchase</a:t>
            </a:r>
            <a:r>
              <a:rPr lang="cs-CZ" dirty="0" smtClean="0"/>
              <a:t>.</a:t>
            </a:r>
          </a:p>
          <a:p>
            <a:r>
              <a:rPr lang="cs-CZ" dirty="0" smtClean="0"/>
              <a:t>B2B- </a:t>
            </a:r>
            <a:r>
              <a:rPr lang="cs-CZ" dirty="0" err="1" smtClean="0"/>
              <a:t>purchases</a:t>
            </a:r>
            <a:r>
              <a:rPr lang="cs-CZ" dirty="0" smtClean="0"/>
              <a:t> are </a:t>
            </a:r>
            <a:r>
              <a:rPr lang="cs-CZ" dirty="0" err="1" smtClean="0"/>
              <a:t>often</a:t>
            </a:r>
            <a:r>
              <a:rPr lang="cs-CZ" dirty="0" smtClean="0"/>
              <a:t> </a:t>
            </a:r>
            <a:r>
              <a:rPr lang="cs-CZ" dirty="0" err="1" smtClean="0"/>
              <a:t>handled</a:t>
            </a:r>
            <a:r>
              <a:rPr lang="cs-CZ" dirty="0" smtClean="0"/>
              <a:t> </a:t>
            </a:r>
            <a:r>
              <a:rPr lang="cs-CZ" dirty="0" err="1" smtClean="0"/>
              <a:t>differently</a:t>
            </a:r>
            <a:r>
              <a:rPr lang="cs-CZ" dirty="0"/>
              <a:t> </a:t>
            </a:r>
            <a:r>
              <a:rPr lang="cs-CZ" dirty="0" smtClean="0"/>
              <a:t>– extra </a:t>
            </a:r>
            <a:r>
              <a:rPr lang="cs-CZ" dirty="0" err="1" smtClean="0"/>
              <a:t>time</a:t>
            </a:r>
            <a:r>
              <a:rPr lang="cs-CZ" dirty="0" smtClean="0"/>
              <a:t> to </a:t>
            </a:r>
            <a:r>
              <a:rPr lang="cs-CZ" dirty="0" err="1" smtClean="0"/>
              <a:t>pay</a:t>
            </a:r>
            <a:r>
              <a:rPr lang="cs-CZ" dirty="0" smtClean="0"/>
              <a:t> </a:t>
            </a:r>
            <a:r>
              <a:rPr lang="cs-CZ" dirty="0" err="1" smtClean="0"/>
              <a:t>for</a:t>
            </a:r>
            <a:r>
              <a:rPr lang="cs-CZ" dirty="0" smtClean="0"/>
              <a:t> </a:t>
            </a:r>
            <a:r>
              <a:rPr lang="cs-CZ" dirty="0" err="1" smtClean="0"/>
              <a:t>purchase</a:t>
            </a:r>
            <a:r>
              <a:rPr lang="cs-CZ" dirty="0" smtClean="0"/>
              <a:t> (30-60days)</a:t>
            </a:r>
          </a:p>
          <a:p>
            <a:r>
              <a:rPr lang="cs-CZ" b="1" dirty="0" err="1" smtClean="0"/>
              <a:t>Trade</a:t>
            </a:r>
            <a:r>
              <a:rPr lang="cs-CZ" b="1" dirty="0" smtClean="0"/>
              <a:t> </a:t>
            </a:r>
            <a:r>
              <a:rPr lang="cs-CZ" b="1" dirty="0" err="1" smtClean="0"/>
              <a:t>credit</a:t>
            </a:r>
            <a:r>
              <a:rPr lang="cs-CZ" b="1" dirty="0" smtClean="0"/>
              <a:t> </a:t>
            </a:r>
            <a:r>
              <a:rPr lang="cs-CZ" dirty="0" smtClean="0"/>
              <a:t>– </a:t>
            </a:r>
            <a:r>
              <a:rPr lang="cs-CZ" dirty="0" err="1" smtClean="0"/>
              <a:t>is</a:t>
            </a:r>
            <a:r>
              <a:rPr lang="cs-CZ" dirty="0" smtClean="0"/>
              <a:t> </a:t>
            </a:r>
            <a:r>
              <a:rPr lang="cs-CZ" dirty="0" err="1" smtClean="0"/>
              <a:t>the</a:t>
            </a:r>
            <a:r>
              <a:rPr lang="cs-CZ" dirty="0" smtClean="0"/>
              <a:t> </a:t>
            </a:r>
            <a:r>
              <a:rPr lang="cs-CZ" dirty="0" err="1" smtClean="0"/>
              <a:t>extended</a:t>
            </a:r>
            <a:r>
              <a:rPr lang="cs-CZ" dirty="0" smtClean="0"/>
              <a:t> </a:t>
            </a:r>
            <a:r>
              <a:rPr lang="cs-CZ" dirty="0" err="1" smtClean="0"/>
              <a:t>payment</a:t>
            </a:r>
            <a:r>
              <a:rPr lang="cs-CZ" dirty="0" smtClean="0"/>
              <a:t> </a:t>
            </a:r>
            <a:r>
              <a:rPr lang="cs-CZ" dirty="0" err="1" smtClean="0"/>
              <a:t>time</a:t>
            </a:r>
            <a:r>
              <a:rPr lang="cs-CZ" dirty="0" smtClean="0"/>
              <a:t> </a:t>
            </a:r>
            <a:r>
              <a:rPr lang="cs-CZ" dirty="0" err="1" smtClean="0"/>
              <a:t>given</a:t>
            </a:r>
            <a:r>
              <a:rPr lang="cs-CZ" dirty="0" smtClean="0"/>
              <a:t> by </a:t>
            </a:r>
            <a:r>
              <a:rPr lang="cs-CZ" dirty="0" err="1" smtClean="0"/>
              <a:t>one</a:t>
            </a:r>
            <a:r>
              <a:rPr lang="cs-CZ" dirty="0" smtClean="0"/>
              <a:t> business to </a:t>
            </a:r>
            <a:r>
              <a:rPr lang="cs-CZ" dirty="0" err="1" smtClean="0"/>
              <a:t>another</a:t>
            </a:r>
            <a:r>
              <a:rPr lang="cs-CZ" dirty="0" smtClean="0"/>
              <a:t> business </a:t>
            </a:r>
            <a:r>
              <a:rPr lang="cs-CZ" dirty="0" err="1" smtClean="0"/>
              <a:t>for</a:t>
            </a:r>
            <a:r>
              <a:rPr lang="cs-CZ" dirty="0" smtClean="0"/>
              <a:t> </a:t>
            </a:r>
            <a:r>
              <a:rPr lang="cs-CZ" dirty="0" err="1" smtClean="0"/>
              <a:t>purchased</a:t>
            </a:r>
            <a:r>
              <a:rPr lang="cs-CZ" dirty="0" smtClean="0"/>
              <a:t> </a:t>
            </a:r>
            <a:r>
              <a:rPr lang="cs-CZ" dirty="0" err="1" smtClean="0"/>
              <a:t>goods</a:t>
            </a:r>
            <a:r>
              <a:rPr lang="cs-CZ" dirty="0" smtClean="0"/>
              <a:t> </a:t>
            </a:r>
            <a:r>
              <a:rPr lang="cs-CZ" dirty="0" err="1" smtClean="0"/>
              <a:t>or</a:t>
            </a:r>
            <a:r>
              <a:rPr lang="cs-CZ" dirty="0" smtClean="0"/>
              <a:t> </a:t>
            </a:r>
            <a:r>
              <a:rPr lang="cs-CZ" dirty="0" err="1" smtClean="0"/>
              <a:t>servises</a:t>
            </a:r>
            <a:r>
              <a:rPr lang="cs-CZ" dirty="0" smtClean="0"/>
              <a:t>.</a:t>
            </a:r>
          </a:p>
          <a:p>
            <a:r>
              <a:rPr lang="cs-CZ" dirty="0" smtClean="0"/>
              <a:t>Cash </a:t>
            </a:r>
            <a:r>
              <a:rPr lang="cs-CZ" dirty="0" err="1" smtClean="0"/>
              <a:t>discount</a:t>
            </a:r>
            <a:r>
              <a:rPr lang="cs-CZ" dirty="0" smtClean="0"/>
              <a:t> </a:t>
            </a:r>
            <a:r>
              <a:rPr lang="cs-CZ" dirty="0" err="1" smtClean="0"/>
              <a:t>is</a:t>
            </a:r>
            <a:r>
              <a:rPr lang="cs-CZ" dirty="0" smtClean="0"/>
              <a:t> a </a:t>
            </a:r>
            <a:r>
              <a:rPr lang="cs-CZ" dirty="0" err="1" smtClean="0"/>
              <a:t>discount</a:t>
            </a:r>
            <a:r>
              <a:rPr lang="cs-CZ" dirty="0" smtClean="0"/>
              <a:t> </a:t>
            </a:r>
            <a:r>
              <a:rPr lang="cs-CZ" dirty="0" err="1" smtClean="0"/>
              <a:t>given</a:t>
            </a:r>
            <a:r>
              <a:rPr lang="cs-CZ" dirty="0" smtClean="0"/>
              <a:t> to </a:t>
            </a:r>
            <a:r>
              <a:rPr lang="cs-CZ" dirty="0" err="1" smtClean="0"/>
              <a:t>buyers</a:t>
            </a:r>
            <a:r>
              <a:rPr lang="cs-CZ" dirty="0" smtClean="0"/>
              <a:t> </a:t>
            </a:r>
            <a:r>
              <a:rPr lang="cs-CZ" dirty="0" err="1" smtClean="0"/>
              <a:t>who</a:t>
            </a:r>
            <a:r>
              <a:rPr lang="cs-CZ" dirty="0" smtClean="0"/>
              <a:t> </a:t>
            </a:r>
            <a:r>
              <a:rPr lang="cs-CZ" dirty="0" err="1" smtClean="0"/>
              <a:t>pay</a:t>
            </a:r>
            <a:r>
              <a:rPr lang="cs-CZ" dirty="0" smtClean="0"/>
              <a:t> </a:t>
            </a:r>
            <a:r>
              <a:rPr lang="cs-CZ" dirty="0" err="1" smtClean="0"/>
              <a:t>for</a:t>
            </a:r>
            <a:r>
              <a:rPr lang="cs-CZ" dirty="0" smtClean="0"/>
              <a:t> </a:t>
            </a:r>
            <a:r>
              <a:rPr lang="cs-CZ" dirty="0" err="1" smtClean="0"/>
              <a:t>purchases</a:t>
            </a:r>
            <a:r>
              <a:rPr lang="cs-CZ" dirty="0" smtClean="0"/>
              <a:t> in cash, </a:t>
            </a:r>
            <a:r>
              <a:rPr lang="cs-CZ" dirty="0" err="1" smtClean="0"/>
              <a:t>either</a:t>
            </a:r>
            <a:r>
              <a:rPr lang="cs-CZ" dirty="0" smtClean="0"/>
              <a:t> </a:t>
            </a:r>
            <a:r>
              <a:rPr lang="cs-CZ" dirty="0" err="1" smtClean="0"/>
              <a:t>at</a:t>
            </a:r>
            <a:r>
              <a:rPr lang="cs-CZ" dirty="0" smtClean="0"/>
              <a:t> </a:t>
            </a:r>
            <a:r>
              <a:rPr lang="cs-CZ" dirty="0" err="1" smtClean="0"/>
              <a:t>time</a:t>
            </a:r>
            <a:r>
              <a:rPr lang="cs-CZ" dirty="0" smtClean="0"/>
              <a:t> </a:t>
            </a:r>
            <a:r>
              <a:rPr lang="cs-CZ" dirty="0" err="1" smtClean="0"/>
              <a:t>of</a:t>
            </a:r>
            <a:r>
              <a:rPr lang="cs-CZ" dirty="0" smtClean="0"/>
              <a:t> </a:t>
            </a:r>
            <a:r>
              <a:rPr lang="cs-CZ" dirty="0" err="1" smtClean="0"/>
              <a:t>purchase</a:t>
            </a:r>
            <a:r>
              <a:rPr lang="cs-CZ" dirty="0" smtClean="0"/>
              <a:t> </a:t>
            </a:r>
            <a:r>
              <a:rPr lang="cs-CZ" dirty="0" err="1" smtClean="0"/>
              <a:t>or</a:t>
            </a:r>
            <a:r>
              <a:rPr lang="cs-CZ" dirty="0" smtClean="0"/>
              <a:t> </a:t>
            </a:r>
            <a:r>
              <a:rPr lang="cs-CZ" dirty="0" err="1" smtClean="0"/>
              <a:t>within</a:t>
            </a:r>
            <a:r>
              <a:rPr lang="cs-CZ" dirty="0" smtClean="0"/>
              <a:t> a set </a:t>
            </a:r>
            <a:r>
              <a:rPr lang="cs-CZ" dirty="0" err="1" smtClean="0"/>
              <a:t>time</a:t>
            </a:r>
            <a:r>
              <a:rPr lang="cs-CZ" dirty="0" smtClean="0"/>
              <a:t> period </a:t>
            </a:r>
            <a:r>
              <a:rPr lang="cs-CZ" dirty="0" err="1" smtClean="0"/>
              <a:t>after</a:t>
            </a:r>
            <a:r>
              <a:rPr lang="cs-CZ" dirty="0" smtClean="0"/>
              <a:t> </a:t>
            </a:r>
            <a:r>
              <a:rPr lang="cs-CZ" dirty="0" err="1" smtClean="0"/>
              <a:t>purchase</a:t>
            </a:r>
            <a:r>
              <a:rPr lang="cs-CZ" dirty="0" smtClean="0"/>
              <a:t>.</a:t>
            </a:r>
            <a:endParaRPr lang="cs-CZ" dirty="0"/>
          </a:p>
        </p:txBody>
      </p:sp>
    </p:spTree>
    <p:extLst>
      <p:ext uri="{BB962C8B-B14F-4D97-AF65-F5344CB8AC3E}">
        <p14:creationId xmlns:p14="http://schemas.microsoft.com/office/powerpoint/2010/main" val="3586461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process</a:t>
            </a:r>
            <a:r>
              <a:rPr lang="cs-CZ" dirty="0" smtClean="0"/>
              <a:t> </a:t>
            </a:r>
            <a:r>
              <a:rPr lang="cs-CZ" dirty="0" err="1" smtClean="0"/>
              <a:t>of</a:t>
            </a:r>
            <a:r>
              <a:rPr lang="cs-CZ" dirty="0" smtClean="0"/>
              <a:t> </a:t>
            </a:r>
            <a:r>
              <a:rPr lang="cs-CZ" dirty="0" err="1" smtClean="0"/>
              <a:t>purchasing</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Product</a:t>
            </a:r>
            <a:r>
              <a:rPr lang="cs-CZ" dirty="0" smtClean="0"/>
              <a:t> </a:t>
            </a:r>
            <a:r>
              <a:rPr lang="cs-CZ" dirty="0" err="1" smtClean="0"/>
              <a:t>specification</a:t>
            </a:r>
            <a:r>
              <a:rPr lang="cs-CZ" dirty="0" smtClean="0"/>
              <a:t> – </a:t>
            </a:r>
            <a:r>
              <a:rPr lang="cs-CZ" dirty="0" err="1" smtClean="0"/>
              <a:t>detailed</a:t>
            </a:r>
            <a:r>
              <a:rPr lang="cs-CZ" dirty="0" smtClean="0"/>
              <a:t> </a:t>
            </a:r>
            <a:r>
              <a:rPr lang="cs-CZ" dirty="0" err="1" smtClean="0"/>
              <a:t>description</a:t>
            </a:r>
            <a:r>
              <a:rPr lang="cs-CZ" dirty="0" smtClean="0"/>
              <a:t> </a:t>
            </a:r>
            <a:r>
              <a:rPr lang="cs-CZ" dirty="0" err="1" smtClean="0"/>
              <a:t>of</a:t>
            </a:r>
            <a:r>
              <a:rPr lang="cs-CZ" dirty="0" smtClean="0"/>
              <a:t> </a:t>
            </a:r>
            <a:r>
              <a:rPr lang="cs-CZ" dirty="0" err="1" smtClean="0"/>
              <a:t>the</a:t>
            </a:r>
            <a:r>
              <a:rPr lang="cs-CZ" dirty="0" smtClean="0"/>
              <a:t> </a:t>
            </a:r>
            <a:r>
              <a:rPr lang="cs-CZ" dirty="0" err="1" smtClean="0"/>
              <a:t>characteristics</a:t>
            </a:r>
            <a:r>
              <a:rPr lang="cs-CZ" dirty="0" smtClean="0"/>
              <a:t> ( </a:t>
            </a:r>
            <a:r>
              <a:rPr lang="cs-CZ" dirty="0" err="1" smtClean="0"/>
              <a:t>size</a:t>
            </a:r>
            <a:r>
              <a:rPr lang="cs-CZ" dirty="0" smtClean="0"/>
              <a:t>, </a:t>
            </a:r>
            <a:r>
              <a:rPr lang="cs-CZ" dirty="0" err="1" smtClean="0"/>
              <a:t>shape</a:t>
            </a:r>
            <a:r>
              <a:rPr lang="cs-CZ" dirty="0" smtClean="0"/>
              <a:t>, </a:t>
            </a:r>
            <a:r>
              <a:rPr lang="cs-CZ" dirty="0" err="1" smtClean="0"/>
              <a:t>capability</a:t>
            </a:r>
            <a:r>
              <a:rPr lang="cs-CZ" dirty="0" smtClean="0"/>
              <a:t>, </a:t>
            </a:r>
            <a:r>
              <a:rPr lang="cs-CZ" dirty="0" err="1" smtClean="0"/>
              <a:t>etc</a:t>
            </a:r>
            <a:r>
              <a:rPr lang="cs-CZ" dirty="0" smtClean="0"/>
              <a:t>.) </a:t>
            </a:r>
            <a:r>
              <a:rPr lang="cs-CZ" dirty="0" err="1" smtClean="0"/>
              <a:t>of</a:t>
            </a:r>
            <a:r>
              <a:rPr lang="cs-CZ" dirty="0" smtClean="0"/>
              <a:t> a </a:t>
            </a:r>
            <a:r>
              <a:rPr lang="cs-CZ" dirty="0" err="1" smtClean="0"/>
              <a:t>product</a:t>
            </a:r>
            <a:r>
              <a:rPr lang="cs-CZ" dirty="0" smtClean="0"/>
              <a:t>.</a:t>
            </a:r>
          </a:p>
          <a:p>
            <a:r>
              <a:rPr lang="cs-CZ" dirty="0" err="1" smtClean="0"/>
              <a:t>Purchase</a:t>
            </a:r>
            <a:r>
              <a:rPr lang="cs-CZ" dirty="0" smtClean="0"/>
              <a:t> </a:t>
            </a:r>
            <a:r>
              <a:rPr lang="cs-CZ" dirty="0" err="1" smtClean="0"/>
              <a:t>order</a:t>
            </a:r>
            <a:r>
              <a:rPr lang="cs-CZ" dirty="0" smtClean="0"/>
              <a:t> – </a:t>
            </a:r>
            <a:r>
              <a:rPr lang="cs-CZ" dirty="0" err="1" smtClean="0"/>
              <a:t>document</a:t>
            </a:r>
            <a:r>
              <a:rPr lang="cs-CZ" dirty="0" smtClean="0"/>
              <a:t> </a:t>
            </a:r>
            <a:r>
              <a:rPr lang="cs-CZ" dirty="0" err="1" smtClean="0"/>
              <a:t>issued</a:t>
            </a:r>
            <a:r>
              <a:rPr lang="cs-CZ" dirty="0" smtClean="0"/>
              <a:t> by a </a:t>
            </a:r>
            <a:r>
              <a:rPr lang="cs-CZ" dirty="0" err="1" smtClean="0"/>
              <a:t>buyer</a:t>
            </a:r>
            <a:r>
              <a:rPr lang="cs-CZ" dirty="0" smtClean="0"/>
              <a:t> to a </a:t>
            </a:r>
            <a:r>
              <a:rPr lang="cs-CZ" dirty="0" err="1" smtClean="0"/>
              <a:t>vendor</a:t>
            </a:r>
            <a:r>
              <a:rPr lang="cs-CZ" dirty="0" smtClean="0"/>
              <a:t> </a:t>
            </a:r>
            <a:r>
              <a:rPr lang="cs-CZ" dirty="0" err="1" smtClean="0"/>
              <a:t>thet</a:t>
            </a:r>
            <a:r>
              <a:rPr lang="cs-CZ" dirty="0" smtClean="0"/>
              <a:t> </a:t>
            </a:r>
            <a:r>
              <a:rPr lang="cs-CZ" dirty="0" err="1" smtClean="0"/>
              <a:t>lists</a:t>
            </a:r>
            <a:r>
              <a:rPr lang="cs-CZ" dirty="0" smtClean="0"/>
              <a:t> </a:t>
            </a:r>
            <a:r>
              <a:rPr lang="cs-CZ" dirty="0" err="1" smtClean="0"/>
              <a:t>the</a:t>
            </a:r>
            <a:r>
              <a:rPr lang="cs-CZ" dirty="0" smtClean="0"/>
              <a:t> </a:t>
            </a:r>
            <a:r>
              <a:rPr lang="cs-CZ" dirty="0" err="1" smtClean="0"/>
              <a:t>items</a:t>
            </a:r>
            <a:r>
              <a:rPr lang="cs-CZ" dirty="0" smtClean="0"/>
              <a:t> to </a:t>
            </a:r>
            <a:r>
              <a:rPr lang="cs-CZ" dirty="0" err="1" smtClean="0"/>
              <a:t>be</a:t>
            </a:r>
            <a:r>
              <a:rPr lang="cs-CZ" dirty="0" smtClean="0"/>
              <a:t> </a:t>
            </a:r>
            <a:r>
              <a:rPr lang="cs-CZ" dirty="0" err="1" smtClean="0"/>
              <a:t>purchased</a:t>
            </a:r>
            <a:r>
              <a:rPr lang="cs-CZ" dirty="0" smtClean="0"/>
              <a:t>, </a:t>
            </a:r>
            <a:r>
              <a:rPr lang="cs-CZ" dirty="0" err="1" smtClean="0"/>
              <a:t>thei</a:t>
            </a:r>
            <a:r>
              <a:rPr lang="cs-CZ" dirty="0" smtClean="0"/>
              <a:t> </a:t>
            </a:r>
            <a:r>
              <a:rPr lang="cs-CZ" dirty="0" err="1" smtClean="0"/>
              <a:t>rquantities</a:t>
            </a:r>
            <a:r>
              <a:rPr lang="cs-CZ" dirty="0" smtClean="0"/>
              <a:t> and </a:t>
            </a:r>
            <a:r>
              <a:rPr lang="cs-CZ" dirty="0" err="1" smtClean="0"/>
              <a:t>prices</a:t>
            </a:r>
            <a:r>
              <a:rPr lang="cs-CZ" dirty="0" smtClean="0"/>
              <a:t>, </a:t>
            </a:r>
            <a:r>
              <a:rPr lang="cs-CZ" dirty="0" err="1" smtClean="0"/>
              <a:t>terms</a:t>
            </a:r>
            <a:r>
              <a:rPr lang="cs-CZ" dirty="0" smtClean="0"/>
              <a:t> </a:t>
            </a:r>
            <a:r>
              <a:rPr lang="cs-CZ" dirty="0" err="1" smtClean="0"/>
              <a:t>of</a:t>
            </a:r>
            <a:r>
              <a:rPr lang="cs-CZ" dirty="0" smtClean="0"/>
              <a:t> </a:t>
            </a:r>
            <a:r>
              <a:rPr lang="cs-CZ" dirty="0" err="1" smtClean="0"/>
              <a:t>payment</a:t>
            </a:r>
            <a:r>
              <a:rPr lang="cs-CZ" dirty="0" smtClean="0"/>
              <a:t> and </a:t>
            </a:r>
            <a:r>
              <a:rPr lang="cs-CZ" dirty="0" err="1" smtClean="0"/>
              <a:t>delivery</a:t>
            </a:r>
            <a:r>
              <a:rPr lang="cs-CZ" dirty="0" smtClean="0"/>
              <a:t>.</a:t>
            </a:r>
          </a:p>
          <a:p>
            <a:r>
              <a:rPr lang="cs-CZ" dirty="0" err="1" smtClean="0"/>
              <a:t>Invoice</a:t>
            </a:r>
            <a:r>
              <a:rPr lang="cs-CZ" dirty="0" smtClean="0"/>
              <a:t> ( </a:t>
            </a:r>
            <a:r>
              <a:rPr lang="cs-CZ" dirty="0" err="1" smtClean="0"/>
              <a:t>bill</a:t>
            </a:r>
            <a:r>
              <a:rPr lang="cs-CZ" dirty="0" smtClean="0"/>
              <a:t> </a:t>
            </a:r>
            <a:r>
              <a:rPr lang="cs-CZ" dirty="0" err="1" smtClean="0"/>
              <a:t>of</a:t>
            </a:r>
            <a:r>
              <a:rPr lang="cs-CZ" dirty="0" smtClean="0"/>
              <a:t> </a:t>
            </a:r>
            <a:r>
              <a:rPr lang="cs-CZ" dirty="0" err="1" smtClean="0"/>
              <a:t>sale</a:t>
            </a:r>
            <a:r>
              <a:rPr lang="cs-CZ" dirty="0" smtClean="0"/>
              <a:t>)- </a:t>
            </a:r>
            <a:r>
              <a:rPr lang="cs-CZ" dirty="0" err="1" smtClean="0"/>
              <a:t>document</a:t>
            </a:r>
            <a:r>
              <a:rPr lang="cs-CZ" dirty="0" smtClean="0"/>
              <a:t> </a:t>
            </a:r>
            <a:r>
              <a:rPr lang="cs-CZ" dirty="0" err="1" smtClean="0"/>
              <a:t>issued</a:t>
            </a:r>
            <a:r>
              <a:rPr lang="cs-CZ" dirty="0" smtClean="0"/>
              <a:t> by a </a:t>
            </a:r>
            <a:r>
              <a:rPr lang="cs-CZ" dirty="0" err="1" smtClean="0"/>
              <a:t>vendor</a:t>
            </a:r>
            <a:r>
              <a:rPr lang="cs-CZ" dirty="0" smtClean="0"/>
              <a:t> to a </a:t>
            </a:r>
            <a:r>
              <a:rPr lang="cs-CZ" dirty="0" err="1" smtClean="0"/>
              <a:t>buyer</a:t>
            </a:r>
            <a:r>
              <a:rPr lang="cs-CZ" dirty="0" smtClean="0"/>
              <a:t> on </a:t>
            </a:r>
            <a:r>
              <a:rPr lang="cs-CZ" dirty="0" err="1" smtClean="0"/>
              <a:t>fulfillement</a:t>
            </a:r>
            <a:r>
              <a:rPr lang="cs-CZ" dirty="0" smtClean="0"/>
              <a:t> </a:t>
            </a:r>
            <a:r>
              <a:rPr lang="cs-CZ" dirty="0" err="1" smtClean="0"/>
              <a:t>of</a:t>
            </a:r>
            <a:r>
              <a:rPr lang="cs-CZ" dirty="0" smtClean="0"/>
              <a:t> </a:t>
            </a:r>
            <a:r>
              <a:rPr lang="cs-CZ" dirty="0" err="1" smtClean="0"/>
              <a:t>purchase</a:t>
            </a:r>
            <a:r>
              <a:rPr lang="cs-CZ" dirty="0" smtClean="0"/>
              <a:t> </a:t>
            </a:r>
            <a:r>
              <a:rPr lang="cs-CZ" dirty="0" err="1" smtClean="0"/>
              <a:t>order</a:t>
            </a:r>
            <a:r>
              <a:rPr lang="cs-CZ" dirty="0" smtClean="0"/>
              <a:t>.</a:t>
            </a:r>
          </a:p>
          <a:p>
            <a:r>
              <a:rPr lang="cs-CZ" dirty="0" err="1" smtClean="0"/>
              <a:t>Packing</a:t>
            </a:r>
            <a:r>
              <a:rPr lang="cs-CZ" dirty="0" smtClean="0"/>
              <a:t> slip – list </a:t>
            </a:r>
            <a:r>
              <a:rPr lang="cs-CZ" dirty="0" err="1" smtClean="0"/>
              <a:t>of</a:t>
            </a:r>
            <a:r>
              <a:rPr lang="cs-CZ" dirty="0" smtClean="0"/>
              <a:t> </a:t>
            </a:r>
            <a:r>
              <a:rPr lang="cs-CZ" dirty="0" err="1" smtClean="0"/>
              <a:t>all</a:t>
            </a:r>
            <a:r>
              <a:rPr lang="cs-CZ" dirty="0" smtClean="0"/>
              <a:t> </a:t>
            </a:r>
            <a:r>
              <a:rPr lang="cs-CZ" dirty="0" err="1" smtClean="0"/>
              <a:t>items</a:t>
            </a:r>
            <a:r>
              <a:rPr lang="cs-CZ" dirty="0" smtClean="0"/>
              <a:t> in </a:t>
            </a:r>
            <a:r>
              <a:rPr lang="cs-CZ" dirty="0" err="1" smtClean="0"/>
              <a:t>shipment</a:t>
            </a:r>
            <a:r>
              <a:rPr lang="cs-CZ" dirty="0" smtClean="0"/>
              <a:t>.</a:t>
            </a:r>
            <a:endParaRPr lang="cs-CZ" dirty="0"/>
          </a:p>
        </p:txBody>
      </p:sp>
    </p:spTree>
    <p:extLst>
      <p:ext uri="{BB962C8B-B14F-4D97-AF65-F5344CB8AC3E}">
        <p14:creationId xmlns:p14="http://schemas.microsoft.com/office/powerpoint/2010/main" val="2853857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lstStyle/>
          <a:p>
            <a:pPr lvl="1" algn="ctr" rtl="0">
              <a:spcBef>
                <a:spcPct val="0"/>
              </a:spcBef>
            </a:pPr>
            <a:r>
              <a:rPr lang="cs-CZ" b="1" cap="small" dirty="0" err="1" smtClean="0"/>
              <a:t>Managing</a:t>
            </a:r>
            <a:r>
              <a:rPr lang="cs-CZ" b="1" cap="small" dirty="0" smtClean="0"/>
              <a:t> </a:t>
            </a:r>
            <a:r>
              <a:rPr lang="cs-CZ" b="1" cap="small" dirty="0" err="1" smtClean="0"/>
              <a:t>inventory</a:t>
            </a:r>
            <a:r>
              <a:rPr lang="cs-CZ" b="1" cap="small" dirty="0"/>
              <a:t/>
            </a:r>
            <a:br>
              <a:rPr lang="cs-CZ" b="1" cap="small" dirty="0"/>
            </a:br>
            <a:endParaRPr lang="cs-CZ" dirty="0"/>
          </a:p>
        </p:txBody>
      </p:sp>
      <p:sp>
        <p:nvSpPr>
          <p:cNvPr id="3" name="Zástupný symbol pro obsah 2"/>
          <p:cNvSpPr>
            <a:spLocks noGrp="1"/>
          </p:cNvSpPr>
          <p:nvPr>
            <p:ph idx="1"/>
          </p:nvPr>
        </p:nvSpPr>
        <p:spPr>
          <a:xfrm>
            <a:off x="457200" y="1052736"/>
            <a:ext cx="8229600" cy="5073427"/>
          </a:xfrm>
        </p:spPr>
        <p:txBody>
          <a:bodyPr>
            <a:normAutofit fontScale="62500" lnSpcReduction="20000"/>
          </a:bodyPr>
          <a:lstStyle/>
          <a:p>
            <a:pPr marL="0" indent="0">
              <a:buNone/>
            </a:pPr>
            <a:r>
              <a:rPr lang="cs-CZ" dirty="0" err="1" smtClean="0"/>
              <a:t>Inventory</a:t>
            </a:r>
            <a:r>
              <a:rPr lang="cs-CZ" dirty="0" smtClean="0"/>
              <a:t> </a:t>
            </a:r>
            <a:r>
              <a:rPr lang="cs-CZ" dirty="0" err="1" smtClean="0"/>
              <a:t>is</a:t>
            </a:r>
            <a:r>
              <a:rPr lang="cs-CZ" dirty="0" smtClean="0"/>
              <a:t> </a:t>
            </a:r>
            <a:r>
              <a:rPr lang="cs-CZ" dirty="0" err="1" smtClean="0"/>
              <a:t>the</a:t>
            </a:r>
            <a:r>
              <a:rPr lang="cs-CZ" dirty="0" smtClean="0"/>
              <a:t> </a:t>
            </a:r>
            <a:r>
              <a:rPr lang="cs-CZ" dirty="0" err="1" smtClean="0"/>
              <a:t>amount</a:t>
            </a:r>
            <a:r>
              <a:rPr lang="cs-CZ" dirty="0" smtClean="0"/>
              <a:t> </a:t>
            </a:r>
            <a:r>
              <a:rPr lang="cs-CZ" dirty="0" err="1" smtClean="0"/>
              <a:t>of</a:t>
            </a:r>
            <a:r>
              <a:rPr lang="cs-CZ" dirty="0" smtClean="0"/>
              <a:t> </a:t>
            </a:r>
            <a:r>
              <a:rPr lang="cs-CZ" dirty="0" err="1" smtClean="0"/>
              <a:t>merchandise</a:t>
            </a:r>
            <a:r>
              <a:rPr lang="cs-CZ" dirty="0" smtClean="0"/>
              <a:t> a business has </a:t>
            </a:r>
            <a:r>
              <a:rPr lang="cs-CZ" dirty="0" err="1" smtClean="0"/>
              <a:t>available</a:t>
            </a:r>
            <a:r>
              <a:rPr lang="cs-CZ" dirty="0" smtClean="0"/>
              <a:t> </a:t>
            </a:r>
            <a:r>
              <a:rPr lang="cs-CZ" dirty="0" err="1" smtClean="0"/>
              <a:t>for</a:t>
            </a:r>
            <a:r>
              <a:rPr lang="cs-CZ" dirty="0" smtClean="0"/>
              <a:t> </a:t>
            </a:r>
            <a:r>
              <a:rPr lang="cs-CZ" dirty="0" err="1" smtClean="0"/>
              <a:t>sale</a:t>
            </a:r>
            <a:r>
              <a:rPr lang="cs-CZ" dirty="0" smtClean="0"/>
              <a:t> </a:t>
            </a:r>
            <a:r>
              <a:rPr lang="cs-CZ" dirty="0" err="1" smtClean="0"/>
              <a:t>at</a:t>
            </a:r>
            <a:r>
              <a:rPr lang="cs-CZ" dirty="0" smtClean="0"/>
              <a:t> </a:t>
            </a:r>
            <a:r>
              <a:rPr lang="cs-CZ" dirty="0" err="1" smtClean="0"/>
              <a:t>given</a:t>
            </a:r>
            <a:r>
              <a:rPr lang="cs-CZ" dirty="0" smtClean="0"/>
              <a:t> </a:t>
            </a:r>
            <a:r>
              <a:rPr lang="cs-CZ" dirty="0" err="1" smtClean="0"/>
              <a:t>time</a:t>
            </a:r>
            <a:r>
              <a:rPr lang="cs-CZ" dirty="0" smtClean="0"/>
              <a:t>.</a:t>
            </a:r>
          </a:p>
          <a:p>
            <a:pPr marL="0" indent="0">
              <a:buNone/>
            </a:pPr>
            <a:r>
              <a:rPr lang="cs-CZ" dirty="0" err="1" smtClean="0"/>
              <a:t>Inventory</a:t>
            </a:r>
            <a:r>
              <a:rPr lang="cs-CZ" dirty="0" smtClean="0"/>
              <a:t> </a:t>
            </a:r>
            <a:r>
              <a:rPr lang="cs-CZ" dirty="0" err="1" smtClean="0"/>
              <a:t>level</a:t>
            </a:r>
            <a:r>
              <a:rPr lang="cs-CZ" dirty="0" smtClean="0"/>
              <a:t> – </a:t>
            </a:r>
            <a:r>
              <a:rPr lang="cs-CZ" dirty="0" err="1" smtClean="0"/>
              <a:t>quantity</a:t>
            </a:r>
            <a:r>
              <a:rPr lang="cs-CZ" dirty="0" smtClean="0"/>
              <a:t> </a:t>
            </a:r>
            <a:r>
              <a:rPr lang="cs-CZ" dirty="0" err="1" smtClean="0"/>
              <a:t>of</a:t>
            </a:r>
            <a:r>
              <a:rPr lang="cs-CZ" dirty="0" smtClean="0"/>
              <a:t> </a:t>
            </a:r>
            <a:r>
              <a:rPr lang="cs-CZ" dirty="0" err="1" smtClean="0"/>
              <a:t>merchandise</a:t>
            </a:r>
            <a:endParaRPr lang="cs-CZ" dirty="0" smtClean="0"/>
          </a:p>
          <a:p>
            <a:pPr marL="0" indent="0">
              <a:buNone/>
            </a:pPr>
            <a:r>
              <a:rPr lang="cs-CZ" dirty="0" err="1" smtClean="0"/>
              <a:t>Inventory</a:t>
            </a:r>
            <a:r>
              <a:rPr lang="cs-CZ" dirty="0" smtClean="0"/>
              <a:t> </a:t>
            </a:r>
            <a:r>
              <a:rPr lang="cs-CZ" dirty="0" err="1" smtClean="0"/>
              <a:t>value</a:t>
            </a:r>
            <a:r>
              <a:rPr lang="cs-CZ" dirty="0" smtClean="0"/>
              <a:t> – </a:t>
            </a:r>
            <a:r>
              <a:rPr lang="cs-CZ" dirty="0" err="1" smtClean="0"/>
              <a:t>the</a:t>
            </a:r>
            <a:r>
              <a:rPr lang="cs-CZ" dirty="0" smtClean="0"/>
              <a:t> </a:t>
            </a:r>
            <a:r>
              <a:rPr lang="cs-CZ" dirty="0" err="1" smtClean="0"/>
              <a:t>monetary</a:t>
            </a:r>
            <a:r>
              <a:rPr lang="cs-CZ" dirty="0" smtClean="0"/>
              <a:t> </a:t>
            </a:r>
            <a:r>
              <a:rPr lang="cs-CZ" dirty="0" err="1" smtClean="0"/>
              <a:t>value</a:t>
            </a:r>
            <a:r>
              <a:rPr lang="cs-CZ" dirty="0" smtClean="0"/>
              <a:t> </a:t>
            </a:r>
            <a:r>
              <a:rPr lang="cs-CZ" dirty="0" err="1" smtClean="0"/>
              <a:t>of</a:t>
            </a:r>
            <a:r>
              <a:rPr lang="cs-CZ" dirty="0" smtClean="0"/>
              <a:t> </a:t>
            </a:r>
            <a:r>
              <a:rPr lang="cs-CZ" dirty="0" err="1" smtClean="0"/>
              <a:t>merchandise</a:t>
            </a:r>
            <a:endParaRPr lang="cs-CZ" dirty="0" smtClean="0"/>
          </a:p>
          <a:p>
            <a:pPr marL="0" indent="0">
              <a:buNone/>
            </a:pPr>
            <a:r>
              <a:rPr lang="cs-CZ" dirty="0" err="1" smtClean="0"/>
              <a:t>Main</a:t>
            </a:r>
            <a:r>
              <a:rPr lang="cs-CZ" dirty="0" smtClean="0"/>
              <a:t> </a:t>
            </a:r>
            <a:r>
              <a:rPr lang="cs-CZ" dirty="0" err="1" smtClean="0"/>
              <a:t>task</a:t>
            </a:r>
            <a:r>
              <a:rPr lang="cs-CZ" dirty="0" smtClean="0"/>
              <a:t> </a:t>
            </a:r>
            <a:r>
              <a:rPr lang="cs-CZ" dirty="0" err="1" smtClean="0"/>
              <a:t>of</a:t>
            </a:r>
            <a:r>
              <a:rPr lang="cs-CZ" dirty="0" smtClean="0"/>
              <a:t> </a:t>
            </a:r>
            <a:r>
              <a:rPr lang="cs-CZ" dirty="0" err="1" smtClean="0"/>
              <a:t>managing</a:t>
            </a:r>
            <a:r>
              <a:rPr lang="cs-CZ" dirty="0" smtClean="0"/>
              <a:t> </a:t>
            </a:r>
            <a:r>
              <a:rPr lang="cs-CZ" dirty="0" err="1" smtClean="0"/>
              <a:t>inventory</a:t>
            </a:r>
            <a:r>
              <a:rPr lang="cs-CZ" dirty="0" smtClean="0"/>
              <a:t> </a:t>
            </a:r>
            <a:r>
              <a:rPr lang="cs-CZ" dirty="0" err="1" smtClean="0"/>
              <a:t>is</a:t>
            </a:r>
            <a:r>
              <a:rPr lang="cs-CZ" dirty="0" smtClean="0"/>
              <a:t> :</a:t>
            </a:r>
          </a:p>
          <a:p>
            <a:pPr>
              <a:buFontTx/>
              <a:buChar char="-"/>
            </a:pPr>
            <a:r>
              <a:rPr lang="cs-CZ" dirty="0" smtClean="0"/>
              <a:t>Not </a:t>
            </a:r>
            <a:r>
              <a:rPr lang="cs-CZ" dirty="0" err="1" smtClean="0"/>
              <a:t>too</a:t>
            </a:r>
            <a:r>
              <a:rPr lang="cs-CZ" dirty="0" smtClean="0"/>
              <a:t> </a:t>
            </a:r>
            <a:r>
              <a:rPr lang="cs-CZ" dirty="0" err="1" smtClean="0"/>
              <a:t>little</a:t>
            </a:r>
            <a:r>
              <a:rPr lang="cs-CZ" dirty="0" smtClean="0"/>
              <a:t>, not </a:t>
            </a:r>
            <a:r>
              <a:rPr lang="cs-CZ" dirty="0" err="1" smtClean="0"/>
              <a:t>too</a:t>
            </a:r>
            <a:r>
              <a:rPr lang="cs-CZ" dirty="0" smtClean="0"/>
              <a:t> much</a:t>
            </a:r>
          </a:p>
          <a:p>
            <a:pPr>
              <a:buFontTx/>
              <a:buChar char="-"/>
            </a:pPr>
            <a:r>
              <a:rPr lang="en-US" dirty="0"/>
              <a:t>Knowing when to restock certain items, what amounts to purchase or produce, what price to pay – as well as when to sell and at what price – can easily become complex </a:t>
            </a:r>
            <a:r>
              <a:rPr lang="en-US" dirty="0" smtClean="0"/>
              <a:t>decisions</a:t>
            </a:r>
            <a:r>
              <a:rPr lang="cs-CZ" dirty="0" smtClean="0"/>
              <a:t> ( Investopedia.com)</a:t>
            </a:r>
          </a:p>
          <a:p>
            <a:pPr>
              <a:buFontTx/>
              <a:buChar char="-"/>
            </a:pPr>
            <a:r>
              <a:rPr lang="en-US" dirty="0"/>
              <a:t>Small businesses will often keep track of stock manually and determine reorder points and quantities using Excel formulas. Larger businesses will use specialized enterprise resource planning (ERP) software. The largest corporations use highly customized software as a service (</a:t>
            </a:r>
            <a:r>
              <a:rPr lang="en-US" dirty="0" err="1"/>
              <a:t>SaaS</a:t>
            </a:r>
            <a:r>
              <a:rPr lang="en-US" dirty="0"/>
              <a:t>) </a:t>
            </a:r>
            <a:r>
              <a:rPr lang="en-US" dirty="0" smtClean="0"/>
              <a:t>applications</a:t>
            </a:r>
            <a:r>
              <a:rPr lang="cs-CZ" dirty="0"/>
              <a:t> ( </a:t>
            </a:r>
            <a:r>
              <a:rPr lang="cs-CZ" dirty="0" smtClean="0"/>
              <a:t>Investopedia.com)</a:t>
            </a:r>
            <a:endParaRPr lang="cs-CZ" dirty="0"/>
          </a:p>
          <a:p>
            <a:pPr marL="0" indent="0">
              <a:buNone/>
            </a:pPr>
            <a:r>
              <a:rPr lang="en-US" dirty="0"/>
              <a:t>Appropriate inventory management strategies vary depending on the industry</a:t>
            </a:r>
            <a:br>
              <a:rPr lang="en-US" dirty="0"/>
            </a:br>
            <a:r>
              <a:rPr lang="en-US" dirty="0"/>
              <a:t/>
            </a:r>
            <a:br>
              <a:rPr lang="en-US" dirty="0"/>
            </a:br>
            <a:endParaRPr lang="cs-CZ" dirty="0" smtClean="0"/>
          </a:p>
          <a:p>
            <a:pPr lvl="0"/>
            <a:endParaRPr lang="cs-CZ" dirty="0"/>
          </a:p>
          <a:p>
            <a:endParaRPr lang="cs-CZ" dirty="0"/>
          </a:p>
        </p:txBody>
      </p:sp>
    </p:spTree>
    <p:extLst>
      <p:ext uri="{BB962C8B-B14F-4D97-AF65-F5344CB8AC3E}">
        <p14:creationId xmlns:p14="http://schemas.microsoft.com/office/powerpoint/2010/main" val="6422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a:t>
            </a:r>
            <a:r>
              <a:rPr lang="en-US" dirty="0" err="1" smtClean="0"/>
              <a:t>easons</a:t>
            </a:r>
            <a:r>
              <a:rPr lang="en-US" dirty="0" smtClean="0"/>
              <a:t> </a:t>
            </a:r>
            <a:r>
              <a:rPr lang="en-US" dirty="0"/>
              <a:t>for keeping an inventory</a:t>
            </a:r>
            <a:endParaRPr lang="cs-CZ" dirty="0"/>
          </a:p>
        </p:txBody>
      </p:sp>
      <p:sp>
        <p:nvSpPr>
          <p:cNvPr id="3" name="Zástupný symbol pro obsah 2"/>
          <p:cNvSpPr>
            <a:spLocks noGrp="1"/>
          </p:cNvSpPr>
          <p:nvPr>
            <p:ph idx="1"/>
          </p:nvPr>
        </p:nvSpPr>
        <p:spPr/>
        <p:txBody>
          <a:bodyPr>
            <a:normAutofit fontScale="47500" lnSpcReduction="20000"/>
          </a:bodyPr>
          <a:lstStyle/>
          <a:p>
            <a:r>
              <a:rPr lang="en-US" dirty="0"/>
              <a:t>There are five basic reasons for keeping an inventory</a:t>
            </a:r>
          </a:p>
          <a:p>
            <a:r>
              <a:rPr lang="en-US" sz="3800" b="1" dirty="0"/>
              <a:t>Time</a:t>
            </a:r>
            <a:r>
              <a:rPr lang="en-US" sz="3800" dirty="0"/>
              <a:t> - The time lags present in the supply chain, from supplier to user at every stage, requires that you maintain certain amounts of inventory to use in this lead time. However, in practice, inventory is to be maintained for consumption during 'variations in lead time'. Lead time itself can be addressed by ordering that many days in advance.</a:t>
            </a:r>
          </a:p>
          <a:p>
            <a:r>
              <a:rPr lang="en-US" sz="3800" b="1" dirty="0"/>
              <a:t>Seasonal Demand</a:t>
            </a:r>
            <a:r>
              <a:rPr lang="en-US" sz="3800" dirty="0"/>
              <a:t>: demands varies periodically, but producers capacity is fixed. This can lead to stock accumulation, consider for example how goods consumed only in holidays can lead to accumulation of large stocks on the anticipation of future consumption.</a:t>
            </a:r>
          </a:p>
          <a:p>
            <a:r>
              <a:rPr lang="en-US" sz="3800" dirty="0"/>
              <a:t>Uncertainty - Inventories are maintained as buffers to meet uncertainties in demand, supply and movements of goods.</a:t>
            </a:r>
          </a:p>
          <a:p>
            <a:r>
              <a:rPr lang="en-US" sz="3800" b="1" dirty="0"/>
              <a:t>Economies of scale </a:t>
            </a:r>
            <a:r>
              <a:rPr lang="en-US" sz="3800" dirty="0"/>
              <a:t>- Ideal condition of "one unit at a time at a place where a user needs it, when he needs it" principle tends to incur lots of costs in terms of logistics. So bulk buying, movement and storing brings in economies of scale, thus inventory.</a:t>
            </a:r>
          </a:p>
          <a:p>
            <a:r>
              <a:rPr lang="en-US" sz="3800" b="1" dirty="0"/>
              <a:t>Appreciation in Value </a:t>
            </a:r>
            <a:r>
              <a:rPr lang="en-US" sz="3800" dirty="0"/>
              <a:t>- In some situations, some stock gains the required value when it is kept for some time to allow it reach the desired standard for consumption, or for production. For example; beer in the brewing industry</a:t>
            </a:r>
          </a:p>
          <a:p>
            <a:endParaRPr lang="cs-CZ" dirty="0"/>
          </a:p>
        </p:txBody>
      </p:sp>
    </p:spTree>
    <p:extLst>
      <p:ext uri="{BB962C8B-B14F-4D97-AF65-F5344CB8AC3E}">
        <p14:creationId xmlns:p14="http://schemas.microsoft.com/office/powerpoint/2010/main" val="314083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Inventory</a:t>
            </a:r>
            <a:r>
              <a:rPr lang="cs-CZ" dirty="0" smtClean="0"/>
              <a:t> </a:t>
            </a:r>
            <a:r>
              <a:rPr lang="cs-CZ" dirty="0" err="1" smtClean="0"/>
              <a:t>examples</a:t>
            </a:r>
            <a:r>
              <a:rPr lang="cs-CZ" dirty="0" smtClean="0"/>
              <a:t> </a:t>
            </a:r>
            <a:r>
              <a:rPr lang="cs-CZ" sz="1300" dirty="0" smtClean="0"/>
              <a:t>( wikipedia.org)</a:t>
            </a:r>
            <a:endParaRPr lang="cs-CZ" sz="1300" dirty="0"/>
          </a:p>
        </p:txBody>
      </p:sp>
      <p:sp>
        <p:nvSpPr>
          <p:cNvPr id="3" name="Zástupný symbol pro obsah 2"/>
          <p:cNvSpPr>
            <a:spLocks noGrp="1"/>
          </p:cNvSpPr>
          <p:nvPr>
            <p:ph idx="1"/>
          </p:nvPr>
        </p:nvSpPr>
        <p:spPr/>
        <p:txBody>
          <a:bodyPr>
            <a:normAutofit fontScale="47500" lnSpcReduction="20000"/>
          </a:bodyPr>
          <a:lstStyle/>
          <a:p>
            <a:r>
              <a:rPr lang="en-US" b="1" dirty="0"/>
              <a:t>Inventory </a:t>
            </a:r>
            <a:r>
              <a:rPr lang="en-US" b="1" dirty="0" smtClean="0"/>
              <a:t>examples</a:t>
            </a:r>
            <a:endParaRPr lang="cs-CZ" b="1" dirty="0" smtClean="0"/>
          </a:p>
          <a:p>
            <a:r>
              <a:rPr lang="en-US" dirty="0" smtClean="0"/>
              <a:t>While </a:t>
            </a:r>
            <a:r>
              <a:rPr lang="en-US" dirty="0"/>
              <a:t>accountants often discuss inventory in terms of goods for sale, organizations - manufacturers, service-providers and not-for-profits - also have inventories (fixtures, furniture, supplies, etc.) that they do not intend to sell. Manufacturers', distributors', and wholesalers' inventory tends to cluster in warehouses. Retailers' inventory may exist in a warehouse or in a shop or store accessible to customers. Inventories not intended for sale to customers or to clients may be held in any premises an organization uses. Stock ties up cash and, if uncontrolled, it will be impossible to know the actual level of stocks and therefore impossible to control them.</a:t>
            </a:r>
          </a:p>
          <a:p>
            <a:pPr marL="0" indent="0">
              <a:buNone/>
            </a:pPr>
            <a:endParaRPr lang="cs-CZ" dirty="0" smtClean="0"/>
          </a:p>
          <a:p>
            <a:pPr marL="0" indent="0">
              <a:buNone/>
            </a:pPr>
            <a:r>
              <a:rPr lang="en-US" dirty="0" smtClean="0"/>
              <a:t>While </a:t>
            </a:r>
            <a:r>
              <a:rPr lang="en-US" dirty="0"/>
              <a:t>the reasons for holding stock were covered earlier, most manufacturing organizations usually divide their "goods for sale" inventory into:</a:t>
            </a:r>
          </a:p>
          <a:p>
            <a:r>
              <a:rPr lang="en-US" dirty="0"/>
              <a:t>Raw materials - materials and components scheduled for use in making a product.</a:t>
            </a:r>
          </a:p>
          <a:p>
            <a:r>
              <a:rPr lang="en-US" dirty="0"/>
              <a:t>Work in process, WIP - materials and components that have begun their transformation to finished goods.</a:t>
            </a:r>
          </a:p>
          <a:p>
            <a:r>
              <a:rPr lang="en-US" dirty="0"/>
              <a:t>Finished goods - goods ready for sale to customers.</a:t>
            </a:r>
          </a:p>
          <a:p>
            <a:r>
              <a:rPr lang="en-US" dirty="0"/>
              <a:t>Goods for resale - returned goods that are salable.</a:t>
            </a:r>
          </a:p>
          <a:p>
            <a:r>
              <a:rPr lang="en-US" dirty="0"/>
              <a:t>Stocks in transit.</a:t>
            </a:r>
          </a:p>
          <a:p>
            <a:r>
              <a:rPr lang="en-US" dirty="0"/>
              <a:t>Consignment stocks.</a:t>
            </a:r>
          </a:p>
          <a:p>
            <a:r>
              <a:rPr lang="en-US" dirty="0"/>
              <a:t>Maintenance supply.</a:t>
            </a:r>
          </a:p>
          <a:p>
            <a:endParaRPr lang="cs-CZ" dirty="0"/>
          </a:p>
        </p:txBody>
      </p:sp>
    </p:spTree>
    <p:extLst>
      <p:ext uri="{BB962C8B-B14F-4D97-AF65-F5344CB8AC3E}">
        <p14:creationId xmlns:p14="http://schemas.microsoft.com/office/powerpoint/2010/main" val="592237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Inbound</a:t>
            </a:r>
            <a:r>
              <a:rPr lang="cs-CZ" dirty="0" smtClean="0"/>
              <a:t> </a:t>
            </a:r>
            <a:r>
              <a:rPr lang="cs-CZ" dirty="0" err="1" smtClean="0"/>
              <a:t>logistics</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part </a:t>
            </a:r>
            <a:r>
              <a:rPr lang="cs-CZ" dirty="0" err="1" smtClean="0"/>
              <a:t>of</a:t>
            </a:r>
            <a:r>
              <a:rPr lang="cs-CZ" dirty="0" smtClean="0"/>
              <a:t> business </a:t>
            </a:r>
            <a:r>
              <a:rPr lang="cs-CZ" dirty="0" err="1" smtClean="0"/>
              <a:t>operations</a:t>
            </a:r>
            <a:r>
              <a:rPr lang="cs-CZ" dirty="0" smtClean="0"/>
              <a:t> </a:t>
            </a:r>
            <a:r>
              <a:rPr lang="cs-CZ" dirty="0" err="1" smtClean="0"/>
              <a:t>for</a:t>
            </a:r>
            <a:r>
              <a:rPr lang="cs-CZ" dirty="0" smtClean="0"/>
              <a:t> </a:t>
            </a:r>
            <a:r>
              <a:rPr lang="cs-CZ" dirty="0" err="1" smtClean="0"/>
              <a:t>manufacturing</a:t>
            </a:r>
            <a:r>
              <a:rPr lang="cs-CZ" dirty="0" smtClean="0"/>
              <a:t> </a:t>
            </a:r>
            <a:r>
              <a:rPr lang="cs-CZ" dirty="0" err="1" smtClean="0"/>
              <a:t>firm</a:t>
            </a:r>
            <a:r>
              <a:rPr lang="cs-CZ" dirty="0" smtClean="0"/>
              <a:t> </a:t>
            </a:r>
            <a:r>
              <a:rPr lang="cs-CZ" dirty="0" err="1" smtClean="0"/>
              <a:t>involving</a:t>
            </a:r>
            <a:r>
              <a:rPr lang="cs-CZ" dirty="0" smtClean="0"/>
              <a:t> </a:t>
            </a:r>
            <a:r>
              <a:rPr lang="cs-CZ" dirty="0" err="1" smtClean="0"/>
              <a:t>the</a:t>
            </a:r>
            <a:r>
              <a:rPr lang="cs-CZ" dirty="0" smtClean="0"/>
              <a:t> </a:t>
            </a:r>
            <a:r>
              <a:rPr lang="cs-CZ" dirty="0" err="1" smtClean="0"/>
              <a:t>processes</a:t>
            </a:r>
            <a:r>
              <a:rPr lang="cs-CZ" dirty="0" smtClean="0"/>
              <a:t> </a:t>
            </a:r>
            <a:r>
              <a:rPr lang="cs-CZ" dirty="0" err="1" smtClean="0"/>
              <a:t>of</a:t>
            </a:r>
            <a:r>
              <a:rPr lang="cs-CZ" dirty="0" smtClean="0"/>
              <a:t> </a:t>
            </a:r>
            <a:r>
              <a:rPr lang="cs-CZ" dirty="0" err="1" smtClean="0"/>
              <a:t>recieving</a:t>
            </a:r>
            <a:r>
              <a:rPr lang="cs-CZ" dirty="0" smtClean="0"/>
              <a:t> , </a:t>
            </a:r>
            <a:r>
              <a:rPr lang="cs-CZ" dirty="0" err="1" smtClean="0"/>
              <a:t>storing</a:t>
            </a:r>
            <a:r>
              <a:rPr lang="cs-CZ" dirty="0" smtClean="0"/>
              <a:t> and </a:t>
            </a:r>
            <a:r>
              <a:rPr lang="cs-CZ" dirty="0" err="1" smtClean="0"/>
              <a:t>distributing</a:t>
            </a:r>
            <a:r>
              <a:rPr lang="cs-CZ" dirty="0" smtClean="0"/>
              <a:t> </a:t>
            </a:r>
            <a:r>
              <a:rPr lang="cs-CZ" dirty="0" err="1" smtClean="0"/>
              <a:t>raw</a:t>
            </a:r>
            <a:r>
              <a:rPr lang="cs-CZ" dirty="0" smtClean="0"/>
              <a:t> </a:t>
            </a:r>
            <a:r>
              <a:rPr lang="cs-CZ" dirty="0" err="1" smtClean="0"/>
              <a:t>materials</a:t>
            </a:r>
            <a:r>
              <a:rPr lang="cs-CZ" dirty="0" smtClean="0"/>
              <a:t> </a:t>
            </a:r>
            <a:r>
              <a:rPr lang="cs-CZ" dirty="0" err="1" smtClean="0"/>
              <a:t>for</a:t>
            </a:r>
            <a:r>
              <a:rPr lang="cs-CZ" dirty="0" smtClean="0"/>
              <a:t> use in </a:t>
            </a:r>
            <a:r>
              <a:rPr lang="cs-CZ" dirty="0" err="1" smtClean="0"/>
              <a:t>production</a:t>
            </a:r>
            <a:r>
              <a:rPr lang="cs-CZ" dirty="0" smtClean="0"/>
              <a:t>.</a:t>
            </a:r>
          </a:p>
          <a:p>
            <a:r>
              <a:rPr lang="cs-CZ" dirty="0" err="1" smtClean="0"/>
              <a:t>modern</a:t>
            </a:r>
            <a:r>
              <a:rPr lang="cs-CZ" dirty="0" smtClean="0"/>
              <a:t> </a:t>
            </a:r>
            <a:r>
              <a:rPr lang="cs-CZ" dirty="0" err="1" smtClean="0"/>
              <a:t>approach</a:t>
            </a:r>
            <a:r>
              <a:rPr lang="cs-CZ" dirty="0" smtClean="0"/>
              <a:t> </a:t>
            </a:r>
            <a:r>
              <a:rPr lang="cs-CZ" dirty="0" err="1" smtClean="0"/>
              <a:t>defines</a:t>
            </a:r>
            <a:r>
              <a:rPr lang="cs-CZ" dirty="0" smtClean="0"/>
              <a:t> </a:t>
            </a:r>
            <a:r>
              <a:rPr lang="cs-CZ" dirty="0" err="1" smtClean="0"/>
              <a:t>the</a:t>
            </a:r>
            <a:r>
              <a:rPr lang="cs-CZ" dirty="0" smtClean="0"/>
              <a:t> </a:t>
            </a:r>
            <a:r>
              <a:rPr lang="cs-CZ" dirty="0" err="1" smtClean="0"/>
              <a:t>inbound</a:t>
            </a:r>
            <a:r>
              <a:rPr lang="cs-CZ" dirty="0" smtClean="0"/>
              <a:t> marketing</a:t>
            </a:r>
          </a:p>
          <a:p>
            <a:r>
              <a:rPr lang="cs-CZ" dirty="0" err="1"/>
              <a:t>cover</a:t>
            </a:r>
            <a:r>
              <a:rPr lang="cs-CZ" dirty="0"/>
              <a:t> </a:t>
            </a:r>
            <a:r>
              <a:rPr lang="cs-CZ" dirty="0" err="1"/>
              <a:t>anything</a:t>
            </a:r>
            <a:r>
              <a:rPr lang="cs-CZ" dirty="0"/>
              <a:t> </a:t>
            </a:r>
            <a:r>
              <a:rPr lang="cs-CZ" dirty="0" err="1"/>
              <a:t>that</a:t>
            </a:r>
            <a:r>
              <a:rPr lang="cs-CZ" dirty="0"/>
              <a:t> </a:t>
            </a:r>
            <a:r>
              <a:rPr lang="cs-CZ" dirty="0" err="1" smtClean="0"/>
              <a:t>company</a:t>
            </a:r>
            <a:r>
              <a:rPr lang="cs-CZ" dirty="0" smtClean="0"/>
              <a:t> </a:t>
            </a:r>
            <a:r>
              <a:rPr lang="cs-CZ" dirty="0" err="1"/>
              <a:t>orders</a:t>
            </a:r>
            <a:r>
              <a:rPr lang="cs-CZ" dirty="0"/>
              <a:t> </a:t>
            </a:r>
            <a:r>
              <a:rPr lang="cs-CZ" dirty="0" err="1"/>
              <a:t>from</a:t>
            </a:r>
            <a:r>
              <a:rPr lang="cs-CZ" dirty="0"/>
              <a:t> </a:t>
            </a:r>
            <a:r>
              <a:rPr lang="cs-CZ" dirty="0" err="1" smtClean="0"/>
              <a:t>suppliers</a:t>
            </a:r>
            <a:r>
              <a:rPr lang="cs-CZ" dirty="0" smtClean="0"/>
              <a:t>: </a:t>
            </a:r>
            <a:r>
              <a:rPr lang="cs-CZ" dirty="0" err="1"/>
              <a:t>tools</a:t>
            </a:r>
            <a:r>
              <a:rPr lang="cs-CZ" dirty="0"/>
              <a:t>, </a:t>
            </a:r>
            <a:r>
              <a:rPr lang="cs-CZ" dirty="0" err="1"/>
              <a:t>raw</a:t>
            </a:r>
            <a:r>
              <a:rPr lang="cs-CZ" dirty="0"/>
              <a:t> </a:t>
            </a:r>
            <a:r>
              <a:rPr lang="cs-CZ" dirty="0" err="1"/>
              <a:t>materials</a:t>
            </a:r>
            <a:r>
              <a:rPr lang="cs-CZ" dirty="0"/>
              <a:t> and </a:t>
            </a:r>
            <a:r>
              <a:rPr lang="cs-CZ" dirty="0" err="1"/>
              <a:t>office</a:t>
            </a:r>
            <a:r>
              <a:rPr lang="cs-CZ" dirty="0"/>
              <a:t> </a:t>
            </a:r>
            <a:r>
              <a:rPr lang="cs-CZ" dirty="0" err="1" smtClean="0"/>
              <a:t>equipment</a:t>
            </a:r>
            <a:endParaRPr lang="cs-CZ" dirty="0"/>
          </a:p>
          <a:p>
            <a:r>
              <a:rPr lang="cs-CZ" dirty="0" smtClean="0"/>
              <a:t>Use </a:t>
            </a:r>
            <a:r>
              <a:rPr lang="cs-CZ" dirty="0" err="1" smtClean="0"/>
              <a:t>the</a:t>
            </a:r>
            <a:r>
              <a:rPr lang="cs-CZ" dirty="0" smtClean="0"/>
              <a:t> </a:t>
            </a:r>
            <a:r>
              <a:rPr lang="cs-CZ" dirty="0" err="1" smtClean="0"/>
              <a:t>similar</a:t>
            </a:r>
            <a:r>
              <a:rPr lang="cs-CZ" dirty="0" smtClean="0"/>
              <a:t> marketing </a:t>
            </a:r>
            <a:r>
              <a:rPr lang="cs-CZ" dirty="0" err="1" smtClean="0"/>
              <a:t>methods</a:t>
            </a:r>
            <a:r>
              <a:rPr lang="cs-CZ" dirty="0" smtClean="0"/>
              <a:t>: </a:t>
            </a:r>
            <a:r>
              <a:rPr lang="cs-CZ" dirty="0" err="1" smtClean="0"/>
              <a:t>research</a:t>
            </a:r>
            <a:r>
              <a:rPr lang="cs-CZ" dirty="0" smtClean="0"/>
              <a:t> </a:t>
            </a:r>
            <a:r>
              <a:rPr lang="cs-CZ" dirty="0" err="1" smtClean="0"/>
              <a:t>of</a:t>
            </a:r>
            <a:r>
              <a:rPr lang="cs-CZ" dirty="0" smtClean="0"/>
              <a:t> </a:t>
            </a:r>
            <a:r>
              <a:rPr lang="cs-CZ" dirty="0" err="1" smtClean="0"/>
              <a:t>suppliers</a:t>
            </a:r>
            <a:r>
              <a:rPr lang="cs-CZ" dirty="0" smtClean="0"/>
              <a:t>, </a:t>
            </a:r>
            <a:r>
              <a:rPr lang="cs-CZ" dirty="0" err="1" smtClean="0"/>
              <a:t>choice</a:t>
            </a:r>
            <a:r>
              <a:rPr lang="cs-CZ" dirty="0" smtClean="0"/>
              <a:t> </a:t>
            </a:r>
            <a:r>
              <a:rPr lang="cs-CZ" dirty="0" err="1" smtClean="0"/>
              <a:t>of</a:t>
            </a:r>
            <a:r>
              <a:rPr lang="cs-CZ" dirty="0" smtClean="0"/>
              <a:t> </a:t>
            </a:r>
            <a:r>
              <a:rPr lang="cs-CZ" dirty="0" err="1" smtClean="0"/>
              <a:t>the</a:t>
            </a:r>
            <a:r>
              <a:rPr lang="cs-CZ" dirty="0" smtClean="0"/>
              <a:t> </a:t>
            </a:r>
            <a:r>
              <a:rPr lang="cs-CZ" dirty="0" err="1" smtClean="0"/>
              <a:t>convenient</a:t>
            </a:r>
            <a:r>
              <a:rPr lang="cs-CZ" dirty="0" smtClean="0"/>
              <a:t> </a:t>
            </a:r>
            <a:r>
              <a:rPr lang="cs-CZ" dirty="0" err="1" smtClean="0"/>
              <a:t>supplier</a:t>
            </a:r>
            <a:r>
              <a:rPr lang="cs-CZ" dirty="0" smtClean="0"/>
              <a:t>, </a:t>
            </a:r>
            <a:r>
              <a:rPr lang="cs-CZ" dirty="0" err="1" smtClean="0"/>
              <a:t>regime</a:t>
            </a:r>
            <a:r>
              <a:rPr lang="cs-CZ" dirty="0" smtClean="0"/>
              <a:t> and </a:t>
            </a:r>
            <a:r>
              <a:rPr lang="cs-CZ" dirty="0" err="1" smtClean="0"/>
              <a:t>terms</a:t>
            </a:r>
            <a:r>
              <a:rPr lang="cs-CZ" dirty="0" smtClean="0"/>
              <a:t> </a:t>
            </a:r>
            <a:r>
              <a:rPr lang="cs-CZ" dirty="0" err="1" smtClean="0"/>
              <a:t>of</a:t>
            </a:r>
            <a:r>
              <a:rPr lang="cs-CZ" dirty="0" smtClean="0"/>
              <a:t> </a:t>
            </a:r>
            <a:r>
              <a:rPr lang="cs-CZ" dirty="0" err="1" smtClean="0"/>
              <a:t>delivery</a:t>
            </a:r>
            <a:r>
              <a:rPr lang="cs-CZ" dirty="0" smtClean="0"/>
              <a:t> nad </a:t>
            </a:r>
            <a:r>
              <a:rPr lang="cs-CZ" dirty="0" err="1" smtClean="0"/>
              <a:t>payment</a:t>
            </a:r>
            <a:r>
              <a:rPr lang="cs-CZ" dirty="0" smtClean="0"/>
              <a:t> </a:t>
            </a:r>
            <a:r>
              <a:rPr lang="cs-CZ" dirty="0" err="1" smtClean="0"/>
              <a:t>of</a:t>
            </a:r>
            <a:r>
              <a:rPr lang="cs-CZ" dirty="0" smtClean="0"/>
              <a:t> </a:t>
            </a:r>
            <a:r>
              <a:rPr lang="cs-CZ" dirty="0" err="1" smtClean="0"/>
              <a:t>supplies</a:t>
            </a:r>
            <a:r>
              <a:rPr lang="cs-CZ" dirty="0" smtClean="0"/>
              <a:t>,  and so on.</a:t>
            </a:r>
            <a:endParaRPr lang="cs-CZ" dirty="0"/>
          </a:p>
        </p:txBody>
      </p:sp>
    </p:spTree>
    <p:extLst>
      <p:ext uri="{BB962C8B-B14F-4D97-AF65-F5344CB8AC3E}">
        <p14:creationId xmlns:p14="http://schemas.microsoft.com/office/powerpoint/2010/main" val="72967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a:t>Costs associated with </a:t>
            </a:r>
            <a:r>
              <a:rPr lang="en-US" b="1" dirty="0" smtClean="0"/>
              <a:t>inventory</a:t>
            </a:r>
            <a:r>
              <a:rPr lang="cs-CZ" b="1" dirty="0" smtClean="0"/>
              <a:t> </a:t>
            </a:r>
            <a:r>
              <a:rPr lang="cs-CZ" sz="1050" b="1" dirty="0" smtClean="0"/>
              <a:t>( wikipedia.org)</a:t>
            </a:r>
            <a:endParaRPr lang="en-US" sz="1050" b="1" dirty="0"/>
          </a:p>
          <a:p>
            <a:r>
              <a:rPr lang="en-US" dirty="0"/>
              <a:t>There are several costs associated with inventory:</a:t>
            </a:r>
          </a:p>
          <a:p>
            <a:r>
              <a:rPr lang="en-US" dirty="0"/>
              <a:t>Ordering cost</a:t>
            </a:r>
          </a:p>
          <a:p>
            <a:r>
              <a:rPr lang="en-US" dirty="0"/>
              <a:t>Setup cost</a:t>
            </a:r>
          </a:p>
          <a:p>
            <a:r>
              <a:rPr lang="en-US" dirty="0"/>
              <a:t>Holding Cost</a:t>
            </a:r>
          </a:p>
          <a:p>
            <a:r>
              <a:rPr lang="en-US" dirty="0"/>
              <a:t>Shortage Cost</a:t>
            </a:r>
          </a:p>
          <a:p>
            <a:endParaRPr lang="cs-CZ" dirty="0"/>
          </a:p>
        </p:txBody>
      </p:sp>
    </p:spTree>
    <p:extLst>
      <p:ext uri="{BB962C8B-B14F-4D97-AF65-F5344CB8AC3E}">
        <p14:creationId xmlns:p14="http://schemas.microsoft.com/office/powerpoint/2010/main" val="7721130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Planning</a:t>
            </a:r>
            <a:r>
              <a:rPr lang="cs-CZ" dirty="0" smtClean="0"/>
              <a:t> </a:t>
            </a:r>
            <a:r>
              <a:rPr lang="cs-CZ" dirty="0" err="1" smtClean="0"/>
              <a:t>inventory</a:t>
            </a:r>
            <a:r>
              <a:rPr lang="cs-CZ" dirty="0" smtClean="0"/>
              <a:t> </a:t>
            </a:r>
            <a:r>
              <a:rPr lang="cs-CZ" dirty="0" err="1" smtClean="0"/>
              <a:t>investment</a:t>
            </a:r>
            <a:r>
              <a:rPr lang="cs-CZ" dirty="0" smtClean="0"/>
              <a:t> – start -up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Calculating</a:t>
            </a:r>
            <a:r>
              <a:rPr lang="cs-CZ" dirty="0" smtClean="0"/>
              <a:t> </a:t>
            </a:r>
            <a:r>
              <a:rPr lang="cs-CZ" dirty="0" err="1" smtClean="0"/>
              <a:t>inventory</a:t>
            </a:r>
            <a:r>
              <a:rPr lang="cs-CZ" dirty="0" smtClean="0"/>
              <a:t> </a:t>
            </a:r>
            <a:r>
              <a:rPr lang="cs-CZ" dirty="0" err="1" smtClean="0"/>
              <a:t>level</a:t>
            </a:r>
            <a:r>
              <a:rPr lang="cs-CZ" dirty="0" smtClean="0"/>
              <a:t> </a:t>
            </a:r>
            <a:r>
              <a:rPr lang="cs-CZ" dirty="0" err="1" smtClean="0"/>
              <a:t>for</a:t>
            </a:r>
            <a:r>
              <a:rPr lang="cs-CZ" dirty="0" smtClean="0"/>
              <a:t> business start –up- do not </a:t>
            </a:r>
            <a:r>
              <a:rPr lang="cs-CZ" dirty="0" err="1" smtClean="0"/>
              <a:t>have</a:t>
            </a:r>
            <a:r>
              <a:rPr lang="cs-CZ" dirty="0" smtClean="0"/>
              <a:t> </a:t>
            </a:r>
            <a:r>
              <a:rPr lang="cs-CZ" dirty="0" err="1" smtClean="0"/>
              <a:t>previous</a:t>
            </a:r>
            <a:r>
              <a:rPr lang="cs-CZ" dirty="0" smtClean="0"/>
              <a:t> sales data on </a:t>
            </a:r>
            <a:r>
              <a:rPr lang="cs-CZ" dirty="0" err="1" smtClean="0"/>
              <a:t>which</a:t>
            </a:r>
            <a:r>
              <a:rPr lang="cs-CZ" dirty="0" smtClean="0"/>
              <a:t> to base </a:t>
            </a:r>
            <a:r>
              <a:rPr lang="cs-CZ" dirty="0" err="1" smtClean="0"/>
              <a:t>inventory-level</a:t>
            </a:r>
            <a:r>
              <a:rPr lang="cs-CZ" dirty="0" smtClean="0"/>
              <a:t> </a:t>
            </a:r>
            <a:r>
              <a:rPr lang="cs-CZ" dirty="0" err="1" smtClean="0"/>
              <a:t>decision</a:t>
            </a:r>
            <a:r>
              <a:rPr lang="cs-CZ" dirty="0" smtClean="0"/>
              <a:t>.</a:t>
            </a:r>
          </a:p>
          <a:p>
            <a:r>
              <a:rPr lang="cs-CZ" dirty="0" err="1" smtClean="0"/>
              <a:t>For</a:t>
            </a:r>
            <a:r>
              <a:rPr lang="cs-CZ" dirty="0" smtClean="0"/>
              <a:t> start-up </a:t>
            </a:r>
            <a:r>
              <a:rPr lang="cs-CZ" dirty="0" err="1" smtClean="0"/>
              <a:t>enterpreneurs</a:t>
            </a:r>
            <a:r>
              <a:rPr lang="cs-CZ" dirty="0" smtClean="0"/>
              <a:t> </a:t>
            </a:r>
            <a:r>
              <a:rPr lang="cs-CZ" dirty="0" err="1" smtClean="0"/>
              <a:t>conduct</a:t>
            </a:r>
            <a:r>
              <a:rPr lang="cs-CZ" dirty="0" smtClean="0"/>
              <a:t> market </a:t>
            </a:r>
            <a:r>
              <a:rPr lang="cs-CZ" dirty="0" err="1" smtClean="0"/>
              <a:t>reserach</a:t>
            </a:r>
            <a:r>
              <a:rPr lang="cs-CZ" dirty="0" smtClean="0"/>
              <a:t>, </a:t>
            </a:r>
            <a:r>
              <a:rPr lang="cs-CZ" dirty="0" err="1" smtClean="0"/>
              <a:t>analyze</a:t>
            </a:r>
            <a:r>
              <a:rPr lang="cs-CZ" dirty="0" smtClean="0"/>
              <a:t> </a:t>
            </a:r>
            <a:r>
              <a:rPr lang="cs-CZ" dirty="0" err="1" smtClean="0"/>
              <a:t>their</a:t>
            </a:r>
            <a:r>
              <a:rPr lang="cs-CZ" dirty="0" smtClean="0"/>
              <a:t> </a:t>
            </a:r>
            <a:r>
              <a:rPr lang="cs-CZ" dirty="0" err="1" smtClean="0"/>
              <a:t>competition</a:t>
            </a:r>
            <a:r>
              <a:rPr lang="cs-CZ" dirty="0" smtClean="0"/>
              <a:t> and </a:t>
            </a:r>
            <a:r>
              <a:rPr lang="cs-CZ" dirty="0" err="1" smtClean="0"/>
              <a:t>develop</a:t>
            </a:r>
            <a:r>
              <a:rPr lang="cs-CZ" dirty="0" smtClean="0"/>
              <a:t> a marketing </a:t>
            </a:r>
            <a:r>
              <a:rPr lang="cs-CZ" dirty="0" err="1" smtClean="0"/>
              <a:t>plan</a:t>
            </a:r>
            <a:r>
              <a:rPr lang="cs-CZ" dirty="0" smtClean="0"/>
              <a:t> and </a:t>
            </a:r>
            <a:r>
              <a:rPr lang="cs-CZ" dirty="0" err="1" smtClean="0"/>
              <a:t>pricing</a:t>
            </a:r>
            <a:r>
              <a:rPr lang="cs-CZ" dirty="0" smtClean="0"/>
              <a:t> </a:t>
            </a:r>
            <a:r>
              <a:rPr lang="cs-CZ" dirty="0" err="1" smtClean="0"/>
              <a:t>strategy</a:t>
            </a:r>
            <a:r>
              <a:rPr lang="cs-CZ" dirty="0" smtClean="0"/>
              <a:t> </a:t>
            </a:r>
            <a:r>
              <a:rPr lang="cs-CZ" dirty="0" err="1" smtClean="0"/>
              <a:t>before</a:t>
            </a:r>
            <a:r>
              <a:rPr lang="cs-CZ" dirty="0" smtClean="0"/>
              <a:t> </a:t>
            </a:r>
            <a:r>
              <a:rPr lang="cs-CZ" dirty="0" err="1" smtClean="0"/>
              <a:t>they</a:t>
            </a:r>
            <a:r>
              <a:rPr lang="cs-CZ" dirty="0" smtClean="0"/>
              <a:t> go </a:t>
            </a:r>
            <a:r>
              <a:rPr lang="cs-CZ" dirty="0" err="1" smtClean="0"/>
              <a:t>into</a:t>
            </a:r>
            <a:r>
              <a:rPr lang="cs-CZ" dirty="0" smtClean="0"/>
              <a:t> </a:t>
            </a:r>
            <a:r>
              <a:rPr lang="cs-CZ" dirty="0" err="1" smtClean="0"/>
              <a:t>business.Proper</a:t>
            </a:r>
            <a:r>
              <a:rPr lang="cs-CZ" dirty="0" smtClean="0"/>
              <a:t> </a:t>
            </a:r>
            <a:r>
              <a:rPr lang="cs-CZ" dirty="0" err="1" smtClean="0"/>
              <a:t>planning</a:t>
            </a:r>
            <a:r>
              <a:rPr lang="cs-CZ" dirty="0" smtClean="0"/>
              <a:t> </a:t>
            </a:r>
            <a:r>
              <a:rPr lang="cs-CZ" dirty="0" err="1" smtClean="0"/>
              <a:t>allows</a:t>
            </a:r>
            <a:r>
              <a:rPr lang="cs-CZ" dirty="0" smtClean="0"/>
              <a:t> </a:t>
            </a:r>
            <a:r>
              <a:rPr lang="cs-CZ" dirty="0" err="1" smtClean="0"/>
              <a:t>new</a:t>
            </a:r>
            <a:r>
              <a:rPr lang="cs-CZ" dirty="0" smtClean="0"/>
              <a:t> business </a:t>
            </a:r>
            <a:r>
              <a:rPr lang="cs-CZ" dirty="0" err="1" smtClean="0"/>
              <a:t>owners</a:t>
            </a:r>
            <a:r>
              <a:rPr lang="cs-CZ" dirty="0" smtClean="0"/>
              <a:t> to make </a:t>
            </a:r>
            <a:r>
              <a:rPr lang="cs-CZ" dirty="0" err="1" smtClean="0"/>
              <a:t>reasonable</a:t>
            </a:r>
            <a:r>
              <a:rPr lang="cs-CZ" dirty="0" smtClean="0"/>
              <a:t> </a:t>
            </a:r>
            <a:r>
              <a:rPr lang="cs-CZ" dirty="0" err="1" smtClean="0"/>
              <a:t>estimates</a:t>
            </a:r>
            <a:r>
              <a:rPr lang="cs-CZ" dirty="0" smtClean="0"/>
              <a:t> </a:t>
            </a:r>
            <a:r>
              <a:rPr lang="cs-CZ" dirty="0" err="1" smtClean="0"/>
              <a:t>about</a:t>
            </a:r>
            <a:r>
              <a:rPr lang="cs-CZ" dirty="0" smtClean="0"/>
              <a:t> </a:t>
            </a:r>
            <a:r>
              <a:rPr lang="cs-CZ" dirty="0" err="1" smtClean="0"/>
              <a:t>expected</a:t>
            </a:r>
            <a:r>
              <a:rPr lang="cs-CZ" dirty="0" smtClean="0"/>
              <a:t> sales </a:t>
            </a:r>
            <a:r>
              <a:rPr lang="cs-CZ" dirty="0" err="1" smtClean="0"/>
              <a:t>during</a:t>
            </a:r>
            <a:r>
              <a:rPr lang="cs-CZ" dirty="0" smtClean="0"/>
              <a:t> </a:t>
            </a:r>
            <a:r>
              <a:rPr lang="cs-CZ" dirty="0" err="1" smtClean="0"/>
              <a:t>the</a:t>
            </a:r>
            <a:r>
              <a:rPr lang="cs-CZ" dirty="0" smtClean="0"/>
              <a:t> </a:t>
            </a:r>
            <a:r>
              <a:rPr lang="cs-CZ" dirty="0" err="1" smtClean="0"/>
              <a:t>first</a:t>
            </a:r>
            <a:r>
              <a:rPr lang="cs-CZ" dirty="0" smtClean="0"/>
              <a:t> </a:t>
            </a:r>
            <a:r>
              <a:rPr lang="cs-CZ" dirty="0" err="1" smtClean="0"/>
              <a:t>weeks</a:t>
            </a:r>
            <a:r>
              <a:rPr lang="cs-CZ" dirty="0" smtClean="0"/>
              <a:t> </a:t>
            </a:r>
            <a:r>
              <a:rPr lang="cs-CZ" dirty="0" err="1" smtClean="0"/>
              <a:t>or</a:t>
            </a:r>
            <a:r>
              <a:rPr lang="cs-CZ" dirty="0" smtClean="0"/>
              <a:t> </a:t>
            </a:r>
            <a:r>
              <a:rPr lang="cs-CZ" dirty="0" err="1" smtClean="0"/>
              <a:t>months</a:t>
            </a:r>
            <a:r>
              <a:rPr lang="cs-CZ" dirty="0" smtClean="0"/>
              <a:t> </a:t>
            </a:r>
            <a:r>
              <a:rPr lang="cs-CZ" dirty="0" err="1" smtClean="0"/>
              <a:t>after</a:t>
            </a:r>
            <a:r>
              <a:rPr lang="cs-CZ" dirty="0" smtClean="0"/>
              <a:t> start-up.</a:t>
            </a:r>
          </a:p>
          <a:p>
            <a:r>
              <a:rPr lang="cs-CZ" dirty="0" err="1" smtClean="0"/>
              <a:t>They</a:t>
            </a:r>
            <a:r>
              <a:rPr lang="cs-CZ" dirty="0" smtClean="0"/>
              <a:t> </a:t>
            </a:r>
            <a:r>
              <a:rPr lang="cs-CZ" dirty="0" err="1" smtClean="0"/>
              <a:t>also</a:t>
            </a:r>
            <a:r>
              <a:rPr lang="cs-CZ" dirty="0" smtClean="0"/>
              <a:t> </a:t>
            </a:r>
            <a:r>
              <a:rPr lang="cs-CZ" dirty="0" err="1" smtClean="0"/>
              <a:t>know</a:t>
            </a:r>
            <a:r>
              <a:rPr lang="cs-CZ" dirty="0" smtClean="0"/>
              <a:t> </a:t>
            </a:r>
            <a:r>
              <a:rPr lang="cs-CZ" dirty="0" err="1" smtClean="0"/>
              <a:t>how</a:t>
            </a:r>
            <a:r>
              <a:rPr lang="cs-CZ" dirty="0" smtClean="0"/>
              <a:t> much cash and </a:t>
            </a:r>
            <a:r>
              <a:rPr lang="cs-CZ" dirty="0" err="1" smtClean="0"/>
              <a:t>storage</a:t>
            </a:r>
            <a:r>
              <a:rPr lang="cs-CZ" dirty="0" smtClean="0"/>
              <a:t> </a:t>
            </a:r>
            <a:r>
              <a:rPr lang="cs-CZ" dirty="0" err="1" smtClean="0"/>
              <a:t>space</a:t>
            </a:r>
            <a:r>
              <a:rPr lang="cs-CZ" dirty="0" smtClean="0"/>
              <a:t> </a:t>
            </a:r>
            <a:r>
              <a:rPr lang="cs-CZ" dirty="0" err="1" smtClean="0"/>
              <a:t>they</a:t>
            </a:r>
            <a:r>
              <a:rPr lang="cs-CZ" dirty="0" smtClean="0"/>
              <a:t> </a:t>
            </a:r>
            <a:r>
              <a:rPr lang="cs-CZ" dirty="0" err="1" smtClean="0"/>
              <a:t>can</a:t>
            </a:r>
            <a:r>
              <a:rPr lang="cs-CZ" dirty="0" smtClean="0"/>
              <a:t> </a:t>
            </a:r>
            <a:r>
              <a:rPr lang="cs-CZ" dirty="0" err="1" smtClean="0"/>
              <a:t>devote</a:t>
            </a:r>
            <a:r>
              <a:rPr lang="cs-CZ" dirty="0" smtClean="0"/>
              <a:t> to </a:t>
            </a:r>
            <a:r>
              <a:rPr lang="cs-CZ" dirty="0" err="1" smtClean="0"/>
              <a:t>inventory</a:t>
            </a:r>
            <a:r>
              <a:rPr lang="cs-CZ" dirty="0" smtClean="0"/>
              <a:t>. </a:t>
            </a:r>
          </a:p>
          <a:p>
            <a:r>
              <a:rPr lang="cs-CZ" dirty="0" err="1" smtClean="0"/>
              <a:t>From</a:t>
            </a:r>
            <a:r>
              <a:rPr lang="cs-CZ" dirty="0" smtClean="0"/>
              <a:t> </a:t>
            </a:r>
            <a:r>
              <a:rPr lang="cs-CZ" dirty="0" err="1" smtClean="0"/>
              <a:t>all</a:t>
            </a:r>
            <a:r>
              <a:rPr lang="cs-CZ" dirty="0" smtClean="0"/>
              <a:t> </a:t>
            </a:r>
            <a:r>
              <a:rPr lang="cs-CZ" dirty="0" err="1" smtClean="0"/>
              <a:t>this</a:t>
            </a:r>
            <a:r>
              <a:rPr lang="cs-CZ" dirty="0" smtClean="0"/>
              <a:t> </a:t>
            </a:r>
            <a:r>
              <a:rPr lang="cs-CZ" dirty="0" err="1" smtClean="0"/>
              <a:t>information</a:t>
            </a:r>
            <a:r>
              <a:rPr lang="cs-CZ" dirty="0" smtClean="0"/>
              <a:t>, </a:t>
            </a:r>
            <a:r>
              <a:rPr lang="cs-CZ" dirty="0" err="1" smtClean="0"/>
              <a:t>they</a:t>
            </a:r>
            <a:r>
              <a:rPr lang="cs-CZ" dirty="0" smtClean="0"/>
              <a:t> </a:t>
            </a:r>
            <a:r>
              <a:rPr lang="cs-CZ" dirty="0" err="1" smtClean="0"/>
              <a:t>can</a:t>
            </a:r>
            <a:r>
              <a:rPr lang="cs-CZ" dirty="0" smtClean="0"/>
              <a:t> </a:t>
            </a:r>
            <a:r>
              <a:rPr lang="cs-CZ" dirty="0" err="1" smtClean="0"/>
              <a:t>estimate</a:t>
            </a:r>
            <a:r>
              <a:rPr lang="cs-CZ" dirty="0" smtClean="0"/>
              <a:t> </a:t>
            </a:r>
            <a:r>
              <a:rPr lang="cs-CZ" dirty="0" err="1" smtClean="0"/>
              <a:t>how</a:t>
            </a:r>
            <a:r>
              <a:rPr lang="cs-CZ" dirty="0" smtClean="0"/>
              <a:t> much </a:t>
            </a:r>
            <a:r>
              <a:rPr lang="cs-CZ" dirty="0" err="1" smtClean="0"/>
              <a:t>inventory</a:t>
            </a:r>
            <a:r>
              <a:rPr lang="cs-CZ" dirty="0" smtClean="0"/>
              <a:t> </a:t>
            </a:r>
            <a:r>
              <a:rPr lang="cs-CZ" dirty="0" err="1" smtClean="0"/>
              <a:t>they</a:t>
            </a:r>
            <a:r>
              <a:rPr lang="cs-CZ" dirty="0" smtClean="0"/>
              <a:t> </a:t>
            </a:r>
            <a:r>
              <a:rPr lang="cs-CZ" dirty="0" err="1" smtClean="0"/>
              <a:t>should</a:t>
            </a:r>
            <a:r>
              <a:rPr lang="cs-CZ" dirty="0" smtClean="0"/>
              <a:t> </a:t>
            </a:r>
            <a:r>
              <a:rPr lang="cs-CZ" dirty="0" err="1" smtClean="0"/>
              <a:t>have</a:t>
            </a:r>
            <a:r>
              <a:rPr lang="cs-CZ" dirty="0" smtClean="0"/>
              <a:t> </a:t>
            </a:r>
            <a:r>
              <a:rPr lang="cs-CZ" dirty="0" err="1" smtClean="0"/>
              <a:t>for</a:t>
            </a:r>
            <a:r>
              <a:rPr lang="cs-CZ" dirty="0" smtClean="0"/>
              <a:t> </a:t>
            </a:r>
            <a:r>
              <a:rPr lang="cs-CZ" dirty="0" err="1" smtClean="0"/>
              <a:t>opening</a:t>
            </a:r>
            <a:r>
              <a:rPr lang="cs-CZ" dirty="0" smtClean="0"/>
              <a:t> </a:t>
            </a:r>
            <a:r>
              <a:rPr lang="cs-CZ" dirty="0" err="1" smtClean="0"/>
              <a:t>day</a:t>
            </a:r>
            <a:r>
              <a:rPr lang="cs-CZ" dirty="0" smtClean="0"/>
              <a:t>.</a:t>
            </a:r>
            <a:endParaRPr lang="cs-CZ" dirty="0"/>
          </a:p>
        </p:txBody>
      </p:sp>
    </p:spTree>
    <p:extLst>
      <p:ext uri="{BB962C8B-B14F-4D97-AF65-F5344CB8AC3E}">
        <p14:creationId xmlns:p14="http://schemas.microsoft.com/office/powerpoint/2010/main" val="20322776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Planning</a:t>
            </a:r>
            <a:r>
              <a:rPr lang="cs-CZ" dirty="0"/>
              <a:t> </a:t>
            </a:r>
            <a:r>
              <a:rPr lang="cs-CZ" dirty="0" err="1"/>
              <a:t>inventory</a:t>
            </a:r>
            <a:r>
              <a:rPr lang="cs-CZ" dirty="0"/>
              <a:t> </a:t>
            </a:r>
            <a:r>
              <a:rPr lang="cs-CZ" dirty="0" err="1" smtClean="0"/>
              <a:t>investment</a:t>
            </a:r>
            <a:r>
              <a:rPr lang="cs-CZ" dirty="0" smtClean="0"/>
              <a:t>- </a:t>
            </a:r>
            <a:r>
              <a:rPr lang="cs-CZ" dirty="0" err="1" smtClean="0"/>
              <a:t>ongoing</a:t>
            </a:r>
            <a:r>
              <a:rPr lang="cs-CZ" dirty="0" smtClean="0"/>
              <a:t> business</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Ongoing</a:t>
            </a:r>
            <a:r>
              <a:rPr lang="cs-CZ" dirty="0" smtClean="0"/>
              <a:t> business </a:t>
            </a:r>
            <a:r>
              <a:rPr lang="cs-CZ" dirty="0" err="1" smtClean="0"/>
              <a:t>kepps</a:t>
            </a:r>
            <a:r>
              <a:rPr lang="cs-CZ" dirty="0" smtClean="0"/>
              <a:t> </a:t>
            </a:r>
            <a:r>
              <a:rPr lang="cs-CZ" dirty="0" err="1" smtClean="0"/>
              <a:t>good</a:t>
            </a:r>
            <a:r>
              <a:rPr lang="cs-CZ" dirty="0" smtClean="0"/>
              <a:t> </a:t>
            </a:r>
            <a:r>
              <a:rPr lang="cs-CZ" dirty="0" err="1" smtClean="0"/>
              <a:t>records</a:t>
            </a:r>
            <a:r>
              <a:rPr lang="cs-CZ" dirty="0" smtClean="0"/>
              <a:t> </a:t>
            </a:r>
            <a:r>
              <a:rPr lang="cs-CZ" dirty="0" err="1" smtClean="0"/>
              <a:t>that</a:t>
            </a:r>
            <a:r>
              <a:rPr lang="cs-CZ" dirty="0" smtClean="0"/>
              <a:t> </a:t>
            </a:r>
            <a:r>
              <a:rPr lang="cs-CZ" dirty="0" err="1" smtClean="0"/>
              <a:t>rely</a:t>
            </a:r>
            <a:r>
              <a:rPr lang="cs-CZ" dirty="0" smtClean="0"/>
              <a:t> on many data-</a:t>
            </a:r>
            <a:r>
              <a:rPr lang="cs-CZ" dirty="0" err="1" smtClean="0"/>
              <a:t>sources</a:t>
            </a:r>
            <a:r>
              <a:rPr lang="cs-CZ" dirty="0" smtClean="0"/>
              <a:t> </a:t>
            </a:r>
            <a:r>
              <a:rPr lang="cs-CZ" dirty="0" err="1" smtClean="0"/>
              <a:t>for</a:t>
            </a:r>
            <a:r>
              <a:rPr lang="cs-CZ" dirty="0" smtClean="0"/>
              <a:t> </a:t>
            </a:r>
            <a:r>
              <a:rPr lang="cs-CZ" dirty="0" err="1" smtClean="0"/>
              <a:t>inventory-planning</a:t>
            </a:r>
            <a:r>
              <a:rPr lang="cs-CZ" dirty="0" smtClean="0"/>
              <a:t> </a:t>
            </a:r>
            <a:r>
              <a:rPr lang="cs-CZ" dirty="0" err="1" smtClean="0"/>
              <a:t>purposes</a:t>
            </a:r>
            <a:r>
              <a:rPr lang="cs-CZ" dirty="0" smtClean="0"/>
              <a:t>. These </a:t>
            </a:r>
            <a:r>
              <a:rPr lang="cs-CZ" dirty="0" err="1" smtClean="0"/>
              <a:t>include</a:t>
            </a:r>
            <a:r>
              <a:rPr lang="cs-CZ" dirty="0" smtClean="0"/>
              <a:t> sales and </a:t>
            </a:r>
            <a:r>
              <a:rPr lang="cs-CZ" dirty="0" err="1" smtClean="0"/>
              <a:t>cost</a:t>
            </a:r>
            <a:r>
              <a:rPr lang="cs-CZ" dirty="0" smtClean="0"/>
              <a:t> data, </a:t>
            </a:r>
            <a:r>
              <a:rPr lang="cs-CZ" dirty="0" err="1" smtClean="0"/>
              <a:t>vendor</a:t>
            </a:r>
            <a:r>
              <a:rPr lang="cs-CZ" dirty="0" smtClean="0"/>
              <a:t> </a:t>
            </a:r>
            <a:r>
              <a:rPr lang="cs-CZ" dirty="0" err="1" smtClean="0"/>
              <a:t>lead</a:t>
            </a:r>
            <a:r>
              <a:rPr lang="cs-CZ" dirty="0" smtClean="0"/>
              <a:t> </a:t>
            </a:r>
            <a:r>
              <a:rPr lang="cs-CZ" dirty="0" err="1" smtClean="0"/>
              <a:t>times</a:t>
            </a:r>
            <a:r>
              <a:rPr lang="cs-CZ" dirty="0" smtClean="0"/>
              <a:t>, and </a:t>
            </a:r>
            <a:r>
              <a:rPr lang="cs-CZ" dirty="0" err="1" smtClean="0"/>
              <a:t>loses</a:t>
            </a:r>
            <a:r>
              <a:rPr lang="cs-CZ" dirty="0" smtClean="0"/>
              <a:t> </a:t>
            </a:r>
            <a:r>
              <a:rPr lang="cs-CZ" dirty="0" err="1" smtClean="0"/>
              <a:t>of</a:t>
            </a:r>
            <a:r>
              <a:rPr lang="cs-CZ" dirty="0" smtClean="0"/>
              <a:t> </a:t>
            </a:r>
            <a:r>
              <a:rPr lang="cs-CZ" dirty="0" err="1" smtClean="0"/>
              <a:t>inventory</a:t>
            </a:r>
            <a:r>
              <a:rPr lang="cs-CZ" dirty="0" smtClean="0"/>
              <a:t> </a:t>
            </a:r>
            <a:r>
              <a:rPr lang="cs-CZ" dirty="0" err="1" smtClean="0"/>
              <a:t>due</a:t>
            </a:r>
            <a:r>
              <a:rPr lang="cs-CZ" dirty="0" smtClean="0"/>
              <a:t> to </a:t>
            </a:r>
            <a:r>
              <a:rPr lang="cs-CZ" dirty="0" err="1" smtClean="0"/>
              <a:t>damage</a:t>
            </a:r>
            <a:r>
              <a:rPr lang="cs-CZ" dirty="0" smtClean="0"/>
              <a:t> </a:t>
            </a:r>
            <a:r>
              <a:rPr lang="cs-CZ" dirty="0" err="1" smtClean="0"/>
              <a:t>or</a:t>
            </a:r>
            <a:r>
              <a:rPr lang="cs-CZ" dirty="0" smtClean="0"/>
              <a:t> </a:t>
            </a:r>
            <a:r>
              <a:rPr lang="cs-CZ" dirty="0" err="1" smtClean="0"/>
              <a:t>other</a:t>
            </a:r>
            <a:r>
              <a:rPr lang="cs-CZ" dirty="0" smtClean="0"/>
              <a:t> </a:t>
            </a:r>
            <a:r>
              <a:rPr lang="cs-CZ" dirty="0" err="1" smtClean="0"/>
              <a:t>reasons</a:t>
            </a:r>
            <a:r>
              <a:rPr lang="cs-CZ" dirty="0" smtClean="0"/>
              <a:t>.</a:t>
            </a:r>
          </a:p>
          <a:p>
            <a:r>
              <a:rPr lang="cs-CZ" dirty="0" err="1" smtClean="0"/>
              <a:t>Inventory</a:t>
            </a:r>
            <a:r>
              <a:rPr lang="cs-CZ" dirty="0" smtClean="0"/>
              <a:t> </a:t>
            </a:r>
            <a:r>
              <a:rPr lang="cs-CZ" dirty="0" err="1" smtClean="0"/>
              <a:t>managers</a:t>
            </a:r>
            <a:r>
              <a:rPr lang="cs-CZ" dirty="0" smtClean="0"/>
              <a:t> </a:t>
            </a:r>
            <a:r>
              <a:rPr lang="cs-CZ" dirty="0" err="1" smtClean="0"/>
              <a:t>can</a:t>
            </a:r>
            <a:r>
              <a:rPr lang="cs-CZ" dirty="0" smtClean="0"/>
              <a:t> use </a:t>
            </a:r>
            <a:r>
              <a:rPr lang="cs-CZ" dirty="0" err="1" smtClean="0"/>
              <a:t>this</a:t>
            </a:r>
            <a:r>
              <a:rPr lang="cs-CZ" dirty="0" smtClean="0"/>
              <a:t> data to </a:t>
            </a:r>
            <a:r>
              <a:rPr lang="cs-CZ" dirty="0" err="1" smtClean="0"/>
              <a:t>predict</a:t>
            </a:r>
            <a:r>
              <a:rPr lang="cs-CZ" dirty="0" smtClean="0"/>
              <a:t> </a:t>
            </a:r>
            <a:r>
              <a:rPr lang="cs-CZ" dirty="0" err="1" smtClean="0"/>
              <a:t>predict</a:t>
            </a:r>
            <a:r>
              <a:rPr lang="cs-CZ" dirty="0" smtClean="0"/>
              <a:t> </a:t>
            </a:r>
            <a:r>
              <a:rPr lang="cs-CZ" dirty="0" err="1" smtClean="0"/>
              <a:t>how</a:t>
            </a:r>
            <a:r>
              <a:rPr lang="cs-CZ" dirty="0" smtClean="0"/>
              <a:t> </a:t>
            </a:r>
            <a:r>
              <a:rPr lang="cs-CZ" dirty="0" err="1" smtClean="0"/>
              <a:t>inventory</a:t>
            </a:r>
            <a:r>
              <a:rPr lang="cs-CZ" dirty="0" smtClean="0"/>
              <a:t> </a:t>
            </a:r>
            <a:r>
              <a:rPr lang="cs-CZ" dirty="0" err="1" smtClean="0"/>
              <a:t>levels</a:t>
            </a:r>
            <a:r>
              <a:rPr lang="cs-CZ" dirty="0" smtClean="0"/>
              <a:t> are </a:t>
            </a:r>
            <a:r>
              <a:rPr lang="cs-CZ" dirty="0" err="1" smtClean="0"/>
              <a:t>going</a:t>
            </a:r>
            <a:r>
              <a:rPr lang="cs-CZ" dirty="0" smtClean="0"/>
              <a:t> to </a:t>
            </a:r>
            <a:r>
              <a:rPr lang="cs-CZ" dirty="0" err="1" smtClean="0"/>
              <a:t>decrease</a:t>
            </a:r>
            <a:r>
              <a:rPr lang="cs-CZ" dirty="0" smtClean="0"/>
              <a:t> </a:t>
            </a:r>
            <a:r>
              <a:rPr lang="cs-CZ" dirty="0" err="1" smtClean="0"/>
              <a:t>over</a:t>
            </a:r>
            <a:r>
              <a:rPr lang="cs-CZ" dirty="0" smtClean="0"/>
              <a:t> </a:t>
            </a:r>
            <a:r>
              <a:rPr lang="cs-CZ" dirty="0" err="1" smtClean="0"/>
              <a:t>time</a:t>
            </a:r>
            <a:r>
              <a:rPr lang="cs-CZ" dirty="0" smtClean="0"/>
              <a:t> and </a:t>
            </a:r>
            <a:r>
              <a:rPr lang="cs-CZ" dirty="0" err="1" smtClean="0"/>
              <a:t>decide</a:t>
            </a:r>
            <a:r>
              <a:rPr lang="cs-CZ" dirty="0" smtClean="0"/>
              <a:t> </a:t>
            </a:r>
            <a:r>
              <a:rPr lang="cs-CZ" dirty="0" err="1" smtClean="0"/>
              <a:t>when</a:t>
            </a:r>
            <a:r>
              <a:rPr lang="cs-CZ" dirty="0" smtClean="0"/>
              <a:t> to </a:t>
            </a:r>
            <a:r>
              <a:rPr lang="cs-CZ" dirty="0" err="1" smtClean="0"/>
              <a:t>reorder</a:t>
            </a:r>
            <a:r>
              <a:rPr lang="cs-CZ" dirty="0" smtClean="0"/>
              <a:t> </a:t>
            </a:r>
            <a:r>
              <a:rPr lang="cs-CZ" dirty="0" err="1" smtClean="0"/>
              <a:t>merchandise</a:t>
            </a:r>
            <a:r>
              <a:rPr lang="cs-CZ" dirty="0" smtClean="0"/>
              <a:t>. </a:t>
            </a:r>
            <a:endParaRPr lang="cs-CZ" dirty="0"/>
          </a:p>
        </p:txBody>
      </p:sp>
    </p:spTree>
    <p:extLst>
      <p:ext uri="{BB962C8B-B14F-4D97-AF65-F5344CB8AC3E}">
        <p14:creationId xmlns:p14="http://schemas.microsoft.com/office/powerpoint/2010/main" val="3637128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828675"/>
            <a:ext cx="6934200"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7837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Safety stock</a:t>
            </a:r>
            <a:r>
              <a:rPr lang="en-US" dirty="0"/>
              <a:t> </a:t>
            </a:r>
            <a:r>
              <a:rPr lang="cs-CZ" dirty="0" smtClean="0"/>
              <a:t>- </a:t>
            </a:r>
            <a:r>
              <a:rPr lang="en-US" dirty="0" smtClean="0"/>
              <a:t>a </a:t>
            </a:r>
            <a:r>
              <a:rPr lang="en-US" dirty="0"/>
              <a:t>level of extra stock that is maintained to mitigate risk of </a:t>
            </a:r>
            <a:r>
              <a:rPr lang="cs-CZ" dirty="0" err="1" smtClean="0"/>
              <a:t>stockouts</a:t>
            </a:r>
            <a:r>
              <a:rPr lang="en-US" dirty="0" smtClean="0"/>
              <a:t> </a:t>
            </a:r>
            <a:r>
              <a:rPr lang="en-US" dirty="0"/>
              <a:t>(shortfall in raw material or packaging) due to uncertainties in supply and demand. Adequate safety stock levels permit business operations to proceed according to their </a:t>
            </a:r>
            <a:r>
              <a:rPr lang="en-US" dirty="0" err="1" smtClean="0"/>
              <a:t>plans.Safety</a:t>
            </a:r>
            <a:r>
              <a:rPr lang="en-US" dirty="0" smtClean="0"/>
              <a:t> </a:t>
            </a:r>
            <a:r>
              <a:rPr lang="en-US" dirty="0"/>
              <a:t>stock is held when there is uncertainty in demand, supply, or manufacturing yield; it serves as an insurance against </a:t>
            </a:r>
            <a:r>
              <a:rPr lang="en-US" dirty="0" err="1"/>
              <a:t>stockouts</a:t>
            </a:r>
            <a:r>
              <a:rPr lang="en-US" dirty="0"/>
              <a:t>.</a:t>
            </a:r>
          </a:p>
          <a:p>
            <a:r>
              <a:rPr lang="en-US" dirty="0"/>
              <a:t>Safety stock is an additional quantity of an item held in the inventory in order to reduce the risk that the item will be out of stock, safety stock act as a buffer stock in case the sales are greater than planned and/or the supplier is unable to deliver the additional units at the expected </a:t>
            </a:r>
            <a:r>
              <a:rPr lang="en-US" dirty="0" smtClean="0"/>
              <a:t>time</a:t>
            </a:r>
            <a:r>
              <a:rPr lang="cs-CZ" dirty="0" smtClean="0"/>
              <a:t>( wikipedia.org)</a:t>
            </a:r>
            <a:endParaRPr lang="en-US" dirty="0"/>
          </a:p>
          <a:p>
            <a:endParaRPr lang="cs-CZ" dirty="0"/>
          </a:p>
        </p:txBody>
      </p:sp>
    </p:spTree>
    <p:extLst>
      <p:ext uri="{BB962C8B-B14F-4D97-AF65-F5344CB8AC3E}">
        <p14:creationId xmlns:p14="http://schemas.microsoft.com/office/powerpoint/2010/main" val="464096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1"/>
            <a:ext cx="8229600" cy="2836911"/>
          </a:xfrm>
        </p:spPr>
        <p:txBody>
          <a:bodyPr>
            <a:normAutofit fontScale="85000" lnSpcReduction="10000"/>
          </a:bodyPr>
          <a:lstStyle/>
          <a:p>
            <a:r>
              <a:rPr lang="en-US" dirty="0"/>
              <a:t>The </a:t>
            </a:r>
            <a:r>
              <a:rPr lang="en-US" b="1" dirty="0"/>
              <a:t>reorder point</a:t>
            </a:r>
            <a:r>
              <a:rPr lang="en-US" dirty="0"/>
              <a:t> (</a:t>
            </a:r>
            <a:r>
              <a:rPr lang="en-US" b="1" dirty="0" smtClean="0"/>
              <a:t>ROP</a:t>
            </a:r>
            <a:r>
              <a:rPr lang="cs-CZ" dirty="0" smtClean="0"/>
              <a:t>, </a:t>
            </a:r>
            <a:r>
              <a:rPr lang="cs-CZ" dirty="0" err="1" smtClean="0"/>
              <a:t>reorder</a:t>
            </a:r>
            <a:r>
              <a:rPr lang="cs-CZ" dirty="0" smtClean="0"/>
              <a:t> </a:t>
            </a:r>
            <a:r>
              <a:rPr lang="cs-CZ" dirty="0" err="1" smtClean="0"/>
              <a:t>level</a:t>
            </a:r>
            <a:r>
              <a:rPr lang="cs-CZ" dirty="0" smtClean="0"/>
              <a:t>)</a:t>
            </a:r>
            <a:r>
              <a:rPr lang="en-US" dirty="0" smtClean="0"/>
              <a:t> </a:t>
            </a:r>
            <a:r>
              <a:rPr lang="en-US" dirty="0"/>
              <a:t>is the level of inventory which triggers an action to replenish that particular inventory stock. It is a minimum amount of an item which a firm holds in stock, such that, when stock falls to this amount, the item must be reordered. It is normally calculated as the forecast usage during the replenishment lead time plus safety stock</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437112"/>
            <a:ext cx="5011737" cy="231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7455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Principle</a:t>
            </a:r>
            <a:r>
              <a:rPr lang="cs-CZ" dirty="0" smtClean="0"/>
              <a:t> </a:t>
            </a:r>
            <a:r>
              <a:rPr lang="cs-CZ" dirty="0" err="1" smtClean="0"/>
              <a:t>of</a:t>
            </a:r>
            <a:r>
              <a:rPr lang="cs-CZ" dirty="0" smtClean="0"/>
              <a:t> </a:t>
            </a:r>
            <a:r>
              <a:rPr lang="cs-CZ" dirty="0" err="1" smtClean="0"/>
              <a:t>inventory</a:t>
            </a:r>
            <a:r>
              <a:rPr lang="cs-CZ" dirty="0" smtClean="0"/>
              <a:t> </a:t>
            </a:r>
            <a:r>
              <a:rPr lang="cs-CZ" dirty="0" err="1" smtClean="0"/>
              <a:t>proportonality</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Inventory proportionality is the goal of demand-driven inventory management. The primary optimal outcome is to have the same number of days' (or hours', etc.) worth of inventory on hand across all products so that the time of </a:t>
            </a:r>
            <a:r>
              <a:rPr lang="en-US" dirty="0" err="1"/>
              <a:t>runout</a:t>
            </a:r>
            <a:r>
              <a:rPr lang="en-US" dirty="0"/>
              <a:t> of all products would be simultaneous. In such a case, there is no "excess inventory," that is, inventory that would be left over of another product when the first product runs out. Excess inventory is sub-optimal because the money spent to obtain it could have been utilized better elsewhere, i.e. to the product that just ran out.</a:t>
            </a:r>
          </a:p>
          <a:p>
            <a:r>
              <a:rPr lang="en-US" dirty="0"/>
              <a:t>The secondary goal of inventory proportionality is inventory minimization. By integrating accurate demand forecasting with inventory management, rather than only looking at past averages, a much more accurate and optimal outcome is expected.</a:t>
            </a:r>
          </a:p>
          <a:p>
            <a:r>
              <a:rPr lang="en-US" dirty="0"/>
              <a:t>Integrating demand forecasting into inventory management in this way also allows for the prediction of the "can fit" point when inventory storage is limited on a per-product basis</a:t>
            </a:r>
          </a:p>
          <a:p>
            <a:endParaRPr lang="cs-CZ" dirty="0"/>
          </a:p>
        </p:txBody>
      </p:sp>
    </p:spTree>
    <p:extLst>
      <p:ext uri="{BB962C8B-B14F-4D97-AF65-F5344CB8AC3E}">
        <p14:creationId xmlns:p14="http://schemas.microsoft.com/office/powerpoint/2010/main" val="2519372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484784"/>
            <a:ext cx="4602088" cy="460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66362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EOQ- </a:t>
            </a:r>
            <a:r>
              <a:rPr lang="cs-CZ" dirty="0" err="1" smtClean="0"/>
              <a:t>Economic</a:t>
            </a:r>
            <a:r>
              <a:rPr lang="cs-CZ" dirty="0" smtClean="0"/>
              <a:t> </a:t>
            </a:r>
            <a:r>
              <a:rPr lang="cs-CZ" dirty="0" err="1" smtClean="0"/>
              <a:t>Order</a:t>
            </a:r>
            <a:r>
              <a:rPr lang="cs-CZ" dirty="0" smtClean="0"/>
              <a:t> </a:t>
            </a:r>
            <a:r>
              <a:rPr lang="cs-CZ" dirty="0" err="1" smtClean="0"/>
              <a:t>Quantity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EOQ </a:t>
            </a:r>
            <a:r>
              <a:rPr lang="cs-CZ" dirty="0" err="1" smtClean="0"/>
              <a:t>concerns</a:t>
            </a:r>
            <a:r>
              <a:rPr lang="cs-CZ" dirty="0" smtClean="0"/>
              <a:t> </a:t>
            </a:r>
            <a:r>
              <a:rPr lang="cs-CZ" dirty="0" err="1" smtClean="0"/>
              <a:t>the</a:t>
            </a:r>
            <a:r>
              <a:rPr lang="cs-CZ" dirty="0" smtClean="0"/>
              <a:t> </a:t>
            </a:r>
            <a:r>
              <a:rPr lang="cs-CZ" dirty="0" err="1" smtClean="0"/>
              <a:t>inventory</a:t>
            </a:r>
            <a:r>
              <a:rPr lang="cs-CZ" dirty="0" smtClean="0"/>
              <a:t> </a:t>
            </a:r>
            <a:r>
              <a:rPr lang="cs-CZ" dirty="0" err="1" smtClean="0"/>
              <a:t>costs</a:t>
            </a:r>
            <a:r>
              <a:rPr lang="cs-CZ" dirty="0" smtClean="0"/>
              <a:t> </a:t>
            </a:r>
            <a:r>
              <a:rPr lang="cs-CZ" dirty="0" err="1" smtClean="0"/>
              <a:t>of</a:t>
            </a:r>
            <a:r>
              <a:rPr lang="cs-CZ" dirty="0" smtClean="0"/>
              <a:t> a single </a:t>
            </a:r>
            <a:r>
              <a:rPr lang="cs-CZ" dirty="0" err="1" smtClean="0"/>
              <a:t>item</a:t>
            </a:r>
            <a:r>
              <a:rPr lang="cs-CZ" dirty="0" smtClean="0"/>
              <a:t> </a:t>
            </a:r>
          </a:p>
          <a:p>
            <a:r>
              <a:rPr lang="cs-CZ" dirty="0" smtClean="0"/>
              <a:t>EOQ </a:t>
            </a:r>
            <a:r>
              <a:rPr lang="cs-CZ" dirty="0" err="1" smtClean="0"/>
              <a:t>does</a:t>
            </a:r>
            <a:r>
              <a:rPr lang="cs-CZ" dirty="0" smtClean="0"/>
              <a:t> not </a:t>
            </a:r>
            <a:r>
              <a:rPr lang="cs-CZ" dirty="0" err="1" smtClean="0"/>
              <a:t>provide</a:t>
            </a:r>
            <a:r>
              <a:rPr lang="cs-CZ" dirty="0" smtClean="0"/>
              <a:t> </a:t>
            </a:r>
            <a:r>
              <a:rPr lang="cs-CZ" dirty="0" err="1" smtClean="0"/>
              <a:t>varying</a:t>
            </a:r>
            <a:r>
              <a:rPr lang="cs-CZ" dirty="0" smtClean="0"/>
              <a:t> lot </a:t>
            </a:r>
            <a:r>
              <a:rPr lang="cs-CZ" dirty="0" err="1" smtClean="0"/>
              <a:t>sizes</a:t>
            </a:r>
            <a:r>
              <a:rPr lang="cs-CZ" dirty="0" smtClean="0"/>
              <a:t> to </a:t>
            </a:r>
            <a:r>
              <a:rPr lang="cs-CZ" dirty="0" err="1" smtClean="0"/>
              <a:t>match</a:t>
            </a:r>
            <a:r>
              <a:rPr lang="cs-CZ" dirty="0" smtClean="0"/>
              <a:t> </a:t>
            </a:r>
            <a:r>
              <a:rPr lang="cs-CZ" dirty="0" err="1" smtClean="0"/>
              <a:t>projected</a:t>
            </a:r>
            <a:r>
              <a:rPr lang="cs-CZ" dirty="0" smtClean="0"/>
              <a:t> </a:t>
            </a:r>
            <a:r>
              <a:rPr lang="cs-CZ" dirty="0" err="1" smtClean="0"/>
              <a:t>variations</a:t>
            </a:r>
            <a:r>
              <a:rPr lang="cs-CZ" dirty="0" smtClean="0"/>
              <a:t> in </a:t>
            </a:r>
            <a:r>
              <a:rPr lang="cs-CZ" dirty="0" err="1" smtClean="0"/>
              <a:t>demand</a:t>
            </a:r>
            <a:endParaRPr lang="cs-CZ" dirty="0" smtClean="0"/>
          </a:p>
          <a:p>
            <a:r>
              <a:rPr lang="cs-CZ" dirty="0" smtClean="0"/>
              <a:t>EOQ </a:t>
            </a:r>
            <a:r>
              <a:rPr lang="cs-CZ" dirty="0" err="1" smtClean="0"/>
              <a:t>is</a:t>
            </a:r>
            <a:r>
              <a:rPr lang="cs-CZ" dirty="0" smtClean="0"/>
              <a:t> </a:t>
            </a:r>
            <a:r>
              <a:rPr lang="cs-CZ" dirty="0" err="1" smtClean="0"/>
              <a:t>based</a:t>
            </a:r>
            <a:r>
              <a:rPr lang="cs-CZ" dirty="0" smtClean="0"/>
              <a:t> on </a:t>
            </a:r>
            <a:r>
              <a:rPr lang="cs-CZ" dirty="0" err="1" smtClean="0"/>
              <a:t>average</a:t>
            </a:r>
            <a:r>
              <a:rPr lang="cs-CZ" dirty="0" smtClean="0"/>
              <a:t> </a:t>
            </a:r>
            <a:r>
              <a:rPr lang="cs-CZ" dirty="0" err="1" smtClean="0"/>
              <a:t>demand</a:t>
            </a:r>
            <a:endParaRPr lang="cs-CZ" dirty="0" smtClean="0"/>
          </a:p>
          <a:p>
            <a:r>
              <a:rPr lang="cs-CZ" dirty="0" err="1" smtClean="0"/>
              <a:t>Assumptions</a:t>
            </a:r>
            <a:r>
              <a:rPr lang="cs-CZ" dirty="0" smtClean="0"/>
              <a:t>:</a:t>
            </a:r>
          </a:p>
          <a:p>
            <a:pPr lvl="1"/>
            <a:r>
              <a:rPr lang="cs-CZ" dirty="0" err="1" smtClean="0"/>
              <a:t>Demand</a:t>
            </a:r>
            <a:r>
              <a:rPr lang="cs-CZ" dirty="0" smtClean="0"/>
              <a:t> </a:t>
            </a:r>
            <a:r>
              <a:rPr lang="cs-CZ" dirty="0" err="1" smtClean="0"/>
              <a:t>is</a:t>
            </a:r>
            <a:r>
              <a:rPr lang="cs-CZ" dirty="0" smtClean="0"/>
              <a:t> </a:t>
            </a:r>
            <a:r>
              <a:rPr lang="cs-CZ" dirty="0" err="1" smtClean="0"/>
              <a:t>konown</a:t>
            </a:r>
            <a:r>
              <a:rPr lang="cs-CZ" dirty="0" smtClean="0"/>
              <a:t> and </a:t>
            </a:r>
            <a:r>
              <a:rPr lang="cs-CZ" dirty="0" err="1" smtClean="0"/>
              <a:t>constant</a:t>
            </a:r>
            <a:r>
              <a:rPr lang="cs-CZ" dirty="0" smtClean="0"/>
              <a:t>, </a:t>
            </a:r>
            <a:r>
              <a:rPr lang="cs-CZ" dirty="0" err="1" smtClean="0"/>
              <a:t>without</a:t>
            </a:r>
            <a:r>
              <a:rPr lang="cs-CZ" dirty="0" smtClean="0"/>
              <a:t> </a:t>
            </a:r>
            <a:r>
              <a:rPr lang="cs-CZ" dirty="0" err="1" smtClean="0"/>
              <a:t>seasonality</a:t>
            </a:r>
            <a:endParaRPr lang="cs-CZ" dirty="0" smtClean="0"/>
          </a:p>
          <a:p>
            <a:pPr lvl="1"/>
            <a:r>
              <a:rPr lang="cs-CZ" dirty="0" err="1" smtClean="0"/>
              <a:t>Order</a:t>
            </a:r>
            <a:r>
              <a:rPr lang="cs-CZ" dirty="0" smtClean="0"/>
              <a:t> </a:t>
            </a:r>
            <a:r>
              <a:rPr lang="cs-CZ" dirty="0" err="1" smtClean="0"/>
              <a:t>processing</a:t>
            </a:r>
            <a:r>
              <a:rPr lang="cs-CZ" dirty="0" smtClean="0"/>
              <a:t> </a:t>
            </a:r>
            <a:r>
              <a:rPr lang="cs-CZ" dirty="0" err="1" smtClean="0"/>
              <a:t>costs</a:t>
            </a:r>
            <a:r>
              <a:rPr lang="cs-CZ" dirty="0" smtClean="0"/>
              <a:t> are </a:t>
            </a:r>
            <a:r>
              <a:rPr lang="cs-CZ" dirty="0" err="1" smtClean="0"/>
              <a:t>known</a:t>
            </a:r>
            <a:r>
              <a:rPr lang="cs-CZ" dirty="0" smtClean="0"/>
              <a:t> and </a:t>
            </a:r>
            <a:r>
              <a:rPr lang="cs-CZ" dirty="0" err="1" smtClean="0"/>
              <a:t>constant</a:t>
            </a:r>
            <a:endParaRPr lang="cs-CZ" dirty="0" smtClean="0"/>
          </a:p>
          <a:p>
            <a:pPr lvl="1"/>
            <a:r>
              <a:rPr lang="cs-CZ" dirty="0" err="1" smtClean="0"/>
              <a:t>Cost</a:t>
            </a:r>
            <a:r>
              <a:rPr lang="cs-CZ" dirty="0" smtClean="0"/>
              <a:t> per unit are </a:t>
            </a:r>
            <a:r>
              <a:rPr lang="cs-CZ" dirty="0" err="1" smtClean="0"/>
              <a:t>constant</a:t>
            </a:r>
            <a:endParaRPr lang="cs-CZ" dirty="0" smtClean="0"/>
          </a:p>
          <a:p>
            <a:pPr lvl="1"/>
            <a:r>
              <a:rPr lang="cs-CZ" dirty="0" err="1" smtClean="0"/>
              <a:t>The</a:t>
            </a:r>
            <a:r>
              <a:rPr lang="cs-CZ" dirty="0" smtClean="0"/>
              <a:t> </a:t>
            </a:r>
            <a:r>
              <a:rPr lang="cs-CZ" dirty="0" err="1" smtClean="0"/>
              <a:t>entire</a:t>
            </a:r>
            <a:r>
              <a:rPr lang="cs-CZ" dirty="0" smtClean="0"/>
              <a:t> lot </a:t>
            </a:r>
            <a:r>
              <a:rPr lang="cs-CZ" dirty="0" err="1" smtClean="0"/>
              <a:t>is</a:t>
            </a:r>
            <a:r>
              <a:rPr lang="cs-CZ" dirty="0" smtClean="0"/>
              <a:t> </a:t>
            </a:r>
            <a:r>
              <a:rPr lang="cs-CZ" dirty="0" err="1" smtClean="0"/>
              <a:t>delivered</a:t>
            </a:r>
            <a:r>
              <a:rPr lang="cs-CZ" dirty="0" smtClean="0"/>
              <a:t> </a:t>
            </a:r>
            <a:r>
              <a:rPr lang="cs-CZ" dirty="0" err="1" smtClean="0"/>
              <a:t>at</a:t>
            </a:r>
            <a:r>
              <a:rPr lang="cs-CZ" dirty="0" smtClean="0"/>
              <a:t> </a:t>
            </a:r>
            <a:r>
              <a:rPr lang="cs-CZ" dirty="0" err="1" smtClean="0"/>
              <a:t>one</a:t>
            </a:r>
            <a:r>
              <a:rPr lang="cs-CZ" dirty="0" smtClean="0"/>
              <a:t> </a:t>
            </a:r>
            <a:r>
              <a:rPr lang="cs-CZ" dirty="0" err="1" smtClean="0"/>
              <a:t>time</a:t>
            </a:r>
            <a:endParaRPr lang="cs-CZ" dirty="0" smtClean="0"/>
          </a:p>
          <a:p>
            <a:pPr lvl="1"/>
            <a:r>
              <a:rPr lang="cs-CZ" dirty="0" err="1" smtClean="0"/>
              <a:t>The</a:t>
            </a:r>
            <a:r>
              <a:rPr lang="cs-CZ" dirty="0" smtClean="0"/>
              <a:t> holding </a:t>
            </a:r>
            <a:r>
              <a:rPr lang="cs-CZ" dirty="0" err="1" smtClean="0"/>
              <a:t>cost</a:t>
            </a:r>
            <a:r>
              <a:rPr lang="cs-CZ" dirty="0" smtClean="0"/>
              <a:t> </a:t>
            </a:r>
            <a:r>
              <a:rPr lang="cs-CZ" dirty="0" err="1" smtClean="0"/>
              <a:t>rate</a:t>
            </a:r>
            <a:r>
              <a:rPr lang="cs-CZ" dirty="0" smtClean="0"/>
              <a:t> </a:t>
            </a:r>
            <a:r>
              <a:rPr lang="cs-CZ" dirty="0" err="1" smtClean="0"/>
              <a:t>is</a:t>
            </a:r>
            <a:r>
              <a:rPr lang="cs-CZ" dirty="0" smtClean="0"/>
              <a:t> </a:t>
            </a:r>
            <a:r>
              <a:rPr lang="cs-CZ" dirty="0" err="1" smtClean="0"/>
              <a:t>known</a:t>
            </a:r>
            <a:r>
              <a:rPr lang="cs-CZ" dirty="0" smtClean="0"/>
              <a:t> and </a:t>
            </a:r>
            <a:r>
              <a:rPr lang="cs-CZ" dirty="0" err="1" smtClean="0"/>
              <a:t>sonstant</a:t>
            </a:r>
            <a:r>
              <a:rPr lang="cs-CZ" dirty="0" smtClean="0"/>
              <a:t>.</a:t>
            </a:r>
          </a:p>
          <a:p>
            <a:pPr lvl="1"/>
            <a:r>
              <a:rPr lang="cs-CZ" dirty="0" err="1" smtClean="0"/>
              <a:t>Total</a:t>
            </a:r>
            <a:r>
              <a:rPr lang="cs-CZ" dirty="0" smtClean="0"/>
              <a:t> holding </a:t>
            </a:r>
            <a:r>
              <a:rPr lang="cs-CZ" dirty="0" err="1" smtClean="0"/>
              <a:t>cost</a:t>
            </a:r>
            <a:r>
              <a:rPr lang="cs-CZ" dirty="0" smtClean="0"/>
              <a:t> are a </a:t>
            </a:r>
            <a:r>
              <a:rPr lang="cs-CZ" dirty="0" err="1" smtClean="0"/>
              <a:t>linear</a:t>
            </a:r>
            <a:r>
              <a:rPr lang="cs-CZ" dirty="0" smtClean="0"/>
              <a:t> </a:t>
            </a:r>
            <a:r>
              <a:rPr lang="cs-CZ" dirty="0" err="1" smtClean="0"/>
              <a:t>function</a:t>
            </a:r>
            <a:r>
              <a:rPr lang="cs-CZ" dirty="0" smtClean="0"/>
              <a:t> and </a:t>
            </a:r>
            <a:r>
              <a:rPr lang="cs-CZ" dirty="0" err="1" smtClean="0"/>
              <a:t>depend</a:t>
            </a:r>
            <a:r>
              <a:rPr lang="cs-CZ" dirty="0" smtClean="0"/>
              <a:t> on holding </a:t>
            </a:r>
            <a:r>
              <a:rPr lang="cs-CZ" dirty="0" err="1" smtClean="0"/>
              <a:t>cost</a:t>
            </a:r>
            <a:r>
              <a:rPr lang="cs-CZ" dirty="0" smtClean="0"/>
              <a:t> </a:t>
            </a:r>
            <a:r>
              <a:rPr lang="cs-CZ" dirty="0" err="1" smtClean="0"/>
              <a:t>rarate</a:t>
            </a:r>
            <a:r>
              <a:rPr lang="cs-CZ" dirty="0" smtClean="0"/>
              <a:t> and </a:t>
            </a:r>
            <a:r>
              <a:rPr lang="cs-CZ" dirty="0" err="1" smtClean="0"/>
              <a:t>quantity</a:t>
            </a:r>
            <a:r>
              <a:rPr lang="cs-CZ" dirty="0" smtClean="0"/>
              <a:t> </a:t>
            </a:r>
            <a:r>
              <a:rPr lang="cs-CZ" dirty="0" err="1" smtClean="0"/>
              <a:t>ordered</a:t>
            </a:r>
            <a:r>
              <a:rPr lang="cs-CZ" dirty="0" smtClean="0"/>
              <a:t>.</a:t>
            </a:r>
          </a:p>
          <a:p>
            <a:endParaRPr lang="cs-CZ" dirty="0"/>
          </a:p>
        </p:txBody>
      </p:sp>
    </p:spTree>
    <p:extLst>
      <p:ext uri="{BB962C8B-B14F-4D97-AF65-F5344CB8AC3E}">
        <p14:creationId xmlns:p14="http://schemas.microsoft.com/office/powerpoint/2010/main" val="800541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ABC </a:t>
            </a:r>
            <a:r>
              <a:rPr lang="cs-CZ" dirty="0" err="1" smtClean="0"/>
              <a:t>inventory</a:t>
            </a:r>
            <a:r>
              <a:rPr lang="cs-CZ" dirty="0" smtClean="0"/>
              <a:t> </a:t>
            </a:r>
            <a:r>
              <a:rPr lang="cs-CZ" dirty="0" err="1" smtClean="0"/>
              <a:t>classification</a:t>
            </a:r>
            <a:endParaRPr lang="cs-CZ" dirty="0"/>
          </a:p>
        </p:txBody>
      </p:sp>
      <p:sp>
        <p:nvSpPr>
          <p:cNvPr id="3" name="Zástupný symbol pro obsah 2"/>
          <p:cNvSpPr>
            <a:spLocks noGrp="1"/>
          </p:cNvSpPr>
          <p:nvPr>
            <p:ph idx="1"/>
          </p:nvPr>
        </p:nvSpPr>
        <p:spPr/>
        <p:txBody>
          <a:bodyPr/>
          <a:lstStyle/>
          <a:p>
            <a:endParaRPr lang="cs-CZ" dirty="0" smtClean="0"/>
          </a:p>
          <a:p>
            <a:endParaRPr lang="cs-CZ" dirty="0"/>
          </a:p>
        </p:txBody>
      </p:sp>
      <p:pic>
        <p:nvPicPr>
          <p:cNvPr id="3076" name="Picture 4" descr="Výsledek obrázku pro abc classification of invent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5267684"/>
            <a:ext cx="5784577" cy="1997281"/>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268760"/>
            <a:ext cx="5715000"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14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Šipka doprava 3"/>
          <p:cNvSpPr/>
          <p:nvPr/>
        </p:nvSpPr>
        <p:spPr>
          <a:xfrm>
            <a:off x="1979712" y="2132856"/>
            <a:ext cx="54726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2195736" y="1700808"/>
            <a:ext cx="3168352" cy="369332"/>
          </a:xfrm>
          <a:prstGeom prst="rect">
            <a:avLst/>
          </a:prstGeom>
          <a:noFill/>
        </p:spPr>
        <p:txBody>
          <a:bodyPr wrap="square" rtlCol="0">
            <a:spAutoFit/>
          </a:bodyPr>
          <a:lstStyle/>
          <a:p>
            <a:r>
              <a:rPr lang="cs-CZ" dirty="0" err="1" smtClean="0"/>
              <a:t>Material</a:t>
            </a:r>
            <a:r>
              <a:rPr lang="cs-CZ" dirty="0" smtClean="0"/>
              <a:t> </a:t>
            </a:r>
            <a:r>
              <a:rPr lang="cs-CZ" dirty="0" err="1" smtClean="0"/>
              <a:t>flow</a:t>
            </a:r>
            <a:endParaRPr lang="cs-CZ" dirty="0"/>
          </a:p>
        </p:txBody>
      </p:sp>
      <p:sp>
        <p:nvSpPr>
          <p:cNvPr id="6" name="Šipka doprava 5"/>
          <p:cNvSpPr/>
          <p:nvPr/>
        </p:nvSpPr>
        <p:spPr>
          <a:xfrm rot="10800000">
            <a:off x="1835696" y="5517232"/>
            <a:ext cx="547260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5220072" y="5949280"/>
            <a:ext cx="2232248" cy="369332"/>
          </a:xfrm>
          <a:prstGeom prst="rect">
            <a:avLst/>
          </a:prstGeom>
          <a:noFill/>
        </p:spPr>
        <p:txBody>
          <a:bodyPr wrap="square" rtlCol="0">
            <a:spAutoFit/>
          </a:bodyPr>
          <a:lstStyle/>
          <a:p>
            <a:r>
              <a:rPr lang="cs-CZ" dirty="0" err="1" smtClean="0"/>
              <a:t>Information</a:t>
            </a:r>
            <a:r>
              <a:rPr lang="cs-CZ" dirty="0" smtClean="0"/>
              <a:t> </a:t>
            </a:r>
            <a:r>
              <a:rPr lang="cs-CZ" dirty="0" err="1" smtClean="0"/>
              <a:t>flow</a:t>
            </a:r>
            <a:endParaRPr lang="cs-CZ" dirty="0"/>
          </a:p>
        </p:txBody>
      </p:sp>
      <p:pic>
        <p:nvPicPr>
          <p:cNvPr id="9"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2732" y="2822222"/>
            <a:ext cx="4581516" cy="2695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18132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ABC </a:t>
            </a:r>
            <a:r>
              <a:rPr lang="cs-CZ" dirty="0" err="1"/>
              <a:t>inventory</a:t>
            </a:r>
            <a:r>
              <a:rPr lang="cs-CZ" dirty="0"/>
              <a:t> </a:t>
            </a:r>
            <a:r>
              <a:rPr lang="cs-CZ" dirty="0" err="1"/>
              <a:t>classification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A-items</a:t>
            </a:r>
            <a:r>
              <a:rPr lang="en-US" dirty="0"/>
              <a:t> are goods which </a:t>
            </a:r>
            <a:r>
              <a:rPr lang="en-US" b="1" dirty="0"/>
              <a:t>annual consumption value</a:t>
            </a:r>
            <a:r>
              <a:rPr lang="en-US" dirty="0"/>
              <a:t> is </a:t>
            </a:r>
            <a:r>
              <a:rPr lang="en-US" b="1" dirty="0"/>
              <a:t>the highest</a:t>
            </a:r>
            <a:r>
              <a:rPr lang="en-US" dirty="0"/>
              <a:t>. The top 70-80% of the annual consumption value of the company typically accounts for only 10-20% of total inventory items.</a:t>
            </a:r>
          </a:p>
          <a:p>
            <a:r>
              <a:rPr lang="en-US" b="1" dirty="0"/>
              <a:t>C-items</a:t>
            </a:r>
            <a:r>
              <a:rPr lang="en-US" dirty="0"/>
              <a:t> are, on the contrary, items with the </a:t>
            </a:r>
            <a:r>
              <a:rPr lang="en-US" b="1" dirty="0"/>
              <a:t>lowest consumption value</a:t>
            </a:r>
            <a:r>
              <a:rPr lang="en-US" dirty="0"/>
              <a:t>. The lower 5% of the annual consumption value typically accounts for 50% of total inventory items.</a:t>
            </a:r>
          </a:p>
          <a:p>
            <a:r>
              <a:rPr lang="en-US" b="1" dirty="0"/>
              <a:t>B-items</a:t>
            </a:r>
            <a:r>
              <a:rPr lang="en-US" dirty="0"/>
              <a:t> are the interclass items, with a </a:t>
            </a:r>
            <a:r>
              <a:rPr lang="en-US" b="1" dirty="0"/>
              <a:t>medium consumption value</a:t>
            </a:r>
            <a:r>
              <a:rPr lang="en-US" dirty="0"/>
              <a:t>. Those 15-25% of annual consumption value typically accounts for 30% of total inventory items.</a:t>
            </a:r>
          </a:p>
          <a:p>
            <a:r>
              <a:rPr lang="cs-CZ" i="1" dirty="0" smtClean="0"/>
              <a:t>(C</a:t>
            </a:r>
            <a:r>
              <a:rPr lang="nb-NO" i="1" dirty="0" smtClean="0"/>
              <a:t>ollignon</a:t>
            </a:r>
            <a:r>
              <a:rPr lang="nb-NO" i="1" dirty="0"/>
              <a:t>, Joannes Vermorel, February </a:t>
            </a:r>
            <a:r>
              <a:rPr lang="nb-NO" i="1" dirty="0" smtClean="0"/>
              <a:t>2012</a:t>
            </a:r>
            <a:r>
              <a:rPr lang="cs-CZ" i="1" dirty="0" smtClean="0"/>
              <a:t>)</a:t>
            </a:r>
            <a:endParaRPr lang="cs-CZ" dirty="0"/>
          </a:p>
        </p:txBody>
      </p:sp>
    </p:spTree>
    <p:extLst>
      <p:ext uri="{BB962C8B-B14F-4D97-AF65-F5344CB8AC3E}">
        <p14:creationId xmlns:p14="http://schemas.microsoft.com/office/powerpoint/2010/main" val="587640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Inbound</a:t>
            </a:r>
            <a:r>
              <a:rPr lang="cs-CZ" dirty="0" smtClean="0"/>
              <a:t> marketing mix</a:t>
            </a: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err="1" smtClean="0"/>
              <a:t>Informational</a:t>
            </a:r>
            <a:r>
              <a:rPr lang="cs-CZ" dirty="0" smtClean="0"/>
              <a:t> and </a:t>
            </a:r>
            <a:r>
              <a:rPr lang="cs-CZ" dirty="0" err="1" smtClean="0"/>
              <a:t>communication</a:t>
            </a:r>
            <a:r>
              <a:rPr lang="cs-CZ" dirty="0" smtClean="0"/>
              <a:t> mix</a:t>
            </a:r>
            <a:endParaRPr lang="cs-CZ" dirty="0"/>
          </a:p>
          <a:p>
            <a:pPr lvl="0"/>
            <a:r>
              <a:rPr lang="cs-CZ" dirty="0" smtClean="0"/>
              <a:t>Mix </a:t>
            </a:r>
            <a:r>
              <a:rPr lang="cs-CZ" dirty="0" err="1" smtClean="0"/>
              <a:t>of</a:t>
            </a:r>
            <a:r>
              <a:rPr lang="cs-CZ" dirty="0" smtClean="0"/>
              <a:t> </a:t>
            </a:r>
            <a:r>
              <a:rPr lang="cs-CZ" dirty="0" err="1" smtClean="0"/>
              <a:t>products</a:t>
            </a:r>
            <a:r>
              <a:rPr lang="cs-CZ" dirty="0" smtClean="0"/>
              <a:t> and </a:t>
            </a:r>
            <a:r>
              <a:rPr lang="cs-CZ" dirty="0" err="1" smtClean="0"/>
              <a:t>services</a:t>
            </a:r>
            <a:endParaRPr lang="cs-CZ" dirty="0"/>
          </a:p>
          <a:p>
            <a:pPr lvl="0"/>
            <a:r>
              <a:rPr lang="cs-CZ" dirty="0" err="1" smtClean="0"/>
              <a:t>Pricing</a:t>
            </a:r>
            <a:r>
              <a:rPr lang="cs-CZ" dirty="0" smtClean="0"/>
              <a:t> and </a:t>
            </a:r>
            <a:r>
              <a:rPr lang="cs-CZ" dirty="0" err="1" smtClean="0"/>
              <a:t>contractory</a:t>
            </a:r>
            <a:r>
              <a:rPr lang="cs-CZ" dirty="0" smtClean="0"/>
              <a:t> mix</a:t>
            </a:r>
            <a:endParaRPr lang="cs-CZ" dirty="0"/>
          </a:p>
          <a:p>
            <a:pPr lvl="0"/>
            <a:r>
              <a:rPr lang="cs-CZ" dirty="0" err="1" smtClean="0"/>
              <a:t>Logistic</a:t>
            </a:r>
            <a:r>
              <a:rPr lang="cs-CZ" dirty="0" smtClean="0"/>
              <a:t> </a:t>
            </a:r>
            <a:r>
              <a:rPr lang="cs-CZ" dirty="0"/>
              <a:t>mix</a:t>
            </a:r>
          </a:p>
          <a:p>
            <a:endParaRPr lang="cs-CZ" dirty="0" smtClean="0"/>
          </a:p>
          <a:p>
            <a:pPr marL="0" indent="0">
              <a:buNone/>
            </a:pPr>
            <a:r>
              <a:rPr lang="cs-CZ" b="1" dirty="0" err="1" smtClean="0"/>
              <a:t>Informational</a:t>
            </a:r>
            <a:r>
              <a:rPr lang="cs-CZ" b="1" dirty="0" smtClean="0"/>
              <a:t> and </a:t>
            </a:r>
            <a:r>
              <a:rPr lang="cs-CZ" b="1" dirty="0" err="1" smtClean="0"/>
              <a:t>communication</a:t>
            </a:r>
            <a:r>
              <a:rPr lang="cs-CZ" b="1" dirty="0" smtClean="0"/>
              <a:t> </a:t>
            </a:r>
            <a:r>
              <a:rPr lang="cs-CZ" b="1" dirty="0"/>
              <a:t>mix</a:t>
            </a:r>
            <a:endParaRPr lang="cs-CZ" dirty="0"/>
          </a:p>
          <a:p>
            <a:pPr lvl="0"/>
            <a:r>
              <a:rPr lang="cs-CZ" dirty="0" err="1" smtClean="0"/>
              <a:t>Gaining</a:t>
            </a:r>
            <a:r>
              <a:rPr lang="cs-CZ" dirty="0" smtClean="0"/>
              <a:t> </a:t>
            </a:r>
            <a:r>
              <a:rPr lang="cs-CZ" dirty="0" err="1" smtClean="0"/>
              <a:t>the</a:t>
            </a:r>
            <a:r>
              <a:rPr lang="cs-CZ" dirty="0" smtClean="0"/>
              <a:t> </a:t>
            </a:r>
            <a:r>
              <a:rPr lang="cs-CZ" dirty="0" err="1" smtClean="0"/>
              <a:t>information</a:t>
            </a:r>
            <a:r>
              <a:rPr lang="cs-CZ" dirty="0" smtClean="0"/>
              <a:t> </a:t>
            </a:r>
            <a:r>
              <a:rPr lang="cs-CZ" dirty="0" err="1" smtClean="0"/>
              <a:t>from</a:t>
            </a:r>
            <a:r>
              <a:rPr lang="cs-CZ" dirty="0" smtClean="0"/>
              <a:t> </a:t>
            </a:r>
            <a:r>
              <a:rPr lang="cs-CZ" dirty="0" err="1" smtClean="0"/>
              <a:t>the</a:t>
            </a:r>
            <a:r>
              <a:rPr lang="cs-CZ" dirty="0" smtClean="0"/>
              <a:t> </a:t>
            </a:r>
            <a:r>
              <a:rPr lang="cs-CZ" dirty="0" err="1" smtClean="0"/>
              <a:t>potential</a:t>
            </a:r>
            <a:r>
              <a:rPr lang="cs-CZ" dirty="0" smtClean="0"/>
              <a:t> </a:t>
            </a:r>
            <a:r>
              <a:rPr lang="cs-CZ" dirty="0" err="1" smtClean="0"/>
              <a:t>suppliers</a:t>
            </a:r>
            <a:r>
              <a:rPr lang="cs-CZ" dirty="0" smtClean="0"/>
              <a:t> and </a:t>
            </a:r>
            <a:r>
              <a:rPr lang="cs-CZ" dirty="0" err="1" smtClean="0"/>
              <a:t>communication</a:t>
            </a:r>
            <a:r>
              <a:rPr lang="cs-CZ" dirty="0" smtClean="0"/>
              <a:t> </a:t>
            </a:r>
            <a:r>
              <a:rPr lang="cs-CZ" dirty="0" err="1" smtClean="0"/>
              <a:t>with</a:t>
            </a:r>
            <a:r>
              <a:rPr lang="cs-CZ" dirty="0" smtClean="0"/>
              <a:t> </a:t>
            </a:r>
            <a:r>
              <a:rPr lang="cs-CZ" dirty="0" err="1" smtClean="0"/>
              <a:t>the</a:t>
            </a:r>
            <a:r>
              <a:rPr lang="cs-CZ" dirty="0" smtClean="0"/>
              <a:t> </a:t>
            </a:r>
            <a:r>
              <a:rPr lang="cs-CZ" dirty="0" err="1" smtClean="0"/>
              <a:t>participants</a:t>
            </a:r>
            <a:r>
              <a:rPr lang="cs-CZ" dirty="0" smtClean="0"/>
              <a:t> on </a:t>
            </a:r>
            <a:r>
              <a:rPr lang="cs-CZ" dirty="0" err="1" smtClean="0"/>
              <a:t>the</a:t>
            </a:r>
            <a:r>
              <a:rPr lang="cs-CZ" dirty="0" smtClean="0"/>
              <a:t> market (in </a:t>
            </a:r>
            <a:r>
              <a:rPr lang="cs-CZ" dirty="0" err="1" smtClean="0"/>
              <a:t>the</a:t>
            </a:r>
            <a:r>
              <a:rPr lang="cs-CZ" dirty="0" smtClean="0"/>
              <a:t> area </a:t>
            </a:r>
            <a:r>
              <a:rPr lang="cs-CZ" dirty="0" err="1" smtClean="0"/>
              <a:t>of</a:t>
            </a:r>
            <a:r>
              <a:rPr lang="cs-CZ" dirty="0" smtClean="0"/>
              <a:t> </a:t>
            </a:r>
            <a:r>
              <a:rPr lang="cs-CZ" dirty="0" err="1" smtClean="0"/>
              <a:t>purchased</a:t>
            </a:r>
            <a:r>
              <a:rPr lang="cs-CZ" dirty="0" smtClean="0"/>
              <a:t> </a:t>
            </a:r>
            <a:r>
              <a:rPr lang="cs-CZ" dirty="0" err="1" smtClean="0"/>
              <a:t>doods</a:t>
            </a:r>
            <a:r>
              <a:rPr lang="cs-CZ" dirty="0" smtClean="0"/>
              <a:t> and </a:t>
            </a:r>
            <a:r>
              <a:rPr lang="cs-CZ" dirty="0" err="1" smtClean="0"/>
              <a:t>servises</a:t>
            </a:r>
            <a:r>
              <a:rPr lang="cs-CZ" dirty="0" smtClean="0"/>
              <a:t>, </a:t>
            </a:r>
            <a:r>
              <a:rPr lang="cs-CZ" dirty="0" err="1" smtClean="0"/>
              <a:t>suppliers</a:t>
            </a:r>
            <a:r>
              <a:rPr lang="cs-CZ" dirty="0" smtClean="0"/>
              <a:t>, </a:t>
            </a:r>
            <a:r>
              <a:rPr lang="cs-CZ" dirty="0" err="1" smtClean="0"/>
              <a:t>prices</a:t>
            </a:r>
            <a:r>
              <a:rPr lang="cs-CZ" dirty="0" smtClean="0"/>
              <a:t>, </a:t>
            </a:r>
            <a:r>
              <a:rPr lang="cs-CZ" dirty="0" err="1" smtClean="0"/>
              <a:t>terms</a:t>
            </a:r>
            <a:r>
              <a:rPr lang="cs-CZ" dirty="0" smtClean="0"/>
              <a:t> </a:t>
            </a:r>
            <a:r>
              <a:rPr lang="cs-CZ" dirty="0" err="1" smtClean="0"/>
              <a:t>of</a:t>
            </a:r>
            <a:r>
              <a:rPr lang="cs-CZ" dirty="0" smtClean="0"/>
              <a:t> </a:t>
            </a:r>
            <a:r>
              <a:rPr lang="cs-CZ" dirty="0" err="1" smtClean="0"/>
              <a:t>delivery</a:t>
            </a:r>
            <a:r>
              <a:rPr lang="cs-CZ" dirty="0" smtClean="0"/>
              <a:t> and </a:t>
            </a:r>
            <a:r>
              <a:rPr lang="cs-CZ" dirty="0" err="1" smtClean="0"/>
              <a:t>payment</a:t>
            </a:r>
            <a:r>
              <a:rPr lang="cs-CZ" dirty="0" smtClean="0"/>
              <a:t>  and so on.</a:t>
            </a:r>
          </a:p>
          <a:p>
            <a:pPr lvl="0"/>
            <a:r>
              <a:rPr lang="cs-CZ" dirty="0" err="1" smtClean="0"/>
              <a:t>Gained</a:t>
            </a:r>
            <a:r>
              <a:rPr lang="cs-CZ" dirty="0" smtClean="0"/>
              <a:t> </a:t>
            </a:r>
            <a:r>
              <a:rPr lang="cs-CZ" dirty="0" err="1" smtClean="0"/>
              <a:t>information</a:t>
            </a:r>
            <a:r>
              <a:rPr lang="cs-CZ" dirty="0" smtClean="0"/>
              <a:t> </a:t>
            </a:r>
            <a:r>
              <a:rPr lang="cs-CZ" dirty="0" err="1" smtClean="0"/>
              <a:t>need</a:t>
            </a:r>
            <a:r>
              <a:rPr lang="cs-CZ" dirty="0" smtClean="0"/>
              <a:t> to </a:t>
            </a:r>
            <a:r>
              <a:rPr lang="cs-CZ" dirty="0" err="1" smtClean="0"/>
              <a:t>be</a:t>
            </a:r>
            <a:r>
              <a:rPr lang="cs-CZ" dirty="0" smtClean="0"/>
              <a:t> </a:t>
            </a:r>
            <a:r>
              <a:rPr lang="cs-CZ" dirty="0" err="1" smtClean="0"/>
              <a:t>actual</a:t>
            </a:r>
            <a:r>
              <a:rPr lang="cs-CZ" dirty="0" smtClean="0"/>
              <a:t> and </a:t>
            </a:r>
            <a:r>
              <a:rPr lang="cs-CZ" dirty="0" err="1" smtClean="0"/>
              <a:t>sufficiently</a:t>
            </a:r>
            <a:r>
              <a:rPr lang="cs-CZ" dirty="0" smtClean="0"/>
              <a:t> </a:t>
            </a:r>
            <a:r>
              <a:rPr lang="cs-CZ" dirty="0" err="1" smtClean="0"/>
              <a:t>detailed</a:t>
            </a:r>
            <a:r>
              <a:rPr lang="cs-CZ" dirty="0" smtClean="0"/>
              <a:t>. </a:t>
            </a:r>
          </a:p>
          <a:p>
            <a:r>
              <a:rPr lang="cs-CZ" dirty="0" err="1" smtClean="0"/>
              <a:t>Sources</a:t>
            </a:r>
            <a:r>
              <a:rPr lang="cs-CZ" dirty="0" smtClean="0"/>
              <a:t> </a:t>
            </a:r>
            <a:r>
              <a:rPr lang="cs-CZ" dirty="0" err="1" smtClean="0"/>
              <a:t>of</a:t>
            </a:r>
            <a:r>
              <a:rPr lang="cs-CZ" dirty="0" smtClean="0"/>
              <a:t> these </a:t>
            </a:r>
            <a:r>
              <a:rPr lang="cs-CZ" dirty="0" err="1" smtClean="0"/>
              <a:t>information</a:t>
            </a:r>
            <a:r>
              <a:rPr lang="cs-CZ" dirty="0" smtClean="0"/>
              <a:t> are </a:t>
            </a:r>
            <a:r>
              <a:rPr lang="cs-CZ" dirty="0" err="1" smtClean="0"/>
              <a:t>the</a:t>
            </a:r>
            <a:r>
              <a:rPr lang="cs-CZ" dirty="0" smtClean="0"/>
              <a:t> </a:t>
            </a:r>
            <a:r>
              <a:rPr lang="cs-CZ" dirty="0" err="1" smtClean="0"/>
              <a:t>firm</a:t>
            </a:r>
            <a:r>
              <a:rPr lang="cs-CZ" dirty="0" smtClean="0"/>
              <a:t> </a:t>
            </a:r>
            <a:r>
              <a:rPr lang="cs-CZ" dirty="0" err="1" smtClean="0"/>
              <a:t>documents</a:t>
            </a:r>
            <a:r>
              <a:rPr lang="cs-CZ" dirty="0" smtClean="0"/>
              <a:t> such as: </a:t>
            </a:r>
            <a:r>
              <a:rPr lang="cs-CZ" dirty="0" err="1" smtClean="0"/>
              <a:t>accounting</a:t>
            </a:r>
            <a:r>
              <a:rPr lang="cs-CZ" dirty="0" smtClean="0"/>
              <a:t>, </a:t>
            </a:r>
            <a:r>
              <a:rPr lang="cs-CZ" dirty="0" err="1" smtClean="0"/>
              <a:t>statistics</a:t>
            </a:r>
            <a:r>
              <a:rPr lang="cs-CZ" dirty="0" smtClean="0"/>
              <a:t>, (</a:t>
            </a:r>
            <a:r>
              <a:rPr lang="cs-CZ" dirty="0" err="1" smtClean="0"/>
              <a:t>operative</a:t>
            </a:r>
            <a:r>
              <a:rPr lang="cs-CZ" dirty="0" smtClean="0"/>
              <a:t> evidence </a:t>
            </a:r>
            <a:r>
              <a:rPr lang="cs-CZ" dirty="0" err="1" smtClean="0"/>
              <a:t>of</a:t>
            </a:r>
            <a:r>
              <a:rPr lang="cs-CZ" dirty="0" smtClean="0"/>
              <a:t> </a:t>
            </a:r>
            <a:r>
              <a:rPr lang="cs-CZ" dirty="0" err="1" smtClean="0"/>
              <a:t>individual</a:t>
            </a:r>
            <a:r>
              <a:rPr lang="cs-CZ" dirty="0" smtClean="0"/>
              <a:t> </a:t>
            </a:r>
            <a:r>
              <a:rPr lang="cs-CZ" dirty="0" err="1" smtClean="0"/>
              <a:t>purchase</a:t>
            </a:r>
            <a:r>
              <a:rPr lang="cs-CZ" dirty="0" smtClean="0"/>
              <a:t> </a:t>
            </a:r>
            <a:r>
              <a:rPr lang="cs-CZ" dirty="0" err="1" smtClean="0"/>
              <a:t>of</a:t>
            </a:r>
            <a:r>
              <a:rPr lang="cs-CZ" dirty="0" smtClean="0"/>
              <a:t> </a:t>
            </a:r>
            <a:r>
              <a:rPr lang="cs-CZ" dirty="0" err="1" smtClean="0"/>
              <a:t>the</a:t>
            </a:r>
            <a:r>
              <a:rPr lang="cs-CZ" dirty="0" smtClean="0"/>
              <a:t> </a:t>
            </a:r>
            <a:r>
              <a:rPr lang="cs-CZ" dirty="0" err="1" smtClean="0"/>
              <a:t>technical</a:t>
            </a:r>
            <a:r>
              <a:rPr lang="cs-CZ" dirty="0" smtClean="0"/>
              <a:t> department and </a:t>
            </a:r>
            <a:r>
              <a:rPr lang="cs-CZ" dirty="0" err="1" smtClean="0"/>
              <a:t>manufacturing</a:t>
            </a:r>
            <a:r>
              <a:rPr lang="cs-CZ" dirty="0" smtClean="0"/>
              <a:t> departement.)</a:t>
            </a:r>
          </a:p>
        </p:txBody>
      </p:sp>
    </p:spTree>
    <p:extLst>
      <p:ext uri="{BB962C8B-B14F-4D97-AF65-F5344CB8AC3E}">
        <p14:creationId xmlns:p14="http://schemas.microsoft.com/office/powerpoint/2010/main" val="23624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018"/>
          </a:xfrm>
        </p:spPr>
        <p:txBody>
          <a:bodyPr>
            <a:normAutofit fontScale="90000"/>
          </a:bodyPr>
          <a:lstStyle/>
          <a:p>
            <a:endParaRPr lang="cs-CZ" dirty="0"/>
          </a:p>
        </p:txBody>
      </p:sp>
      <p:sp>
        <p:nvSpPr>
          <p:cNvPr id="3" name="Zástupný symbol pro obsah 2"/>
          <p:cNvSpPr>
            <a:spLocks noGrp="1"/>
          </p:cNvSpPr>
          <p:nvPr>
            <p:ph idx="1"/>
          </p:nvPr>
        </p:nvSpPr>
        <p:spPr>
          <a:xfrm>
            <a:off x="457200" y="188640"/>
            <a:ext cx="8229600" cy="5937523"/>
          </a:xfrm>
        </p:spPr>
        <p:txBody>
          <a:bodyPr>
            <a:normAutofit lnSpcReduction="10000"/>
          </a:bodyPr>
          <a:lstStyle/>
          <a:p>
            <a:pPr marL="0" indent="0">
              <a:buNone/>
            </a:pPr>
            <a:r>
              <a:rPr lang="cs-CZ" dirty="0" err="1" smtClean="0"/>
              <a:t>The</a:t>
            </a:r>
            <a:r>
              <a:rPr lang="cs-CZ" dirty="0" smtClean="0"/>
              <a:t> </a:t>
            </a:r>
            <a:r>
              <a:rPr lang="cs-CZ" dirty="0" err="1" smtClean="0"/>
              <a:t>ground</a:t>
            </a:r>
            <a:r>
              <a:rPr lang="cs-CZ" dirty="0" smtClean="0"/>
              <a:t> </a:t>
            </a:r>
            <a:r>
              <a:rPr lang="cs-CZ" dirty="0" err="1" smtClean="0"/>
              <a:t>of</a:t>
            </a:r>
            <a:r>
              <a:rPr lang="cs-CZ" dirty="0" smtClean="0"/>
              <a:t> </a:t>
            </a:r>
            <a:r>
              <a:rPr lang="cs-CZ" dirty="0" err="1" smtClean="0"/>
              <a:t>communication</a:t>
            </a:r>
            <a:r>
              <a:rPr lang="cs-CZ" dirty="0" smtClean="0"/>
              <a:t> mix </a:t>
            </a:r>
            <a:r>
              <a:rPr lang="cs-CZ" dirty="0" err="1" smtClean="0"/>
              <a:t>is</a:t>
            </a:r>
            <a:r>
              <a:rPr lang="cs-CZ" dirty="0" smtClean="0"/>
              <a:t> in </a:t>
            </a:r>
            <a:r>
              <a:rPr lang="cs-CZ" dirty="0" err="1" smtClean="0"/>
              <a:t>perfect</a:t>
            </a:r>
            <a:r>
              <a:rPr lang="cs-CZ" dirty="0" smtClean="0"/>
              <a:t> </a:t>
            </a:r>
            <a:r>
              <a:rPr lang="cs-CZ" dirty="0" err="1" smtClean="0"/>
              <a:t>information</a:t>
            </a:r>
            <a:r>
              <a:rPr lang="cs-CZ" dirty="0" smtClean="0"/>
              <a:t> </a:t>
            </a:r>
            <a:r>
              <a:rPr lang="cs-CZ" dirty="0" err="1" smtClean="0"/>
              <a:t>about</a:t>
            </a:r>
            <a:r>
              <a:rPr lang="cs-CZ" dirty="0" smtClean="0"/>
              <a:t> </a:t>
            </a:r>
            <a:r>
              <a:rPr lang="cs-CZ" dirty="0" err="1" smtClean="0"/>
              <a:t>suppliers</a:t>
            </a:r>
            <a:r>
              <a:rPr lang="cs-CZ" dirty="0" smtClean="0"/>
              <a:t> such as: </a:t>
            </a:r>
            <a:endParaRPr lang="cs-CZ" dirty="0"/>
          </a:p>
          <a:p>
            <a:pPr lvl="0"/>
            <a:r>
              <a:rPr lang="cs-CZ" dirty="0" err="1" smtClean="0"/>
              <a:t>Research</a:t>
            </a:r>
            <a:r>
              <a:rPr lang="cs-CZ" dirty="0" smtClean="0"/>
              <a:t> </a:t>
            </a:r>
            <a:r>
              <a:rPr lang="cs-CZ" dirty="0" err="1" smtClean="0"/>
              <a:t>of</a:t>
            </a:r>
            <a:r>
              <a:rPr lang="cs-CZ" dirty="0" smtClean="0"/>
              <a:t> </a:t>
            </a:r>
            <a:r>
              <a:rPr lang="cs-CZ" dirty="0" err="1" smtClean="0"/>
              <a:t>suppliers</a:t>
            </a:r>
            <a:endParaRPr lang="cs-CZ" dirty="0"/>
          </a:p>
          <a:p>
            <a:pPr lvl="0"/>
            <a:r>
              <a:rPr lang="cs-CZ" dirty="0" err="1" smtClean="0"/>
              <a:t>Choice</a:t>
            </a:r>
            <a:r>
              <a:rPr lang="cs-CZ" dirty="0" smtClean="0"/>
              <a:t> </a:t>
            </a:r>
            <a:r>
              <a:rPr lang="cs-CZ" dirty="0" err="1" smtClean="0"/>
              <a:t>of</a:t>
            </a:r>
            <a:r>
              <a:rPr lang="cs-CZ" dirty="0" smtClean="0"/>
              <a:t> </a:t>
            </a:r>
            <a:r>
              <a:rPr lang="cs-CZ" dirty="0" err="1" smtClean="0"/>
              <a:t>supplier</a:t>
            </a:r>
            <a:endParaRPr lang="cs-CZ" dirty="0"/>
          </a:p>
          <a:p>
            <a:pPr lvl="0"/>
            <a:r>
              <a:rPr lang="cs-CZ" dirty="0" err="1" smtClean="0"/>
              <a:t>Communication</a:t>
            </a:r>
            <a:r>
              <a:rPr lang="cs-CZ" dirty="0" smtClean="0"/>
              <a:t> </a:t>
            </a:r>
            <a:r>
              <a:rPr lang="cs-CZ" dirty="0" err="1" smtClean="0"/>
              <a:t>during</a:t>
            </a:r>
            <a:r>
              <a:rPr lang="cs-CZ" dirty="0" smtClean="0"/>
              <a:t> </a:t>
            </a:r>
            <a:r>
              <a:rPr lang="cs-CZ" dirty="0" err="1" smtClean="0"/>
              <a:t>the</a:t>
            </a:r>
            <a:r>
              <a:rPr lang="cs-CZ" dirty="0" smtClean="0"/>
              <a:t> </a:t>
            </a:r>
            <a:r>
              <a:rPr lang="cs-CZ" dirty="0" err="1" smtClean="0"/>
              <a:t>process</a:t>
            </a:r>
            <a:r>
              <a:rPr lang="cs-CZ" dirty="0" smtClean="0"/>
              <a:t> </a:t>
            </a:r>
            <a:r>
              <a:rPr lang="cs-CZ" dirty="0" err="1" smtClean="0"/>
              <a:t>of</a:t>
            </a:r>
            <a:r>
              <a:rPr lang="cs-CZ" dirty="0" smtClean="0"/>
              <a:t> </a:t>
            </a:r>
            <a:r>
              <a:rPr lang="cs-CZ" dirty="0" err="1" smtClean="0"/>
              <a:t>ordering</a:t>
            </a:r>
            <a:r>
              <a:rPr lang="cs-CZ" dirty="0" smtClean="0"/>
              <a:t> and </a:t>
            </a:r>
            <a:r>
              <a:rPr lang="cs-CZ" dirty="0" err="1" smtClean="0"/>
              <a:t>contractation</a:t>
            </a:r>
            <a:endParaRPr lang="cs-CZ" dirty="0"/>
          </a:p>
          <a:p>
            <a:pPr lvl="0"/>
            <a:r>
              <a:rPr lang="cs-CZ" dirty="0" err="1" smtClean="0"/>
              <a:t>Communication</a:t>
            </a:r>
            <a:r>
              <a:rPr lang="cs-CZ" dirty="0" smtClean="0"/>
              <a:t> </a:t>
            </a:r>
            <a:r>
              <a:rPr lang="cs-CZ" dirty="0" err="1" smtClean="0"/>
              <a:t>during</a:t>
            </a:r>
            <a:r>
              <a:rPr lang="cs-CZ" dirty="0" smtClean="0"/>
              <a:t> </a:t>
            </a:r>
            <a:r>
              <a:rPr lang="cs-CZ" dirty="0" err="1" smtClean="0"/>
              <a:t>the</a:t>
            </a:r>
            <a:r>
              <a:rPr lang="cs-CZ" dirty="0" smtClean="0"/>
              <a:t> </a:t>
            </a:r>
            <a:r>
              <a:rPr lang="cs-CZ" dirty="0" err="1" smtClean="0"/>
              <a:t>delivery</a:t>
            </a:r>
            <a:r>
              <a:rPr lang="cs-CZ" dirty="0" smtClean="0"/>
              <a:t> </a:t>
            </a:r>
            <a:r>
              <a:rPr lang="cs-CZ" dirty="0" err="1" smtClean="0"/>
              <a:t>of</a:t>
            </a:r>
            <a:r>
              <a:rPr lang="cs-CZ" dirty="0" smtClean="0"/>
              <a:t> </a:t>
            </a:r>
            <a:r>
              <a:rPr lang="cs-CZ" dirty="0" err="1" smtClean="0"/>
              <a:t>goods</a:t>
            </a:r>
            <a:r>
              <a:rPr lang="cs-CZ" dirty="0" smtClean="0"/>
              <a:t> </a:t>
            </a:r>
            <a:endParaRPr lang="cs-CZ" dirty="0"/>
          </a:p>
          <a:p>
            <a:pPr lvl="0"/>
            <a:r>
              <a:rPr lang="cs-CZ" dirty="0" err="1" smtClean="0"/>
              <a:t>Communication</a:t>
            </a:r>
            <a:r>
              <a:rPr lang="cs-CZ" dirty="0" smtClean="0"/>
              <a:t> </a:t>
            </a:r>
            <a:r>
              <a:rPr lang="cs-CZ" dirty="0" err="1" smtClean="0"/>
              <a:t>after</a:t>
            </a:r>
            <a:r>
              <a:rPr lang="cs-CZ" dirty="0" smtClean="0"/>
              <a:t> </a:t>
            </a:r>
            <a:r>
              <a:rPr lang="cs-CZ" dirty="0" err="1" smtClean="0"/>
              <a:t>the</a:t>
            </a:r>
            <a:r>
              <a:rPr lang="cs-CZ" dirty="0" smtClean="0"/>
              <a:t> </a:t>
            </a:r>
            <a:r>
              <a:rPr lang="cs-CZ" dirty="0" err="1" smtClean="0"/>
              <a:t>delivery</a:t>
            </a:r>
            <a:endParaRPr lang="cs-CZ" dirty="0" smtClean="0"/>
          </a:p>
          <a:p>
            <a:pPr lvl="0"/>
            <a:r>
              <a:rPr lang="cs-CZ" dirty="0" err="1" smtClean="0"/>
              <a:t>Evaluation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supplier</a:t>
            </a:r>
            <a:r>
              <a:rPr lang="cs-CZ" dirty="0" smtClean="0"/>
              <a:t> and </a:t>
            </a:r>
            <a:r>
              <a:rPr lang="cs-CZ" dirty="0" err="1" smtClean="0"/>
              <a:t>decision</a:t>
            </a:r>
            <a:r>
              <a:rPr lang="cs-CZ" dirty="0" smtClean="0"/>
              <a:t> </a:t>
            </a:r>
            <a:r>
              <a:rPr lang="cs-CZ" dirty="0" err="1" smtClean="0"/>
              <a:t>concerning</a:t>
            </a:r>
            <a:r>
              <a:rPr lang="cs-CZ" dirty="0" smtClean="0"/>
              <a:t> </a:t>
            </a:r>
            <a:r>
              <a:rPr lang="cs-CZ" dirty="0" err="1" smtClean="0"/>
              <a:t>the</a:t>
            </a:r>
            <a:r>
              <a:rPr lang="cs-CZ" dirty="0" smtClean="0"/>
              <a:t> </a:t>
            </a:r>
            <a:r>
              <a:rPr lang="cs-CZ" dirty="0" err="1" smtClean="0"/>
              <a:t>following</a:t>
            </a:r>
            <a:r>
              <a:rPr lang="cs-CZ" dirty="0" smtClean="0"/>
              <a:t> </a:t>
            </a:r>
            <a:r>
              <a:rPr lang="cs-CZ" dirty="0" err="1" smtClean="0"/>
              <a:t>customer</a:t>
            </a:r>
            <a:r>
              <a:rPr lang="cs-CZ" dirty="0" smtClean="0"/>
              <a:t> </a:t>
            </a:r>
            <a:r>
              <a:rPr lang="cs-CZ" dirty="0" err="1" smtClean="0"/>
              <a:t>supply</a:t>
            </a:r>
            <a:r>
              <a:rPr lang="cs-CZ" dirty="0" smtClean="0"/>
              <a:t> </a:t>
            </a:r>
            <a:r>
              <a:rPr lang="cs-CZ" dirty="0" err="1" smtClean="0"/>
              <a:t>relationship</a:t>
            </a:r>
            <a:r>
              <a:rPr lang="cs-CZ" dirty="0" smtClean="0"/>
              <a:t>. </a:t>
            </a:r>
            <a:endParaRPr lang="cs-CZ" dirty="0"/>
          </a:p>
        </p:txBody>
      </p:sp>
    </p:spTree>
    <p:extLst>
      <p:ext uri="{BB962C8B-B14F-4D97-AF65-F5344CB8AC3E}">
        <p14:creationId xmlns:p14="http://schemas.microsoft.com/office/powerpoint/2010/main" val="584176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332656"/>
            <a:ext cx="8229600" cy="5793507"/>
          </a:xfrm>
        </p:spPr>
        <p:txBody>
          <a:bodyPr>
            <a:normAutofit fontScale="92500" lnSpcReduction="10000"/>
          </a:bodyPr>
          <a:lstStyle/>
          <a:p>
            <a:pPr marL="0" indent="0">
              <a:buNone/>
            </a:pPr>
            <a:r>
              <a:rPr lang="cs-CZ" b="1" dirty="0" err="1" smtClean="0"/>
              <a:t>Product</a:t>
            </a:r>
            <a:r>
              <a:rPr lang="cs-CZ" b="1" dirty="0" smtClean="0"/>
              <a:t> mix and mix </a:t>
            </a:r>
            <a:r>
              <a:rPr lang="cs-CZ" b="1" dirty="0" err="1" smtClean="0"/>
              <a:t>of</a:t>
            </a:r>
            <a:r>
              <a:rPr lang="cs-CZ" b="1" dirty="0" smtClean="0"/>
              <a:t> </a:t>
            </a:r>
            <a:r>
              <a:rPr lang="cs-CZ" b="1" dirty="0" err="1" smtClean="0"/>
              <a:t>services</a:t>
            </a:r>
            <a:endParaRPr lang="cs-CZ" b="1" dirty="0"/>
          </a:p>
          <a:p>
            <a:r>
              <a:rPr lang="cs-CZ" dirty="0" err="1" smtClean="0"/>
              <a:t>Product</a:t>
            </a:r>
            <a:r>
              <a:rPr lang="cs-CZ" dirty="0" smtClean="0"/>
              <a:t> mix </a:t>
            </a:r>
            <a:r>
              <a:rPr lang="cs-CZ" dirty="0" err="1" smtClean="0"/>
              <a:t>is</a:t>
            </a:r>
            <a:r>
              <a:rPr lang="cs-CZ" dirty="0" smtClean="0"/>
              <a:t> </a:t>
            </a:r>
            <a:r>
              <a:rPr lang="cs-CZ" dirty="0" err="1" smtClean="0"/>
              <a:t>based</a:t>
            </a:r>
            <a:r>
              <a:rPr lang="cs-CZ" dirty="0" smtClean="0"/>
              <a:t> on </a:t>
            </a:r>
            <a:r>
              <a:rPr lang="cs-CZ" dirty="0" err="1" smtClean="0"/>
              <a:t>the</a:t>
            </a:r>
            <a:r>
              <a:rPr lang="cs-CZ" dirty="0" smtClean="0"/>
              <a:t> </a:t>
            </a:r>
            <a:r>
              <a:rPr lang="cs-CZ" dirty="0" err="1" smtClean="0"/>
              <a:t>decision</a:t>
            </a:r>
            <a:r>
              <a:rPr lang="cs-CZ" dirty="0" smtClean="0"/>
              <a:t> in these area:</a:t>
            </a:r>
          </a:p>
          <a:p>
            <a:pPr lvl="0"/>
            <a:r>
              <a:rPr lang="cs-CZ" dirty="0" err="1" smtClean="0"/>
              <a:t>Qualitative</a:t>
            </a:r>
            <a:r>
              <a:rPr lang="cs-CZ" dirty="0" smtClean="0"/>
              <a:t> </a:t>
            </a:r>
            <a:r>
              <a:rPr lang="cs-CZ" dirty="0" err="1" smtClean="0"/>
              <a:t>parametres</a:t>
            </a:r>
            <a:r>
              <a:rPr lang="cs-CZ" dirty="0" smtClean="0"/>
              <a:t> </a:t>
            </a:r>
            <a:r>
              <a:rPr lang="cs-CZ" dirty="0" err="1" smtClean="0"/>
              <a:t>of</a:t>
            </a:r>
            <a:r>
              <a:rPr lang="cs-CZ" dirty="0" smtClean="0"/>
              <a:t> </a:t>
            </a:r>
            <a:r>
              <a:rPr lang="cs-CZ" dirty="0" err="1" smtClean="0"/>
              <a:t>each</a:t>
            </a:r>
            <a:r>
              <a:rPr lang="cs-CZ" dirty="0" smtClean="0"/>
              <a:t> </a:t>
            </a:r>
            <a:r>
              <a:rPr lang="cs-CZ" dirty="0" err="1" smtClean="0"/>
              <a:t>individual</a:t>
            </a:r>
            <a:r>
              <a:rPr lang="cs-CZ" dirty="0" smtClean="0"/>
              <a:t> </a:t>
            </a:r>
            <a:r>
              <a:rPr lang="cs-CZ" dirty="0" err="1" smtClean="0"/>
              <a:t>product</a:t>
            </a:r>
            <a:r>
              <a:rPr lang="cs-CZ" dirty="0" smtClean="0"/>
              <a:t> and </a:t>
            </a:r>
            <a:r>
              <a:rPr lang="cs-CZ" dirty="0" err="1" smtClean="0"/>
              <a:t>its</a:t>
            </a:r>
            <a:r>
              <a:rPr lang="cs-CZ" dirty="0" smtClean="0"/>
              <a:t> </a:t>
            </a:r>
            <a:r>
              <a:rPr lang="cs-CZ" dirty="0" err="1" smtClean="0"/>
              <a:t>substitutes</a:t>
            </a:r>
            <a:r>
              <a:rPr lang="cs-CZ" dirty="0" smtClean="0"/>
              <a:t>. </a:t>
            </a:r>
            <a:endParaRPr lang="cs-CZ" dirty="0"/>
          </a:p>
          <a:p>
            <a:pPr lvl="0"/>
            <a:r>
              <a:rPr lang="cs-CZ" dirty="0" err="1" smtClean="0"/>
              <a:t>Wide</a:t>
            </a:r>
            <a:r>
              <a:rPr lang="cs-CZ" dirty="0" smtClean="0"/>
              <a:t> and </a:t>
            </a:r>
            <a:r>
              <a:rPr lang="cs-CZ" dirty="0" err="1" smtClean="0"/>
              <a:t>deep</a:t>
            </a:r>
            <a:r>
              <a:rPr lang="cs-CZ" dirty="0" smtClean="0"/>
              <a:t> </a:t>
            </a:r>
            <a:r>
              <a:rPr lang="cs-CZ" dirty="0" err="1" smtClean="0"/>
              <a:t>of</a:t>
            </a:r>
            <a:r>
              <a:rPr lang="cs-CZ" dirty="0" smtClean="0"/>
              <a:t> </a:t>
            </a:r>
            <a:r>
              <a:rPr lang="cs-CZ" dirty="0" err="1" smtClean="0"/>
              <a:t>purchased</a:t>
            </a:r>
            <a:r>
              <a:rPr lang="cs-CZ" dirty="0" smtClean="0"/>
              <a:t> </a:t>
            </a:r>
            <a:r>
              <a:rPr lang="cs-CZ" dirty="0" err="1" smtClean="0"/>
              <a:t>product</a:t>
            </a:r>
            <a:r>
              <a:rPr lang="cs-CZ" dirty="0" smtClean="0"/>
              <a:t> line and </a:t>
            </a:r>
            <a:r>
              <a:rPr lang="cs-CZ" dirty="0" err="1" smtClean="0"/>
              <a:t>assortment</a:t>
            </a:r>
            <a:endParaRPr lang="cs-CZ" dirty="0" smtClean="0"/>
          </a:p>
          <a:p>
            <a:pPr marL="0" indent="0">
              <a:buNone/>
            </a:pPr>
            <a:r>
              <a:rPr lang="cs-CZ" dirty="0" err="1" smtClean="0"/>
              <a:t>The</a:t>
            </a:r>
            <a:r>
              <a:rPr lang="cs-CZ" dirty="0" smtClean="0"/>
              <a:t> </a:t>
            </a:r>
            <a:r>
              <a:rPr lang="cs-CZ" dirty="0" err="1" smtClean="0"/>
              <a:t>choice</a:t>
            </a:r>
            <a:r>
              <a:rPr lang="cs-CZ" dirty="0" smtClean="0"/>
              <a:t> </a:t>
            </a:r>
            <a:r>
              <a:rPr lang="cs-CZ" dirty="0" err="1" smtClean="0"/>
              <a:t>of</a:t>
            </a:r>
            <a:r>
              <a:rPr lang="cs-CZ" dirty="0" smtClean="0"/>
              <a:t> </a:t>
            </a:r>
            <a:r>
              <a:rPr lang="cs-CZ" dirty="0" err="1" smtClean="0"/>
              <a:t>material</a:t>
            </a:r>
            <a:r>
              <a:rPr lang="cs-CZ" dirty="0" smtClean="0"/>
              <a:t> </a:t>
            </a:r>
            <a:r>
              <a:rPr lang="cs-CZ" dirty="0" err="1" smtClean="0"/>
              <a:t>depends</a:t>
            </a:r>
            <a:r>
              <a:rPr lang="cs-CZ" dirty="0" smtClean="0"/>
              <a:t> on </a:t>
            </a:r>
            <a:r>
              <a:rPr lang="cs-CZ" dirty="0" err="1" smtClean="0"/>
              <a:t>the</a:t>
            </a:r>
            <a:r>
              <a:rPr lang="cs-CZ" dirty="0" smtClean="0"/>
              <a:t> </a:t>
            </a:r>
            <a:r>
              <a:rPr lang="cs-CZ" dirty="0" err="1" smtClean="0"/>
              <a:t>specifics</a:t>
            </a:r>
            <a:r>
              <a:rPr lang="cs-CZ" dirty="0" smtClean="0"/>
              <a:t> and </a:t>
            </a:r>
            <a:r>
              <a:rPr lang="cs-CZ" dirty="0" err="1" smtClean="0"/>
              <a:t>norms</a:t>
            </a:r>
            <a:r>
              <a:rPr lang="cs-CZ" dirty="0" smtClean="0"/>
              <a:t> </a:t>
            </a:r>
            <a:r>
              <a:rPr lang="cs-CZ" dirty="0" err="1" smtClean="0"/>
              <a:t>demanded</a:t>
            </a:r>
            <a:r>
              <a:rPr lang="cs-CZ" dirty="0" smtClean="0"/>
              <a:t> by </a:t>
            </a:r>
            <a:r>
              <a:rPr lang="cs-CZ" dirty="0" err="1" smtClean="0"/>
              <a:t>the</a:t>
            </a:r>
            <a:r>
              <a:rPr lang="cs-CZ" dirty="0" smtClean="0"/>
              <a:t> end </a:t>
            </a:r>
            <a:r>
              <a:rPr lang="cs-CZ" dirty="0" err="1" smtClean="0"/>
              <a:t>users</a:t>
            </a:r>
            <a:r>
              <a:rPr lang="cs-CZ" dirty="0" smtClean="0"/>
              <a:t> and </a:t>
            </a:r>
            <a:r>
              <a:rPr lang="cs-CZ" dirty="0" err="1" smtClean="0"/>
              <a:t>consumers</a:t>
            </a:r>
            <a:r>
              <a:rPr lang="cs-CZ" dirty="0" smtClean="0"/>
              <a:t>. (</a:t>
            </a:r>
            <a:r>
              <a:rPr lang="cs-CZ" dirty="0" err="1" smtClean="0"/>
              <a:t>national</a:t>
            </a:r>
            <a:r>
              <a:rPr lang="cs-CZ" dirty="0" smtClean="0"/>
              <a:t> and </a:t>
            </a:r>
            <a:r>
              <a:rPr lang="cs-CZ" dirty="0" err="1" smtClean="0"/>
              <a:t>international</a:t>
            </a:r>
            <a:r>
              <a:rPr lang="cs-CZ" dirty="0" smtClean="0"/>
              <a:t> </a:t>
            </a:r>
            <a:r>
              <a:rPr lang="cs-CZ" dirty="0" err="1" smtClean="0"/>
              <a:t>norms</a:t>
            </a:r>
            <a:r>
              <a:rPr lang="cs-CZ" dirty="0" smtClean="0"/>
              <a:t>).</a:t>
            </a:r>
          </a:p>
          <a:p>
            <a:pPr marL="0" indent="0">
              <a:buNone/>
            </a:pPr>
            <a:r>
              <a:rPr lang="cs-CZ" dirty="0" err="1" smtClean="0"/>
              <a:t>Purchase</a:t>
            </a:r>
            <a:r>
              <a:rPr lang="cs-CZ" dirty="0" smtClean="0"/>
              <a:t> </a:t>
            </a:r>
            <a:r>
              <a:rPr lang="cs-CZ" dirty="0" err="1" smtClean="0"/>
              <a:t>alternatives</a:t>
            </a:r>
            <a:r>
              <a:rPr lang="cs-CZ" dirty="0" smtClean="0"/>
              <a:t>: </a:t>
            </a:r>
            <a:r>
              <a:rPr lang="cs-CZ" dirty="0" err="1" smtClean="0"/>
              <a:t>own</a:t>
            </a:r>
            <a:r>
              <a:rPr lang="cs-CZ" dirty="0" smtClean="0"/>
              <a:t> </a:t>
            </a:r>
            <a:r>
              <a:rPr lang="cs-CZ" dirty="0" err="1" smtClean="0"/>
              <a:t>production</a:t>
            </a:r>
            <a:r>
              <a:rPr lang="cs-CZ" dirty="0" smtClean="0"/>
              <a:t>, </a:t>
            </a:r>
            <a:r>
              <a:rPr lang="cs-CZ" dirty="0" err="1" smtClean="0"/>
              <a:t>cooperation</a:t>
            </a:r>
            <a:r>
              <a:rPr lang="cs-CZ" dirty="0" smtClean="0"/>
              <a:t>, leasing </a:t>
            </a:r>
            <a:endParaRPr lang="cs-CZ" dirty="0"/>
          </a:p>
          <a:p>
            <a:pPr marL="0" lvl="0" indent="0">
              <a:buNone/>
            </a:pPr>
            <a:endParaRPr lang="cs-CZ" dirty="0"/>
          </a:p>
          <a:p>
            <a:pPr marL="0" indent="0">
              <a:buNone/>
            </a:pPr>
            <a:endParaRPr lang="cs-CZ" dirty="0"/>
          </a:p>
        </p:txBody>
      </p:sp>
    </p:spTree>
    <p:extLst>
      <p:ext uri="{BB962C8B-B14F-4D97-AF65-F5344CB8AC3E}">
        <p14:creationId xmlns:p14="http://schemas.microsoft.com/office/powerpoint/2010/main" val="3444095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457200" y="228919"/>
            <a:ext cx="8229600" cy="45719"/>
          </a:xfrm>
        </p:spPr>
        <p:txBody>
          <a:bodyPr>
            <a:normAutofit fontScale="90000"/>
          </a:bodyPr>
          <a:lstStyle/>
          <a:p>
            <a:endParaRPr lang="cs-CZ" dirty="0"/>
          </a:p>
        </p:txBody>
      </p:sp>
      <p:sp>
        <p:nvSpPr>
          <p:cNvPr id="3" name="Zástupný symbol pro obsah 2"/>
          <p:cNvSpPr>
            <a:spLocks noGrp="1"/>
          </p:cNvSpPr>
          <p:nvPr>
            <p:ph idx="1"/>
          </p:nvPr>
        </p:nvSpPr>
        <p:spPr>
          <a:xfrm>
            <a:off x="457200" y="260648"/>
            <a:ext cx="8229600" cy="5865515"/>
          </a:xfrm>
        </p:spPr>
        <p:txBody>
          <a:bodyPr>
            <a:normAutofit fontScale="85000" lnSpcReduction="20000"/>
          </a:bodyPr>
          <a:lstStyle/>
          <a:p>
            <a:pPr marL="0" indent="0">
              <a:buNone/>
            </a:pPr>
            <a:r>
              <a:rPr lang="cs-CZ" b="1" dirty="0" err="1" smtClean="0"/>
              <a:t>Princing</a:t>
            </a:r>
            <a:r>
              <a:rPr lang="cs-CZ" b="1" dirty="0" smtClean="0"/>
              <a:t> and </a:t>
            </a:r>
            <a:r>
              <a:rPr lang="cs-CZ" b="1" dirty="0" err="1" smtClean="0"/>
              <a:t>contractory</a:t>
            </a:r>
            <a:r>
              <a:rPr lang="cs-CZ" b="1" dirty="0" smtClean="0"/>
              <a:t> mix </a:t>
            </a:r>
            <a:endParaRPr lang="cs-CZ" b="1" dirty="0"/>
          </a:p>
          <a:p>
            <a:r>
              <a:rPr lang="cs-CZ" dirty="0" err="1" smtClean="0"/>
              <a:t>We</a:t>
            </a:r>
            <a:r>
              <a:rPr lang="cs-CZ" dirty="0" smtClean="0"/>
              <a:t> </a:t>
            </a:r>
            <a:r>
              <a:rPr lang="cs-CZ" dirty="0" err="1" smtClean="0"/>
              <a:t>find</a:t>
            </a:r>
            <a:r>
              <a:rPr lang="cs-CZ" dirty="0" smtClean="0"/>
              <a:t> </a:t>
            </a:r>
            <a:r>
              <a:rPr lang="cs-CZ" dirty="0" err="1" smtClean="0"/>
              <a:t>the</a:t>
            </a:r>
            <a:r>
              <a:rPr lang="cs-CZ" dirty="0" smtClean="0"/>
              <a:t> </a:t>
            </a:r>
            <a:r>
              <a:rPr lang="cs-CZ" dirty="0" err="1" smtClean="0"/>
              <a:t>optimal</a:t>
            </a:r>
            <a:r>
              <a:rPr lang="cs-CZ" dirty="0" smtClean="0"/>
              <a:t> </a:t>
            </a:r>
            <a:r>
              <a:rPr lang="cs-CZ" dirty="0" err="1" smtClean="0"/>
              <a:t>terms</a:t>
            </a:r>
            <a:r>
              <a:rPr lang="cs-CZ" dirty="0" smtClean="0"/>
              <a:t> </a:t>
            </a:r>
            <a:r>
              <a:rPr lang="cs-CZ" dirty="0" err="1" smtClean="0"/>
              <a:t>for</a:t>
            </a:r>
            <a:r>
              <a:rPr lang="cs-CZ" dirty="0" smtClean="0"/>
              <a:t> </a:t>
            </a:r>
            <a:r>
              <a:rPr lang="cs-CZ" dirty="0" err="1" smtClean="0"/>
              <a:t>our</a:t>
            </a:r>
            <a:r>
              <a:rPr lang="cs-CZ" dirty="0" smtClean="0"/>
              <a:t> </a:t>
            </a:r>
            <a:r>
              <a:rPr lang="cs-CZ" dirty="0" err="1" smtClean="0"/>
              <a:t>company</a:t>
            </a:r>
            <a:r>
              <a:rPr lang="cs-CZ" dirty="0" smtClean="0"/>
              <a:t> , </a:t>
            </a:r>
            <a:r>
              <a:rPr lang="cs-CZ" dirty="0" err="1" smtClean="0"/>
              <a:t>based</a:t>
            </a:r>
            <a:r>
              <a:rPr lang="cs-CZ" dirty="0" smtClean="0"/>
              <a:t> on </a:t>
            </a:r>
            <a:r>
              <a:rPr lang="cs-CZ" dirty="0" err="1" smtClean="0"/>
              <a:t>the</a:t>
            </a:r>
            <a:r>
              <a:rPr lang="cs-CZ" dirty="0" smtClean="0"/>
              <a:t> </a:t>
            </a:r>
            <a:r>
              <a:rPr lang="cs-CZ" dirty="0" err="1"/>
              <a:t>real</a:t>
            </a:r>
            <a:r>
              <a:rPr lang="cs-CZ" dirty="0"/>
              <a:t> and </a:t>
            </a:r>
            <a:r>
              <a:rPr lang="cs-CZ" dirty="0" err="1"/>
              <a:t>actual</a:t>
            </a:r>
            <a:r>
              <a:rPr lang="cs-CZ" dirty="0"/>
              <a:t> </a:t>
            </a:r>
            <a:r>
              <a:rPr lang="cs-CZ" dirty="0" err="1"/>
              <a:t>information</a:t>
            </a:r>
            <a:r>
              <a:rPr lang="cs-CZ" dirty="0" smtClean="0"/>
              <a:t> </a:t>
            </a:r>
            <a:r>
              <a:rPr lang="cs-CZ" dirty="0" err="1" smtClean="0"/>
              <a:t>concenring</a:t>
            </a:r>
            <a:r>
              <a:rPr lang="cs-CZ" dirty="0" smtClean="0"/>
              <a:t> </a:t>
            </a:r>
            <a:r>
              <a:rPr lang="cs-CZ" dirty="0" err="1" smtClean="0"/>
              <a:t>the</a:t>
            </a:r>
            <a:r>
              <a:rPr lang="cs-CZ" dirty="0" smtClean="0"/>
              <a:t> </a:t>
            </a:r>
            <a:r>
              <a:rPr lang="cs-CZ" dirty="0" err="1" smtClean="0"/>
              <a:t>suppliers</a:t>
            </a:r>
            <a:endParaRPr lang="cs-CZ" dirty="0" smtClean="0"/>
          </a:p>
          <a:p>
            <a:r>
              <a:rPr lang="cs-CZ" dirty="0" err="1" smtClean="0"/>
              <a:t>Suppliers</a:t>
            </a:r>
            <a:r>
              <a:rPr lang="cs-CZ" dirty="0" smtClean="0"/>
              <a:t> </a:t>
            </a:r>
            <a:r>
              <a:rPr lang="cs-CZ" dirty="0" err="1" smtClean="0"/>
              <a:t>compete</a:t>
            </a:r>
            <a:r>
              <a:rPr lang="cs-CZ" dirty="0" smtClean="0"/>
              <a:t> </a:t>
            </a:r>
            <a:r>
              <a:rPr lang="cs-CZ" dirty="0" err="1" smtClean="0"/>
              <a:t>each</a:t>
            </a:r>
            <a:r>
              <a:rPr lang="cs-CZ" dirty="0" smtClean="0"/>
              <a:t> </a:t>
            </a:r>
            <a:r>
              <a:rPr lang="cs-CZ" dirty="0" err="1" smtClean="0"/>
              <a:t>other</a:t>
            </a:r>
            <a:r>
              <a:rPr lang="cs-CZ" dirty="0" smtClean="0"/>
              <a:t> in </a:t>
            </a:r>
            <a:r>
              <a:rPr lang="cs-CZ" dirty="0" err="1" smtClean="0"/>
              <a:t>the</a:t>
            </a:r>
            <a:r>
              <a:rPr lang="cs-CZ" dirty="0" smtClean="0"/>
              <a:t> area </a:t>
            </a:r>
            <a:r>
              <a:rPr lang="cs-CZ" dirty="0" err="1" smtClean="0"/>
              <a:t>of</a:t>
            </a:r>
            <a:r>
              <a:rPr lang="cs-CZ" dirty="0" smtClean="0"/>
              <a:t> </a:t>
            </a:r>
            <a:r>
              <a:rPr lang="cs-CZ" b="1" dirty="0" err="1" smtClean="0"/>
              <a:t>products</a:t>
            </a:r>
            <a:r>
              <a:rPr lang="cs-CZ" b="1" dirty="0" smtClean="0"/>
              <a:t>, </a:t>
            </a:r>
            <a:r>
              <a:rPr lang="cs-CZ" b="1" dirty="0" err="1" smtClean="0"/>
              <a:t>quality</a:t>
            </a:r>
            <a:r>
              <a:rPr lang="cs-CZ" b="1" dirty="0" smtClean="0"/>
              <a:t>, </a:t>
            </a:r>
            <a:r>
              <a:rPr lang="cs-CZ" b="1" dirty="0" err="1" smtClean="0"/>
              <a:t>terms</a:t>
            </a:r>
            <a:r>
              <a:rPr lang="cs-CZ" b="1" dirty="0" smtClean="0"/>
              <a:t> </a:t>
            </a:r>
            <a:r>
              <a:rPr lang="cs-CZ" b="1" dirty="0" err="1" smtClean="0"/>
              <a:t>of</a:t>
            </a:r>
            <a:r>
              <a:rPr lang="cs-CZ" b="1" dirty="0" smtClean="0"/>
              <a:t> </a:t>
            </a:r>
            <a:r>
              <a:rPr lang="cs-CZ" b="1" dirty="0" err="1" smtClean="0"/>
              <a:t>delivery</a:t>
            </a:r>
            <a:r>
              <a:rPr lang="cs-CZ" b="1" dirty="0" smtClean="0"/>
              <a:t> </a:t>
            </a:r>
            <a:r>
              <a:rPr lang="cs-CZ" b="1" dirty="0" err="1" smtClean="0"/>
              <a:t>terms</a:t>
            </a:r>
            <a:r>
              <a:rPr lang="cs-CZ" b="1" dirty="0" smtClean="0"/>
              <a:t> </a:t>
            </a:r>
            <a:r>
              <a:rPr lang="cs-CZ" b="1" dirty="0" err="1" smtClean="0"/>
              <a:t>of</a:t>
            </a:r>
            <a:r>
              <a:rPr lang="cs-CZ" b="1" dirty="0" smtClean="0"/>
              <a:t> </a:t>
            </a:r>
            <a:r>
              <a:rPr lang="cs-CZ" b="1" dirty="0" err="1" smtClean="0"/>
              <a:t>payment</a:t>
            </a:r>
            <a:r>
              <a:rPr lang="cs-CZ" b="1" dirty="0" smtClean="0"/>
              <a:t> .</a:t>
            </a:r>
            <a:endParaRPr lang="cs-CZ" b="1" dirty="0"/>
          </a:p>
          <a:p>
            <a:r>
              <a:rPr lang="cs-CZ" dirty="0" err="1" smtClean="0"/>
              <a:t>We</a:t>
            </a:r>
            <a:r>
              <a:rPr lang="cs-CZ" dirty="0" smtClean="0"/>
              <a:t> </a:t>
            </a:r>
            <a:r>
              <a:rPr lang="cs-CZ" dirty="0" err="1" smtClean="0"/>
              <a:t>assume</a:t>
            </a:r>
            <a:r>
              <a:rPr lang="cs-CZ" dirty="0" smtClean="0"/>
              <a:t> </a:t>
            </a:r>
            <a:r>
              <a:rPr lang="cs-CZ" dirty="0" err="1" smtClean="0"/>
              <a:t>also</a:t>
            </a:r>
            <a:r>
              <a:rPr lang="cs-CZ" dirty="0" smtClean="0"/>
              <a:t> </a:t>
            </a:r>
            <a:r>
              <a:rPr lang="cs-CZ" dirty="0" err="1" smtClean="0"/>
              <a:t>the</a:t>
            </a:r>
            <a:r>
              <a:rPr lang="cs-CZ" dirty="0" smtClean="0"/>
              <a:t> </a:t>
            </a:r>
            <a:r>
              <a:rPr lang="cs-CZ" b="1" dirty="0" err="1" smtClean="0"/>
              <a:t>discounts</a:t>
            </a:r>
            <a:r>
              <a:rPr lang="cs-CZ" b="1" dirty="0" smtClean="0"/>
              <a:t> and </a:t>
            </a:r>
            <a:r>
              <a:rPr lang="cs-CZ" b="1" dirty="0" err="1" smtClean="0"/>
              <a:t>rebate</a:t>
            </a:r>
            <a:r>
              <a:rPr lang="cs-CZ" b="1" dirty="0" smtClean="0"/>
              <a:t> </a:t>
            </a:r>
            <a:r>
              <a:rPr lang="cs-CZ" dirty="0" smtClean="0"/>
              <a:t>and </a:t>
            </a:r>
            <a:r>
              <a:rPr lang="cs-CZ" dirty="0" err="1" smtClean="0"/>
              <a:t>eventually</a:t>
            </a:r>
            <a:r>
              <a:rPr lang="cs-CZ" dirty="0" smtClean="0"/>
              <a:t> </a:t>
            </a:r>
            <a:r>
              <a:rPr lang="cs-CZ" b="1" dirty="0" err="1" smtClean="0"/>
              <a:t>surcharge</a:t>
            </a:r>
            <a:r>
              <a:rPr lang="cs-CZ" dirty="0" smtClean="0"/>
              <a:t> ( </a:t>
            </a:r>
            <a:r>
              <a:rPr lang="cs-CZ" dirty="0" err="1" smtClean="0"/>
              <a:t>for</a:t>
            </a:r>
            <a:r>
              <a:rPr lang="cs-CZ" dirty="0" smtClean="0"/>
              <a:t> extra </a:t>
            </a:r>
            <a:r>
              <a:rPr lang="cs-CZ" dirty="0" err="1" smtClean="0"/>
              <a:t>services</a:t>
            </a:r>
            <a:r>
              <a:rPr lang="cs-CZ" dirty="0" smtClean="0"/>
              <a:t>)</a:t>
            </a:r>
          </a:p>
          <a:p>
            <a:r>
              <a:rPr lang="cs-CZ" b="1" dirty="0" err="1" smtClean="0"/>
              <a:t>Contractory</a:t>
            </a:r>
            <a:r>
              <a:rPr lang="cs-CZ" b="1" dirty="0" smtClean="0"/>
              <a:t> mix  </a:t>
            </a:r>
            <a:r>
              <a:rPr lang="cs-CZ" dirty="0" err="1" smtClean="0"/>
              <a:t>includes</a:t>
            </a:r>
            <a:r>
              <a:rPr lang="cs-CZ" dirty="0" smtClean="0"/>
              <a:t> </a:t>
            </a:r>
            <a:r>
              <a:rPr lang="cs-CZ" dirty="0" err="1" smtClean="0"/>
              <a:t>the</a:t>
            </a:r>
            <a:r>
              <a:rPr lang="cs-CZ" dirty="0" smtClean="0"/>
              <a:t> </a:t>
            </a:r>
            <a:r>
              <a:rPr lang="cs-CZ" dirty="0" err="1" smtClean="0"/>
              <a:t>decision</a:t>
            </a:r>
            <a:r>
              <a:rPr lang="cs-CZ" dirty="0" smtClean="0"/>
              <a:t> </a:t>
            </a:r>
            <a:r>
              <a:rPr lang="cs-CZ" dirty="0" err="1" smtClean="0"/>
              <a:t>concerning</a:t>
            </a:r>
            <a:r>
              <a:rPr lang="cs-CZ" dirty="0" smtClean="0"/>
              <a:t> </a:t>
            </a:r>
            <a:r>
              <a:rPr lang="cs-CZ" dirty="0" err="1" smtClean="0"/>
              <a:t>the</a:t>
            </a:r>
            <a:r>
              <a:rPr lang="cs-CZ" dirty="0" smtClean="0"/>
              <a:t> </a:t>
            </a:r>
            <a:r>
              <a:rPr lang="cs-CZ" dirty="0" err="1" smtClean="0"/>
              <a:t>way</a:t>
            </a:r>
            <a:r>
              <a:rPr lang="cs-CZ" dirty="0" smtClean="0"/>
              <a:t> </a:t>
            </a:r>
            <a:r>
              <a:rPr lang="cs-CZ" dirty="0" err="1" smtClean="0"/>
              <a:t>of</a:t>
            </a:r>
            <a:r>
              <a:rPr lang="cs-CZ" dirty="0" smtClean="0"/>
              <a:t> </a:t>
            </a:r>
            <a:r>
              <a:rPr lang="cs-CZ" dirty="0" err="1" smtClean="0"/>
              <a:t>ordering</a:t>
            </a:r>
            <a:r>
              <a:rPr lang="cs-CZ" dirty="0" smtClean="0"/>
              <a:t> </a:t>
            </a:r>
            <a:r>
              <a:rPr lang="cs-CZ" dirty="0" err="1" smtClean="0"/>
              <a:t>deliveries</a:t>
            </a:r>
            <a:r>
              <a:rPr lang="cs-CZ" dirty="0" smtClean="0"/>
              <a:t>. </a:t>
            </a:r>
            <a:r>
              <a:rPr lang="cs-CZ" dirty="0" err="1" smtClean="0"/>
              <a:t>It</a:t>
            </a:r>
            <a:r>
              <a:rPr lang="cs-CZ" dirty="0" smtClean="0"/>
              <a:t> </a:t>
            </a:r>
            <a:r>
              <a:rPr lang="cs-CZ" dirty="0" err="1" smtClean="0"/>
              <a:t>can</a:t>
            </a:r>
            <a:r>
              <a:rPr lang="cs-CZ" dirty="0" smtClean="0"/>
              <a:t> </a:t>
            </a:r>
            <a:r>
              <a:rPr lang="cs-CZ" dirty="0" err="1" smtClean="0"/>
              <a:t>be</a:t>
            </a:r>
            <a:r>
              <a:rPr lang="cs-CZ" dirty="0" smtClean="0"/>
              <a:t> </a:t>
            </a:r>
            <a:r>
              <a:rPr lang="cs-CZ" b="1" dirty="0" err="1" smtClean="0"/>
              <a:t>ordering</a:t>
            </a:r>
            <a:r>
              <a:rPr lang="cs-CZ" b="1" dirty="0" smtClean="0"/>
              <a:t> by </a:t>
            </a:r>
            <a:r>
              <a:rPr lang="cs-CZ" b="1" dirty="0" err="1" smtClean="0"/>
              <a:t>samples</a:t>
            </a:r>
            <a:r>
              <a:rPr lang="cs-CZ" b="1" dirty="0" smtClean="0"/>
              <a:t> </a:t>
            </a:r>
            <a:r>
              <a:rPr lang="cs-CZ" dirty="0" smtClean="0"/>
              <a:t>(</a:t>
            </a:r>
            <a:r>
              <a:rPr lang="cs-CZ" dirty="0" err="1" smtClean="0"/>
              <a:t>e.g</a:t>
            </a:r>
            <a:r>
              <a:rPr lang="cs-CZ" dirty="0" smtClean="0"/>
              <a:t>. fair </a:t>
            </a:r>
            <a:r>
              <a:rPr lang="cs-CZ" dirty="0" err="1" smtClean="0"/>
              <a:t>trade</a:t>
            </a:r>
            <a:r>
              <a:rPr lang="cs-CZ" dirty="0" smtClean="0"/>
              <a:t> , </a:t>
            </a:r>
            <a:r>
              <a:rPr lang="cs-CZ" dirty="0" err="1" smtClean="0"/>
              <a:t>exhibition</a:t>
            </a:r>
            <a:r>
              <a:rPr lang="cs-CZ" dirty="0" smtClean="0"/>
              <a:t>) </a:t>
            </a:r>
            <a:r>
              <a:rPr lang="cs-CZ" dirty="0" err="1" smtClean="0"/>
              <a:t>or</a:t>
            </a:r>
            <a:r>
              <a:rPr lang="cs-CZ" dirty="0" smtClean="0"/>
              <a:t> </a:t>
            </a:r>
            <a:r>
              <a:rPr lang="cs-CZ" b="1" dirty="0" smtClean="0"/>
              <a:t>standard </a:t>
            </a:r>
            <a:r>
              <a:rPr lang="cs-CZ" b="1" dirty="0" err="1" smtClean="0"/>
              <a:t>ordering</a:t>
            </a:r>
            <a:r>
              <a:rPr lang="cs-CZ" dirty="0" smtClean="0"/>
              <a:t> ( </a:t>
            </a:r>
            <a:r>
              <a:rPr lang="cs-CZ" dirty="0" err="1" smtClean="0"/>
              <a:t>e.g.repeated</a:t>
            </a:r>
            <a:r>
              <a:rPr lang="cs-CZ" dirty="0" smtClean="0"/>
              <a:t> </a:t>
            </a:r>
            <a:r>
              <a:rPr lang="cs-CZ" dirty="0" err="1" smtClean="0"/>
              <a:t>order</a:t>
            </a:r>
            <a:r>
              <a:rPr lang="cs-CZ" dirty="0" smtClean="0"/>
              <a:t>, </a:t>
            </a:r>
            <a:r>
              <a:rPr lang="cs-CZ" dirty="0" err="1" smtClean="0"/>
              <a:t>longterm</a:t>
            </a:r>
            <a:r>
              <a:rPr lang="cs-CZ" dirty="0" smtClean="0"/>
              <a:t> </a:t>
            </a:r>
            <a:r>
              <a:rPr lang="cs-CZ" dirty="0" err="1" smtClean="0"/>
              <a:t>cooperation</a:t>
            </a:r>
            <a:r>
              <a:rPr lang="cs-CZ" dirty="0" smtClean="0"/>
              <a:t> </a:t>
            </a:r>
            <a:r>
              <a:rPr lang="cs-CZ" dirty="0" err="1" smtClean="0"/>
              <a:t>within</a:t>
            </a:r>
            <a:r>
              <a:rPr lang="cs-CZ" dirty="0" smtClean="0"/>
              <a:t> </a:t>
            </a:r>
            <a:r>
              <a:rPr lang="cs-CZ" dirty="0" err="1" smtClean="0"/>
              <a:t>suppliers</a:t>
            </a:r>
            <a:r>
              <a:rPr lang="cs-CZ" dirty="0" smtClean="0"/>
              <a:t> )</a:t>
            </a:r>
          </a:p>
          <a:p>
            <a:r>
              <a:rPr lang="cs-CZ" dirty="0" err="1" smtClean="0"/>
              <a:t>The</a:t>
            </a:r>
            <a:r>
              <a:rPr lang="cs-CZ" dirty="0" smtClean="0"/>
              <a:t> </a:t>
            </a:r>
            <a:r>
              <a:rPr lang="cs-CZ" dirty="0" err="1" smtClean="0"/>
              <a:t>economic</a:t>
            </a:r>
            <a:r>
              <a:rPr lang="cs-CZ" dirty="0" smtClean="0"/>
              <a:t> and </a:t>
            </a:r>
            <a:r>
              <a:rPr lang="cs-CZ" dirty="0" err="1" smtClean="0"/>
              <a:t>administration</a:t>
            </a:r>
            <a:r>
              <a:rPr lang="cs-CZ" dirty="0" smtClean="0"/>
              <a:t> </a:t>
            </a:r>
            <a:r>
              <a:rPr lang="cs-CZ" dirty="0" err="1" smtClean="0"/>
              <a:t>burden</a:t>
            </a:r>
            <a:r>
              <a:rPr lang="cs-CZ" dirty="0" smtClean="0"/>
              <a:t> </a:t>
            </a:r>
            <a:r>
              <a:rPr lang="cs-CZ" dirty="0" err="1" smtClean="0"/>
              <a:t>is</a:t>
            </a:r>
            <a:r>
              <a:rPr lang="cs-CZ" dirty="0" smtClean="0"/>
              <a:t> </a:t>
            </a:r>
            <a:r>
              <a:rPr lang="cs-CZ" dirty="0" err="1" smtClean="0"/>
              <a:t>based</a:t>
            </a:r>
            <a:r>
              <a:rPr lang="cs-CZ" dirty="0" smtClean="0"/>
              <a:t> on </a:t>
            </a:r>
            <a:r>
              <a:rPr lang="cs-CZ" dirty="0" err="1" smtClean="0"/>
              <a:t>the</a:t>
            </a:r>
            <a:r>
              <a:rPr lang="cs-CZ" dirty="0" smtClean="0"/>
              <a:t> </a:t>
            </a:r>
            <a:r>
              <a:rPr lang="cs-CZ" dirty="0" err="1" smtClean="0"/>
              <a:t>form</a:t>
            </a:r>
            <a:r>
              <a:rPr lang="cs-CZ" dirty="0" smtClean="0"/>
              <a:t> </a:t>
            </a:r>
            <a:r>
              <a:rPr lang="cs-CZ" dirty="0" err="1" smtClean="0"/>
              <a:t>of</a:t>
            </a:r>
            <a:r>
              <a:rPr lang="cs-CZ" dirty="0" smtClean="0"/>
              <a:t> </a:t>
            </a:r>
            <a:r>
              <a:rPr lang="cs-CZ" dirty="0" err="1" smtClean="0"/>
              <a:t>purchase</a:t>
            </a:r>
            <a:r>
              <a:rPr lang="cs-CZ" dirty="0" smtClean="0"/>
              <a:t> </a:t>
            </a:r>
            <a:r>
              <a:rPr lang="cs-CZ" dirty="0" err="1" smtClean="0"/>
              <a:t>order</a:t>
            </a:r>
            <a:r>
              <a:rPr lang="cs-CZ" dirty="0" smtClean="0"/>
              <a:t>.</a:t>
            </a:r>
            <a:endParaRPr lang="cs-CZ" dirty="0"/>
          </a:p>
          <a:p>
            <a:pPr marL="0" indent="0">
              <a:buNone/>
            </a:pPr>
            <a:endParaRPr lang="cs-CZ" dirty="0"/>
          </a:p>
        </p:txBody>
      </p:sp>
    </p:spTree>
    <p:extLst>
      <p:ext uri="{BB962C8B-B14F-4D97-AF65-F5344CB8AC3E}">
        <p14:creationId xmlns:p14="http://schemas.microsoft.com/office/powerpoint/2010/main" val="502358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74042"/>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361459"/>
          </a:xfrm>
        </p:spPr>
        <p:txBody>
          <a:bodyPr>
            <a:normAutofit fontScale="92500"/>
          </a:bodyPr>
          <a:lstStyle/>
          <a:p>
            <a:pPr marL="0" indent="0">
              <a:buNone/>
            </a:pPr>
            <a:r>
              <a:rPr lang="cs-CZ" b="1" dirty="0" err="1" smtClean="0"/>
              <a:t>Logistic</a:t>
            </a:r>
            <a:r>
              <a:rPr lang="cs-CZ" b="1" dirty="0" smtClean="0"/>
              <a:t> </a:t>
            </a:r>
            <a:r>
              <a:rPr lang="cs-CZ" b="1" dirty="0"/>
              <a:t>a </a:t>
            </a:r>
            <a:r>
              <a:rPr lang="cs-CZ" b="1" dirty="0" err="1" smtClean="0"/>
              <a:t>delivery</a:t>
            </a:r>
            <a:r>
              <a:rPr lang="cs-CZ" b="1" dirty="0" smtClean="0"/>
              <a:t> mix</a:t>
            </a:r>
            <a:endParaRPr lang="cs-CZ" b="1" dirty="0"/>
          </a:p>
          <a:p>
            <a:pPr lvl="0"/>
            <a:r>
              <a:rPr lang="cs-CZ" dirty="0" err="1" smtClean="0"/>
              <a:t>Is</a:t>
            </a:r>
            <a:r>
              <a:rPr lang="cs-CZ" dirty="0" smtClean="0"/>
              <a:t> </a:t>
            </a:r>
            <a:r>
              <a:rPr lang="cs-CZ" dirty="0" err="1" smtClean="0"/>
              <a:t>conected</a:t>
            </a:r>
            <a:r>
              <a:rPr lang="cs-CZ" dirty="0" smtClean="0"/>
              <a:t> </a:t>
            </a:r>
            <a:r>
              <a:rPr lang="cs-CZ" dirty="0" err="1" smtClean="0"/>
              <a:t>with</a:t>
            </a:r>
            <a:r>
              <a:rPr lang="cs-CZ" dirty="0" smtClean="0"/>
              <a:t> </a:t>
            </a:r>
            <a:r>
              <a:rPr lang="cs-CZ" dirty="0" err="1" smtClean="0"/>
              <a:t>the</a:t>
            </a:r>
            <a:r>
              <a:rPr lang="cs-CZ" dirty="0" smtClean="0"/>
              <a:t> </a:t>
            </a:r>
            <a:r>
              <a:rPr lang="cs-CZ" dirty="0" err="1" smtClean="0"/>
              <a:t>decision</a:t>
            </a:r>
            <a:r>
              <a:rPr lang="cs-CZ" dirty="0" smtClean="0"/>
              <a:t> </a:t>
            </a:r>
            <a:r>
              <a:rPr lang="cs-CZ" dirty="0" err="1" smtClean="0"/>
              <a:t>about</a:t>
            </a:r>
            <a:r>
              <a:rPr lang="cs-CZ" dirty="0" smtClean="0"/>
              <a:t> </a:t>
            </a:r>
            <a:r>
              <a:rPr lang="cs-CZ" dirty="0" err="1" smtClean="0"/>
              <a:t>purchase</a:t>
            </a:r>
            <a:r>
              <a:rPr lang="cs-CZ" dirty="0" smtClean="0"/>
              <a:t> </a:t>
            </a:r>
            <a:r>
              <a:rPr lang="cs-CZ" dirty="0" err="1" smtClean="0"/>
              <a:t>realization</a:t>
            </a:r>
            <a:r>
              <a:rPr lang="cs-CZ" dirty="0" smtClean="0"/>
              <a:t> and </a:t>
            </a:r>
            <a:r>
              <a:rPr lang="cs-CZ" dirty="0" err="1" smtClean="0"/>
              <a:t>its</a:t>
            </a:r>
            <a:r>
              <a:rPr lang="cs-CZ" dirty="0" smtClean="0"/>
              <a:t> </a:t>
            </a:r>
            <a:r>
              <a:rPr lang="cs-CZ" dirty="0" err="1" smtClean="0"/>
              <a:t>final</a:t>
            </a:r>
            <a:r>
              <a:rPr lang="cs-CZ" dirty="0" smtClean="0"/>
              <a:t> </a:t>
            </a:r>
            <a:r>
              <a:rPr lang="cs-CZ" dirty="0" err="1" smtClean="0"/>
              <a:t>delivery</a:t>
            </a:r>
            <a:r>
              <a:rPr lang="cs-CZ" dirty="0" smtClean="0"/>
              <a:t> to </a:t>
            </a:r>
            <a:r>
              <a:rPr lang="cs-CZ" dirty="0" err="1" smtClean="0"/>
              <a:t>the</a:t>
            </a:r>
            <a:r>
              <a:rPr lang="cs-CZ" dirty="0" smtClean="0"/>
              <a:t> </a:t>
            </a:r>
            <a:r>
              <a:rPr lang="cs-CZ" dirty="0" err="1" smtClean="0"/>
              <a:t>company</a:t>
            </a:r>
            <a:r>
              <a:rPr lang="cs-CZ" dirty="0" smtClean="0"/>
              <a:t>. </a:t>
            </a:r>
          </a:p>
          <a:p>
            <a:pPr lvl="0"/>
            <a:r>
              <a:rPr lang="cs-CZ" dirty="0" err="1" smtClean="0"/>
              <a:t>Decision</a:t>
            </a:r>
            <a:r>
              <a:rPr lang="cs-CZ" dirty="0" smtClean="0"/>
              <a:t> </a:t>
            </a:r>
            <a:r>
              <a:rPr lang="cs-CZ" dirty="0" err="1" smtClean="0"/>
              <a:t>include</a:t>
            </a:r>
            <a:r>
              <a:rPr lang="cs-CZ" dirty="0" smtClean="0"/>
              <a:t> these :</a:t>
            </a:r>
            <a:endParaRPr lang="cs-CZ" dirty="0"/>
          </a:p>
          <a:p>
            <a:pPr lvl="1"/>
            <a:r>
              <a:rPr lang="cs-CZ" b="1" dirty="0" err="1" smtClean="0"/>
              <a:t>The</a:t>
            </a:r>
            <a:r>
              <a:rPr lang="cs-CZ" b="1" dirty="0" smtClean="0"/>
              <a:t> </a:t>
            </a:r>
            <a:r>
              <a:rPr lang="cs-CZ" b="1" dirty="0" err="1" smtClean="0"/>
              <a:t>distribution</a:t>
            </a:r>
            <a:r>
              <a:rPr lang="cs-CZ" b="1" dirty="0" smtClean="0"/>
              <a:t> </a:t>
            </a:r>
            <a:r>
              <a:rPr lang="cs-CZ" b="1" dirty="0" err="1" smtClean="0"/>
              <a:t>channel</a:t>
            </a:r>
            <a:r>
              <a:rPr lang="cs-CZ" b="1" dirty="0" smtClean="0"/>
              <a:t> </a:t>
            </a:r>
          </a:p>
          <a:p>
            <a:pPr lvl="1"/>
            <a:r>
              <a:rPr lang="cs-CZ" b="1" dirty="0" err="1" smtClean="0"/>
              <a:t>Bulk</a:t>
            </a:r>
            <a:r>
              <a:rPr lang="cs-CZ" b="1" dirty="0" smtClean="0"/>
              <a:t> </a:t>
            </a:r>
            <a:r>
              <a:rPr lang="cs-CZ" b="1" dirty="0" err="1" smtClean="0"/>
              <a:t>of</a:t>
            </a:r>
            <a:r>
              <a:rPr lang="cs-CZ" b="1" dirty="0" smtClean="0"/>
              <a:t> </a:t>
            </a:r>
            <a:r>
              <a:rPr lang="cs-CZ" b="1" dirty="0" err="1" smtClean="0"/>
              <a:t>delivery</a:t>
            </a:r>
            <a:r>
              <a:rPr lang="cs-CZ" b="1" dirty="0" smtClean="0"/>
              <a:t> , </a:t>
            </a:r>
            <a:r>
              <a:rPr lang="cs-CZ" b="1" dirty="0"/>
              <a:t>period </a:t>
            </a:r>
            <a:r>
              <a:rPr lang="cs-CZ" b="1" dirty="0" err="1"/>
              <a:t>of</a:t>
            </a:r>
            <a:r>
              <a:rPr lang="cs-CZ" b="1" dirty="0"/>
              <a:t> </a:t>
            </a:r>
            <a:r>
              <a:rPr lang="cs-CZ" b="1" dirty="0" err="1"/>
              <a:t>ordering</a:t>
            </a:r>
            <a:r>
              <a:rPr lang="cs-CZ" b="1" dirty="0"/>
              <a:t>, </a:t>
            </a:r>
            <a:r>
              <a:rPr lang="cs-CZ" b="1" dirty="0" err="1"/>
              <a:t>the</a:t>
            </a:r>
            <a:r>
              <a:rPr lang="cs-CZ" b="1" dirty="0"/>
              <a:t> </a:t>
            </a:r>
            <a:r>
              <a:rPr lang="cs-CZ" b="1" dirty="0" err="1" smtClean="0"/>
              <a:t>solution</a:t>
            </a:r>
            <a:r>
              <a:rPr lang="cs-CZ" b="1" dirty="0" smtClean="0"/>
              <a:t> </a:t>
            </a:r>
            <a:r>
              <a:rPr lang="cs-CZ" b="1" dirty="0" err="1" smtClean="0"/>
              <a:t>for</a:t>
            </a:r>
            <a:r>
              <a:rPr lang="cs-CZ" b="1" dirty="0" smtClean="0"/>
              <a:t> </a:t>
            </a:r>
            <a:r>
              <a:rPr lang="cs-CZ" b="1" dirty="0" err="1" smtClean="0"/>
              <a:t>the</a:t>
            </a:r>
            <a:r>
              <a:rPr lang="cs-CZ" b="1" dirty="0" smtClean="0"/>
              <a:t> </a:t>
            </a:r>
            <a:r>
              <a:rPr lang="cs-CZ" b="1" dirty="0" err="1" smtClean="0"/>
              <a:t>unpredictable</a:t>
            </a:r>
            <a:r>
              <a:rPr lang="cs-CZ" b="1" dirty="0" smtClean="0"/>
              <a:t> </a:t>
            </a:r>
            <a:r>
              <a:rPr lang="cs-CZ" b="1" dirty="0" err="1" smtClean="0"/>
              <a:t>problems</a:t>
            </a:r>
            <a:r>
              <a:rPr lang="cs-CZ" b="1" dirty="0" smtClean="0"/>
              <a:t> </a:t>
            </a:r>
          </a:p>
          <a:p>
            <a:pPr lvl="1"/>
            <a:r>
              <a:rPr lang="cs-CZ" b="1" dirty="0" err="1" smtClean="0"/>
              <a:t>Logistic</a:t>
            </a:r>
            <a:r>
              <a:rPr lang="cs-CZ" b="1" dirty="0" smtClean="0"/>
              <a:t> transport in </a:t>
            </a:r>
            <a:r>
              <a:rPr lang="cs-CZ" b="1" dirty="0" err="1" smtClean="0"/>
              <a:t>the</a:t>
            </a:r>
            <a:r>
              <a:rPr lang="cs-CZ" b="1" dirty="0" smtClean="0"/>
              <a:t> </a:t>
            </a:r>
            <a:r>
              <a:rPr lang="cs-CZ" b="1" dirty="0" err="1" smtClean="0"/>
              <a:t>company</a:t>
            </a:r>
            <a:r>
              <a:rPr lang="cs-CZ" b="1" dirty="0" smtClean="0"/>
              <a:t> : </a:t>
            </a:r>
            <a:r>
              <a:rPr lang="cs-CZ" dirty="0" smtClean="0"/>
              <a:t>transport , </a:t>
            </a:r>
            <a:r>
              <a:rPr lang="cs-CZ" dirty="0" err="1" smtClean="0"/>
              <a:t>way</a:t>
            </a:r>
            <a:r>
              <a:rPr lang="cs-CZ" dirty="0" smtClean="0"/>
              <a:t> </a:t>
            </a:r>
            <a:r>
              <a:rPr lang="cs-CZ" dirty="0" err="1" smtClean="0"/>
              <a:t>of</a:t>
            </a:r>
            <a:r>
              <a:rPr lang="cs-CZ" dirty="0" smtClean="0"/>
              <a:t> </a:t>
            </a:r>
            <a:r>
              <a:rPr lang="cs-CZ" dirty="0" err="1" smtClean="0"/>
              <a:t>manipulation</a:t>
            </a:r>
            <a:r>
              <a:rPr lang="cs-CZ" dirty="0" smtClean="0"/>
              <a:t>, </a:t>
            </a:r>
            <a:r>
              <a:rPr lang="cs-CZ" dirty="0" err="1" smtClean="0"/>
              <a:t>size</a:t>
            </a:r>
            <a:r>
              <a:rPr lang="cs-CZ" dirty="0" smtClean="0"/>
              <a:t> </a:t>
            </a:r>
            <a:r>
              <a:rPr lang="cs-CZ" dirty="0" err="1" smtClean="0"/>
              <a:t>of</a:t>
            </a:r>
            <a:r>
              <a:rPr lang="cs-CZ" dirty="0" smtClean="0"/>
              <a:t> </a:t>
            </a:r>
            <a:r>
              <a:rPr lang="cs-CZ" dirty="0" err="1" smtClean="0"/>
              <a:t>the</a:t>
            </a:r>
            <a:r>
              <a:rPr lang="cs-CZ" dirty="0" smtClean="0"/>
              <a:t> </a:t>
            </a:r>
            <a:r>
              <a:rPr lang="cs-CZ" dirty="0" err="1" smtClean="0"/>
              <a:t>package</a:t>
            </a:r>
            <a:r>
              <a:rPr lang="cs-CZ" dirty="0" smtClean="0"/>
              <a:t>, </a:t>
            </a:r>
            <a:r>
              <a:rPr lang="cs-CZ" dirty="0" err="1" smtClean="0"/>
              <a:t>storing</a:t>
            </a:r>
            <a:r>
              <a:rPr lang="cs-CZ" dirty="0" smtClean="0"/>
              <a:t>, </a:t>
            </a:r>
            <a:r>
              <a:rPr lang="cs-CZ" dirty="0" err="1" smtClean="0"/>
              <a:t>handling</a:t>
            </a:r>
            <a:r>
              <a:rPr lang="cs-CZ" dirty="0" smtClean="0"/>
              <a:t> and so on. </a:t>
            </a:r>
          </a:p>
          <a:p>
            <a:pPr lvl="1"/>
            <a:r>
              <a:rPr lang="cs-CZ" b="1" dirty="0" smtClean="0"/>
              <a:t>Technology and </a:t>
            </a:r>
            <a:r>
              <a:rPr lang="cs-CZ" b="1" dirty="0" err="1" smtClean="0"/>
              <a:t>organization</a:t>
            </a:r>
            <a:r>
              <a:rPr lang="cs-CZ" b="1" dirty="0" smtClean="0"/>
              <a:t> </a:t>
            </a:r>
            <a:r>
              <a:rPr lang="cs-CZ" b="1" dirty="0" err="1" smtClean="0"/>
              <a:t>of</a:t>
            </a:r>
            <a:r>
              <a:rPr lang="cs-CZ" b="1" dirty="0" smtClean="0"/>
              <a:t> </a:t>
            </a:r>
            <a:r>
              <a:rPr lang="cs-CZ" b="1" dirty="0" err="1" smtClean="0"/>
              <a:t>logistic</a:t>
            </a:r>
            <a:r>
              <a:rPr lang="cs-CZ" b="1" dirty="0" smtClean="0"/>
              <a:t> </a:t>
            </a:r>
            <a:r>
              <a:rPr lang="cs-CZ" b="1" dirty="0" err="1" smtClean="0"/>
              <a:t>processes</a:t>
            </a:r>
            <a:endParaRPr lang="cs-CZ" dirty="0"/>
          </a:p>
        </p:txBody>
      </p:sp>
    </p:spTree>
    <p:extLst>
      <p:ext uri="{BB962C8B-B14F-4D97-AF65-F5344CB8AC3E}">
        <p14:creationId xmlns:p14="http://schemas.microsoft.com/office/powerpoint/2010/main" val="1133447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78098"/>
          </a:xfrm>
        </p:spPr>
        <p:txBody>
          <a:bodyPr>
            <a:noAutofit/>
          </a:bodyPr>
          <a:lstStyle/>
          <a:p>
            <a:pPr lvl="1" algn="ctr" rtl="0">
              <a:spcBef>
                <a:spcPct val="0"/>
              </a:spcBef>
            </a:pPr>
            <a:r>
              <a:rPr lang="cs-CZ" sz="2800" kern="1200" dirty="0" err="1" smtClean="0">
                <a:solidFill>
                  <a:schemeClr val="tx1"/>
                </a:solidFill>
                <a:latin typeface="+mj-lt"/>
                <a:ea typeface="+mj-ea"/>
                <a:cs typeface="+mj-cs"/>
              </a:rPr>
              <a:t>Activities</a:t>
            </a:r>
            <a:r>
              <a:rPr lang="cs-CZ" sz="2800" kern="1200" dirty="0" smtClean="0">
                <a:solidFill>
                  <a:schemeClr val="tx1"/>
                </a:solidFill>
                <a:latin typeface="+mj-lt"/>
                <a:ea typeface="+mj-ea"/>
                <a:cs typeface="+mj-cs"/>
              </a:rPr>
              <a:t> </a:t>
            </a:r>
            <a:r>
              <a:rPr lang="cs-CZ" sz="2800" kern="1200" dirty="0" err="1" smtClean="0">
                <a:solidFill>
                  <a:schemeClr val="tx1"/>
                </a:solidFill>
                <a:latin typeface="+mj-lt"/>
                <a:ea typeface="+mj-ea"/>
                <a:cs typeface="+mj-cs"/>
              </a:rPr>
              <a:t>of</a:t>
            </a:r>
            <a:r>
              <a:rPr lang="cs-CZ" sz="2800" kern="1200" dirty="0" smtClean="0">
                <a:solidFill>
                  <a:schemeClr val="tx1"/>
                </a:solidFill>
                <a:latin typeface="+mj-lt"/>
                <a:ea typeface="+mj-ea"/>
                <a:cs typeface="+mj-cs"/>
              </a:rPr>
              <a:t> </a:t>
            </a:r>
            <a:r>
              <a:rPr lang="cs-CZ" sz="2800" kern="1200" dirty="0" err="1" smtClean="0">
                <a:solidFill>
                  <a:schemeClr val="tx1"/>
                </a:solidFill>
                <a:latin typeface="+mj-lt"/>
                <a:ea typeface="+mj-ea"/>
                <a:cs typeface="+mj-cs"/>
              </a:rPr>
              <a:t>procurement</a:t>
            </a:r>
            <a:r>
              <a:rPr lang="cs-CZ" sz="2800" kern="1200" dirty="0" smtClean="0">
                <a:solidFill>
                  <a:schemeClr val="tx1"/>
                </a:solidFill>
                <a:latin typeface="+mj-lt"/>
                <a:ea typeface="+mj-ea"/>
                <a:cs typeface="+mj-cs"/>
              </a:rPr>
              <a:t> management</a:t>
            </a:r>
            <a:r>
              <a:rPr lang="cs-CZ" sz="2800" kern="1200" dirty="0">
                <a:solidFill>
                  <a:schemeClr val="tx1"/>
                </a:solidFill>
                <a:latin typeface="+mj-lt"/>
                <a:ea typeface="+mj-ea"/>
                <a:cs typeface="+mj-cs"/>
              </a:rPr>
              <a:t/>
            </a:r>
            <a:br>
              <a:rPr lang="cs-CZ" sz="2800" kern="1200" dirty="0">
                <a:solidFill>
                  <a:schemeClr val="tx1"/>
                </a:solidFill>
                <a:latin typeface="+mj-lt"/>
                <a:ea typeface="+mj-ea"/>
                <a:cs typeface="+mj-cs"/>
              </a:rPr>
            </a:br>
            <a:endParaRPr lang="cs-CZ" sz="2800" kern="1200" dirty="0">
              <a:solidFill>
                <a:schemeClr val="tx1"/>
              </a:solidFill>
              <a:latin typeface="+mj-lt"/>
              <a:ea typeface="+mj-ea"/>
              <a:cs typeface="+mj-cs"/>
            </a:endParaRPr>
          </a:p>
        </p:txBody>
      </p:sp>
      <p:sp>
        <p:nvSpPr>
          <p:cNvPr id="3" name="Zástupný symbol pro obsah 2"/>
          <p:cNvSpPr>
            <a:spLocks noGrp="1"/>
          </p:cNvSpPr>
          <p:nvPr>
            <p:ph idx="1"/>
          </p:nvPr>
        </p:nvSpPr>
        <p:spPr>
          <a:xfrm>
            <a:off x="457200" y="980728"/>
            <a:ext cx="8229600" cy="5544616"/>
          </a:xfrm>
        </p:spPr>
        <p:txBody>
          <a:bodyPr>
            <a:normAutofit/>
          </a:bodyPr>
          <a:lstStyle/>
          <a:p>
            <a:r>
              <a:rPr lang="cs-CZ" dirty="0" err="1" smtClean="0"/>
              <a:t>The</a:t>
            </a:r>
            <a:r>
              <a:rPr lang="cs-CZ" dirty="0" smtClean="0"/>
              <a:t> </a:t>
            </a:r>
            <a:r>
              <a:rPr lang="cs-CZ" dirty="0" err="1" smtClean="0"/>
              <a:t>goal</a:t>
            </a:r>
            <a:r>
              <a:rPr lang="cs-CZ" dirty="0" smtClean="0"/>
              <a:t> </a:t>
            </a:r>
            <a:r>
              <a:rPr lang="cs-CZ" dirty="0" err="1" smtClean="0"/>
              <a:t>of</a:t>
            </a:r>
            <a:r>
              <a:rPr lang="cs-CZ" dirty="0" smtClean="0"/>
              <a:t> PM :</a:t>
            </a:r>
          </a:p>
          <a:p>
            <a:pPr lvl="1"/>
            <a:r>
              <a:rPr lang="cs-CZ" dirty="0" err="1" smtClean="0"/>
              <a:t>Right</a:t>
            </a:r>
            <a:r>
              <a:rPr lang="cs-CZ" dirty="0" smtClean="0"/>
              <a:t> </a:t>
            </a:r>
            <a:r>
              <a:rPr lang="cs-CZ" dirty="0" err="1" smtClean="0"/>
              <a:t>quality</a:t>
            </a:r>
            <a:endParaRPr lang="cs-CZ" dirty="0" smtClean="0"/>
          </a:p>
          <a:p>
            <a:pPr lvl="1"/>
            <a:r>
              <a:rPr lang="cs-CZ" dirty="0" err="1" smtClean="0"/>
              <a:t>Right</a:t>
            </a:r>
            <a:r>
              <a:rPr lang="cs-CZ" dirty="0" smtClean="0"/>
              <a:t> </a:t>
            </a:r>
            <a:r>
              <a:rPr lang="cs-CZ" dirty="0" err="1" smtClean="0"/>
              <a:t>amount</a:t>
            </a:r>
            <a:endParaRPr lang="cs-CZ" dirty="0" smtClean="0"/>
          </a:p>
          <a:p>
            <a:pPr lvl="1"/>
            <a:r>
              <a:rPr lang="cs-CZ" dirty="0" err="1" smtClean="0"/>
              <a:t>Right</a:t>
            </a:r>
            <a:r>
              <a:rPr lang="cs-CZ" dirty="0" smtClean="0"/>
              <a:t> </a:t>
            </a:r>
            <a:r>
              <a:rPr lang="cs-CZ" dirty="0" err="1" smtClean="0"/>
              <a:t>time</a:t>
            </a:r>
            <a:endParaRPr lang="cs-CZ" dirty="0" smtClean="0"/>
          </a:p>
          <a:p>
            <a:pPr lvl="1"/>
            <a:r>
              <a:rPr lang="cs-CZ" dirty="0" err="1" smtClean="0"/>
              <a:t>Right</a:t>
            </a:r>
            <a:r>
              <a:rPr lang="cs-CZ" dirty="0" smtClean="0"/>
              <a:t> </a:t>
            </a:r>
            <a:r>
              <a:rPr lang="cs-CZ" dirty="0" err="1" smtClean="0"/>
              <a:t>vendors</a:t>
            </a:r>
            <a:endParaRPr lang="cs-CZ" dirty="0" smtClean="0"/>
          </a:p>
          <a:p>
            <a:pPr lvl="1"/>
            <a:r>
              <a:rPr lang="cs-CZ" dirty="0" err="1" smtClean="0"/>
              <a:t>Right</a:t>
            </a:r>
            <a:r>
              <a:rPr lang="cs-CZ" dirty="0" smtClean="0"/>
              <a:t> cos</a:t>
            </a:r>
          </a:p>
          <a:p>
            <a:pPr lvl="1"/>
            <a:r>
              <a:rPr lang="cs-CZ" dirty="0" err="1" smtClean="0"/>
              <a:t>Right</a:t>
            </a:r>
            <a:r>
              <a:rPr lang="cs-CZ" dirty="0" smtClean="0"/>
              <a:t> </a:t>
            </a:r>
            <a:r>
              <a:rPr lang="cs-CZ" dirty="0" err="1" smtClean="0"/>
              <a:t>terms</a:t>
            </a:r>
            <a:endParaRPr lang="cs-CZ" dirty="0" smtClean="0"/>
          </a:p>
          <a:p>
            <a:endParaRPr lang="cs-CZ" dirty="0"/>
          </a:p>
          <a:p>
            <a:endParaRPr lang="cs-CZ" dirty="0" smtClean="0"/>
          </a:p>
          <a:p>
            <a:endParaRPr lang="cs-CZ" dirty="0"/>
          </a:p>
          <a:p>
            <a:pPr marL="457200" lvl="1" indent="0">
              <a:buNone/>
            </a:pPr>
            <a:endParaRPr lang="cs-CZ" dirty="0"/>
          </a:p>
          <a:p>
            <a:endParaRPr lang="cs-CZ" dirty="0"/>
          </a:p>
        </p:txBody>
      </p:sp>
    </p:spTree>
    <p:extLst>
      <p:ext uri="{BB962C8B-B14F-4D97-AF65-F5344CB8AC3E}">
        <p14:creationId xmlns:p14="http://schemas.microsoft.com/office/powerpoint/2010/main" val="3617471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2270</Words>
  <Application>Microsoft Office PowerPoint</Application>
  <PresentationFormat>Předvádění na obrazovce (4:3)</PresentationFormat>
  <Paragraphs>159</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systému Office</vt:lpstr>
      <vt:lpstr>Primary activities</vt:lpstr>
      <vt:lpstr>Inbound logistics</vt:lpstr>
      <vt:lpstr>Prezentace aplikace PowerPoint</vt:lpstr>
      <vt:lpstr>Inbound marketing mix</vt:lpstr>
      <vt:lpstr>Prezentace aplikace PowerPoint</vt:lpstr>
      <vt:lpstr>Prezentace aplikace PowerPoint</vt:lpstr>
      <vt:lpstr>Prezentace aplikace PowerPoint</vt:lpstr>
      <vt:lpstr>Prezentace aplikace PowerPoint</vt:lpstr>
      <vt:lpstr>Activities of procurement management </vt:lpstr>
      <vt:lpstr>Right quality</vt:lpstr>
      <vt:lpstr>Right quantity</vt:lpstr>
      <vt:lpstr>Timing purchases</vt:lpstr>
      <vt:lpstr>Choosing the right vendors</vt:lpstr>
      <vt:lpstr>Getting the right price</vt:lpstr>
      <vt:lpstr>Getting the right payment terms</vt:lpstr>
      <vt:lpstr>The process of purchasing</vt:lpstr>
      <vt:lpstr>Managing inventory </vt:lpstr>
      <vt:lpstr>Reasons for keeping an inventory</vt:lpstr>
      <vt:lpstr>Inventory examples ( wikipedia.org)</vt:lpstr>
      <vt:lpstr>Prezentace aplikace PowerPoint</vt:lpstr>
      <vt:lpstr>Planning inventory investment – start -up</vt:lpstr>
      <vt:lpstr>Planning inventory investment- ongoing business</vt:lpstr>
      <vt:lpstr>Prezentace aplikace PowerPoint</vt:lpstr>
      <vt:lpstr>Prezentace aplikace PowerPoint</vt:lpstr>
      <vt:lpstr>Prezentace aplikace PowerPoint</vt:lpstr>
      <vt:lpstr>Principle of inventory proportonality</vt:lpstr>
      <vt:lpstr>Prezentace aplikace PowerPoint</vt:lpstr>
      <vt:lpstr>EOQ- Economic Order Quantity</vt:lpstr>
      <vt:lpstr>ABC inventory classification</vt:lpstr>
      <vt:lpstr>ABC inventory classification</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Primární podnikové funkce</dc:title>
  <dc:creator>Odehnalova Pavla</dc:creator>
  <cp:lastModifiedBy>Odehnalova Pavla</cp:lastModifiedBy>
  <cp:revision>35</cp:revision>
  <dcterms:created xsi:type="dcterms:W3CDTF">2017-02-08T07:50:24Z</dcterms:created>
  <dcterms:modified xsi:type="dcterms:W3CDTF">2018-03-16T10:35:23Z</dcterms:modified>
</cp:coreProperties>
</file>