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8DF8105A-BA1F-4A61-9346-A6695C25A706}" type="datetimeFigureOut">
              <a:rPr lang="cs-CZ" smtClean="0"/>
              <a:t>26.4.2018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C2B58F6-82AB-4B8C-ABEE-C08637929BE3}" type="slidenum">
              <a:rPr lang="cs-CZ" smtClean="0"/>
              <a:t>‹#›</a:t>
            </a:fld>
            <a:endParaRPr lang="cs-CZ"/>
          </a:p>
        </p:txBody>
      </p:sp>
    </p:spTree>
    <p:extLst>
      <p:ext uri="{BB962C8B-B14F-4D97-AF65-F5344CB8AC3E}">
        <p14:creationId xmlns:p14="http://schemas.microsoft.com/office/powerpoint/2010/main" val="4092156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DF8105A-BA1F-4A61-9346-A6695C25A706}" type="datetimeFigureOut">
              <a:rPr lang="cs-CZ" smtClean="0"/>
              <a:t>26.4.2018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C2B58F6-82AB-4B8C-ABEE-C08637929BE3}" type="slidenum">
              <a:rPr lang="cs-CZ" smtClean="0"/>
              <a:t>‹#›</a:t>
            </a:fld>
            <a:endParaRPr lang="cs-CZ"/>
          </a:p>
        </p:txBody>
      </p:sp>
    </p:spTree>
    <p:extLst>
      <p:ext uri="{BB962C8B-B14F-4D97-AF65-F5344CB8AC3E}">
        <p14:creationId xmlns:p14="http://schemas.microsoft.com/office/powerpoint/2010/main" val="830655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DF8105A-BA1F-4A61-9346-A6695C25A706}" type="datetimeFigureOut">
              <a:rPr lang="cs-CZ" smtClean="0"/>
              <a:t>26.4.2018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C2B58F6-82AB-4B8C-ABEE-C08637929BE3}" type="slidenum">
              <a:rPr lang="cs-CZ" smtClean="0"/>
              <a:t>‹#›</a:t>
            </a:fld>
            <a:endParaRPr lang="cs-CZ"/>
          </a:p>
        </p:txBody>
      </p:sp>
    </p:spTree>
    <p:extLst>
      <p:ext uri="{BB962C8B-B14F-4D97-AF65-F5344CB8AC3E}">
        <p14:creationId xmlns:p14="http://schemas.microsoft.com/office/powerpoint/2010/main" val="1324098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DF8105A-BA1F-4A61-9346-A6695C25A706}" type="datetimeFigureOut">
              <a:rPr lang="cs-CZ" smtClean="0"/>
              <a:t>26.4.2018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C2B58F6-82AB-4B8C-ABEE-C08637929BE3}" type="slidenum">
              <a:rPr lang="cs-CZ" smtClean="0"/>
              <a:t>‹#›</a:t>
            </a:fld>
            <a:endParaRPr lang="cs-CZ"/>
          </a:p>
        </p:txBody>
      </p:sp>
    </p:spTree>
    <p:extLst>
      <p:ext uri="{BB962C8B-B14F-4D97-AF65-F5344CB8AC3E}">
        <p14:creationId xmlns:p14="http://schemas.microsoft.com/office/powerpoint/2010/main" val="1412425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8DF8105A-BA1F-4A61-9346-A6695C25A706}" type="datetimeFigureOut">
              <a:rPr lang="cs-CZ" smtClean="0"/>
              <a:t>26.4.2018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C2B58F6-82AB-4B8C-ABEE-C08637929BE3}" type="slidenum">
              <a:rPr lang="cs-CZ" smtClean="0"/>
              <a:t>‹#›</a:t>
            </a:fld>
            <a:endParaRPr lang="cs-CZ"/>
          </a:p>
        </p:txBody>
      </p:sp>
    </p:spTree>
    <p:extLst>
      <p:ext uri="{BB962C8B-B14F-4D97-AF65-F5344CB8AC3E}">
        <p14:creationId xmlns:p14="http://schemas.microsoft.com/office/powerpoint/2010/main" val="1839707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8DF8105A-BA1F-4A61-9346-A6695C25A706}" type="datetimeFigureOut">
              <a:rPr lang="cs-CZ" smtClean="0"/>
              <a:t>26.4.2018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C2B58F6-82AB-4B8C-ABEE-C08637929BE3}" type="slidenum">
              <a:rPr lang="cs-CZ" smtClean="0"/>
              <a:t>‹#›</a:t>
            </a:fld>
            <a:endParaRPr lang="cs-CZ"/>
          </a:p>
        </p:txBody>
      </p:sp>
    </p:spTree>
    <p:extLst>
      <p:ext uri="{BB962C8B-B14F-4D97-AF65-F5344CB8AC3E}">
        <p14:creationId xmlns:p14="http://schemas.microsoft.com/office/powerpoint/2010/main" val="2721595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8DF8105A-BA1F-4A61-9346-A6695C25A706}" type="datetimeFigureOut">
              <a:rPr lang="cs-CZ" smtClean="0"/>
              <a:t>26.4.2018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C2B58F6-82AB-4B8C-ABEE-C08637929BE3}" type="slidenum">
              <a:rPr lang="cs-CZ" smtClean="0"/>
              <a:t>‹#›</a:t>
            </a:fld>
            <a:endParaRPr lang="cs-CZ"/>
          </a:p>
        </p:txBody>
      </p:sp>
    </p:spTree>
    <p:extLst>
      <p:ext uri="{BB962C8B-B14F-4D97-AF65-F5344CB8AC3E}">
        <p14:creationId xmlns:p14="http://schemas.microsoft.com/office/powerpoint/2010/main" val="2855527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8DF8105A-BA1F-4A61-9346-A6695C25A706}" type="datetimeFigureOut">
              <a:rPr lang="cs-CZ" smtClean="0"/>
              <a:t>26.4.2018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C2B58F6-82AB-4B8C-ABEE-C08637929BE3}" type="slidenum">
              <a:rPr lang="cs-CZ" smtClean="0"/>
              <a:t>‹#›</a:t>
            </a:fld>
            <a:endParaRPr lang="cs-CZ"/>
          </a:p>
        </p:txBody>
      </p:sp>
    </p:spTree>
    <p:extLst>
      <p:ext uri="{BB962C8B-B14F-4D97-AF65-F5344CB8AC3E}">
        <p14:creationId xmlns:p14="http://schemas.microsoft.com/office/powerpoint/2010/main" val="1388632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DF8105A-BA1F-4A61-9346-A6695C25A706}" type="datetimeFigureOut">
              <a:rPr lang="cs-CZ" smtClean="0"/>
              <a:t>26.4.2018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C2B58F6-82AB-4B8C-ABEE-C08637929BE3}" type="slidenum">
              <a:rPr lang="cs-CZ" smtClean="0"/>
              <a:t>‹#›</a:t>
            </a:fld>
            <a:endParaRPr lang="cs-CZ"/>
          </a:p>
        </p:txBody>
      </p:sp>
    </p:spTree>
    <p:extLst>
      <p:ext uri="{BB962C8B-B14F-4D97-AF65-F5344CB8AC3E}">
        <p14:creationId xmlns:p14="http://schemas.microsoft.com/office/powerpoint/2010/main" val="1070555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DF8105A-BA1F-4A61-9346-A6695C25A706}" type="datetimeFigureOut">
              <a:rPr lang="cs-CZ" smtClean="0"/>
              <a:t>26.4.2018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C2B58F6-82AB-4B8C-ABEE-C08637929BE3}" type="slidenum">
              <a:rPr lang="cs-CZ" smtClean="0"/>
              <a:t>‹#›</a:t>
            </a:fld>
            <a:endParaRPr lang="cs-CZ"/>
          </a:p>
        </p:txBody>
      </p:sp>
    </p:spTree>
    <p:extLst>
      <p:ext uri="{BB962C8B-B14F-4D97-AF65-F5344CB8AC3E}">
        <p14:creationId xmlns:p14="http://schemas.microsoft.com/office/powerpoint/2010/main" val="1086567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DF8105A-BA1F-4A61-9346-A6695C25A706}" type="datetimeFigureOut">
              <a:rPr lang="cs-CZ" smtClean="0"/>
              <a:t>26.4.2018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C2B58F6-82AB-4B8C-ABEE-C08637929BE3}" type="slidenum">
              <a:rPr lang="cs-CZ" smtClean="0"/>
              <a:t>‹#›</a:t>
            </a:fld>
            <a:endParaRPr lang="cs-CZ"/>
          </a:p>
        </p:txBody>
      </p:sp>
    </p:spTree>
    <p:extLst>
      <p:ext uri="{BB962C8B-B14F-4D97-AF65-F5344CB8AC3E}">
        <p14:creationId xmlns:p14="http://schemas.microsoft.com/office/powerpoint/2010/main" val="1298658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F8105A-BA1F-4A61-9346-A6695C25A706}" type="datetimeFigureOut">
              <a:rPr lang="cs-CZ" smtClean="0"/>
              <a:t>26.4.2018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2B58F6-82AB-4B8C-ABEE-C08637929BE3}" type="slidenum">
              <a:rPr lang="cs-CZ" smtClean="0"/>
              <a:t>‹#›</a:t>
            </a:fld>
            <a:endParaRPr lang="cs-CZ"/>
          </a:p>
        </p:txBody>
      </p:sp>
    </p:spTree>
    <p:extLst>
      <p:ext uri="{BB962C8B-B14F-4D97-AF65-F5344CB8AC3E}">
        <p14:creationId xmlns:p14="http://schemas.microsoft.com/office/powerpoint/2010/main" val="586240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Business </a:t>
            </a:r>
            <a:r>
              <a:rPr lang="cs-CZ" dirty="0" err="1" smtClean="0"/>
              <a:t>finances</a:t>
            </a:r>
            <a:r>
              <a:rPr lang="cs-CZ" dirty="0" smtClean="0"/>
              <a:t> and </a:t>
            </a:r>
            <a:r>
              <a:rPr lang="cs-CZ" dirty="0" err="1" smtClean="0"/>
              <a:t>commercionalization</a:t>
            </a:r>
            <a:endParaRPr lang="cs-CZ" dirty="0"/>
          </a:p>
        </p:txBody>
      </p:sp>
      <p:sp>
        <p:nvSpPr>
          <p:cNvPr id="3" name="Podnadpis 2"/>
          <p:cNvSpPr>
            <a:spLocks noGrp="1"/>
          </p:cNvSpPr>
          <p:nvPr>
            <p:ph type="subTitle" idx="1"/>
          </p:nvPr>
        </p:nvSpPr>
        <p:spPr/>
        <p:txBody>
          <a:bodyPr/>
          <a:lstStyle/>
          <a:p>
            <a:r>
              <a:rPr lang="cs-CZ" dirty="0" err="1" smtClean="0"/>
              <a:t>Source:</a:t>
            </a:r>
            <a:r>
              <a:rPr lang="cs-CZ" i="1" dirty="0" err="1"/>
              <a:t>https</a:t>
            </a:r>
            <a:r>
              <a:rPr lang="cs-CZ" i="1" dirty="0"/>
              <a:t>://sbir.nih.gov/</a:t>
            </a:r>
            <a:r>
              <a:rPr lang="cs-CZ" i="1" dirty="0" err="1"/>
              <a:t>sites</a:t>
            </a:r>
            <a:r>
              <a:rPr lang="cs-CZ" i="1" dirty="0"/>
              <a:t>/.../Commercialization-Plan_clean.docx</a:t>
            </a:r>
            <a:endParaRPr lang="cs-CZ" dirty="0"/>
          </a:p>
          <a:p>
            <a:endParaRPr lang="cs-CZ" dirty="0"/>
          </a:p>
        </p:txBody>
      </p:sp>
    </p:spTree>
    <p:extLst>
      <p:ext uri="{BB962C8B-B14F-4D97-AF65-F5344CB8AC3E}">
        <p14:creationId xmlns:p14="http://schemas.microsoft.com/office/powerpoint/2010/main" val="7944010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Market, </a:t>
            </a:r>
            <a:r>
              <a:rPr lang="cs-CZ" dirty="0" err="1" smtClean="0"/>
              <a:t>customer</a:t>
            </a:r>
            <a:r>
              <a:rPr lang="cs-CZ" dirty="0" smtClean="0"/>
              <a:t> and </a:t>
            </a:r>
            <a:r>
              <a:rPr lang="cs-CZ" dirty="0" err="1" smtClean="0"/>
              <a:t>competition</a:t>
            </a:r>
            <a:endParaRPr lang="cs-CZ" dirty="0"/>
          </a:p>
        </p:txBody>
      </p:sp>
      <p:sp>
        <p:nvSpPr>
          <p:cNvPr id="3" name="Zástupný symbol pro obsah 2"/>
          <p:cNvSpPr>
            <a:spLocks noGrp="1"/>
          </p:cNvSpPr>
          <p:nvPr>
            <p:ph idx="1"/>
          </p:nvPr>
        </p:nvSpPr>
        <p:spPr/>
        <p:txBody>
          <a:bodyPr/>
          <a:lstStyle/>
          <a:p>
            <a:r>
              <a:rPr lang="en-US" dirty="0" smtClean="0"/>
              <a:t>Company analysis</a:t>
            </a:r>
          </a:p>
          <a:p>
            <a:pPr lvl="1"/>
            <a:r>
              <a:rPr lang="en-US" dirty="0" smtClean="0"/>
              <a:t>Corporate strengths and weakness need to be understood. Assessing product/company fit requires an understanding of the finances, R&amp;D capacity, manufacturing capacity, and other assets of the firm. </a:t>
            </a:r>
            <a:endParaRPr lang="cs-CZ" dirty="0"/>
          </a:p>
        </p:txBody>
      </p:sp>
    </p:spTree>
    <p:extLst>
      <p:ext uri="{BB962C8B-B14F-4D97-AF65-F5344CB8AC3E}">
        <p14:creationId xmlns:p14="http://schemas.microsoft.com/office/powerpoint/2010/main" val="2299808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Market, </a:t>
            </a:r>
            <a:r>
              <a:rPr lang="cs-CZ" dirty="0" err="1" smtClean="0"/>
              <a:t>customer</a:t>
            </a:r>
            <a:r>
              <a:rPr lang="cs-CZ" dirty="0" smtClean="0"/>
              <a:t> and </a:t>
            </a:r>
            <a:r>
              <a:rPr lang="cs-CZ" dirty="0" err="1" smtClean="0"/>
              <a:t>competition</a:t>
            </a:r>
            <a:endParaRPr lang="cs-CZ" dirty="0"/>
          </a:p>
        </p:txBody>
      </p:sp>
      <p:sp>
        <p:nvSpPr>
          <p:cNvPr id="3" name="Zástupný symbol pro obsah 2"/>
          <p:cNvSpPr>
            <a:spLocks noGrp="1"/>
          </p:cNvSpPr>
          <p:nvPr>
            <p:ph idx="1"/>
          </p:nvPr>
        </p:nvSpPr>
        <p:spPr/>
        <p:txBody>
          <a:bodyPr/>
          <a:lstStyle/>
          <a:p>
            <a:r>
              <a:rPr lang="en-US" dirty="0" smtClean="0"/>
              <a:t>Competitive Analysis:</a:t>
            </a:r>
          </a:p>
          <a:p>
            <a:pPr lvl="1"/>
            <a:r>
              <a:rPr lang="en-US" dirty="0" smtClean="0"/>
              <a:t>Identify both current and potential competitors. Competitor’s strengths and weaknesses must be understood to seek differentiating possibilities. </a:t>
            </a:r>
          </a:p>
          <a:p>
            <a:pPr lvl="1"/>
            <a:r>
              <a:rPr lang="en-US" dirty="0" smtClean="0"/>
              <a:t>It is very important that you understand and know the competition. </a:t>
            </a:r>
          </a:p>
          <a:p>
            <a:endParaRPr lang="cs-CZ" dirty="0"/>
          </a:p>
        </p:txBody>
      </p:sp>
    </p:spTree>
    <p:extLst>
      <p:ext uri="{BB962C8B-B14F-4D97-AF65-F5344CB8AC3E}">
        <p14:creationId xmlns:p14="http://schemas.microsoft.com/office/powerpoint/2010/main" val="18729371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Market, </a:t>
            </a:r>
            <a:r>
              <a:rPr lang="cs-CZ" dirty="0" err="1" smtClean="0"/>
              <a:t>customer</a:t>
            </a:r>
            <a:r>
              <a:rPr lang="cs-CZ" dirty="0" smtClean="0"/>
              <a:t> and </a:t>
            </a:r>
            <a:r>
              <a:rPr lang="cs-CZ" dirty="0" err="1" smtClean="0"/>
              <a:t>competition</a:t>
            </a:r>
            <a:endParaRPr lang="cs-CZ" dirty="0"/>
          </a:p>
        </p:txBody>
      </p:sp>
      <p:sp>
        <p:nvSpPr>
          <p:cNvPr id="3" name="Zástupný symbol pro obsah 2"/>
          <p:cNvSpPr>
            <a:spLocks noGrp="1"/>
          </p:cNvSpPr>
          <p:nvPr>
            <p:ph idx="1"/>
          </p:nvPr>
        </p:nvSpPr>
        <p:spPr/>
        <p:txBody>
          <a:bodyPr/>
          <a:lstStyle/>
          <a:p>
            <a:r>
              <a:rPr lang="en-US" dirty="0" smtClean="0"/>
              <a:t>Collaborator Analysis:</a:t>
            </a:r>
          </a:p>
          <a:p>
            <a:pPr lvl="1"/>
            <a:r>
              <a:rPr lang="en-US" dirty="0" smtClean="0"/>
              <a:t>Two key collaborators are the retailers and suppliers. With respect to the trade, the firm must understand their cost structure; expectations about margins and allocations of task; support and training requirements; and the nature of their relationship with the firm’s competitors. </a:t>
            </a:r>
          </a:p>
          <a:p>
            <a:endParaRPr lang="cs-CZ" dirty="0"/>
          </a:p>
        </p:txBody>
      </p:sp>
    </p:spTree>
    <p:extLst>
      <p:ext uri="{BB962C8B-B14F-4D97-AF65-F5344CB8AC3E}">
        <p14:creationId xmlns:p14="http://schemas.microsoft.com/office/powerpoint/2010/main" val="38223725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Market, </a:t>
            </a:r>
            <a:r>
              <a:rPr lang="cs-CZ" dirty="0" err="1" smtClean="0"/>
              <a:t>customer</a:t>
            </a:r>
            <a:r>
              <a:rPr lang="cs-CZ" dirty="0" smtClean="0"/>
              <a:t> and </a:t>
            </a:r>
            <a:r>
              <a:rPr lang="cs-CZ" dirty="0" err="1" smtClean="0"/>
              <a:t>competittion</a:t>
            </a:r>
            <a:endParaRPr lang="cs-CZ" dirty="0"/>
          </a:p>
        </p:txBody>
      </p:sp>
      <p:sp>
        <p:nvSpPr>
          <p:cNvPr id="3" name="Zástupný symbol pro obsah 2"/>
          <p:cNvSpPr>
            <a:spLocks noGrp="1"/>
          </p:cNvSpPr>
          <p:nvPr>
            <p:ph idx="1"/>
          </p:nvPr>
        </p:nvSpPr>
        <p:spPr/>
        <p:txBody>
          <a:bodyPr/>
          <a:lstStyle/>
          <a:p>
            <a:r>
              <a:rPr lang="en-US" dirty="0" smtClean="0"/>
              <a:t>Context Analysis: </a:t>
            </a:r>
          </a:p>
          <a:p>
            <a:pPr lvl="1"/>
            <a:r>
              <a:rPr lang="en-US" dirty="0" smtClean="0"/>
              <a:t>Politics, regulation, law, and social norms are not fixed features of the marketing landscape, but factors to consider and monitor for signs of disruption </a:t>
            </a:r>
          </a:p>
          <a:p>
            <a:endParaRPr lang="cs-CZ" dirty="0"/>
          </a:p>
        </p:txBody>
      </p:sp>
    </p:spTree>
    <p:extLst>
      <p:ext uri="{BB962C8B-B14F-4D97-AF65-F5344CB8AC3E}">
        <p14:creationId xmlns:p14="http://schemas.microsoft.com/office/powerpoint/2010/main" val="24550489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Intellectual</a:t>
            </a:r>
            <a:r>
              <a:rPr lang="cs-CZ" dirty="0" smtClean="0"/>
              <a:t> </a:t>
            </a:r>
            <a:r>
              <a:rPr lang="cs-CZ" dirty="0" err="1" smtClean="0"/>
              <a:t>property</a:t>
            </a:r>
            <a:r>
              <a:rPr lang="cs-CZ" dirty="0" smtClean="0"/>
              <a:t> </a:t>
            </a:r>
            <a:r>
              <a:rPr lang="cs-CZ" dirty="0" err="1" smtClean="0"/>
              <a:t>protection</a:t>
            </a:r>
            <a:endParaRPr lang="cs-CZ" dirty="0"/>
          </a:p>
        </p:txBody>
      </p:sp>
      <p:sp>
        <p:nvSpPr>
          <p:cNvPr id="3" name="Zástupný symbol pro obsah 2"/>
          <p:cNvSpPr>
            <a:spLocks noGrp="1"/>
          </p:cNvSpPr>
          <p:nvPr>
            <p:ph idx="1"/>
          </p:nvPr>
        </p:nvSpPr>
        <p:spPr/>
        <p:txBody>
          <a:bodyPr/>
          <a:lstStyle/>
          <a:p>
            <a:r>
              <a:rPr lang="en-US" dirty="0"/>
              <a:t>This section should summarize how the company will protect the intellectual property that enables commercialization of its products while keeping competitors at bay</a:t>
            </a:r>
            <a:endParaRPr lang="cs-CZ" dirty="0" smtClean="0"/>
          </a:p>
          <a:p>
            <a:r>
              <a:rPr lang="en-US" dirty="0" smtClean="0"/>
              <a:t>List current patents or describe how the company plans to protect the IP</a:t>
            </a:r>
            <a:endParaRPr lang="cs-CZ" dirty="0"/>
          </a:p>
        </p:txBody>
      </p:sp>
    </p:spTree>
    <p:extLst>
      <p:ext uri="{BB962C8B-B14F-4D97-AF65-F5344CB8AC3E}">
        <p14:creationId xmlns:p14="http://schemas.microsoft.com/office/powerpoint/2010/main" val="11820250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Finance </a:t>
            </a:r>
            <a:r>
              <a:rPr lang="cs-CZ" dirty="0" err="1" smtClean="0"/>
              <a:t>plan</a:t>
            </a:r>
            <a:endParaRPr lang="cs-CZ" dirty="0"/>
          </a:p>
        </p:txBody>
      </p:sp>
      <p:sp>
        <p:nvSpPr>
          <p:cNvPr id="3" name="Zástupný symbol pro obsah 2"/>
          <p:cNvSpPr>
            <a:spLocks noGrp="1"/>
          </p:cNvSpPr>
          <p:nvPr>
            <p:ph idx="1"/>
          </p:nvPr>
        </p:nvSpPr>
        <p:spPr/>
        <p:txBody>
          <a:bodyPr/>
          <a:lstStyle/>
          <a:p>
            <a:r>
              <a:rPr lang="en-US" dirty="0"/>
              <a:t>Start off with estimations of raised financing broken out by the different phases. The assumptions in phase II/III should identify the timing of the financial event(s) and milestones the company hopes to achieve in the forecasted time period. These should clearly describe the timing and financial needs to commercialize the product, process or service</a:t>
            </a:r>
            <a:endParaRPr lang="cs-CZ" dirty="0"/>
          </a:p>
        </p:txBody>
      </p:sp>
    </p:spTree>
    <p:extLst>
      <p:ext uri="{BB962C8B-B14F-4D97-AF65-F5344CB8AC3E}">
        <p14:creationId xmlns:p14="http://schemas.microsoft.com/office/powerpoint/2010/main" val="12681730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pic>
        <p:nvPicPr>
          <p:cNvPr id="4" name="Picture 2" descr="This is a graph comparing growth to fianancing stage" title="This is a graph comparing growth to fianancing stag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665" y="2225040"/>
            <a:ext cx="4935368" cy="3508216"/>
          </a:xfrm>
          <a:prstGeom prst="rect">
            <a:avLst/>
          </a:prstGeom>
          <a:noFill/>
          <a:ln>
            <a:noFill/>
          </a:ln>
          <a:extLst/>
        </p:spPr>
      </p:pic>
    </p:spTree>
    <p:extLst>
      <p:ext uri="{BB962C8B-B14F-4D97-AF65-F5344CB8AC3E}">
        <p14:creationId xmlns:p14="http://schemas.microsoft.com/office/powerpoint/2010/main" val="17382756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Picture 6" descr="This is a graph comparing Cash flow to the public sector and private sector" title="This is a graph comparing Cash flow to the public sector and private secto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1412776"/>
            <a:ext cx="7128792" cy="4968552"/>
          </a:xfrm>
          <a:prstGeom prst="rect">
            <a:avLst/>
          </a:prstGeom>
          <a:noFill/>
          <a:ln>
            <a:noFill/>
          </a:ln>
          <a:extLst/>
        </p:spPr>
      </p:pic>
    </p:spTree>
    <p:extLst>
      <p:ext uri="{BB962C8B-B14F-4D97-AF65-F5344CB8AC3E}">
        <p14:creationId xmlns:p14="http://schemas.microsoft.com/office/powerpoint/2010/main" val="8638078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Source </a:t>
            </a:r>
            <a:r>
              <a:rPr lang="cs-CZ" dirty="0" err="1" smtClean="0"/>
              <a:t>of</a:t>
            </a:r>
            <a:r>
              <a:rPr lang="cs-CZ" dirty="0" smtClean="0"/>
              <a:t> </a:t>
            </a:r>
            <a:r>
              <a:rPr lang="cs-CZ" dirty="0" err="1" smtClean="0"/>
              <a:t>funding</a:t>
            </a:r>
            <a:r>
              <a:rPr lang="cs-CZ" dirty="0" smtClean="0"/>
              <a:t>:</a:t>
            </a:r>
          </a:p>
          <a:p>
            <a:r>
              <a:rPr lang="en-US" dirty="0"/>
              <a:t>private investors or “angels”; venture capital firms; investment companies; joint ventures; R&amp;D limited partnerships; strategic alliances; research contracts; sales of prototypes (built as part of this project); public offering; state finance </a:t>
            </a:r>
            <a:r>
              <a:rPr lang="en-US" dirty="0" smtClean="0"/>
              <a:t>programs</a:t>
            </a:r>
            <a:r>
              <a:rPr lang="cs-CZ" dirty="0" smtClean="0"/>
              <a:t> </a:t>
            </a:r>
            <a:r>
              <a:rPr lang="cs-CZ" dirty="0" err="1" smtClean="0"/>
              <a:t>etc</a:t>
            </a:r>
            <a:r>
              <a:rPr lang="cs-CZ" dirty="0" smtClean="0"/>
              <a:t>.</a:t>
            </a:r>
            <a:endParaRPr lang="cs-CZ" dirty="0"/>
          </a:p>
        </p:txBody>
      </p:sp>
    </p:spTree>
    <p:extLst>
      <p:ext uri="{BB962C8B-B14F-4D97-AF65-F5344CB8AC3E}">
        <p14:creationId xmlns:p14="http://schemas.microsoft.com/office/powerpoint/2010/main" val="39905394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Production</a:t>
            </a:r>
            <a:r>
              <a:rPr lang="cs-CZ" dirty="0" smtClean="0"/>
              <a:t> and marketing </a:t>
            </a:r>
            <a:r>
              <a:rPr lang="cs-CZ" dirty="0" err="1" smtClean="0"/>
              <a:t>plan</a:t>
            </a:r>
            <a:endParaRPr lang="cs-CZ" dirty="0"/>
          </a:p>
        </p:txBody>
      </p:sp>
      <p:sp>
        <p:nvSpPr>
          <p:cNvPr id="3" name="Zástupný symbol pro obsah 2"/>
          <p:cNvSpPr>
            <a:spLocks noGrp="1"/>
          </p:cNvSpPr>
          <p:nvPr>
            <p:ph idx="1"/>
          </p:nvPr>
        </p:nvSpPr>
        <p:spPr/>
        <p:txBody>
          <a:bodyPr>
            <a:normAutofit fontScale="92500" lnSpcReduction="10000"/>
          </a:bodyPr>
          <a:lstStyle/>
          <a:p>
            <a:r>
              <a:rPr lang="en-US" dirty="0" smtClean="0"/>
              <a:t>Describe how the production of your product/process/service will occur. Describe each step involved with taking your product to the market to sell which may include plans for licensing or internet sales.</a:t>
            </a:r>
          </a:p>
          <a:p>
            <a:r>
              <a:rPr lang="en-US" dirty="0" smtClean="0"/>
              <a:t>4P’s</a:t>
            </a:r>
          </a:p>
          <a:p>
            <a:pPr lvl="1"/>
            <a:r>
              <a:rPr lang="en-US" dirty="0" smtClean="0"/>
              <a:t>1.	Product</a:t>
            </a:r>
          </a:p>
          <a:p>
            <a:pPr lvl="1"/>
            <a:r>
              <a:rPr lang="en-US" dirty="0" smtClean="0"/>
              <a:t>2.	Place (Channels of Distribution)</a:t>
            </a:r>
          </a:p>
          <a:p>
            <a:pPr lvl="1"/>
            <a:r>
              <a:rPr lang="en-US" dirty="0" smtClean="0"/>
              <a:t>3.	Promotion (Communications Strategy)</a:t>
            </a:r>
          </a:p>
          <a:p>
            <a:pPr lvl="1"/>
            <a:r>
              <a:rPr lang="en-US" dirty="0" smtClean="0"/>
              <a:t>4.	Pricing</a:t>
            </a:r>
          </a:p>
          <a:p>
            <a:endParaRPr lang="cs-CZ" dirty="0"/>
          </a:p>
        </p:txBody>
      </p:sp>
    </p:spTree>
    <p:extLst>
      <p:ext uri="{BB962C8B-B14F-4D97-AF65-F5344CB8AC3E}">
        <p14:creationId xmlns:p14="http://schemas.microsoft.com/office/powerpoint/2010/main" val="1435379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92500" lnSpcReduction="10000"/>
          </a:bodyPr>
          <a:lstStyle/>
          <a:p>
            <a:r>
              <a:rPr lang="en-US" dirty="0"/>
              <a:t>The commercialization plan should offer a clear and concise description of the proposed work’s market potential and the planned path to </a:t>
            </a:r>
            <a:r>
              <a:rPr lang="en-US" dirty="0" smtClean="0"/>
              <a:t>commercialization</a:t>
            </a:r>
            <a:endParaRPr lang="cs-CZ" dirty="0" smtClean="0"/>
          </a:p>
          <a:p>
            <a:r>
              <a:rPr lang="en-US" dirty="0" smtClean="0"/>
              <a:t>The Commercialization Plan should illustrate your vision for the enterprise and how the proposed innovation fits into the future market.</a:t>
            </a:r>
          </a:p>
          <a:p>
            <a:r>
              <a:rPr lang="en-US" dirty="0" smtClean="0"/>
              <a:t>This goal could be achieved through clearly articulating a compelling value proposition for your intended customer.</a:t>
            </a:r>
          </a:p>
          <a:p>
            <a:endParaRPr lang="cs-CZ" dirty="0" smtClean="0"/>
          </a:p>
          <a:p>
            <a:endParaRPr lang="cs-CZ" dirty="0"/>
          </a:p>
        </p:txBody>
      </p:sp>
    </p:spTree>
    <p:extLst>
      <p:ext uri="{BB962C8B-B14F-4D97-AF65-F5344CB8AC3E}">
        <p14:creationId xmlns:p14="http://schemas.microsoft.com/office/powerpoint/2010/main" val="36335787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Production</a:t>
            </a:r>
            <a:r>
              <a:rPr lang="cs-CZ" dirty="0" smtClean="0"/>
              <a:t> and marketing </a:t>
            </a:r>
            <a:r>
              <a:rPr lang="cs-CZ" dirty="0" err="1" smtClean="0"/>
              <a:t>plan</a:t>
            </a:r>
            <a:endParaRPr lang="cs-CZ" dirty="0"/>
          </a:p>
        </p:txBody>
      </p:sp>
      <p:sp>
        <p:nvSpPr>
          <p:cNvPr id="3" name="Zástupný symbol pro obsah 2"/>
          <p:cNvSpPr>
            <a:spLocks noGrp="1"/>
          </p:cNvSpPr>
          <p:nvPr>
            <p:ph idx="1"/>
          </p:nvPr>
        </p:nvSpPr>
        <p:spPr/>
        <p:txBody>
          <a:bodyPr>
            <a:normAutofit lnSpcReduction="10000"/>
          </a:bodyPr>
          <a:lstStyle/>
          <a:p>
            <a:r>
              <a:rPr lang="cs-CZ" dirty="0" err="1" smtClean="0"/>
              <a:t>Important</a:t>
            </a:r>
            <a:r>
              <a:rPr lang="cs-CZ" dirty="0" smtClean="0"/>
              <a:t> </a:t>
            </a:r>
            <a:r>
              <a:rPr lang="cs-CZ" dirty="0" err="1" smtClean="0"/>
              <a:t>questions</a:t>
            </a:r>
            <a:r>
              <a:rPr lang="cs-CZ" dirty="0" smtClean="0"/>
              <a:t>:</a:t>
            </a:r>
          </a:p>
          <a:p>
            <a:r>
              <a:rPr lang="en-US" dirty="0" smtClean="0"/>
              <a:t>1.	Which potential buyers should the company attempt to serve?</a:t>
            </a:r>
          </a:p>
          <a:p>
            <a:r>
              <a:rPr lang="en-US" dirty="0" smtClean="0"/>
              <a:t>2.	How much customization should the firm offer in its programs, i.e. at which point on the market continuum will the firm construct plans:</a:t>
            </a:r>
          </a:p>
          <a:p>
            <a:pPr marL="0" indent="0">
              <a:buNone/>
            </a:pPr>
            <a:r>
              <a:rPr lang="en-US" dirty="0" smtClean="0"/>
              <a:t>Mass Market </a:t>
            </a:r>
            <a:r>
              <a:rPr lang="cs-CZ" dirty="0" smtClean="0"/>
              <a:t>- </a:t>
            </a:r>
            <a:r>
              <a:rPr lang="en-US" dirty="0" smtClean="0"/>
              <a:t>Market Segments – Market Niches – Individuals </a:t>
            </a:r>
          </a:p>
          <a:p>
            <a:endParaRPr lang="cs-CZ" dirty="0"/>
          </a:p>
        </p:txBody>
      </p:sp>
    </p:spTree>
    <p:extLst>
      <p:ext uri="{BB962C8B-B14F-4D97-AF65-F5344CB8AC3E}">
        <p14:creationId xmlns:p14="http://schemas.microsoft.com/office/powerpoint/2010/main" val="461334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Production</a:t>
            </a:r>
            <a:r>
              <a:rPr lang="cs-CZ" dirty="0" smtClean="0"/>
              <a:t> and marketing </a:t>
            </a:r>
            <a:r>
              <a:rPr lang="cs-CZ" dirty="0" err="1" smtClean="0"/>
              <a:t>plan</a:t>
            </a:r>
            <a:endParaRPr lang="cs-CZ" dirty="0"/>
          </a:p>
        </p:txBody>
      </p:sp>
      <p:sp>
        <p:nvSpPr>
          <p:cNvPr id="3" name="Zástupný symbol pro obsah 2"/>
          <p:cNvSpPr>
            <a:spLocks noGrp="1"/>
          </p:cNvSpPr>
          <p:nvPr>
            <p:ph idx="1"/>
          </p:nvPr>
        </p:nvSpPr>
        <p:spPr/>
        <p:txBody>
          <a:bodyPr>
            <a:normAutofit fontScale="70000" lnSpcReduction="20000"/>
          </a:bodyPr>
          <a:lstStyle/>
          <a:p>
            <a:r>
              <a:rPr lang="en-US" b="1" dirty="0" smtClean="0"/>
              <a:t>Product:</a:t>
            </a:r>
            <a:r>
              <a:rPr lang="en-US" dirty="0" smtClean="0"/>
              <a:t> Should not be the thing itself but rather the total package of benefits obtained by the customer. After introducing a new product to the market there should be a process of Product Life Cycle Management where the company continually tries to learn more about consumers from their reactions to the introduced product. </a:t>
            </a:r>
          </a:p>
          <a:p>
            <a:r>
              <a:rPr lang="en-US" b="1" dirty="0" smtClean="0"/>
              <a:t>Place:</a:t>
            </a:r>
            <a:r>
              <a:rPr lang="en-US" dirty="0" smtClean="0"/>
              <a:t> The marketing channel is the set of mechanisms or networks from which a company takes their product to market with its customers for a variety of tasks.</a:t>
            </a:r>
          </a:p>
          <a:p>
            <a:r>
              <a:rPr lang="en-US" b="1" dirty="0" smtClean="0"/>
              <a:t>Promotion: </a:t>
            </a:r>
            <a:r>
              <a:rPr lang="en-US" dirty="0" smtClean="0"/>
              <a:t>Determining the appropriate ways to communicate with customers to foster awareness, knowledge about its features, interest in purchasing, likelihood of trying the product and or repeat purchasing. </a:t>
            </a:r>
          </a:p>
          <a:p>
            <a:r>
              <a:rPr lang="en-US" b="1" dirty="0" smtClean="0"/>
              <a:t>Pricing:</a:t>
            </a:r>
            <a:r>
              <a:rPr lang="en-US" dirty="0" smtClean="0"/>
              <a:t> The value of the product can come from the customers perception or the actually product. </a:t>
            </a:r>
          </a:p>
          <a:p>
            <a:endParaRPr lang="cs-CZ" dirty="0"/>
          </a:p>
        </p:txBody>
      </p:sp>
    </p:spTree>
    <p:extLst>
      <p:ext uri="{BB962C8B-B14F-4D97-AF65-F5344CB8AC3E}">
        <p14:creationId xmlns:p14="http://schemas.microsoft.com/office/powerpoint/2010/main" val="42857078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Revenue</a:t>
            </a:r>
            <a:r>
              <a:rPr lang="cs-CZ" dirty="0" smtClean="0"/>
              <a:t> </a:t>
            </a:r>
            <a:r>
              <a:rPr lang="cs-CZ" dirty="0" err="1" smtClean="0"/>
              <a:t>stream</a:t>
            </a:r>
            <a:endParaRPr lang="cs-CZ" dirty="0"/>
          </a:p>
        </p:txBody>
      </p:sp>
      <p:sp>
        <p:nvSpPr>
          <p:cNvPr id="3" name="Zástupný symbol pro obsah 2"/>
          <p:cNvSpPr>
            <a:spLocks noGrp="1"/>
          </p:cNvSpPr>
          <p:nvPr>
            <p:ph idx="1"/>
          </p:nvPr>
        </p:nvSpPr>
        <p:spPr/>
        <p:txBody>
          <a:bodyPr>
            <a:normAutofit fontScale="85000" lnSpcReduction="20000"/>
          </a:bodyPr>
          <a:lstStyle/>
          <a:p>
            <a:r>
              <a:rPr lang="en-US" dirty="0"/>
              <a:t>This section describes exactly how you plan to make money selling your </a:t>
            </a:r>
            <a:r>
              <a:rPr lang="en-US" dirty="0" smtClean="0"/>
              <a:t>product</a:t>
            </a:r>
            <a:r>
              <a:rPr lang="cs-CZ" dirty="0" smtClean="0"/>
              <a:t>.</a:t>
            </a:r>
          </a:p>
          <a:p>
            <a:r>
              <a:rPr lang="en-US" dirty="0" smtClean="0"/>
              <a:t>A clearly laid out explanation on how you plan to generate a revenue stream may incorporate many tools such as revenue model estimations, charts, and graphs to display timeline goals. If a market is large and fragmented enough a potential option would be to partner with other companies with a proven history of generating revenue. Also take note of whether the company is a well-diversified company that has multiple products with few shared risk factors, or if the company is developing a single product where the risks may be more centralized.</a:t>
            </a:r>
            <a:endParaRPr lang="cs-CZ" dirty="0"/>
          </a:p>
        </p:txBody>
      </p:sp>
    </p:spTree>
    <p:extLst>
      <p:ext uri="{BB962C8B-B14F-4D97-AF65-F5344CB8AC3E}">
        <p14:creationId xmlns:p14="http://schemas.microsoft.com/office/powerpoint/2010/main" val="23178333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Economies</a:t>
            </a:r>
            <a:r>
              <a:rPr lang="cs-CZ" dirty="0" smtClean="0"/>
              <a:t> </a:t>
            </a:r>
            <a:r>
              <a:rPr lang="cs-CZ" dirty="0" err="1" smtClean="0"/>
              <a:t>of</a:t>
            </a:r>
            <a:r>
              <a:rPr lang="cs-CZ" dirty="0" smtClean="0"/>
              <a:t> </a:t>
            </a:r>
            <a:r>
              <a:rPr lang="cs-CZ" dirty="0" err="1" smtClean="0"/>
              <a:t>scale</a:t>
            </a:r>
            <a:endParaRPr lang="cs-CZ" dirty="0"/>
          </a:p>
        </p:txBody>
      </p:sp>
      <p:sp>
        <p:nvSpPr>
          <p:cNvPr id="3" name="Zástupný symbol pro obsah 2"/>
          <p:cNvSpPr>
            <a:spLocks noGrp="1"/>
          </p:cNvSpPr>
          <p:nvPr>
            <p:ph idx="1"/>
          </p:nvPr>
        </p:nvSpPr>
        <p:spPr/>
        <p:txBody>
          <a:bodyPr/>
          <a:lstStyle/>
          <a:p>
            <a:pPr lvl="1"/>
            <a:r>
              <a:rPr lang="en-US" dirty="0" smtClean="0">
                <a:effectLst/>
              </a:rPr>
              <a:t>occur when increased output leads to lower unit costs. (lower average costs)</a:t>
            </a:r>
            <a:endParaRPr lang="cs-CZ" dirty="0" smtClean="0">
              <a:effectLst/>
            </a:endParaRPr>
          </a:p>
          <a:p>
            <a:pPr lvl="1"/>
            <a:r>
              <a:rPr lang="cs-CZ" dirty="0" err="1" smtClean="0"/>
              <a:t>Competitive</a:t>
            </a:r>
            <a:r>
              <a:rPr lang="cs-CZ" dirty="0" smtClean="0"/>
              <a:t> </a:t>
            </a:r>
            <a:r>
              <a:rPr lang="cs-CZ" dirty="0" err="1" smtClean="0"/>
              <a:t>advantage</a:t>
            </a:r>
            <a:endParaRPr lang="cs-CZ"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3068960"/>
            <a:ext cx="5070326" cy="3345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bdélník 3"/>
          <p:cNvSpPr/>
          <p:nvPr/>
        </p:nvSpPr>
        <p:spPr>
          <a:xfrm>
            <a:off x="5818053" y="5733256"/>
            <a:ext cx="3722499" cy="400110"/>
          </a:xfrm>
          <a:prstGeom prst="rect">
            <a:avLst/>
          </a:prstGeom>
        </p:spPr>
        <p:txBody>
          <a:bodyPr wrap="square">
            <a:spAutoFit/>
          </a:bodyPr>
          <a:lstStyle/>
          <a:p>
            <a:r>
              <a:rPr lang="cs-CZ" sz="1000" dirty="0" smtClean="0"/>
              <a:t>https://www.economicshelp.org/wp-content/uploads/2008/03/economies-of-scale-id2.png</a:t>
            </a:r>
            <a:endParaRPr lang="cs-CZ" sz="1000" dirty="0"/>
          </a:p>
        </p:txBody>
      </p:sp>
    </p:spTree>
    <p:extLst>
      <p:ext uri="{BB962C8B-B14F-4D97-AF65-F5344CB8AC3E}">
        <p14:creationId xmlns:p14="http://schemas.microsoft.com/office/powerpoint/2010/main" val="33331370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BEP – </a:t>
            </a:r>
            <a:r>
              <a:rPr lang="cs-CZ" dirty="0" err="1" smtClean="0"/>
              <a:t>Break</a:t>
            </a:r>
            <a:r>
              <a:rPr lang="cs-CZ" dirty="0" smtClean="0"/>
              <a:t>- </a:t>
            </a:r>
            <a:r>
              <a:rPr lang="cs-CZ" dirty="0" err="1" smtClean="0"/>
              <a:t>Event</a:t>
            </a:r>
            <a:r>
              <a:rPr lang="cs-CZ" dirty="0" smtClean="0"/>
              <a:t> point </a:t>
            </a:r>
            <a:endParaRPr lang="cs-CZ" dirty="0"/>
          </a:p>
        </p:txBody>
      </p:sp>
      <p:sp>
        <p:nvSpPr>
          <p:cNvPr id="3" name="Zástupný symbol pro obsah 2"/>
          <p:cNvSpPr>
            <a:spLocks noGrp="1"/>
          </p:cNvSpPr>
          <p:nvPr>
            <p:ph sz="half" idx="1"/>
          </p:nvPr>
        </p:nvSpPr>
        <p:spPr>
          <a:xfrm>
            <a:off x="457200" y="1600200"/>
            <a:ext cx="8147248" cy="4525963"/>
          </a:xfrm>
        </p:spPr>
        <p:txBody>
          <a:bodyPr>
            <a:normAutofit/>
          </a:bodyPr>
          <a:lstStyle/>
          <a:p>
            <a:r>
              <a:rPr lang="en-US" sz="2400" dirty="0" smtClean="0"/>
              <a:t>is the point at which total cost and total revenue are equal. There is no net loss or gain, and one has "broken even," though opportunity costs have been paid and capital has received the risk-adjusted, expected return</a:t>
            </a:r>
            <a:r>
              <a:rPr lang="cs-CZ" sz="2400" dirty="0" smtClean="0"/>
              <a:t>. </a:t>
            </a:r>
            <a:r>
              <a:rPr lang="cs-CZ" sz="1000" dirty="0" smtClean="0"/>
              <a:t>(www.en.wikipedia.org)</a:t>
            </a:r>
            <a:endParaRPr lang="cs-CZ" sz="1000" dirty="0"/>
          </a:p>
        </p:txBody>
      </p:sp>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131116"/>
            <a:ext cx="5763086" cy="32849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bdélník 4"/>
          <p:cNvSpPr/>
          <p:nvPr/>
        </p:nvSpPr>
        <p:spPr>
          <a:xfrm>
            <a:off x="4067944" y="6285270"/>
            <a:ext cx="4572000" cy="261610"/>
          </a:xfrm>
          <a:prstGeom prst="rect">
            <a:avLst/>
          </a:prstGeom>
        </p:spPr>
        <p:txBody>
          <a:bodyPr>
            <a:spAutoFit/>
          </a:bodyPr>
          <a:lstStyle/>
          <a:p>
            <a:r>
              <a:rPr lang="cs-CZ" sz="1100" dirty="0" smtClean="0"/>
              <a:t>https://www.readyratios.com/reference/analysis/break_even_point.html</a:t>
            </a:r>
            <a:endParaRPr lang="cs-CZ" sz="1100" dirty="0"/>
          </a:p>
        </p:txBody>
      </p:sp>
    </p:spTree>
    <p:extLst>
      <p:ext uri="{BB962C8B-B14F-4D97-AF65-F5344CB8AC3E}">
        <p14:creationId xmlns:p14="http://schemas.microsoft.com/office/powerpoint/2010/main" val="4144351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r>
              <a:rPr lang="en-US" dirty="0"/>
              <a:t>Central goal is for the company to create value for its chosen customers. Value is created by meeting customer needs. A company needs to define itself not by the product it sells, but by the customer benefit provided</a:t>
            </a:r>
            <a:endParaRPr lang="cs-CZ" dirty="0"/>
          </a:p>
        </p:txBody>
      </p:sp>
    </p:spTree>
    <p:extLst>
      <p:ext uri="{BB962C8B-B14F-4D97-AF65-F5344CB8AC3E}">
        <p14:creationId xmlns:p14="http://schemas.microsoft.com/office/powerpoint/2010/main" val="21867295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24709198"/>
              </p:ext>
            </p:extLst>
          </p:nvPr>
        </p:nvGraphicFramePr>
        <p:xfrm>
          <a:off x="899592" y="1916832"/>
          <a:ext cx="7344816" cy="3728313"/>
        </p:xfrm>
        <a:graphic>
          <a:graphicData uri="http://schemas.openxmlformats.org/drawingml/2006/table">
            <a:tbl>
              <a:tblPr firstRow="1" firstCol="1" bandRow="1">
                <a:tableStyleId>{5C22544A-7EE6-4342-B048-85BDC9FD1C3A}</a:tableStyleId>
              </a:tblPr>
              <a:tblGrid>
                <a:gridCol w="2167665"/>
                <a:gridCol w="5177151"/>
              </a:tblGrid>
              <a:tr h="683488">
                <a:tc>
                  <a:txBody>
                    <a:bodyPr/>
                    <a:lstStyle/>
                    <a:p>
                      <a:pPr algn="l">
                        <a:lnSpc>
                          <a:spcPct val="115000"/>
                        </a:lnSpc>
                        <a:spcAft>
                          <a:spcPts val="1000"/>
                        </a:spcAft>
                      </a:pPr>
                      <a:r>
                        <a:rPr lang="en-US" sz="2000" dirty="0">
                          <a:effectLst/>
                        </a:rPr>
                        <a:t>5 C’s</a:t>
                      </a:r>
                      <a:endParaRPr lang="cs-CZ" sz="2000" dirty="0">
                        <a:solidFill>
                          <a:srgbClr val="404040"/>
                        </a:solidFill>
                        <a:effectLst/>
                        <a:latin typeface="Calisto MT"/>
                        <a:ea typeface="MS Mincho"/>
                        <a:cs typeface="Times New Roman"/>
                      </a:endParaRPr>
                    </a:p>
                  </a:txBody>
                  <a:tcPr marL="114300" marR="114300" marT="0" marB="0"/>
                </a:tc>
                <a:tc>
                  <a:txBody>
                    <a:bodyPr/>
                    <a:lstStyle/>
                    <a:p>
                      <a:endParaRPr lang="cs-CZ" sz="2000"/>
                    </a:p>
                  </a:txBody>
                  <a:tcPr/>
                </a:tc>
              </a:tr>
              <a:tr h="306977">
                <a:tc>
                  <a:txBody>
                    <a:bodyPr/>
                    <a:lstStyle/>
                    <a:p>
                      <a:pPr algn="l">
                        <a:lnSpc>
                          <a:spcPct val="115000"/>
                        </a:lnSpc>
                        <a:spcAft>
                          <a:spcPts val="0"/>
                        </a:spcAft>
                      </a:pPr>
                      <a:r>
                        <a:rPr lang="en-US" sz="2000" dirty="0">
                          <a:effectLst/>
                        </a:rPr>
                        <a:t>1) Customer Needs</a:t>
                      </a:r>
                      <a:endParaRPr lang="cs-CZ" sz="2000" dirty="0">
                        <a:solidFill>
                          <a:srgbClr val="404040"/>
                        </a:solidFill>
                        <a:effectLst/>
                        <a:latin typeface="Calisto MT"/>
                        <a:ea typeface="MS Mincho"/>
                        <a:cs typeface="Times New Roman"/>
                      </a:endParaRPr>
                    </a:p>
                  </a:txBody>
                  <a:tcPr marL="68580" marR="68580" marT="0" marB="0"/>
                </a:tc>
                <a:tc>
                  <a:txBody>
                    <a:bodyPr/>
                    <a:lstStyle/>
                    <a:p>
                      <a:pPr algn="l">
                        <a:lnSpc>
                          <a:spcPct val="115000"/>
                        </a:lnSpc>
                        <a:spcAft>
                          <a:spcPts val="0"/>
                        </a:spcAft>
                      </a:pPr>
                      <a:r>
                        <a:rPr lang="en-US" sz="2000">
                          <a:effectLst/>
                        </a:rPr>
                        <a:t>What needs do we seek to satisfy?</a:t>
                      </a:r>
                      <a:endParaRPr lang="cs-CZ" sz="2000">
                        <a:solidFill>
                          <a:srgbClr val="404040"/>
                        </a:solidFill>
                        <a:effectLst/>
                        <a:latin typeface="Calisto MT"/>
                        <a:ea typeface="MS Mincho"/>
                        <a:cs typeface="Times New Roman"/>
                      </a:endParaRPr>
                    </a:p>
                  </a:txBody>
                  <a:tcPr marL="68580" marR="68580" marT="0" marB="0"/>
                </a:tc>
              </a:tr>
              <a:tr h="634482">
                <a:tc>
                  <a:txBody>
                    <a:bodyPr/>
                    <a:lstStyle/>
                    <a:p>
                      <a:pPr algn="l">
                        <a:lnSpc>
                          <a:spcPct val="115000"/>
                        </a:lnSpc>
                        <a:spcAft>
                          <a:spcPts val="0"/>
                        </a:spcAft>
                      </a:pPr>
                      <a:r>
                        <a:rPr lang="en-US" sz="2000" dirty="0">
                          <a:effectLst/>
                        </a:rPr>
                        <a:t>2) Company Skills</a:t>
                      </a:r>
                      <a:endParaRPr lang="cs-CZ" sz="2000" dirty="0">
                        <a:solidFill>
                          <a:srgbClr val="404040"/>
                        </a:solidFill>
                        <a:effectLst/>
                        <a:latin typeface="Calisto MT"/>
                        <a:ea typeface="MS Mincho"/>
                        <a:cs typeface="Times New Roman"/>
                      </a:endParaRPr>
                    </a:p>
                  </a:txBody>
                  <a:tcPr marL="68580" marR="68580" marT="0" marB="0"/>
                </a:tc>
                <a:tc>
                  <a:txBody>
                    <a:bodyPr/>
                    <a:lstStyle/>
                    <a:p>
                      <a:pPr algn="l">
                        <a:lnSpc>
                          <a:spcPct val="115000"/>
                        </a:lnSpc>
                        <a:spcAft>
                          <a:spcPts val="0"/>
                        </a:spcAft>
                      </a:pPr>
                      <a:r>
                        <a:rPr lang="en-US" sz="2000" dirty="0">
                          <a:effectLst/>
                        </a:rPr>
                        <a:t>What special competence do we possess to meet those needs?</a:t>
                      </a:r>
                      <a:endParaRPr lang="cs-CZ" sz="2000" dirty="0">
                        <a:solidFill>
                          <a:srgbClr val="404040"/>
                        </a:solidFill>
                        <a:effectLst/>
                        <a:latin typeface="Calisto MT"/>
                        <a:ea typeface="MS Mincho"/>
                        <a:cs typeface="Times New Roman"/>
                      </a:endParaRPr>
                    </a:p>
                  </a:txBody>
                  <a:tcPr marL="68580" marR="68580" marT="0" marB="0"/>
                </a:tc>
              </a:tr>
              <a:tr h="306977">
                <a:tc>
                  <a:txBody>
                    <a:bodyPr/>
                    <a:lstStyle/>
                    <a:p>
                      <a:pPr algn="l">
                        <a:lnSpc>
                          <a:spcPct val="115000"/>
                        </a:lnSpc>
                        <a:spcAft>
                          <a:spcPts val="0"/>
                        </a:spcAft>
                      </a:pPr>
                      <a:r>
                        <a:rPr lang="en-US" sz="2000">
                          <a:effectLst/>
                        </a:rPr>
                        <a:t>3) Competition</a:t>
                      </a:r>
                      <a:endParaRPr lang="cs-CZ" sz="2000">
                        <a:solidFill>
                          <a:srgbClr val="404040"/>
                        </a:solidFill>
                        <a:effectLst/>
                        <a:latin typeface="Calisto MT"/>
                        <a:ea typeface="MS Mincho"/>
                        <a:cs typeface="Times New Roman"/>
                      </a:endParaRPr>
                    </a:p>
                  </a:txBody>
                  <a:tcPr marL="68580" marR="68580" marT="0" marB="0"/>
                </a:tc>
                <a:tc>
                  <a:txBody>
                    <a:bodyPr/>
                    <a:lstStyle/>
                    <a:p>
                      <a:pPr algn="l">
                        <a:lnSpc>
                          <a:spcPct val="115000"/>
                        </a:lnSpc>
                        <a:spcAft>
                          <a:spcPts val="0"/>
                        </a:spcAft>
                      </a:pPr>
                      <a:r>
                        <a:rPr lang="en-US" sz="2000" dirty="0">
                          <a:effectLst/>
                        </a:rPr>
                        <a:t>Who competes with us in meeting those needs?</a:t>
                      </a:r>
                      <a:endParaRPr lang="cs-CZ" sz="2000" dirty="0">
                        <a:solidFill>
                          <a:srgbClr val="404040"/>
                        </a:solidFill>
                        <a:effectLst/>
                        <a:latin typeface="Calisto MT"/>
                        <a:ea typeface="MS Mincho"/>
                        <a:cs typeface="Times New Roman"/>
                      </a:endParaRPr>
                    </a:p>
                  </a:txBody>
                  <a:tcPr marL="68580" marR="68580" marT="0" marB="0"/>
                </a:tc>
              </a:tr>
              <a:tr h="634482">
                <a:tc>
                  <a:txBody>
                    <a:bodyPr/>
                    <a:lstStyle/>
                    <a:p>
                      <a:pPr algn="l">
                        <a:lnSpc>
                          <a:spcPct val="115000"/>
                        </a:lnSpc>
                        <a:spcAft>
                          <a:spcPts val="0"/>
                        </a:spcAft>
                      </a:pPr>
                      <a:r>
                        <a:rPr lang="en-US" sz="2000">
                          <a:effectLst/>
                        </a:rPr>
                        <a:t>4) Collaborators</a:t>
                      </a:r>
                      <a:endParaRPr lang="cs-CZ" sz="2000">
                        <a:solidFill>
                          <a:srgbClr val="404040"/>
                        </a:solidFill>
                        <a:effectLst/>
                        <a:latin typeface="Calisto MT"/>
                        <a:ea typeface="MS Mincho"/>
                        <a:cs typeface="Times New Roman"/>
                      </a:endParaRPr>
                    </a:p>
                  </a:txBody>
                  <a:tcPr marL="68580" marR="68580" marT="0" marB="0"/>
                </a:tc>
                <a:tc>
                  <a:txBody>
                    <a:bodyPr/>
                    <a:lstStyle/>
                    <a:p>
                      <a:pPr algn="l">
                        <a:lnSpc>
                          <a:spcPct val="115000"/>
                        </a:lnSpc>
                        <a:spcAft>
                          <a:spcPts val="0"/>
                        </a:spcAft>
                      </a:pPr>
                      <a:r>
                        <a:rPr lang="en-US" sz="2000" dirty="0">
                          <a:effectLst/>
                        </a:rPr>
                        <a:t>Who should we enlist to help us and how do we motivate them?</a:t>
                      </a:r>
                      <a:endParaRPr lang="cs-CZ" sz="2000" dirty="0">
                        <a:solidFill>
                          <a:srgbClr val="404040"/>
                        </a:solidFill>
                        <a:effectLst/>
                        <a:latin typeface="Calisto MT"/>
                        <a:ea typeface="MS Mincho"/>
                        <a:cs typeface="Times New Roman"/>
                      </a:endParaRPr>
                    </a:p>
                  </a:txBody>
                  <a:tcPr marL="68580" marR="68580" marT="0" marB="0"/>
                </a:tc>
              </a:tr>
              <a:tr h="961986">
                <a:tc>
                  <a:txBody>
                    <a:bodyPr/>
                    <a:lstStyle/>
                    <a:p>
                      <a:pPr algn="l">
                        <a:lnSpc>
                          <a:spcPct val="115000"/>
                        </a:lnSpc>
                        <a:spcAft>
                          <a:spcPts val="0"/>
                        </a:spcAft>
                      </a:pPr>
                      <a:r>
                        <a:rPr lang="en-US" sz="2000">
                          <a:effectLst/>
                        </a:rPr>
                        <a:t>5) Context</a:t>
                      </a:r>
                      <a:endParaRPr lang="cs-CZ" sz="2000">
                        <a:solidFill>
                          <a:srgbClr val="404040"/>
                        </a:solidFill>
                        <a:effectLst/>
                        <a:latin typeface="Calisto MT"/>
                        <a:ea typeface="MS Mincho"/>
                        <a:cs typeface="Times New Roman"/>
                      </a:endParaRPr>
                    </a:p>
                  </a:txBody>
                  <a:tcPr marL="68580" marR="68580" marT="0" marB="0"/>
                </a:tc>
                <a:tc>
                  <a:txBody>
                    <a:bodyPr/>
                    <a:lstStyle/>
                    <a:p>
                      <a:pPr algn="l">
                        <a:lnSpc>
                          <a:spcPct val="115000"/>
                        </a:lnSpc>
                        <a:spcAft>
                          <a:spcPts val="0"/>
                        </a:spcAft>
                      </a:pPr>
                      <a:r>
                        <a:rPr lang="en-US" sz="2000" dirty="0">
                          <a:effectLst/>
                        </a:rPr>
                        <a:t>What cultural, tech and legal factors limit what is possible?</a:t>
                      </a:r>
                      <a:endParaRPr lang="cs-CZ" sz="2000" dirty="0">
                        <a:effectLst/>
                      </a:endParaRPr>
                    </a:p>
                    <a:p>
                      <a:pPr algn="l">
                        <a:lnSpc>
                          <a:spcPct val="115000"/>
                        </a:lnSpc>
                        <a:spcAft>
                          <a:spcPts val="0"/>
                        </a:spcAft>
                      </a:pPr>
                      <a:r>
                        <a:rPr lang="en-US" sz="2000" dirty="0">
                          <a:effectLst/>
                        </a:rPr>
                        <a:t> </a:t>
                      </a:r>
                      <a:endParaRPr lang="cs-CZ" sz="2000" dirty="0">
                        <a:solidFill>
                          <a:srgbClr val="404040"/>
                        </a:solidFill>
                        <a:effectLst/>
                        <a:latin typeface="Calisto MT"/>
                        <a:ea typeface="MS Mincho"/>
                        <a:cs typeface="Times New Roman"/>
                      </a:endParaRPr>
                    </a:p>
                  </a:txBody>
                  <a:tcPr marL="68580" marR="68580" marT="0" marB="0"/>
                </a:tc>
              </a:tr>
            </a:tbl>
          </a:graphicData>
        </a:graphic>
      </p:graphicFrame>
    </p:spTree>
    <p:extLst>
      <p:ext uri="{BB962C8B-B14F-4D97-AF65-F5344CB8AC3E}">
        <p14:creationId xmlns:p14="http://schemas.microsoft.com/office/powerpoint/2010/main" val="8729437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Keep</a:t>
            </a:r>
            <a:r>
              <a:rPr lang="cs-CZ" dirty="0" smtClean="0"/>
              <a:t> in mind:</a:t>
            </a:r>
            <a:endParaRPr lang="cs-CZ" dirty="0"/>
          </a:p>
        </p:txBody>
      </p:sp>
      <p:sp>
        <p:nvSpPr>
          <p:cNvPr id="3" name="Zástupný symbol pro obsah 2"/>
          <p:cNvSpPr>
            <a:spLocks noGrp="1"/>
          </p:cNvSpPr>
          <p:nvPr>
            <p:ph idx="1"/>
          </p:nvPr>
        </p:nvSpPr>
        <p:spPr/>
        <p:txBody>
          <a:bodyPr/>
          <a:lstStyle/>
          <a:p>
            <a:r>
              <a:rPr lang="en-US" dirty="0" smtClean="0"/>
              <a:t>1.	Customers are sensitive to price</a:t>
            </a:r>
          </a:p>
          <a:p>
            <a:r>
              <a:rPr lang="en-US" dirty="0" smtClean="0"/>
              <a:t>2.	Economies of scale are important</a:t>
            </a:r>
          </a:p>
          <a:p>
            <a:r>
              <a:rPr lang="en-US" dirty="0" smtClean="0"/>
              <a:t>3.	An adequate production capacity should be available</a:t>
            </a:r>
          </a:p>
          <a:p>
            <a:r>
              <a:rPr lang="en-US" dirty="0" smtClean="0"/>
              <a:t>4.	Threat of competition should be addressed</a:t>
            </a:r>
          </a:p>
          <a:p>
            <a:endParaRPr lang="cs-CZ" dirty="0"/>
          </a:p>
        </p:txBody>
      </p:sp>
    </p:spTree>
    <p:extLst>
      <p:ext uri="{BB962C8B-B14F-4D97-AF65-F5344CB8AC3E}">
        <p14:creationId xmlns:p14="http://schemas.microsoft.com/office/powerpoint/2010/main" val="3614157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Parts</a:t>
            </a:r>
            <a:r>
              <a:rPr lang="cs-CZ" dirty="0" smtClean="0"/>
              <a:t> </a:t>
            </a:r>
            <a:r>
              <a:rPr lang="cs-CZ" dirty="0" err="1" smtClean="0"/>
              <a:t>of</a:t>
            </a:r>
            <a:r>
              <a:rPr lang="cs-CZ" dirty="0" smtClean="0"/>
              <a:t> </a:t>
            </a:r>
            <a:r>
              <a:rPr lang="cs-CZ" dirty="0" err="1" smtClean="0"/>
              <a:t>the</a:t>
            </a:r>
            <a:r>
              <a:rPr lang="cs-CZ" dirty="0" smtClean="0"/>
              <a:t> </a:t>
            </a:r>
            <a:r>
              <a:rPr lang="cs-CZ" dirty="0" err="1" smtClean="0"/>
              <a:t>plan</a:t>
            </a:r>
            <a:endParaRPr lang="cs-CZ" dirty="0"/>
          </a:p>
        </p:txBody>
      </p:sp>
      <p:sp>
        <p:nvSpPr>
          <p:cNvPr id="3" name="Zástupný symbol pro obsah 2"/>
          <p:cNvSpPr>
            <a:spLocks noGrp="1"/>
          </p:cNvSpPr>
          <p:nvPr>
            <p:ph idx="1"/>
          </p:nvPr>
        </p:nvSpPr>
        <p:spPr/>
        <p:txBody>
          <a:bodyPr>
            <a:normAutofit lnSpcReduction="10000"/>
          </a:bodyPr>
          <a:lstStyle/>
          <a:p>
            <a:r>
              <a:rPr lang="cs-CZ" dirty="0" err="1" smtClean="0"/>
              <a:t>Value</a:t>
            </a:r>
            <a:r>
              <a:rPr lang="cs-CZ" dirty="0" smtClean="0"/>
              <a:t> </a:t>
            </a:r>
            <a:r>
              <a:rPr lang="cs-CZ" dirty="0" err="1" smtClean="0"/>
              <a:t>of</a:t>
            </a:r>
            <a:r>
              <a:rPr lang="cs-CZ" dirty="0" smtClean="0"/>
              <a:t> </a:t>
            </a:r>
            <a:r>
              <a:rPr lang="cs-CZ" dirty="0" err="1" smtClean="0"/>
              <a:t>the</a:t>
            </a:r>
            <a:r>
              <a:rPr lang="cs-CZ" dirty="0" smtClean="0"/>
              <a:t> </a:t>
            </a:r>
            <a:r>
              <a:rPr lang="cs-CZ" dirty="0" err="1" smtClean="0"/>
              <a:t>project</a:t>
            </a:r>
            <a:r>
              <a:rPr lang="cs-CZ" dirty="0" smtClean="0"/>
              <a:t>, </a:t>
            </a:r>
            <a:r>
              <a:rPr lang="cs-CZ" dirty="0" err="1"/>
              <a:t>e</a:t>
            </a:r>
            <a:r>
              <a:rPr lang="cs-CZ" dirty="0" err="1" smtClean="0"/>
              <a:t>xpected</a:t>
            </a:r>
            <a:r>
              <a:rPr lang="cs-CZ" dirty="0" smtClean="0"/>
              <a:t> </a:t>
            </a:r>
            <a:r>
              <a:rPr lang="cs-CZ" dirty="0" err="1"/>
              <a:t>i</a:t>
            </a:r>
            <a:r>
              <a:rPr lang="cs-CZ" dirty="0" err="1" smtClean="0"/>
              <a:t>ncomes</a:t>
            </a:r>
            <a:r>
              <a:rPr lang="cs-CZ" dirty="0" smtClean="0"/>
              <a:t> and </a:t>
            </a:r>
            <a:r>
              <a:rPr lang="cs-CZ" dirty="0" err="1"/>
              <a:t>i</a:t>
            </a:r>
            <a:r>
              <a:rPr lang="cs-CZ" dirty="0" err="1" smtClean="0"/>
              <a:t>mpacts</a:t>
            </a:r>
            <a:endParaRPr lang="cs-CZ" dirty="0" smtClean="0"/>
          </a:p>
          <a:p>
            <a:r>
              <a:rPr lang="cs-CZ" dirty="0" err="1" smtClean="0"/>
              <a:t>Company</a:t>
            </a:r>
            <a:r>
              <a:rPr lang="cs-CZ" dirty="0" smtClean="0"/>
              <a:t> </a:t>
            </a:r>
            <a:r>
              <a:rPr lang="cs-CZ" dirty="0" err="1" smtClean="0"/>
              <a:t>overview</a:t>
            </a:r>
            <a:endParaRPr lang="cs-CZ" dirty="0" smtClean="0"/>
          </a:p>
          <a:p>
            <a:r>
              <a:rPr lang="cs-CZ" dirty="0" smtClean="0"/>
              <a:t>Market </a:t>
            </a:r>
            <a:r>
              <a:rPr lang="cs-CZ" dirty="0" err="1" smtClean="0"/>
              <a:t>customer</a:t>
            </a:r>
            <a:r>
              <a:rPr lang="cs-CZ" dirty="0" smtClean="0"/>
              <a:t> and </a:t>
            </a:r>
            <a:r>
              <a:rPr lang="cs-CZ" dirty="0" err="1" smtClean="0"/>
              <a:t>competition</a:t>
            </a:r>
            <a:endParaRPr lang="cs-CZ" dirty="0" smtClean="0"/>
          </a:p>
          <a:p>
            <a:r>
              <a:rPr lang="cs-CZ" dirty="0" err="1" smtClean="0"/>
              <a:t>Intellectual</a:t>
            </a:r>
            <a:r>
              <a:rPr lang="cs-CZ" dirty="0" smtClean="0"/>
              <a:t> </a:t>
            </a:r>
            <a:r>
              <a:rPr lang="cs-CZ" dirty="0" err="1" smtClean="0"/>
              <a:t>property</a:t>
            </a:r>
            <a:r>
              <a:rPr lang="cs-CZ" dirty="0" smtClean="0"/>
              <a:t> </a:t>
            </a:r>
            <a:r>
              <a:rPr lang="cs-CZ" dirty="0" err="1" smtClean="0"/>
              <a:t>protection</a:t>
            </a:r>
            <a:endParaRPr lang="cs-CZ" dirty="0" smtClean="0"/>
          </a:p>
          <a:p>
            <a:r>
              <a:rPr lang="cs-CZ" dirty="0" smtClean="0"/>
              <a:t>Finance </a:t>
            </a:r>
            <a:r>
              <a:rPr lang="cs-CZ" dirty="0" err="1" smtClean="0"/>
              <a:t>plan</a:t>
            </a:r>
            <a:endParaRPr lang="cs-CZ" dirty="0" smtClean="0"/>
          </a:p>
          <a:p>
            <a:r>
              <a:rPr lang="cs-CZ" dirty="0" err="1" smtClean="0"/>
              <a:t>Production</a:t>
            </a:r>
            <a:r>
              <a:rPr lang="cs-CZ" dirty="0" smtClean="0"/>
              <a:t> and marketing </a:t>
            </a:r>
            <a:r>
              <a:rPr lang="cs-CZ" dirty="0" err="1" smtClean="0"/>
              <a:t>plan</a:t>
            </a:r>
            <a:endParaRPr lang="cs-CZ" dirty="0" smtClean="0"/>
          </a:p>
          <a:p>
            <a:r>
              <a:rPr lang="cs-CZ" dirty="0" err="1" smtClean="0"/>
              <a:t>Revenue</a:t>
            </a:r>
            <a:r>
              <a:rPr lang="cs-CZ" dirty="0" smtClean="0"/>
              <a:t> </a:t>
            </a:r>
            <a:r>
              <a:rPr lang="cs-CZ" dirty="0" err="1" smtClean="0"/>
              <a:t>stream</a:t>
            </a:r>
            <a:endParaRPr lang="cs-CZ" dirty="0" smtClean="0"/>
          </a:p>
          <a:p>
            <a:endParaRPr lang="cs-CZ" dirty="0"/>
          </a:p>
        </p:txBody>
      </p:sp>
    </p:spTree>
    <p:extLst>
      <p:ext uri="{BB962C8B-B14F-4D97-AF65-F5344CB8AC3E}">
        <p14:creationId xmlns:p14="http://schemas.microsoft.com/office/powerpoint/2010/main" val="26142328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Value</a:t>
            </a:r>
            <a:r>
              <a:rPr lang="cs-CZ" dirty="0" smtClean="0"/>
              <a:t> </a:t>
            </a:r>
            <a:r>
              <a:rPr lang="cs-CZ" dirty="0" err="1" smtClean="0"/>
              <a:t>of</a:t>
            </a:r>
            <a:r>
              <a:rPr lang="cs-CZ" dirty="0" smtClean="0"/>
              <a:t> </a:t>
            </a:r>
            <a:r>
              <a:rPr lang="cs-CZ" dirty="0" err="1" smtClean="0"/>
              <a:t>the</a:t>
            </a:r>
            <a:r>
              <a:rPr lang="cs-CZ" dirty="0" smtClean="0"/>
              <a:t> </a:t>
            </a:r>
            <a:r>
              <a:rPr lang="cs-CZ" dirty="0" err="1" smtClean="0"/>
              <a:t>project</a:t>
            </a:r>
            <a:r>
              <a:rPr lang="cs-CZ" dirty="0" smtClean="0"/>
              <a:t>, </a:t>
            </a:r>
            <a:r>
              <a:rPr lang="cs-CZ" dirty="0" err="1" smtClean="0"/>
              <a:t>expected</a:t>
            </a:r>
            <a:r>
              <a:rPr lang="cs-CZ" dirty="0" smtClean="0"/>
              <a:t> </a:t>
            </a:r>
            <a:r>
              <a:rPr lang="cs-CZ" dirty="0" err="1" smtClean="0"/>
              <a:t>incomes</a:t>
            </a:r>
            <a:r>
              <a:rPr lang="cs-CZ" dirty="0" smtClean="0"/>
              <a:t> and </a:t>
            </a:r>
            <a:r>
              <a:rPr lang="cs-CZ" dirty="0" err="1" smtClean="0"/>
              <a:t>impacts</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err="1" smtClean="0"/>
              <a:t>What</a:t>
            </a:r>
            <a:r>
              <a:rPr lang="cs-CZ" dirty="0" smtClean="0"/>
              <a:t> </a:t>
            </a:r>
            <a:r>
              <a:rPr lang="cs-CZ" dirty="0" err="1" smtClean="0"/>
              <a:t>is</a:t>
            </a:r>
            <a:r>
              <a:rPr lang="cs-CZ" dirty="0" smtClean="0"/>
              <a:t> </a:t>
            </a:r>
            <a:r>
              <a:rPr lang="cs-CZ" dirty="0" err="1" smtClean="0"/>
              <a:t>important</a:t>
            </a:r>
            <a:r>
              <a:rPr lang="cs-CZ" dirty="0" smtClean="0"/>
              <a:t>?</a:t>
            </a:r>
          </a:p>
          <a:p>
            <a:pPr lvl="1"/>
            <a:r>
              <a:rPr lang="en-US" dirty="0" smtClean="0"/>
              <a:t>Commercial and societal benefits</a:t>
            </a:r>
          </a:p>
          <a:p>
            <a:pPr lvl="1"/>
            <a:r>
              <a:rPr lang="en-US" dirty="0" smtClean="0"/>
              <a:t>Competitive advantage over existing technology</a:t>
            </a:r>
            <a:endParaRPr lang="cs-CZ" dirty="0" smtClean="0"/>
          </a:p>
          <a:p>
            <a:r>
              <a:rPr lang="cs-CZ" dirty="0" err="1" smtClean="0"/>
              <a:t>Outline</a:t>
            </a:r>
            <a:r>
              <a:rPr lang="cs-CZ" dirty="0" smtClean="0"/>
              <a:t>:</a:t>
            </a:r>
          </a:p>
          <a:p>
            <a:pPr lvl="1"/>
            <a:r>
              <a:rPr lang="en-US" dirty="0" smtClean="0"/>
              <a:t>Overall goal/objective</a:t>
            </a:r>
          </a:p>
          <a:p>
            <a:pPr lvl="1"/>
            <a:r>
              <a:rPr lang="en-US" dirty="0" smtClean="0"/>
              <a:t>The product, the problem it solves, and benefits </a:t>
            </a:r>
          </a:p>
          <a:p>
            <a:pPr lvl="1"/>
            <a:r>
              <a:rPr lang="en-US" dirty="0" smtClean="0"/>
              <a:t>History/past data suggesting a problem</a:t>
            </a:r>
          </a:p>
          <a:p>
            <a:pPr lvl="1"/>
            <a:r>
              <a:rPr lang="en-US" dirty="0" smtClean="0"/>
              <a:t>The advantages compared to competing products or services</a:t>
            </a:r>
          </a:p>
          <a:p>
            <a:pPr lvl="1"/>
            <a:r>
              <a:rPr lang="en-US" dirty="0" smtClean="0"/>
              <a:t>Recent advancements</a:t>
            </a:r>
          </a:p>
          <a:p>
            <a:pPr lvl="1"/>
            <a:r>
              <a:rPr lang="en-US" dirty="0" smtClean="0"/>
              <a:t>Commercial application</a:t>
            </a:r>
          </a:p>
          <a:p>
            <a:pPr lvl="1"/>
            <a:r>
              <a:rPr lang="en-US" dirty="0" smtClean="0"/>
              <a:t>Market potential, future markets, new research</a:t>
            </a:r>
          </a:p>
          <a:p>
            <a:pPr lvl="1"/>
            <a:r>
              <a:rPr lang="en-US" dirty="0" smtClean="0"/>
              <a:t>Non-commercial impact</a:t>
            </a:r>
          </a:p>
          <a:p>
            <a:pPr lvl="1"/>
            <a:endParaRPr lang="en-US" dirty="0" smtClean="0"/>
          </a:p>
        </p:txBody>
      </p:sp>
    </p:spTree>
    <p:extLst>
      <p:ext uri="{BB962C8B-B14F-4D97-AF65-F5344CB8AC3E}">
        <p14:creationId xmlns:p14="http://schemas.microsoft.com/office/powerpoint/2010/main" val="17195613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Company</a:t>
            </a:r>
            <a:r>
              <a:rPr lang="cs-CZ" dirty="0" smtClean="0"/>
              <a:t> </a:t>
            </a:r>
            <a:r>
              <a:rPr lang="cs-CZ" dirty="0" err="1" smtClean="0"/>
              <a:t>overview</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err="1" smtClean="0"/>
              <a:t>What</a:t>
            </a:r>
            <a:r>
              <a:rPr lang="cs-CZ" dirty="0" smtClean="0"/>
              <a:t> </a:t>
            </a:r>
            <a:r>
              <a:rPr lang="cs-CZ" dirty="0" err="1" smtClean="0"/>
              <a:t>is</a:t>
            </a:r>
            <a:r>
              <a:rPr lang="cs-CZ" dirty="0" smtClean="0"/>
              <a:t> </a:t>
            </a:r>
            <a:r>
              <a:rPr lang="cs-CZ" dirty="0" err="1" smtClean="0"/>
              <a:t>important</a:t>
            </a:r>
            <a:r>
              <a:rPr lang="cs-CZ" dirty="0" smtClean="0"/>
              <a:t>?</a:t>
            </a:r>
          </a:p>
          <a:p>
            <a:pPr lvl="1"/>
            <a:r>
              <a:rPr lang="en-US" dirty="0" smtClean="0"/>
              <a:t>Relevant commercialization capabilities of your team</a:t>
            </a:r>
          </a:p>
          <a:p>
            <a:pPr lvl="1"/>
            <a:r>
              <a:rPr lang="en-US" dirty="0" smtClean="0"/>
              <a:t>Product lines that show successful market implementation</a:t>
            </a:r>
          </a:p>
          <a:p>
            <a:r>
              <a:rPr lang="en-US" dirty="0" smtClean="0"/>
              <a:t>Company information including:</a:t>
            </a:r>
          </a:p>
          <a:p>
            <a:pPr lvl="1"/>
            <a:r>
              <a:rPr lang="en-US" dirty="0" smtClean="0"/>
              <a:t>Corporate objectives</a:t>
            </a:r>
          </a:p>
          <a:p>
            <a:pPr lvl="1"/>
            <a:r>
              <a:rPr lang="en-US" dirty="0" smtClean="0"/>
              <a:t>Core competencies</a:t>
            </a:r>
          </a:p>
          <a:p>
            <a:pPr lvl="1"/>
            <a:r>
              <a:rPr lang="en-US" dirty="0" smtClean="0"/>
              <a:t>Present size, products/services with significant sales</a:t>
            </a:r>
          </a:p>
          <a:p>
            <a:pPr lvl="1"/>
            <a:r>
              <a:rPr lang="en-US" dirty="0" smtClean="0"/>
              <a:t>History of previous Federal and non- Federal funding</a:t>
            </a:r>
          </a:p>
          <a:p>
            <a:pPr lvl="1"/>
            <a:r>
              <a:rPr lang="en-US" dirty="0" smtClean="0"/>
              <a:t>Regulatory experience</a:t>
            </a:r>
          </a:p>
          <a:p>
            <a:pPr lvl="1"/>
            <a:r>
              <a:rPr lang="en-US" dirty="0" smtClean="0"/>
              <a:t>How the company plans to develop from a small technology R&amp;D business to a successful commercial entity</a:t>
            </a:r>
          </a:p>
          <a:p>
            <a:endParaRPr lang="cs-CZ" dirty="0"/>
          </a:p>
        </p:txBody>
      </p:sp>
    </p:spTree>
    <p:extLst>
      <p:ext uri="{BB962C8B-B14F-4D97-AF65-F5344CB8AC3E}">
        <p14:creationId xmlns:p14="http://schemas.microsoft.com/office/powerpoint/2010/main" val="35416363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Market, </a:t>
            </a:r>
            <a:r>
              <a:rPr lang="cs-CZ" dirty="0" err="1" smtClean="0"/>
              <a:t>customer</a:t>
            </a:r>
            <a:r>
              <a:rPr lang="cs-CZ" dirty="0" smtClean="0"/>
              <a:t> and </a:t>
            </a:r>
            <a:r>
              <a:rPr lang="cs-CZ" dirty="0" err="1" smtClean="0"/>
              <a:t>competition</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err="1" smtClean="0"/>
              <a:t>What</a:t>
            </a:r>
            <a:r>
              <a:rPr lang="cs-CZ" dirty="0" smtClean="0"/>
              <a:t> </a:t>
            </a:r>
            <a:r>
              <a:rPr lang="cs-CZ" dirty="0" err="1" smtClean="0"/>
              <a:t>is</a:t>
            </a:r>
            <a:r>
              <a:rPr lang="cs-CZ" dirty="0" smtClean="0"/>
              <a:t> </a:t>
            </a:r>
            <a:r>
              <a:rPr lang="cs-CZ" dirty="0" err="1" smtClean="0"/>
              <a:t>important</a:t>
            </a:r>
            <a:r>
              <a:rPr lang="cs-CZ" dirty="0" smtClean="0"/>
              <a:t>?</a:t>
            </a:r>
          </a:p>
          <a:p>
            <a:pPr lvl="1"/>
            <a:r>
              <a:rPr lang="en-US" dirty="0" smtClean="0"/>
              <a:t>Know your market and market needs</a:t>
            </a:r>
          </a:p>
          <a:p>
            <a:pPr lvl="1"/>
            <a:r>
              <a:rPr lang="en-US" dirty="0" smtClean="0"/>
              <a:t>Identify main customer bases</a:t>
            </a:r>
          </a:p>
          <a:p>
            <a:pPr lvl="1"/>
            <a:r>
              <a:rPr lang="en-US" dirty="0" smtClean="0"/>
              <a:t>Know your competition</a:t>
            </a:r>
          </a:p>
          <a:p>
            <a:pPr lvl="1"/>
            <a:r>
              <a:rPr lang="en-US" dirty="0" smtClean="0"/>
              <a:t>Look into what similar competition has done and amount of the total market they are attracting</a:t>
            </a:r>
          </a:p>
          <a:p>
            <a:pPr lvl="1"/>
            <a:r>
              <a:rPr lang="en-US" dirty="0" smtClean="0"/>
              <a:t>Reiterate the need for the product and address your competitive advantage</a:t>
            </a:r>
          </a:p>
          <a:p>
            <a:pPr lvl="1"/>
            <a:r>
              <a:rPr lang="en-US" dirty="0" smtClean="0"/>
              <a:t>Consider if collaboration/ partnering is strategically smart for you and if so explain why</a:t>
            </a:r>
          </a:p>
          <a:p>
            <a:pPr lvl="1"/>
            <a:r>
              <a:rPr lang="en-US" dirty="0" smtClean="0"/>
              <a:t>Describe your market and sales strategy </a:t>
            </a:r>
          </a:p>
          <a:p>
            <a:pPr lvl="1"/>
            <a:endParaRPr lang="cs-CZ" dirty="0"/>
          </a:p>
        </p:txBody>
      </p:sp>
    </p:spTree>
    <p:extLst>
      <p:ext uri="{BB962C8B-B14F-4D97-AF65-F5344CB8AC3E}">
        <p14:creationId xmlns:p14="http://schemas.microsoft.com/office/powerpoint/2010/main" val="404989667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1111</Words>
  <Application>Microsoft Office PowerPoint</Application>
  <PresentationFormat>Předvádění na obrazovce (4:3)</PresentationFormat>
  <Paragraphs>111</Paragraphs>
  <Slides>24</Slides>
  <Notes>0</Notes>
  <HiddenSlides>0</HiddenSlides>
  <MMClips>0</MMClips>
  <ScaleCrop>false</ScaleCrop>
  <HeadingPairs>
    <vt:vector size="4" baseType="variant">
      <vt:variant>
        <vt:lpstr>Motiv</vt:lpstr>
      </vt:variant>
      <vt:variant>
        <vt:i4>1</vt:i4>
      </vt:variant>
      <vt:variant>
        <vt:lpstr>Nadpisy snímků</vt:lpstr>
      </vt:variant>
      <vt:variant>
        <vt:i4>24</vt:i4>
      </vt:variant>
    </vt:vector>
  </HeadingPairs>
  <TitlesOfParts>
    <vt:vector size="25" baseType="lpstr">
      <vt:lpstr>Motiv systému Office</vt:lpstr>
      <vt:lpstr>Business finances and commercionalization</vt:lpstr>
      <vt:lpstr>Prezentace aplikace PowerPoint</vt:lpstr>
      <vt:lpstr>Prezentace aplikace PowerPoint</vt:lpstr>
      <vt:lpstr>Prezentace aplikace PowerPoint</vt:lpstr>
      <vt:lpstr>Keep in mind:</vt:lpstr>
      <vt:lpstr>Parts of the plan</vt:lpstr>
      <vt:lpstr>Value of the project, expected incomes and impacts</vt:lpstr>
      <vt:lpstr>Company overview</vt:lpstr>
      <vt:lpstr>Market, customer and competition</vt:lpstr>
      <vt:lpstr>Market, customer and competition</vt:lpstr>
      <vt:lpstr>Market, customer and competition</vt:lpstr>
      <vt:lpstr>Market, customer and competition</vt:lpstr>
      <vt:lpstr>Market, customer and competittion</vt:lpstr>
      <vt:lpstr>Intellectual property protection</vt:lpstr>
      <vt:lpstr>Finance plan</vt:lpstr>
      <vt:lpstr>Prezentace aplikace PowerPoint</vt:lpstr>
      <vt:lpstr>Prezentace aplikace PowerPoint</vt:lpstr>
      <vt:lpstr>Prezentace aplikace PowerPoint</vt:lpstr>
      <vt:lpstr>Production and marketing plan</vt:lpstr>
      <vt:lpstr>Production and marketing plan</vt:lpstr>
      <vt:lpstr>Production and marketing plan</vt:lpstr>
      <vt:lpstr>Revenue stream</vt:lpstr>
      <vt:lpstr>Economies of scale</vt:lpstr>
      <vt:lpstr>BEP – Break- Event point </vt:lpstr>
    </vt:vector>
  </TitlesOfParts>
  <Company>Ekonomicko-správní fakulta Masarykovy univerzity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finances and commercionalization</dc:title>
  <dc:creator>Uzivatel</dc:creator>
  <cp:lastModifiedBy>Uzivatel</cp:lastModifiedBy>
  <cp:revision>5</cp:revision>
  <dcterms:created xsi:type="dcterms:W3CDTF">2018-04-26T07:52:41Z</dcterms:created>
  <dcterms:modified xsi:type="dcterms:W3CDTF">2018-04-26T08:49:28Z</dcterms:modified>
</cp:coreProperties>
</file>