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02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8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6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39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60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84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9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92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6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2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3F13B-39BD-4EB0-A0F7-A3D0A77CFE9F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2D934-1B62-4272-92FF-1CDB35C0E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13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Repetition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191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 basic </a:t>
            </a:r>
            <a:r>
              <a:rPr lang="cs-CZ" dirty="0" err="1" smtClean="0"/>
              <a:t>fumction</a:t>
            </a:r>
            <a:endParaRPr lang="cs-CZ" dirty="0" smtClean="0"/>
          </a:p>
          <a:p>
            <a:pPr lvl="1"/>
            <a:r>
              <a:rPr lang="en-US" b="1" dirty="0" smtClean="0"/>
              <a:t>Staffing</a:t>
            </a:r>
            <a:endParaRPr lang="cs-CZ" b="1" dirty="0" smtClean="0"/>
          </a:p>
          <a:p>
            <a:pPr lvl="1"/>
            <a:r>
              <a:rPr lang="cs-CZ" b="1" dirty="0"/>
              <a:t>T</a:t>
            </a:r>
            <a:r>
              <a:rPr lang="en-US" b="1" dirty="0" smtClean="0"/>
              <a:t>raining and development</a:t>
            </a:r>
            <a:endParaRPr lang="cs-CZ" b="1" dirty="0" smtClean="0"/>
          </a:p>
          <a:p>
            <a:pPr lvl="1"/>
            <a:r>
              <a:rPr lang="cs-CZ" b="1" dirty="0"/>
              <a:t>M</a:t>
            </a:r>
            <a:r>
              <a:rPr lang="en-US" b="1" dirty="0" err="1" smtClean="0"/>
              <a:t>otivation</a:t>
            </a:r>
            <a:endParaRPr lang="cs-CZ" b="1" dirty="0" smtClean="0"/>
          </a:p>
          <a:p>
            <a:pPr lvl="1"/>
            <a:r>
              <a:rPr lang="cs-CZ" b="1" dirty="0"/>
              <a:t>M</a:t>
            </a:r>
            <a:r>
              <a:rPr lang="en-US" b="1" dirty="0" err="1" smtClean="0"/>
              <a:t>aintenance</a:t>
            </a:r>
            <a:endParaRPr lang="cs-CZ" b="1" dirty="0" smtClean="0"/>
          </a:p>
          <a:p>
            <a:r>
              <a:rPr lang="cs-CZ" b="1" dirty="0" smtClean="0"/>
              <a:t>Job </a:t>
            </a:r>
            <a:r>
              <a:rPr lang="cs-CZ" b="1" dirty="0" err="1" smtClean="0"/>
              <a:t>description</a:t>
            </a:r>
            <a:r>
              <a:rPr lang="cs-CZ" b="1" dirty="0" smtClean="0"/>
              <a:t>: </a:t>
            </a:r>
            <a:r>
              <a:rPr lang="en-US" dirty="0" smtClean="0"/>
              <a:t>Job description includes basic job-related data that is useful to advertise a specific job and attract a pool of talent</a:t>
            </a:r>
            <a:endParaRPr lang="cs-CZ" dirty="0" smtClean="0"/>
          </a:p>
          <a:p>
            <a:r>
              <a:rPr lang="cs-CZ" b="1" dirty="0" smtClean="0"/>
              <a:t>Job </a:t>
            </a:r>
            <a:r>
              <a:rPr lang="cs-CZ" b="1" dirty="0" err="1" smtClean="0"/>
              <a:t>specification</a:t>
            </a:r>
            <a:r>
              <a:rPr lang="cs-CZ" b="1" dirty="0" smtClean="0"/>
              <a:t>: </a:t>
            </a:r>
            <a:r>
              <a:rPr lang="en-US" dirty="0" smtClean="0"/>
              <a:t>job specification is a written statement of educational qualifications, specific qualities, level of experience, physical, emotional, technical and communication skills required to perform a job, responsibilities involved in a job and other unusual sensory demands</a:t>
            </a:r>
            <a:endParaRPr lang="cs-CZ" dirty="0" smtClean="0"/>
          </a:p>
          <a:p>
            <a:r>
              <a:rPr lang="cs-CZ" b="1" dirty="0" err="1" smtClean="0"/>
              <a:t>Recruitment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vs. </a:t>
            </a:r>
            <a:r>
              <a:rPr lang="cs-CZ" dirty="0" err="1" smtClean="0"/>
              <a:t>External</a:t>
            </a:r>
            <a:endParaRPr lang="cs-CZ" dirty="0" smtClean="0"/>
          </a:p>
          <a:p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stuffing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vs. Long-term </a:t>
            </a:r>
            <a:r>
              <a:rPr lang="cs-CZ" dirty="0" err="1" smtClean="0"/>
              <a:t>stuffing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endParaRPr lang="cs-CZ" dirty="0" smtClean="0"/>
          </a:p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competencies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598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Investment</a:t>
            </a:r>
            <a:r>
              <a:rPr lang="cs-CZ" dirty="0" smtClean="0"/>
              <a:t> vs. </a:t>
            </a:r>
            <a:r>
              <a:rPr lang="cs-CZ" dirty="0" err="1" smtClean="0"/>
              <a:t>Financing</a:t>
            </a:r>
            <a:r>
              <a:rPr lang="cs-CZ" dirty="0" smtClean="0"/>
              <a:t>(</a:t>
            </a:r>
            <a:r>
              <a:rPr lang="cs-CZ" dirty="0" err="1" smtClean="0"/>
              <a:t>bevt</a:t>
            </a:r>
            <a:r>
              <a:rPr lang="cs-CZ" dirty="0" smtClean="0"/>
              <a:t> vs. </a:t>
            </a:r>
            <a:r>
              <a:rPr lang="cs-CZ" dirty="0" err="1" smtClean="0"/>
              <a:t>Equity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Balance </a:t>
            </a:r>
            <a:r>
              <a:rPr lang="cs-CZ" dirty="0" err="1" smtClean="0"/>
              <a:t>sheet</a:t>
            </a:r>
            <a:endParaRPr lang="cs-CZ" dirty="0" smtClean="0"/>
          </a:p>
          <a:p>
            <a:r>
              <a:rPr lang="cs-CZ" dirty="0" err="1" smtClean="0"/>
              <a:t>Capital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endParaRPr lang="cs-CZ" dirty="0" smtClean="0"/>
          </a:p>
          <a:p>
            <a:r>
              <a:rPr lang="cs-CZ" dirty="0" err="1" smtClean="0"/>
              <a:t>Income</a:t>
            </a:r>
            <a:r>
              <a:rPr lang="cs-CZ" dirty="0" smtClean="0"/>
              <a:t> </a:t>
            </a:r>
            <a:r>
              <a:rPr lang="cs-CZ" dirty="0" err="1" smtClean="0"/>
              <a:t>statement</a:t>
            </a:r>
            <a:endParaRPr lang="cs-CZ" dirty="0" smtClean="0"/>
          </a:p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statement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360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Incremental</a:t>
            </a:r>
            <a:r>
              <a:rPr lang="cs-CZ" dirty="0" smtClean="0"/>
              <a:t> vs. </a:t>
            </a:r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 smtClean="0"/>
          </a:p>
          <a:p>
            <a:r>
              <a:rPr lang="cs-CZ" dirty="0" err="1" smtClean="0"/>
              <a:t>Types</a:t>
            </a:r>
            <a:r>
              <a:rPr lang="cs-CZ" dirty="0" smtClean="0"/>
              <a:t> and </a:t>
            </a:r>
            <a:r>
              <a:rPr lang="cs-CZ" dirty="0" err="1" smtClean="0"/>
              <a:t>rules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innovations</a:t>
            </a:r>
            <a:endParaRPr lang="cs-CZ" dirty="0" smtClean="0"/>
          </a:p>
          <a:p>
            <a:r>
              <a:rPr lang="cs-CZ" dirty="0" smtClean="0"/>
              <a:t>Open vs. 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3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Are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</a:t>
            </a:r>
            <a:r>
              <a:rPr lang="cs-CZ" dirty="0" err="1" smtClean="0"/>
              <a:t>concerning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Business </a:t>
            </a:r>
            <a:r>
              <a:rPr lang="cs-CZ" dirty="0" err="1" smtClean="0"/>
              <a:t>Economics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22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/>
              <a:t>Productivity</a:t>
            </a:r>
            <a:r>
              <a:rPr lang="cs-CZ" dirty="0" smtClean="0"/>
              <a:t> - </a:t>
            </a:r>
            <a:r>
              <a:rPr lang="en-US" dirty="0" smtClean="0"/>
              <a:t>is expressed as the ratio of output to inputs</a:t>
            </a:r>
            <a:r>
              <a:rPr lang="cs-CZ" dirty="0" smtClean="0"/>
              <a:t> (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)</a:t>
            </a:r>
            <a:r>
              <a:rPr lang="en-US" dirty="0" smtClean="0"/>
              <a:t> used in a production process, i.e. output per unit of input</a:t>
            </a:r>
            <a:endParaRPr lang="cs-CZ" dirty="0" smtClean="0"/>
          </a:p>
          <a:p>
            <a:r>
              <a:rPr lang="en-US" b="1" dirty="0" smtClean="0"/>
              <a:t>Technological efficiency</a:t>
            </a:r>
            <a:r>
              <a:rPr lang="en-US" dirty="0" smtClean="0"/>
              <a:t> </a:t>
            </a:r>
            <a:r>
              <a:rPr lang="cs-CZ" b="1" dirty="0" smtClean="0"/>
              <a:t>(TE)</a:t>
            </a:r>
            <a:r>
              <a:rPr lang="en-US" dirty="0" smtClean="0"/>
              <a:t>occurs when it is not possible to increase output without increasing inputs. </a:t>
            </a:r>
            <a:endParaRPr lang="cs-CZ" dirty="0" smtClean="0"/>
          </a:p>
          <a:p>
            <a:r>
              <a:rPr lang="en-US" b="1" dirty="0" smtClean="0"/>
              <a:t>Economic efficiency</a:t>
            </a:r>
            <a:r>
              <a:rPr lang="cs-CZ" b="1" dirty="0" smtClean="0"/>
              <a:t>(EE)</a:t>
            </a:r>
            <a:r>
              <a:rPr lang="en-US" dirty="0" smtClean="0"/>
              <a:t> occurs when the cost of producing a given output is as low as possible.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77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Porter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– </a:t>
            </a:r>
          </a:p>
          <a:p>
            <a:pPr lvl="1"/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, </a:t>
            </a:r>
          </a:p>
          <a:p>
            <a:pPr lvl="1"/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flow</a:t>
            </a:r>
            <a:r>
              <a:rPr lang="cs-CZ" dirty="0" smtClean="0"/>
              <a:t> – </a:t>
            </a:r>
            <a:r>
              <a:rPr lang="cs-CZ" dirty="0" err="1" smtClean="0"/>
              <a:t>material</a:t>
            </a:r>
            <a:r>
              <a:rPr lang="cs-CZ" dirty="0" smtClean="0"/>
              <a:t>, </a:t>
            </a:r>
            <a:r>
              <a:rPr lang="cs-CZ" dirty="0" err="1" smtClean="0"/>
              <a:t>informal</a:t>
            </a:r>
            <a:r>
              <a:rPr lang="cs-CZ" dirty="0" smtClean="0"/>
              <a:t>, </a:t>
            </a:r>
            <a:r>
              <a:rPr lang="cs-CZ" dirty="0" err="1" smtClean="0"/>
              <a:t>money</a:t>
            </a:r>
            <a:r>
              <a:rPr lang="cs-CZ" dirty="0" smtClean="0"/>
              <a:t> ( cash)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4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 - </a:t>
            </a:r>
            <a:r>
              <a:rPr lang="cs-CZ" dirty="0" err="1" smtClean="0"/>
              <a:t>Greiner</a:t>
            </a:r>
            <a:r>
              <a:rPr lang="cs-CZ" dirty="0" smtClean="0"/>
              <a:t> model</a:t>
            </a:r>
          </a:p>
          <a:p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companies</a:t>
            </a:r>
            <a:endParaRPr lang="cs-CZ" dirty="0" smtClean="0"/>
          </a:p>
          <a:p>
            <a:r>
              <a:rPr lang="cs-CZ" dirty="0" smtClean="0"/>
              <a:t>NACE</a:t>
            </a:r>
          </a:p>
          <a:p>
            <a:r>
              <a:rPr lang="cs-CZ" dirty="0" err="1" smtClean="0"/>
              <a:t>Family</a:t>
            </a:r>
            <a:r>
              <a:rPr lang="cs-CZ" dirty="0" smtClean="0"/>
              <a:t> business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89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r>
              <a:rPr lang="cs-CZ" dirty="0" smtClean="0"/>
              <a:t> –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determinants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are </a:t>
            </a:r>
            <a:r>
              <a:rPr lang="cs-CZ" dirty="0" err="1" smtClean="0"/>
              <a:t>willing</a:t>
            </a:r>
            <a:r>
              <a:rPr lang="cs-CZ" dirty="0" smtClean="0"/>
              <a:t> and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a </a:t>
            </a:r>
            <a:r>
              <a:rPr lang="cs-CZ" dirty="0" err="1" smtClean="0"/>
              <a:t>specified</a:t>
            </a:r>
            <a:r>
              <a:rPr lang="cs-CZ" dirty="0" smtClean="0"/>
              <a:t> period </a:t>
            </a:r>
            <a:r>
              <a:rPr lang="cs-CZ" dirty="0" err="1" smtClean="0"/>
              <a:t>under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Derived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inputs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by a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86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environement</a:t>
            </a:r>
            <a:r>
              <a:rPr lang="cs-CZ" dirty="0" smtClean="0"/>
              <a:t> – </a:t>
            </a:r>
            <a:r>
              <a:rPr lang="cs-CZ" dirty="0" err="1" smtClean="0"/>
              <a:t>Macro</a:t>
            </a:r>
            <a:r>
              <a:rPr lang="cs-CZ" dirty="0" smtClean="0"/>
              <a:t> and </a:t>
            </a:r>
            <a:r>
              <a:rPr lang="cs-CZ" dirty="0" err="1" smtClean="0"/>
              <a:t>micro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r>
              <a:rPr lang="cs-CZ" dirty="0" smtClean="0"/>
              <a:t>PESTEL, Porter 5 </a:t>
            </a:r>
            <a:r>
              <a:rPr lang="cs-CZ" dirty="0" err="1" smtClean="0"/>
              <a:t>forces</a:t>
            </a:r>
            <a:r>
              <a:rPr lang="cs-CZ" dirty="0" smtClean="0"/>
              <a:t>, </a:t>
            </a:r>
            <a:r>
              <a:rPr lang="cs-CZ" dirty="0" err="1" smtClean="0"/>
              <a:t>Strategic</a:t>
            </a:r>
            <a:r>
              <a:rPr lang="cs-CZ" dirty="0" smtClean="0"/>
              <a:t> map, SWOT </a:t>
            </a:r>
            <a:r>
              <a:rPr lang="cs-CZ" dirty="0" err="1" smtClean="0"/>
              <a:t>analysis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110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err="1" smtClean="0"/>
              <a:t>Inbound</a:t>
            </a:r>
            <a:r>
              <a:rPr lang="cs-CZ" dirty="0" smtClean="0"/>
              <a:t> marketing mix</a:t>
            </a:r>
          </a:p>
          <a:p>
            <a:pPr lvl="2"/>
            <a:r>
              <a:rPr lang="cs-CZ" dirty="0" smtClean="0"/>
              <a:t> </a:t>
            </a:r>
            <a:r>
              <a:rPr lang="cs-CZ" dirty="0" err="1" smtClean="0"/>
              <a:t>Informational</a:t>
            </a:r>
            <a:r>
              <a:rPr lang="cs-CZ" dirty="0" smtClean="0"/>
              <a:t> and </a:t>
            </a:r>
            <a:r>
              <a:rPr lang="cs-CZ" dirty="0" err="1" smtClean="0"/>
              <a:t>communication</a:t>
            </a:r>
            <a:r>
              <a:rPr lang="cs-CZ" dirty="0" smtClean="0"/>
              <a:t> mix</a:t>
            </a:r>
          </a:p>
          <a:p>
            <a:pPr lvl="2"/>
            <a:r>
              <a:rPr lang="cs-CZ" dirty="0" smtClean="0"/>
              <a:t>Mix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endParaRPr lang="cs-CZ" dirty="0" smtClean="0"/>
          </a:p>
          <a:p>
            <a:pPr lvl="2"/>
            <a:r>
              <a:rPr lang="cs-CZ" dirty="0" err="1" smtClean="0"/>
              <a:t>Pricing</a:t>
            </a:r>
            <a:r>
              <a:rPr lang="cs-CZ" dirty="0" smtClean="0"/>
              <a:t> and </a:t>
            </a:r>
            <a:r>
              <a:rPr lang="cs-CZ" dirty="0" err="1" smtClean="0"/>
              <a:t>contractory</a:t>
            </a:r>
            <a:r>
              <a:rPr lang="cs-CZ" dirty="0" smtClean="0"/>
              <a:t> mix</a:t>
            </a:r>
          </a:p>
          <a:p>
            <a:pPr lvl="2"/>
            <a:r>
              <a:rPr lang="cs-CZ" dirty="0" err="1" smtClean="0"/>
              <a:t>Logistic</a:t>
            </a:r>
            <a:r>
              <a:rPr lang="cs-CZ" dirty="0" smtClean="0"/>
              <a:t> mix</a:t>
            </a:r>
          </a:p>
          <a:p>
            <a:r>
              <a:rPr lang="cs-CZ" dirty="0" err="1" smtClean="0"/>
              <a:t>Inventory</a:t>
            </a:r>
            <a:r>
              <a:rPr lang="cs-CZ" dirty="0" smtClean="0"/>
              <a:t> management</a:t>
            </a:r>
          </a:p>
          <a:p>
            <a:pPr lvl="1"/>
            <a:r>
              <a:rPr lang="en-US" b="1" dirty="0" smtClean="0"/>
              <a:t>Safety stock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a level of extra stock that is maintained to mitigate risk of </a:t>
            </a:r>
            <a:r>
              <a:rPr lang="cs-CZ" dirty="0" err="1" smtClean="0"/>
              <a:t>stockouts</a:t>
            </a:r>
            <a:r>
              <a:rPr lang="en-US" dirty="0" smtClean="0"/>
              <a:t> (shortfall in raw material or packaging) due to uncertainties in supply and demand.</a:t>
            </a:r>
            <a:endParaRPr lang="cs-CZ" dirty="0" smtClean="0"/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reorder point</a:t>
            </a:r>
            <a:r>
              <a:rPr lang="en-US" dirty="0" smtClean="0"/>
              <a:t> (</a:t>
            </a:r>
            <a:r>
              <a:rPr lang="en-US" b="1" dirty="0" smtClean="0"/>
              <a:t>ROP</a:t>
            </a:r>
            <a:r>
              <a:rPr lang="cs-CZ" dirty="0" smtClean="0"/>
              <a:t>, </a:t>
            </a:r>
            <a:r>
              <a:rPr lang="cs-CZ" dirty="0" err="1" smtClean="0"/>
              <a:t>reorder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)</a:t>
            </a:r>
            <a:r>
              <a:rPr lang="en-US" dirty="0" smtClean="0"/>
              <a:t> is the level of inventory which triggers an action to replenish that particular inventory stock.</a:t>
            </a:r>
            <a:endParaRPr lang="cs-CZ" dirty="0" smtClean="0"/>
          </a:p>
          <a:p>
            <a:pPr lvl="1"/>
            <a:r>
              <a:rPr lang="cs-CZ" dirty="0" smtClean="0"/>
              <a:t>EOQ, ABC </a:t>
            </a:r>
            <a:r>
              <a:rPr lang="cs-CZ" dirty="0" err="1" smtClean="0"/>
              <a:t>analysis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96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</a:t>
            </a:r>
            <a:r>
              <a:rPr lang="cs-CZ" dirty="0" smtClean="0"/>
              <a:t>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pPr lvl="1"/>
            <a:r>
              <a:rPr lang="cs-CZ" dirty="0" smtClean="0"/>
              <a:t>Job (unit) </a:t>
            </a:r>
            <a:r>
              <a:rPr lang="cs-CZ" dirty="0" err="1" smtClean="0"/>
              <a:t>production</a:t>
            </a:r>
            <a:endParaRPr lang="cs-CZ" dirty="0" smtClean="0"/>
          </a:p>
          <a:p>
            <a:pPr lvl="1"/>
            <a:r>
              <a:rPr lang="cs-CZ" dirty="0" err="1" smtClean="0"/>
              <a:t>Batch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pPr lvl="1"/>
            <a:r>
              <a:rPr lang="cs-CZ" dirty="0" err="1" smtClean="0"/>
              <a:t>Flow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Tradition</a:t>
            </a:r>
            <a:r>
              <a:rPr lang="cs-CZ" dirty="0" smtClean="0"/>
              <a:t> vs. </a:t>
            </a:r>
            <a:r>
              <a:rPr lang="cs-CZ" dirty="0" err="1" smtClean="0"/>
              <a:t>Lean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880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421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Repetition of the course</vt:lpstr>
      <vt:lpstr>Prezentace aplikace PowerPoint</vt:lpstr>
      <vt:lpstr>Lecture 1</vt:lpstr>
      <vt:lpstr>Lecture 1</vt:lpstr>
      <vt:lpstr>Lecture 2</vt:lpstr>
      <vt:lpstr>Lecture 3</vt:lpstr>
      <vt:lpstr>Lecture 4</vt:lpstr>
      <vt:lpstr>Lecture 5</vt:lpstr>
      <vt:lpstr>Lecture 6</vt:lpstr>
      <vt:lpstr>Lecture 7</vt:lpstr>
      <vt:lpstr>Lecture 8</vt:lpstr>
      <vt:lpstr>Lecture 9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of the course</dc:title>
  <dc:creator>Odehnalova Pavla</dc:creator>
  <cp:lastModifiedBy>Odehnalova Pavla</cp:lastModifiedBy>
  <cp:revision>7</cp:revision>
  <dcterms:created xsi:type="dcterms:W3CDTF">2018-05-07T08:44:55Z</dcterms:created>
  <dcterms:modified xsi:type="dcterms:W3CDTF">2018-05-07T10:40:27Z</dcterms:modified>
</cp:coreProperties>
</file>