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7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27.04.2018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r>
              <a:rPr lang="cs-CZ" sz="900" smtClean="0">
                <a:solidFill>
                  <a:srgbClr val="FF0000"/>
                </a:solidFill>
              </a:rPr>
              <a:t> FBD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Strategic initiatives</a:t>
            </a:r>
            <a:br>
              <a:rPr lang="en-US" dirty="0" smtClean="0"/>
            </a:br>
            <a:r>
              <a:rPr lang="en-US" sz="1300" dirty="0" smtClean="0"/>
              <a:t>(two lower BSC layers to </a:t>
            </a:r>
            <a:r>
              <a:rPr lang="en-US" sz="1300" smtClean="0"/>
              <a:t>see Target-</a:t>
            </a:r>
            <a:r>
              <a:rPr lang="en-US" sz="1300" dirty="0" err="1" smtClean="0"/>
              <a:t>Measur</a:t>
            </a:r>
            <a:r>
              <a:rPr lang="cs-CZ" sz="1300" dirty="0" smtClean="0"/>
              <a:t>e</a:t>
            </a:r>
            <a:r>
              <a:rPr lang="en-US" sz="1300" dirty="0" err="1" smtClean="0"/>
              <a:t>ment</a:t>
            </a:r>
            <a:r>
              <a:rPr lang="en-US" sz="1300" dirty="0" smtClean="0"/>
              <a:t>-Intention-Action program)</a:t>
            </a:r>
            <a:endParaRPr lang="en-US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Marketing </a:t>
            </a:r>
            <a:r>
              <a:rPr lang="cs-CZ" sz="1000" b="1" dirty="0" err="1" smtClean="0">
                <a:solidFill>
                  <a:schemeClr val="tx1"/>
                </a:solidFill>
              </a:rPr>
              <a:t>skills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Customer</a:t>
            </a:r>
            <a:r>
              <a:rPr lang="cs-CZ" sz="1000" b="1" dirty="0" smtClean="0">
                <a:solidFill>
                  <a:schemeClr val="tx1"/>
                </a:solidFill>
              </a:rPr>
              <a:t> database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Newcomers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Unpleasant</a:t>
            </a:r>
            <a:r>
              <a:rPr lang="cs-CZ" sz="1000" b="1" dirty="0" smtClean="0">
                <a:solidFill>
                  <a:schemeClr val="tx1"/>
                </a:solidFill>
              </a:rPr>
              <a:t>  </a:t>
            </a:r>
            <a:r>
              <a:rPr lang="cs-CZ" sz="1000" b="1" dirty="0" err="1" smtClean="0">
                <a:solidFill>
                  <a:schemeClr val="tx1"/>
                </a:solidFill>
              </a:rPr>
              <a:t>surprises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Selling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channel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turnover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Ratio   WIN/LOST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720517" y="2869136"/>
            <a:ext cx="578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Target</a:t>
            </a:r>
            <a:endParaRPr lang="cs-CZ" sz="1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479510" y="2902037"/>
            <a:ext cx="112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Measurement</a:t>
            </a:r>
            <a:endParaRPr lang="cs-CZ" sz="1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776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Intention</a:t>
            </a:r>
            <a:endParaRPr lang="cs-CZ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/>
              <a:t>Action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</a:t>
            </a:r>
          </a:p>
          <a:p>
            <a:r>
              <a:rPr lang="cs-CZ" sz="1000" dirty="0" err="1" smtClean="0"/>
              <a:t>skills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08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% </a:t>
            </a:r>
            <a:r>
              <a:rPr lang="cs-CZ" sz="1000" dirty="0" err="1" smtClean="0"/>
              <a:t>skill</a:t>
            </a:r>
            <a:endParaRPr lang="cs-CZ" sz="1000" dirty="0" smtClean="0"/>
          </a:p>
          <a:p>
            <a:r>
              <a:rPr lang="cs-CZ" sz="1000" dirty="0" smtClean="0">
                <a:solidFill>
                  <a:srgbClr val="0070C0"/>
                </a:solidFill>
              </a:rPr>
              <a:t>% OK </a:t>
            </a:r>
            <a:r>
              <a:rPr lang="cs-CZ" sz="1000" dirty="0" err="1" smtClean="0">
                <a:solidFill>
                  <a:srgbClr val="0070C0"/>
                </a:solidFill>
              </a:rPr>
              <a:t>customer</a:t>
            </a:r>
            <a:r>
              <a:rPr lang="cs-CZ" sz="1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data</a:t>
            </a:r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 100%  1 </a:t>
            </a:r>
            <a:r>
              <a:rPr lang="cs-CZ" sz="1000" dirty="0" err="1" smtClean="0"/>
              <a:t>year</a:t>
            </a:r>
            <a:endParaRPr lang="cs-CZ" sz="1000" dirty="0" smtClean="0"/>
          </a:p>
          <a:p>
            <a:r>
              <a:rPr lang="cs-CZ" sz="1000" dirty="0" smtClean="0">
                <a:solidFill>
                  <a:srgbClr val="0070C0"/>
                </a:solidFill>
              </a:rPr>
              <a:t>By 80 % 2 </a:t>
            </a:r>
            <a:r>
              <a:rPr lang="cs-CZ" sz="1000" dirty="0" err="1" smtClean="0">
                <a:solidFill>
                  <a:srgbClr val="0070C0"/>
                </a:solidFill>
              </a:rPr>
              <a:t>years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New SW </a:t>
            </a:r>
          </a:p>
          <a:p>
            <a:r>
              <a:rPr lang="cs-CZ" sz="1000" dirty="0" err="1" smtClean="0"/>
              <a:t>training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7505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To </a:t>
            </a:r>
            <a:r>
              <a:rPr lang="cs-CZ" sz="1000" dirty="0" err="1" smtClean="0"/>
              <a:t>keep</a:t>
            </a:r>
            <a:r>
              <a:rPr lang="cs-CZ" sz="1000" dirty="0" smtClean="0"/>
              <a:t> </a:t>
            </a:r>
          </a:p>
          <a:p>
            <a:r>
              <a:rPr lang="cs-CZ" sz="1000" dirty="0" smtClean="0"/>
              <a:t>(</a:t>
            </a:r>
            <a:r>
              <a:rPr lang="cs-CZ" sz="1000" dirty="0" err="1" smtClean="0"/>
              <a:t>maintain</a:t>
            </a:r>
            <a:r>
              <a:rPr lang="cs-CZ" sz="1000" dirty="0" smtClean="0"/>
              <a:t>) </a:t>
            </a:r>
          </a:p>
          <a:p>
            <a:r>
              <a:rPr lang="cs-CZ" sz="1000" dirty="0" err="1" smtClean="0"/>
              <a:t>customers</a:t>
            </a:r>
            <a:endParaRPr lang="cs-CZ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Bigger</a:t>
            </a:r>
            <a:r>
              <a:rPr lang="cs-CZ" sz="1000" dirty="0" smtClean="0"/>
              <a:t> market</a:t>
            </a:r>
          </a:p>
          <a:p>
            <a:r>
              <a:rPr lang="cs-CZ" sz="1000" dirty="0" err="1" smtClean="0"/>
              <a:t>share</a:t>
            </a:r>
            <a:endParaRPr lang="cs-CZ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Ratio </a:t>
            </a:r>
          </a:p>
          <a:p>
            <a:r>
              <a:rPr lang="cs-CZ" sz="1000" dirty="0" smtClean="0"/>
              <a:t>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Quantity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 </a:t>
            </a:r>
          </a:p>
          <a:p>
            <a:r>
              <a:rPr lang="cs-CZ" sz="1000" dirty="0" err="1" smtClean="0"/>
              <a:t>problems</a:t>
            </a:r>
            <a:endParaRPr lang="cs-CZ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 50 %  2 </a:t>
            </a:r>
            <a:r>
              <a:rPr lang="cs-CZ" sz="1000" dirty="0" err="1" smtClean="0"/>
              <a:t>years</a:t>
            </a:r>
            <a:endParaRPr lang="cs-CZ" sz="1000" dirty="0" smtClean="0"/>
          </a:p>
          <a:p>
            <a:r>
              <a:rPr lang="cs-CZ" sz="1000" dirty="0" smtClean="0"/>
              <a:t>    (</a:t>
            </a:r>
            <a:r>
              <a:rPr lang="cs-CZ" sz="1000" dirty="0" err="1" smtClean="0"/>
              <a:t>decrease</a:t>
            </a:r>
            <a:r>
              <a:rPr lang="cs-CZ" sz="1000" dirty="0" smtClean="0"/>
              <a:t>))</a:t>
            </a:r>
            <a:endParaRPr lang="cs-CZ" sz="10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1024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New </a:t>
            </a:r>
            <a:r>
              <a:rPr lang="cs-CZ" sz="1000" dirty="0" err="1" smtClean="0"/>
              <a:t>customers</a:t>
            </a:r>
            <a:endParaRPr lang="cs-CZ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616707" y="4803109"/>
            <a:ext cx="8402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 100 %  </a:t>
            </a:r>
          </a:p>
          <a:p>
            <a:r>
              <a:rPr lang="cs-CZ" sz="1000" dirty="0"/>
              <a:t> </a:t>
            </a:r>
            <a:r>
              <a:rPr lang="cs-CZ" sz="1000" dirty="0" smtClean="0"/>
              <a:t> 2 </a:t>
            </a:r>
            <a:r>
              <a:rPr lang="cs-CZ" sz="1000" dirty="0" err="1" smtClean="0"/>
              <a:t>years</a:t>
            </a:r>
            <a:endParaRPr lang="cs-CZ" sz="1000" dirty="0" smtClean="0"/>
          </a:p>
          <a:p>
            <a:r>
              <a:rPr lang="cs-CZ" sz="1000" dirty="0"/>
              <a:t> </a:t>
            </a:r>
            <a:r>
              <a:rPr lang="cs-CZ" sz="1000" dirty="0" smtClean="0"/>
              <a:t>    (</a:t>
            </a:r>
            <a:r>
              <a:rPr lang="cs-CZ" sz="1000" dirty="0" err="1" smtClean="0"/>
              <a:t>increase</a:t>
            </a:r>
            <a:r>
              <a:rPr lang="cs-CZ" sz="1000" dirty="0" smtClean="0"/>
              <a:t>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Program </a:t>
            </a:r>
            <a:r>
              <a:rPr lang="cs-CZ" sz="1000" dirty="0" err="1" smtClean="0"/>
              <a:t>of</a:t>
            </a:r>
            <a:r>
              <a:rPr lang="cs-CZ" sz="1000" dirty="0" smtClean="0"/>
              <a:t>  </a:t>
            </a:r>
          </a:p>
          <a:p>
            <a:r>
              <a:rPr lang="cs-CZ" sz="1000" dirty="0" smtClean="0"/>
              <a:t>direct</a:t>
            </a:r>
            <a:endParaRPr lang="cs-CZ" sz="1000" dirty="0" smtClean="0"/>
          </a:p>
          <a:p>
            <a:r>
              <a:rPr lang="cs-CZ" sz="1000" dirty="0" smtClean="0"/>
              <a:t>marketing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Image support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552526" y="3909655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</a:t>
            </a:r>
            <a:r>
              <a:rPr lang="cs-CZ" sz="1000" dirty="0" err="1" smtClean="0"/>
              <a:t>Action</a:t>
            </a:r>
            <a:r>
              <a:rPr lang="cs-CZ" sz="1000" dirty="0" smtClean="0"/>
              <a:t> </a:t>
            </a:r>
            <a:r>
              <a:rPr lang="cs-CZ" sz="1000" dirty="0" err="1" smtClean="0"/>
              <a:t>selling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Provided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values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2767458" y="2905045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Better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relationships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of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selling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of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margins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Satisfied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shareholders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3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6805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</a:t>
            </a:r>
            <a:r>
              <a:rPr lang="en-ZA" sz="1400" dirty="0" smtClean="0"/>
              <a:t>why we exist</a:t>
            </a:r>
            <a:r>
              <a:rPr lang="cs-CZ" sz="1400" dirty="0" smtClean="0"/>
              <a:t> (</a:t>
            </a:r>
            <a:r>
              <a:rPr lang="cs-CZ" sz="1400" dirty="0"/>
              <a:t>To </a:t>
            </a:r>
            <a:r>
              <a:rPr lang="cs-CZ" sz="1400" dirty="0" err="1"/>
              <a:t>refresh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 smtClean="0"/>
              <a:t>world</a:t>
            </a:r>
            <a:r>
              <a:rPr lang="cs-CZ" sz="1400" dirty="0" smtClean="0"/>
              <a:t> –Coca-Cola) </a:t>
            </a:r>
            <a:endParaRPr lang="en-ZA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r>
              <a:rPr lang="cs-CZ" dirty="0" smtClean="0"/>
              <a:t> 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r>
              <a:rPr lang="cs-CZ" dirty="0" smtClean="0"/>
              <a:t> (</a:t>
            </a:r>
            <a:r>
              <a:rPr lang="cs-CZ" sz="1400" dirty="0" err="1"/>
              <a:t>best</a:t>
            </a:r>
            <a:r>
              <a:rPr lang="cs-CZ" sz="1400" dirty="0"/>
              <a:t> </a:t>
            </a:r>
            <a:r>
              <a:rPr lang="cs-CZ" sz="1400" dirty="0" err="1"/>
              <a:t>drinks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27743" y="5939988"/>
            <a:ext cx="730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Mission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: </a:t>
            </a:r>
            <a:r>
              <a:rPr lang="en-US" sz="1000" dirty="0"/>
              <a:t>To be a teacher. And to be known for inspiring my students to be more than they thought they could be.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</a:t>
            </a:r>
            <a:r>
              <a:rPr lang="cs-CZ" sz="1000" dirty="0" err="1" smtClean="0">
                <a:solidFill>
                  <a:srgbClr val="FF0000"/>
                </a:solidFill>
              </a:rPr>
              <a:t>way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dirty="0" err="1" smtClean="0">
                <a:solidFill>
                  <a:srgbClr val="FF0000"/>
                </a:solidFill>
              </a:rPr>
              <a:t>Gart</a:t>
            </a:r>
            <a:r>
              <a:rPr lang="cs-CZ" sz="1000" dirty="0" smtClean="0">
                <a:solidFill>
                  <a:srgbClr val="FF0000"/>
                </a:solidFill>
              </a:rPr>
              <a:t>n</a:t>
            </a:r>
            <a:r>
              <a:rPr lang="en-ZA" sz="1000" dirty="0" err="1" smtClean="0">
                <a:solidFill>
                  <a:srgbClr val="FF0000"/>
                </a:solidFill>
              </a:rPr>
              <a:t>er</a:t>
            </a:r>
            <a:r>
              <a:rPr lang="en-ZA" sz="1000" dirty="0" smtClean="0">
                <a:solidFill>
                  <a:srgbClr val="FF0000"/>
                </a:solidFill>
              </a:rPr>
              <a:t> M</a:t>
            </a:r>
            <a:r>
              <a:rPr lang="cs-CZ" sz="1000" dirty="0" err="1" smtClean="0">
                <a:solidFill>
                  <a:srgbClr val="FF0000"/>
                </a:solidFill>
              </a:rPr>
              <a:t>agic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ZA" sz="1000" dirty="0" smtClean="0">
                <a:solidFill>
                  <a:srgbClr val="FF0000"/>
                </a:solidFill>
              </a:rPr>
              <a:t>Q</a:t>
            </a:r>
            <a:r>
              <a:rPr lang="cs-CZ" sz="1000" dirty="0" err="1" smtClean="0">
                <a:solidFill>
                  <a:srgbClr val="FF0000"/>
                </a:solidFill>
              </a:rPr>
              <a:t>uadrant</a:t>
            </a:r>
            <a:r>
              <a:rPr lang="cs-CZ" sz="1000" dirty="0" smtClean="0">
                <a:solidFill>
                  <a:srgbClr val="FF0000"/>
                </a:solidFill>
              </a:rPr>
              <a:t> Matrix</a:t>
            </a:r>
            <a:r>
              <a:rPr lang="en-ZA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smtClean="0"/>
              <a:t> </a:t>
            </a:r>
            <a:r>
              <a:rPr lang="cs-CZ" sz="100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951</Words>
  <Application>Microsoft Office PowerPoint</Application>
  <PresentationFormat>Předvádění na obrazovce (4:3)</PresentationFormat>
  <Paragraphs>214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Wingdings</vt:lpstr>
      <vt:lpstr>Motiv systému Office</vt:lpstr>
      <vt:lpstr> Balanced Scorecard</vt:lpstr>
      <vt:lpstr>Balanced Scorecard and continuum of value (1st part)</vt:lpstr>
      <vt:lpstr>Balanced Scorecard and continuum of value (2nd part)</vt:lpstr>
      <vt:lpstr>Definition</vt:lpstr>
      <vt:lpstr>Basic strategy map (two lower  BS levels)</vt:lpstr>
      <vt:lpstr>Basic strategy map (two upper  BS levels)</vt:lpstr>
      <vt:lpstr>Balanced Scorcard worksheet</vt:lpstr>
      <vt:lpstr>ERP outputs and BS </vt:lpstr>
      <vt:lpstr>ERP forms related to customer aging report</vt:lpstr>
      <vt:lpstr>BS  and OM</vt:lpstr>
      <vt:lpstr>Strategic initiatives (two lower BSC layers to see Target-Measurement-Intention-Action program)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57</cp:revision>
  <dcterms:created xsi:type="dcterms:W3CDTF">2015-06-12T06:47:01Z</dcterms:created>
  <dcterms:modified xsi:type="dcterms:W3CDTF">2018-04-27T08:50:39Z</dcterms:modified>
</cp:coreProperties>
</file>