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0"/>
  </p:notesMasterIdLst>
  <p:handoutMasterIdLst>
    <p:handoutMasterId r:id="rId21"/>
  </p:handoutMasterIdLst>
  <p:sldIdLst>
    <p:sldId id="263" r:id="rId4"/>
    <p:sldId id="346" r:id="rId5"/>
    <p:sldId id="345" r:id="rId6"/>
    <p:sldId id="347" r:id="rId7"/>
    <p:sldId id="348" r:id="rId8"/>
    <p:sldId id="350" r:id="rId9"/>
    <p:sldId id="352" r:id="rId10"/>
    <p:sldId id="351" r:id="rId11"/>
    <p:sldId id="360" r:id="rId12"/>
    <p:sldId id="361" r:id="rId13"/>
    <p:sldId id="362" r:id="rId14"/>
    <p:sldId id="353" r:id="rId15"/>
    <p:sldId id="363" r:id="rId16"/>
    <p:sldId id="338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46"/>
            <p14:sldId id="345"/>
            <p14:sldId id="347"/>
            <p14:sldId id="348"/>
            <p14:sldId id="350"/>
            <p14:sldId id="352"/>
            <p14:sldId id="351"/>
            <p14:sldId id="360"/>
            <p14:sldId id="361"/>
            <p14:sldId id="362"/>
            <p14:sldId id="353"/>
            <p14:sldId id="363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6F4F4"/>
    <a:srgbClr val="78CB25"/>
    <a:srgbClr val="EC8D2F"/>
    <a:srgbClr val="EFECEB"/>
    <a:srgbClr val="E7E5E5"/>
    <a:srgbClr val="5E5447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82" d="100"/>
          <a:sy n="82" d="100"/>
        </p:scale>
        <p:origin x="10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C-472D-99FB-4211DE8B12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C-472D-99FB-4211DE8B12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CC-472D-99FB-4211DE8B12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CC-472D-99FB-4211DE8B12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CC-472D-99FB-4211DE8B12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CC-472D-99FB-4211DE8B1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583296"/>
        <c:axId val="36584832"/>
      </c:barChart>
      <c:catAx>
        <c:axId val="3658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36584832"/>
        <c:crosses val="autoZero"/>
        <c:auto val="1"/>
        <c:lblAlgn val="ctr"/>
        <c:lblOffset val="100"/>
        <c:noMultiLvlLbl val="0"/>
      </c:catAx>
      <c:valAx>
        <c:axId val="36584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36583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10.05.2018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10.05.2018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10.05.2018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5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10.05.2018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10.05.2018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10.05.2018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10.05.2018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10.05.2018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10.05.2018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10.05.2018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10.05.2018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10.05.2018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10.05.2018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10.05.2018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10.05.2018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10.05.2018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Jaromír Skorkovský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May 2018, 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,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Czech Republic</a:t>
            </a:r>
            <a:endParaRPr lang="en-US" b="1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419872" y="450912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Basics of  </a:t>
            </a:r>
            <a:r>
              <a:rPr lang="cs-CZ" dirty="0" smtClean="0"/>
              <a:t>Budget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en-GB" dirty="0" smtClean="0"/>
              <a:t>use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2" y="5445224"/>
            <a:ext cx="1584176" cy="11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6" y="1788582"/>
            <a:ext cx="5614328" cy="470429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5220072" y="429309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9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</a:t>
            </a:r>
            <a:r>
              <a:rPr lang="cs-CZ" dirty="0" err="1" smtClean="0"/>
              <a:t>entries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3 </a:t>
            </a:r>
            <a:r>
              <a:rPr lang="cs-CZ" dirty="0" err="1" smtClean="0"/>
              <a:t>dots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r>
              <a:rPr lang="cs-CZ" dirty="0" smtClean="0"/>
              <a:t> and </a:t>
            </a:r>
            <a:r>
              <a:rPr lang="cs-CZ" dirty="0" err="1" smtClean="0"/>
              <a:t>filter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420459" cy="29684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3826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Budget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35559"/>
            <a:ext cx="5703005" cy="8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05" y="2294078"/>
            <a:ext cx="7223030" cy="35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and </a:t>
            </a:r>
            <a:r>
              <a:rPr lang="cs-CZ" dirty="0" err="1" smtClean="0"/>
              <a:t>dimensions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9" y="1628800"/>
            <a:ext cx="8262448" cy="38373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20260"/>
            <a:ext cx="1723810" cy="263809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2339752" y="2444342"/>
            <a:ext cx="3168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0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9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 smtClean="0">
                <a:latin typeface="Calibri" pitchFamily="34" charset="0"/>
              </a:rPr>
              <a:t>Basic principles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82663" y="2219325"/>
            <a:ext cx="1895475" cy="846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Purchase Order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982663" y="3227388"/>
            <a:ext cx="1895475" cy="1206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982663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Account 8320</a:t>
            </a:r>
          </a:p>
          <a:p>
            <a:pPr algn="ctr" eaLnBrk="1" hangingPunct="1"/>
            <a:r>
              <a:rPr lang="en-US" altLang="cs-CZ" sz="1400" dirty="0">
                <a:solidFill>
                  <a:srgbClr val="F6F4F4"/>
                </a:solidFill>
                <a:latin typeface="Calibri" pitchFamily="34" charset="0"/>
              </a:rPr>
              <a:t>(consultant </a:t>
            </a:r>
            <a:r>
              <a:rPr lang="en-US" altLang="cs-CZ" sz="1400" dirty="0" smtClean="0">
                <a:solidFill>
                  <a:srgbClr val="F6F4F4"/>
                </a:solidFill>
                <a:latin typeface="Calibri" pitchFamily="34" charset="0"/>
              </a:rPr>
              <a:t>services</a:t>
            </a:r>
            <a:r>
              <a:rPr lang="cs-CZ" altLang="cs-CZ" sz="1400" dirty="0" smtClean="0">
                <a:solidFill>
                  <a:srgbClr val="F6F4F4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dirty="0" smtClean="0">
                <a:solidFill>
                  <a:srgbClr val="F6F4F4"/>
                </a:solidFill>
                <a:latin typeface="Calibri" pitchFamily="34" charset="0"/>
              </a:rPr>
              <a:t>EXPENSES</a:t>
            </a:r>
            <a:endParaRPr lang="en-US" altLang="cs-CZ" sz="1400" dirty="0">
              <a:latin typeface="Calibri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V="1">
            <a:off x="1225550" y="334803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AutoShape 10"/>
          <p:cNvSpPr>
            <a:spLocks/>
          </p:cNvSpPr>
          <p:nvPr/>
        </p:nvSpPr>
        <p:spPr bwMode="auto">
          <a:xfrm>
            <a:off x="2878138" y="2219325"/>
            <a:ext cx="201612" cy="1128713"/>
          </a:xfrm>
          <a:prstGeom prst="rightBrace">
            <a:avLst>
              <a:gd name="adj1" fmla="val 466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189288" y="2676525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F9</a:t>
            </a:r>
            <a:endParaRPr lang="en-GB" altLang="cs-CZ" dirty="0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563938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Account 8320</a:t>
            </a:r>
          </a:p>
          <a:p>
            <a:pPr algn="ctr" eaLnBrk="1" hangingPunct="1"/>
            <a:r>
              <a:rPr lang="en-US" altLang="cs-CZ" sz="1400" dirty="0">
                <a:solidFill>
                  <a:srgbClr val="F6F4F4"/>
                </a:solidFill>
                <a:latin typeface="Calibri" pitchFamily="34" charset="0"/>
              </a:rPr>
              <a:t>(consultant services)</a:t>
            </a: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 flipV="1">
            <a:off x="3767139" y="2859881"/>
            <a:ext cx="156790" cy="3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3923928" y="2863850"/>
            <a:ext cx="0" cy="887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>
            <a:off x="5459413" y="3994150"/>
            <a:ext cx="44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5902325" y="3348038"/>
            <a:ext cx="0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5056188" y="1654175"/>
            <a:ext cx="3630612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01.1.2019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5216525" y="1149350"/>
            <a:ext cx="3227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dirty="0">
                <a:latin typeface="Calibri" pitchFamily="34" charset="0"/>
              </a:rPr>
              <a:t>General Ledger Item Entries (Debit amounts)</a:t>
            </a:r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6657975" y="1654175"/>
            <a:ext cx="4475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1500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>
            <a:off x="6870700" y="1898650"/>
            <a:ext cx="0" cy="7778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5056188" y="2676525"/>
            <a:ext cx="379095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01.2.2019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6657975" y="2674938"/>
            <a:ext cx="3818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5216525" y="4960938"/>
            <a:ext cx="3227388" cy="1654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r>
              <a:rPr lang="cs-CZ" altLang="cs-CZ" sz="1000">
                <a:latin typeface="Calibri" pitchFamily="34" charset="0"/>
              </a:rPr>
              <a:t>1002</a:t>
            </a: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r>
              <a:rPr lang="cs-CZ" altLang="cs-CZ" sz="1000" b="1">
                <a:latin typeface="Calibri" pitchFamily="34" charset="0"/>
              </a:rPr>
              <a:t>8320</a:t>
            </a:r>
          </a:p>
          <a:p>
            <a:pPr eaLnBrk="1" hangingPunct="1"/>
            <a:endParaRPr lang="cs-CZ" altLang="cs-CZ" sz="1000" b="1">
              <a:latin typeface="Calibri" pitchFamily="34" charset="0"/>
            </a:endParaRPr>
          </a:p>
          <a:p>
            <a:pPr eaLnBrk="1" hangingPunct="1"/>
            <a:endParaRPr lang="cs-CZ" altLang="cs-CZ" sz="1000" b="1">
              <a:latin typeface="Calibri" pitchFamily="34" charset="0"/>
            </a:endParaRPr>
          </a:p>
          <a:p>
            <a:pPr eaLnBrk="1" hangingPunct="1"/>
            <a:endParaRPr lang="cs-CZ" altLang="cs-CZ" sz="1000">
              <a:latin typeface="Calibri" pitchFamily="34" charset="0"/>
            </a:endParaRPr>
          </a:p>
          <a:p>
            <a:pPr eaLnBrk="1" hangingPunct="1"/>
            <a:r>
              <a:rPr lang="cs-CZ" altLang="cs-CZ" sz="1000">
                <a:latin typeface="Calibri" pitchFamily="34" charset="0"/>
              </a:rPr>
              <a:t>9510</a:t>
            </a:r>
            <a:endParaRPr lang="en-GB" altLang="cs-CZ" sz="1000">
              <a:latin typeface="Calibri" pitchFamily="34" charset="0"/>
            </a:endParaRPr>
          </a:p>
        </p:txBody>
      </p:sp>
      <p:sp>
        <p:nvSpPr>
          <p:cNvPr id="3093" name="Text Box 26"/>
          <p:cNvSpPr txBox="1">
            <a:spLocks noChangeArrowheads="1"/>
          </p:cNvSpPr>
          <p:nvPr/>
        </p:nvSpPr>
        <p:spPr bwMode="auto">
          <a:xfrm>
            <a:off x="3079750" y="4960938"/>
            <a:ext cx="210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sz="1600" dirty="0" smtClean="0">
                <a:latin typeface="Calibri" pitchFamily="34" charset="0"/>
              </a:rPr>
              <a:t>Budget for chosen Year</a:t>
            </a:r>
          </a:p>
          <a:p>
            <a:pPr algn="ctr" eaLnBrk="1" hangingPunct="1"/>
            <a:r>
              <a:rPr lang="en-US" altLang="cs-CZ" sz="1600" dirty="0" smtClean="0">
                <a:latin typeface="Calibri" pitchFamily="34" charset="0"/>
              </a:rPr>
              <a:t>(Business Plan)</a:t>
            </a:r>
            <a:endParaRPr lang="en-US" altLang="cs-CZ" sz="1600" dirty="0">
              <a:latin typeface="Calibri" pitchFamily="34" charset="0"/>
            </a:endParaRPr>
          </a:p>
        </p:txBody>
      </p:sp>
      <p:sp>
        <p:nvSpPr>
          <p:cNvPr id="3094" name="Line 27"/>
          <p:cNvSpPr>
            <a:spLocks noChangeShapeType="1"/>
          </p:cNvSpPr>
          <p:nvPr/>
        </p:nvSpPr>
        <p:spPr bwMode="auto">
          <a:xfrm>
            <a:off x="590232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5459413" y="5368925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>
            <a:off x="5467350" y="60706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5216525" y="576738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8" name="Line 33"/>
          <p:cNvSpPr>
            <a:spLocks noChangeShapeType="1"/>
          </p:cNvSpPr>
          <p:nvPr/>
        </p:nvSpPr>
        <p:spPr bwMode="auto">
          <a:xfrm>
            <a:off x="5216525" y="605313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9" name="Line 34"/>
          <p:cNvSpPr>
            <a:spLocks noChangeShapeType="1"/>
          </p:cNvSpPr>
          <p:nvPr/>
        </p:nvSpPr>
        <p:spPr bwMode="auto">
          <a:xfrm>
            <a:off x="6640513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0" name="Line 35"/>
          <p:cNvSpPr>
            <a:spLocks noChangeShapeType="1"/>
          </p:cNvSpPr>
          <p:nvPr/>
        </p:nvSpPr>
        <p:spPr bwMode="auto">
          <a:xfrm>
            <a:off x="7232650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>
            <a:off x="783907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>
            <a:off x="5216525" y="5181600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3" name="Text Box 38"/>
          <p:cNvSpPr txBox="1">
            <a:spLocks noChangeArrowheads="1"/>
          </p:cNvSpPr>
          <p:nvPr/>
        </p:nvSpPr>
        <p:spPr bwMode="auto">
          <a:xfrm>
            <a:off x="6132513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D1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4" name="Text Box 39"/>
          <p:cNvSpPr txBox="1">
            <a:spLocks noChangeArrowheads="1"/>
          </p:cNvSpPr>
          <p:nvPr/>
        </p:nvSpPr>
        <p:spPr bwMode="auto">
          <a:xfrm>
            <a:off x="671512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D2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5" name="Text Box 40"/>
          <p:cNvSpPr txBox="1">
            <a:spLocks noChangeArrowheads="1"/>
          </p:cNvSpPr>
          <p:nvPr/>
        </p:nvSpPr>
        <p:spPr bwMode="auto">
          <a:xfrm>
            <a:off x="739457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D3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6" name="Text Box 41"/>
          <p:cNvSpPr txBox="1">
            <a:spLocks noChangeArrowheads="1"/>
          </p:cNvSpPr>
          <p:nvPr/>
        </p:nvSpPr>
        <p:spPr bwMode="auto">
          <a:xfrm>
            <a:off x="7867650" y="4960938"/>
            <a:ext cx="336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 4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7" name="Line 44"/>
          <p:cNvSpPr>
            <a:spLocks noChangeShapeType="1"/>
          </p:cNvSpPr>
          <p:nvPr/>
        </p:nvSpPr>
        <p:spPr bwMode="auto">
          <a:xfrm>
            <a:off x="6305550" y="2219325"/>
            <a:ext cx="0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8" name="Line 45"/>
          <p:cNvSpPr>
            <a:spLocks noChangeShapeType="1"/>
          </p:cNvSpPr>
          <p:nvPr/>
        </p:nvSpPr>
        <p:spPr bwMode="auto">
          <a:xfrm flipH="1">
            <a:off x="5459413" y="2219325"/>
            <a:ext cx="86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6"/>
          <p:cNvSpPr>
            <a:spLocks noChangeShapeType="1"/>
          </p:cNvSpPr>
          <p:nvPr/>
        </p:nvSpPr>
        <p:spPr bwMode="auto">
          <a:xfrm flipV="1">
            <a:off x="5454650" y="1898650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Oval 47"/>
          <p:cNvSpPr>
            <a:spLocks noChangeArrowheads="1"/>
          </p:cNvSpPr>
          <p:nvPr/>
        </p:nvSpPr>
        <p:spPr bwMode="auto">
          <a:xfrm>
            <a:off x="4975369" y="2505075"/>
            <a:ext cx="893131" cy="541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3111" name="Line 48"/>
          <p:cNvSpPr>
            <a:spLocks noChangeShapeType="1"/>
          </p:cNvSpPr>
          <p:nvPr/>
        </p:nvSpPr>
        <p:spPr bwMode="auto">
          <a:xfrm>
            <a:off x="2273300" y="4597400"/>
            <a:ext cx="0" cy="1254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2" name="Line 49"/>
          <p:cNvSpPr>
            <a:spLocks noChangeShapeType="1"/>
          </p:cNvSpPr>
          <p:nvPr/>
        </p:nvSpPr>
        <p:spPr bwMode="auto">
          <a:xfrm flipV="1">
            <a:off x="2273300" y="5852318"/>
            <a:ext cx="285115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3" name="Oval 50"/>
          <p:cNvSpPr>
            <a:spLocks noChangeArrowheads="1"/>
          </p:cNvSpPr>
          <p:nvPr/>
        </p:nvSpPr>
        <p:spPr bwMode="auto">
          <a:xfrm>
            <a:off x="5124450" y="5651500"/>
            <a:ext cx="685800" cy="401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4" name="Text Box 51"/>
          <p:cNvSpPr txBox="1">
            <a:spLocks noChangeArrowheads="1"/>
          </p:cNvSpPr>
          <p:nvPr/>
        </p:nvSpPr>
        <p:spPr bwMode="auto">
          <a:xfrm>
            <a:off x="6132513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2000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15" name="Line 52"/>
          <p:cNvSpPr>
            <a:spLocks noChangeShapeType="1"/>
          </p:cNvSpPr>
          <p:nvPr/>
        </p:nvSpPr>
        <p:spPr bwMode="auto">
          <a:xfrm>
            <a:off x="6870700" y="3240088"/>
            <a:ext cx="0" cy="1731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3"/>
          <p:cNvSpPr>
            <a:spLocks noChangeShapeType="1"/>
          </p:cNvSpPr>
          <p:nvPr/>
        </p:nvSpPr>
        <p:spPr bwMode="auto">
          <a:xfrm flipH="1" flipV="1">
            <a:off x="6019800" y="3227388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Line 54"/>
          <p:cNvSpPr>
            <a:spLocks noChangeShapeType="1"/>
          </p:cNvSpPr>
          <p:nvPr/>
        </p:nvSpPr>
        <p:spPr bwMode="auto">
          <a:xfrm flipH="1" flipV="1">
            <a:off x="5741988" y="3043238"/>
            <a:ext cx="27463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8" name="Oval 55"/>
          <p:cNvSpPr>
            <a:spLocks noChangeArrowheads="1"/>
          </p:cNvSpPr>
          <p:nvPr/>
        </p:nvSpPr>
        <p:spPr bwMode="auto">
          <a:xfrm>
            <a:off x="5039653" y="1480344"/>
            <a:ext cx="903309" cy="5413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Text Box 56"/>
          <p:cNvSpPr txBox="1">
            <a:spLocks noChangeArrowheads="1"/>
          </p:cNvSpPr>
          <p:nvPr/>
        </p:nvSpPr>
        <p:spPr bwMode="auto">
          <a:xfrm>
            <a:off x="6680200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1500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20" name="Oval 57"/>
          <p:cNvSpPr>
            <a:spLocks noChangeArrowheads="1"/>
          </p:cNvSpPr>
          <p:nvPr/>
        </p:nvSpPr>
        <p:spPr bwMode="auto">
          <a:xfrm>
            <a:off x="5978525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Oval 58"/>
          <p:cNvSpPr>
            <a:spLocks noChangeArrowheads="1"/>
          </p:cNvSpPr>
          <p:nvPr/>
        </p:nvSpPr>
        <p:spPr bwMode="auto">
          <a:xfrm>
            <a:off x="6528594" y="1563688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2" name="Line 60"/>
          <p:cNvSpPr>
            <a:spLocks noChangeShapeType="1"/>
          </p:cNvSpPr>
          <p:nvPr/>
        </p:nvSpPr>
        <p:spPr bwMode="auto">
          <a:xfrm flipV="1">
            <a:off x="6545263" y="3637756"/>
            <a:ext cx="1004887" cy="2129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3" name="Line 61"/>
          <p:cNvSpPr>
            <a:spLocks noChangeShapeType="1"/>
          </p:cNvSpPr>
          <p:nvPr/>
        </p:nvSpPr>
        <p:spPr bwMode="auto">
          <a:xfrm>
            <a:off x="7026275" y="1965325"/>
            <a:ext cx="523875" cy="1492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Text Box 62"/>
          <p:cNvSpPr txBox="1">
            <a:spLocks noChangeArrowheads="1"/>
          </p:cNvSpPr>
          <p:nvPr/>
        </p:nvSpPr>
        <p:spPr bwMode="auto">
          <a:xfrm>
            <a:off x="6828632" y="3344069"/>
            <a:ext cx="19804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5</a:t>
            </a:r>
            <a:r>
              <a:rPr lang="en-US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00</a:t>
            </a:r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=2000-1500</a:t>
            </a:r>
            <a:endParaRPr lang="en-US" altLang="cs-CZ" sz="12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3125" name="Text Box 63"/>
          <p:cNvSpPr txBox="1">
            <a:spLocks noChangeArrowheads="1"/>
          </p:cNvSpPr>
          <p:nvPr/>
        </p:nvSpPr>
        <p:spPr bwMode="auto">
          <a:xfrm>
            <a:off x="1133475" y="5745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317625" y="4597400"/>
            <a:ext cx="0" cy="847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445721" y="5445224"/>
            <a:ext cx="19046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Direct </a:t>
            </a:r>
            <a:r>
              <a:rPr lang="cs-CZ" sz="1400" dirty="0" err="1" smtClean="0">
                <a:solidFill>
                  <a:srgbClr val="FF0000"/>
                </a:solidFill>
              </a:rPr>
              <a:t>Posting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field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must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be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ticked</a:t>
            </a:r>
            <a:r>
              <a:rPr lang="cs-CZ" sz="1400" dirty="0" smtClean="0">
                <a:solidFill>
                  <a:srgbClr val="FF0000"/>
                </a:solidFill>
              </a:rPr>
              <a:t> on </a:t>
            </a:r>
            <a:r>
              <a:rPr lang="cs-CZ" sz="1400" dirty="0" err="1" smtClean="0">
                <a:solidFill>
                  <a:srgbClr val="FF0000"/>
                </a:solidFill>
              </a:rPr>
              <a:t>the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8320 </a:t>
            </a:r>
            <a:r>
              <a:rPr lang="cs-CZ" sz="1400" dirty="0" err="1" smtClean="0">
                <a:solidFill>
                  <a:srgbClr val="FF0000"/>
                </a:solidFill>
              </a:rPr>
              <a:t>account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card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>
                <a:solidFill>
                  <a:srgbClr val="FF0000"/>
                </a:solidFill>
              </a:rPr>
              <a:t>!!!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6547082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576525" y="2610312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7205724" y="4437111"/>
            <a:ext cx="740537" cy="1350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8809046" y="3348038"/>
            <a:ext cx="0" cy="5835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6" name="Přímá spojnice 5"/>
          <p:cNvCxnSpPr>
            <a:stCxn id="58" idx="6"/>
            <a:endCxn id="60" idx="0"/>
          </p:cNvCxnSpPr>
          <p:nvPr/>
        </p:nvCxnSpPr>
        <p:spPr>
          <a:xfrm>
            <a:off x="7262325" y="2811131"/>
            <a:ext cx="1546721" cy="536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7306076" y="3994150"/>
            <a:ext cx="13071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en-US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1</a:t>
            </a:r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4</a:t>
            </a:r>
            <a:r>
              <a:rPr lang="en-US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00</a:t>
            </a:r>
            <a:endParaRPr lang="cs-CZ" altLang="cs-CZ" sz="1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(1500-100)</a:t>
            </a:r>
            <a:endParaRPr lang="en-US" altLang="cs-CZ" sz="12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4100313" y="1626771"/>
            <a:ext cx="6383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4133850" y="2610312"/>
            <a:ext cx="6495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Sales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Oval 55"/>
          <p:cNvSpPr>
            <a:spLocks noChangeArrowheads="1"/>
          </p:cNvSpPr>
          <p:nvPr/>
        </p:nvSpPr>
        <p:spPr bwMode="auto">
          <a:xfrm>
            <a:off x="4006963" y="1506616"/>
            <a:ext cx="903309" cy="150533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2934612" y="1446209"/>
            <a:ext cx="11676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err="1" smtClean="0">
                <a:latin typeface="Calibri" pitchFamily="34" charset="0"/>
              </a:rPr>
              <a:t>Dimensions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3470813" y="1723209"/>
            <a:ext cx="536150" cy="536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0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838200"/>
            <a:ext cx="8472488" cy="579438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/>
              <a:t>Simple</a:t>
            </a:r>
            <a:r>
              <a:rPr lang="cs-CZ" sz="3600" b="1" dirty="0" smtClean="0"/>
              <a:t> budget </a:t>
            </a:r>
            <a:r>
              <a:rPr lang="cs-CZ" sz="3600" b="1" dirty="0" err="1" smtClean="0"/>
              <a:t>example</a:t>
            </a:r>
            <a:r>
              <a:rPr lang="cs-CZ" sz="3600" b="1" dirty="0" smtClean="0"/>
              <a:t> </a:t>
            </a:r>
            <a:r>
              <a:rPr lang="cs-CZ" sz="2700" b="1" dirty="0" smtClean="0">
                <a:solidFill>
                  <a:srgbClr val="FF0000"/>
                </a:solidFill>
              </a:rPr>
              <a:t>(</a:t>
            </a:r>
            <a:r>
              <a:rPr lang="cs-CZ" sz="2700" b="1" dirty="0" err="1" smtClean="0">
                <a:solidFill>
                  <a:srgbClr val="FF0000"/>
                </a:solidFill>
              </a:rPr>
              <a:t>setup</a:t>
            </a:r>
            <a:r>
              <a:rPr lang="cs-CZ" sz="2700" b="1" dirty="0" smtClean="0">
                <a:solidFill>
                  <a:srgbClr val="FF0000"/>
                </a:solidFill>
              </a:rPr>
              <a:t> </a:t>
            </a:r>
            <a:r>
              <a:rPr lang="cs-CZ" sz="2700" b="1" dirty="0" err="1" smtClean="0">
                <a:solidFill>
                  <a:srgbClr val="FF0000"/>
                </a:solidFill>
              </a:rPr>
              <a:t>working</a:t>
            </a:r>
            <a:r>
              <a:rPr lang="cs-CZ" sz="2700" b="1" dirty="0" smtClean="0">
                <a:solidFill>
                  <a:srgbClr val="FF0000"/>
                </a:solidFill>
              </a:rPr>
              <a:t> </a:t>
            </a:r>
            <a:r>
              <a:rPr lang="cs-CZ" sz="2700" b="1" dirty="0" err="1" smtClean="0">
                <a:solidFill>
                  <a:srgbClr val="FF0000"/>
                </a:solidFill>
              </a:rPr>
              <a:t>date</a:t>
            </a:r>
            <a:r>
              <a:rPr lang="cs-CZ" sz="2700" b="1" dirty="0" smtClean="0">
                <a:solidFill>
                  <a:srgbClr val="FF0000"/>
                </a:solidFill>
              </a:rPr>
              <a:t> to 1.1.2019)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15453" y="1556792"/>
            <a:ext cx="635462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+ 2 </a:t>
            </a:r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 Purchase Order with two lines</a:t>
            </a:r>
          </a:p>
          <a:p>
            <a:pPr algn="ctr"/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consul</a:t>
            </a:r>
            <a:r>
              <a:rPr lang="cs-CZ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2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ation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services (G/L account </a:t>
            </a:r>
            <a:r>
              <a:rPr lang="cs-CZ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8320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0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our example </a:t>
            </a:r>
            <a:r>
              <a:rPr lang="cs-CZ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(PWP)</a:t>
            </a:r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</a:t>
            </a:r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 show only PO lines</a:t>
            </a:r>
            <a:endParaRPr lang="en-US" sz="2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8388424" y="2636912"/>
            <a:ext cx="3600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8709402" y="2636912"/>
            <a:ext cx="39062" cy="2295872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6804248" y="4932784"/>
            <a:ext cx="19051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438537" y="4730551"/>
            <a:ext cx="383438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cs-CZ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2" y="1648057"/>
            <a:ext cx="1465667" cy="10608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20951"/>
            <a:ext cx="6009524" cy="128571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07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PO</a:t>
            </a:r>
            <a:r>
              <a:rPr lang="en-ZA" dirty="0" smtClean="0"/>
              <a:t> lines-generation of G/L </a:t>
            </a:r>
            <a:r>
              <a:rPr lang="en-ZA" dirty="0" err="1" smtClean="0"/>
              <a:t>Entr</a:t>
            </a:r>
            <a:r>
              <a:rPr lang="cs-CZ" dirty="0" smtClean="0"/>
              <a:t>i</a:t>
            </a:r>
            <a:r>
              <a:rPr lang="en-ZA" dirty="0" err="1" smtClean="0"/>
              <a:t>es</a:t>
            </a:r>
            <a:endParaRPr lang="en-Z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067944" y="3068960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</a:t>
            </a:r>
            <a:r>
              <a:rPr lang="cs-CZ" sz="1400" dirty="0" smtClean="0">
                <a:solidFill>
                  <a:srgbClr val="002060"/>
                </a:solidFill>
              </a:rPr>
              <a:t>SALES (</a:t>
            </a:r>
            <a:r>
              <a:rPr lang="cs-CZ" sz="1400" dirty="0" err="1" smtClean="0">
                <a:solidFill>
                  <a:srgbClr val="002060"/>
                </a:solidFill>
              </a:rPr>
              <a:t>Icon</a:t>
            </a:r>
            <a:r>
              <a:rPr lang="cs-CZ" sz="1400" dirty="0" smtClean="0">
                <a:solidFill>
                  <a:srgbClr val="002060"/>
                </a:solidFill>
              </a:rPr>
              <a:t> Line)</a:t>
            </a:r>
            <a:endParaRPr lang="cs-CZ" sz="1400" dirty="0" smtClean="0">
              <a:solidFill>
                <a:srgbClr val="002060"/>
              </a:solidFill>
            </a:endParaRPr>
          </a:p>
          <a:p>
            <a:r>
              <a:rPr lang="cs-CZ" sz="1400" dirty="0" smtClean="0">
                <a:solidFill>
                  <a:srgbClr val="002060"/>
                </a:solidFill>
              </a:rPr>
              <a:t> </a:t>
            </a:r>
            <a:endParaRPr lang="cs-CZ" sz="1400" dirty="0">
              <a:solidFill>
                <a:srgbClr val="00206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5172054" y="2696473"/>
            <a:ext cx="0" cy="4405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349110" y="3772341"/>
            <a:ext cx="269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002060"/>
                </a:solidFill>
              </a:rPr>
              <a:t>Change</a:t>
            </a:r>
            <a:r>
              <a:rPr lang="cs-CZ" sz="1200" dirty="0" smtClean="0">
                <a:solidFill>
                  <a:srgbClr val="002060"/>
                </a:solidFill>
              </a:rPr>
              <a:t> </a:t>
            </a:r>
            <a:r>
              <a:rPr lang="cs-CZ" sz="1200" dirty="0" err="1" smtClean="0">
                <a:solidFill>
                  <a:srgbClr val="002060"/>
                </a:solidFill>
              </a:rPr>
              <a:t>of</a:t>
            </a:r>
            <a:r>
              <a:rPr lang="cs-CZ" sz="1200" dirty="0" smtClean="0">
                <a:solidFill>
                  <a:srgbClr val="002060"/>
                </a:solidFill>
              </a:rPr>
              <a:t> </a:t>
            </a:r>
            <a:r>
              <a:rPr lang="cs-CZ" sz="1200" dirty="0" err="1" smtClean="0">
                <a:solidFill>
                  <a:srgbClr val="002060"/>
                </a:solidFill>
              </a:rPr>
              <a:t>Working</a:t>
            </a:r>
            <a:r>
              <a:rPr lang="cs-CZ" sz="1200" dirty="0" smtClean="0">
                <a:solidFill>
                  <a:srgbClr val="002060"/>
                </a:solidFill>
              </a:rPr>
              <a:t> </a:t>
            </a:r>
            <a:r>
              <a:rPr lang="cs-CZ" sz="1200" dirty="0" err="1" smtClean="0">
                <a:solidFill>
                  <a:srgbClr val="002060"/>
                </a:solidFill>
              </a:rPr>
              <a:t>date</a:t>
            </a:r>
            <a:r>
              <a:rPr lang="cs-CZ" sz="1200" dirty="0" smtClean="0">
                <a:solidFill>
                  <a:srgbClr val="002060"/>
                </a:solidFill>
              </a:rPr>
              <a:t>  to </a:t>
            </a:r>
            <a:r>
              <a:rPr lang="cs-CZ" sz="1200" dirty="0" smtClean="0">
                <a:solidFill>
                  <a:srgbClr val="002060"/>
                </a:solidFill>
              </a:rPr>
              <a:t>1.2.2019</a:t>
            </a:r>
            <a:endParaRPr lang="cs-CZ" sz="1200" dirty="0">
              <a:solidFill>
                <a:srgbClr val="00206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49" y="2853549"/>
            <a:ext cx="1315591" cy="1251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5323758" y="3299307"/>
            <a:ext cx="1540321" cy="77075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From Icon Line,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Dimensions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374371" y="4285077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ADM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7.2.2019, </a:t>
            </a:r>
            <a:r>
              <a:rPr lang="cs-CZ" sz="1400" dirty="0" err="1" smtClean="0">
                <a:solidFill>
                  <a:srgbClr val="002060"/>
                </a:solidFill>
              </a:rPr>
              <a:t>Cost</a:t>
            </a:r>
            <a:r>
              <a:rPr lang="cs-CZ" sz="1400" dirty="0" smtClean="0">
                <a:solidFill>
                  <a:srgbClr val="002060"/>
                </a:solidFill>
              </a:rPr>
              <a:t>=100</a:t>
            </a:r>
            <a:endParaRPr lang="cs-CZ" sz="1400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315314" y="4546687"/>
            <a:ext cx="0" cy="48781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54442" y="1098842"/>
            <a:ext cx="300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66FF"/>
                </a:solidFill>
              </a:rPr>
              <a:t>Purchase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Order</a:t>
            </a:r>
            <a:r>
              <a:rPr lang="cs-CZ" sz="1200" b="1" dirty="0" smtClean="0">
                <a:solidFill>
                  <a:srgbClr val="0066FF"/>
                </a:solidFill>
              </a:rPr>
              <a:t> Line </a:t>
            </a:r>
            <a:r>
              <a:rPr lang="cs-CZ" sz="1200" b="1" dirty="0" smtClean="0">
                <a:solidFill>
                  <a:srgbClr val="0066FF"/>
                </a:solidFill>
              </a:rPr>
              <a:t>1 – and post (F9) </a:t>
            </a:r>
            <a:endParaRPr lang="cs-CZ" sz="1200" b="1" dirty="0">
              <a:solidFill>
                <a:srgbClr val="0066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93745" y="4961818"/>
            <a:ext cx="2837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66FF"/>
                </a:solidFill>
              </a:rPr>
              <a:t>Purchase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Order</a:t>
            </a:r>
            <a:r>
              <a:rPr lang="cs-CZ" sz="1200" b="1" dirty="0" smtClean="0">
                <a:solidFill>
                  <a:srgbClr val="0066FF"/>
                </a:solidFill>
              </a:rPr>
              <a:t> Line </a:t>
            </a:r>
            <a:r>
              <a:rPr lang="cs-CZ" sz="1200" b="1" dirty="0" smtClean="0">
                <a:solidFill>
                  <a:srgbClr val="0066FF"/>
                </a:solidFill>
              </a:rPr>
              <a:t>2 and post (F9)</a:t>
            </a:r>
            <a:endParaRPr lang="cs-CZ" sz="1200" b="1" dirty="0">
              <a:solidFill>
                <a:srgbClr val="0066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24" y="1591135"/>
            <a:ext cx="7352381" cy="10857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03" y="3206742"/>
            <a:ext cx="1452468" cy="9837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03" y="5177995"/>
            <a:ext cx="7342857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(</a:t>
            </a:r>
            <a:r>
              <a:rPr lang="cs-CZ" sz="2000" dirty="0" err="1" smtClean="0">
                <a:solidFill>
                  <a:srgbClr val="002060"/>
                </a:solidFill>
              </a:rPr>
              <a:t>filtered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for</a:t>
            </a:r>
            <a:r>
              <a:rPr lang="cs-CZ" sz="2000" dirty="0" smtClean="0">
                <a:solidFill>
                  <a:srgbClr val="002060"/>
                </a:solidFill>
              </a:rPr>
              <a:t> just </a:t>
            </a:r>
            <a:r>
              <a:rPr lang="cs-CZ" sz="2000" dirty="0" err="1" smtClean="0">
                <a:solidFill>
                  <a:srgbClr val="002060"/>
                </a:solidFill>
              </a:rPr>
              <a:t>created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ones</a:t>
            </a:r>
            <a:r>
              <a:rPr lang="cs-CZ" sz="2000" dirty="0" smtClean="0">
                <a:solidFill>
                  <a:srgbClr val="002060"/>
                </a:solidFill>
              </a:rPr>
              <a:t>)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3038"/>
            <a:ext cx="1407071" cy="21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612613" y="2715153"/>
            <a:ext cx="4752528" cy="1800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118783"/>
            <a:ext cx="6114286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6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General Ledger Entries </a:t>
            </a:r>
            <a:r>
              <a:rPr lang="en-ZA" dirty="0" smtClean="0">
                <a:solidFill>
                  <a:srgbClr val="0066FF"/>
                </a:solidFill>
              </a:rPr>
              <a:t>– </a:t>
            </a:r>
            <a:r>
              <a:rPr lang="en-ZA" sz="1600" dirty="0" smtClean="0">
                <a:solidFill>
                  <a:srgbClr val="0066FF"/>
                </a:solidFill>
              </a:rPr>
              <a:t>what was posted =impact of two posted purchase orders</a:t>
            </a:r>
            <a:endParaRPr lang="en-ZA" sz="1600" dirty="0">
              <a:solidFill>
                <a:srgbClr val="0066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8" y="1988840"/>
            <a:ext cx="8638095" cy="298095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305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Setup</a:t>
            </a:r>
            <a:r>
              <a:rPr lang="cs-CZ" dirty="0" smtClean="0"/>
              <a:t> data in Budget matrix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6" y="1628800"/>
            <a:ext cx="3457575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9" y="3215680"/>
            <a:ext cx="3204517" cy="27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3995936" y="4588727"/>
            <a:ext cx="2088232" cy="100051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We have to go back in time</a:t>
            </a:r>
            <a:endParaRPr lang="en-US" sz="12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2" y="1648057"/>
            <a:ext cx="1465667" cy="10608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2" y="1800457"/>
            <a:ext cx="1465667" cy="10608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636510"/>
            <a:ext cx="1465667" cy="10608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109" y="1440232"/>
            <a:ext cx="3212118" cy="177544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0204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Budget  </a:t>
            </a:r>
            <a:r>
              <a:rPr lang="cs-CZ" sz="2400" b="1" dirty="0" smtClean="0"/>
              <a:t>Matrix-1st line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department=SALES and 1.1.19 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01" y="1417638"/>
            <a:ext cx="6624736" cy="54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Budget  </a:t>
            </a:r>
            <a:r>
              <a:rPr lang="cs-CZ" sz="2400" b="1" dirty="0" smtClean="0"/>
              <a:t>Matrix-2st line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department=ADM and 1.2.19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52354"/>
            <a:ext cx="6715115" cy="50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6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1519</TotalTime>
  <Words>287</Words>
  <Application>Microsoft Office PowerPoint</Application>
  <PresentationFormat>Předvádění na obrazovce (4:3)</PresentationFormat>
  <Paragraphs>114</Paragraphs>
  <Slides>16</Slides>
  <Notes>1</Notes>
  <HiddenSlides>2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Navertica3</vt:lpstr>
      <vt:lpstr>1_Navertica3</vt:lpstr>
      <vt:lpstr>2_Navertica3</vt:lpstr>
      <vt:lpstr>List aplikace Microsoft Excel 97–2003</vt:lpstr>
      <vt:lpstr>Prezentace aplikace PowerPoint</vt:lpstr>
      <vt:lpstr>Basic principles</vt:lpstr>
      <vt:lpstr>Simple budget example (setup working date to 1.1.2019)</vt:lpstr>
      <vt:lpstr>PO lines-generation of G/L Entries</vt:lpstr>
      <vt:lpstr>General Ledger Entries (filtered for just created ones) </vt:lpstr>
      <vt:lpstr>General Ledger Entries – what was posted =impact of two posted purchase orders</vt:lpstr>
      <vt:lpstr>Setup data in Budget matrix</vt:lpstr>
      <vt:lpstr>Budget  Matrix-1st line for department=SALES and 1.1.19 </vt:lpstr>
      <vt:lpstr>Budget  Matrix-2st line for department=ADM and 1.2.19 </vt:lpstr>
      <vt:lpstr>Budget</vt:lpstr>
      <vt:lpstr>Budget entries by use of 3 dots button and filter</vt:lpstr>
      <vt:lpstr>Budget</vt:lpstr>
      <vt:lpstr>Budget and dimensions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Jaromir Skorkovsky</cp:lastModifiedBy>
  <cp:revision>843</cp:revision>
  <dcterms:created xsi:type="dcterms:W3CDTF">2008-09-16T18:20:53Z</dcterms:created>
  <dcterms:modified xsi:type="dcterms:W3CDTF">2018-05-10T09:46:49Z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