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6" r:id="rId2"/>
    <p:sldId id="308" r:id="rId3"/>
    <p:sldId id="321" r:id="rId4"/>
    <p:sldId id="310" r:id="rId5"/>
    <p:sldId id="312" r:id="rId6"/>
    <p:sldId id="313" r:id="rId7"/>
    <p:sldId id="314" r:id="rId8"/>
    <p:sldId id="316" r:id="rId9"/>
    <p:sldId id="317" r:id="rId10"/>
    <p:sldId id="318" r:id="rId11"/>
    <p:sldId id="319" r:id="rId12"/>
    <p:sldId id="320" r:id="rId13"/>
    <p:sldId id="323" r:id="rId14"/>
    <p:sldId id="322" r:id="rId15"/>
    <p:sldId id="324" r:id="rId16"/>
    <p:sldId id="325" r:id="rId17"/>
    <p:sldId id="315" r:id="rId1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>
      <p:cViewPr varScale="1">
        <p:scale>
          <a:sx n="83" d="100"/>
          <a:sy n="83" d="100"/>
        </p:scale>
        <p:origin x="-199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E92007-5756-40BE-A319-FC73D6D39E74}" type="datetimeFigureOut">
              <a:rPr lang="cs-CZ" smtClean="0"/>
              <a:t>13.04.2018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CCF965-D2DE-4C4C-AD1D-A421956778C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757406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CCF965-D2DE-4C4C-AD1D-A421956778C9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263252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fld id="{144B0FBD-CFB8-4647-92C0-C97E81106FE6}" type="slidenum">
              <a:rPr lang="en-US" altLang="cs-CZ"/>
              <a:pPr eaLnBrk="1" hangingPunct="1"/>
              <a:t>3</a:t>
            </a:fld>
            <a:endParaRPr lang="en-US" altLang="cs-CZ"/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13.04.2018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882797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13.04.2018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200464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13.04.2018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6615236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Nadpis a tabul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en-GB"/>
          </a:p>
        </p:txBody>
      </p:sp>
      <p:sp>
        <p:nvSpPr>
          <p:cNvPr id="3" name="Zástupný symbol pro tabulku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GB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EEA459-C375-446E-925D-8FB0156854A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29335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13.04.2018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565618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13.04.2018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211116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13.04.2018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800874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13.04.2018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839714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13.04.2018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551837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13.04.2018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870694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13.04.2018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682184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13.04.2018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375383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C74A0C-3999-4A34-B7B3-0F835A0A5B6E}" type="datetimeFigureOut">
              <a:rPr lang="cs-CZ" smtClean="0"/>
              <a:t>13.04.2018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970087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png"/><Relationship Id="rId4" Type="http://schemas.openxmlformats.org/officeDocument/2006/relationships/image" Target="../media/image12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oogle.cz/url?sa=i&amp;rct=j&amp;q=&amp;esrc=s&amp;source=images&amp;cd=&amp;cad=rja&amp;uact=8&amp;ved=0ahUKEwiVkeKM7YvXAhXHAxoKHeTXC-EQjRwIBw&amp;url=https://progressiverisingphoenix.com/wholesale-discounts/&amp;psig=AOvVaw36PTeGO7o3CEjkfULmgho8&amp;ust=1509023549822548" TargetMode="Externa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sz="4000" dirty="0" err="1" smtClean="0"/>
              <a:t>Introduction</a:t>
            </a:r>
            <a:r>
              <a:rPr lang="cs-CZ" sz="4000" dirty="0" smtClean="0"/>
              <a:t> to MS Dynamics NAV    </a:t>
            </a:r>
            <a:r>
              <a:rPr lang="cs-CZ" sz="1600" b="1" dirty="0" smtClean="0">
                <a:solidFill>
                  <a:srgbClr val="0070C0"/>
                </a:solidFill>
              </a:rPr>
              <a:t>(</a:t>
            </a:r>
            <a:r>
              <a:rPr lang="cs-CZ" sz="1600" b="1" dirty="0" err="1" smtClean="0">
                <a:solidFill>
                  <a:srgbClr val="0070C0"/>
                </a:solidFill>
              </a:rPr>
              <a:t>Discounts</a:t>
            </a:r>
            <a:r>
              <a:rPr lang="cs-CZ" sz="1600" b="1" dirty="0" smtClean="0">
                <a:solidFill>
                  <a:srgbClr val="0070C0"/>
                </a:solidFill>
              </a:rPr>
              <a:t>)</a:t>
            </a:r>
            <a:endParaRPr lang="cs-CZ" sz="1600" b="1" dirty="0">
              <a:solidFill>
                <a:srgbClr val="0070C0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sz="1800" dirty="0" err="1" smtClean="0"/>
              <a:t>Ing.J.Skorkovský,CSc</a:t>
            </a:r>
            <a:r>
              <a:rPr lang="cs-CZ" sz="1800" dirty="0" smtClean="0"/>
              <a:t>.</a:t>
            </a:r>
            <a:r>
              <a:rPr lang="cs-CZ" dirty="0" smtClean="0"/>
              <a:t> </a:t>
            </a:r>
          </a:p>
          <a:p>
            <a:r>
              <a:rPr lang="en-US" sz="1800" dirty="0" smtClean="0"/>
              <a:t>MASARYK UNIVERSITY BRNO,</a:t>
            </a:r>
            <a:r>
              <a:rPr lang="cs-CZ" sz="1800" dirty="0" smtClean="0"/>
              <a:t> </a:t>
            </a:r>
            <a:r>
              <a:rPr lang="en-US" sz="1800" dirty="0" smtClean="0"/>
              <a:t>Czech Republic </a:t>
            </a:r>
          </a:p>
          <a:p>
            <a:r>
              <a:rPr lang="en-US" sz="1800" dirty="0" smtClean="0"/>
              <a:t>Faculty of economics and business administration </a:t>
            </a:r>
          </a:p>
          <a:p>
            <a:r>
              <a:rPr lang="en-US" sz="1800" dirty="0" smtClean="0"/>
              <a:t>Department of corporate economy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17208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err="1" smtClean="0"/>
              <a:t>Invoice</a:t>
            </a:r>
            <a:r>
              <a:rPr lang="cs-CZ" dirty="0" smtClean="0"/>
              <a:t> </a:t>
            </a:r>
            <a:r>
              <a:rPr lang="cs-CZ" dirty="0" err="1" smtClean="0"/>
              <a:t>Discount</a:t>
            </a:r>
            <a:r>
              <a:rPr lang="cs-CZ" dirty="0" smtClean="0"/>
              <a:t> </a:t>
            </a:r>
            <a:r>
              <a:rPr lang="cs-CZ" dirty="0" err="1" smtClean="0"/>
              <a:t>calculation</a:t>
            </a:r>
            <a:r>
              <a:rPr lang="cs-CZ" dirty="0" smtClean="0"/>
              <a:t> </a:t>
            </a:r>
            <a:endParaRPr lang="cs-CZ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700808"/>
            <a:ext cx="7599614" cy="115212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3" name="TextovéPole 2"/>
          <p:cNvSpPr txBox="1"/>
          <p:nvPr/>
        </p:nvSpPr>
        <p:spPr>
          <a:xfrm>
            <a:off x="5545507" y="1689697"/>
            <a:ext cx="95571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600" dirty="0" smtClean="0">
                <a:solidFill>
                  <a:srgbClr val="0070C0"/>
                </a:solidFill>
              </a:rPr>
              <a:t>Sales line</a:t>
            </a:r>
            <a:endParaRPr lang="cs-CZ" sz="1600" dirty="0">
              <a:solidFill>
                <a:srgbClr val="0070C0"/>
              </a:solidFill>
            </a:endParaRPr>
          </a:p>
        </p:txBody>
      </p:sp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812" y="3068960"/>
            <a:ext cx="2443972" cy="95299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717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61761" y="3068960"/>
            <a:ext cx="1617365" cy="15619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6" name="Přímá spojnice se šipkou 5"/>
          <p:cNvCxnSpPr/>
          <p:nvPr/>
        </p:nvCxnSpPr>
        <p:spPr>
          <a:xfrm>
            <a:off x="5220072" y="3429000"/>
            <a:ext cx="941333" cy="0"/>
          </a:xfrm>
          <a:prstGeom prst="straightConnector1">
            <a:avLst/>
          </a:prstGeom>
          <a:ln w="38100"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ovéPole 6"/>
          <p:cNvSpPr txBox="1"/>
          <p:nvPr/>
        </p:nvSpPr>
        <p:spPr>
          <a:xfrm>
            <a:off x="3979320" y="3244334"/>
            <a:ext cx="199008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 smtClean="0">
                <a:solidFill>
                  <a:srgbClr val="0070C0"/>
                </a:solidFill>
              </a:rPr>
              <a:t>        F7</a:t>
            </a:r>
          </a:p>
          <a:p>
            <a:r>
              <a:rPr lang="cs-CZ" sz="2000" b="1" dirty="0" smtClean="0">
                <a:solidFill>
                  <a:srgbClr val="0070C0"/>
                </a:solidFill>
              </a:rPr>
              <a:t>(</a:t>
            </a:r>
            <a:r>
              <a:rPr lang="cs-CZ" sz="2000" b="1" dirty="0" err="1" smtClean="0">
                <a:solidFill>
                  <a:srgbClr val="0070C0"/>
                </a:solidFill>
              </a:rPr>
              <a:t>Statistics</a:t>
            </a:r>
            <a:r>
              <a:rPr lang="cs-CZ" sz="2000" b="1" dirty="0" smtClean="0">
                <a:solidFill>
                  <a:srgbClr val="0070C0"/>
                </a:solidFill>
              </a:rPr>
              <a:t>)</a:t>
            </a:r>
            <a:endParaRPr lang="cs-CZ" sz="2000" b="1" dirty="0">
              <a:solidFill>
                <a:srgbClr val="0070C0"/>
              </a:solidFill>
            </a:endParaRPr>
          </a:p>
        </p:txBody>
      </p:sp>
      <p:pic>
        <p:nvPicPr>
          <p:cNvPr id="7173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219" y="4077072"/>
            <a:ext cx="2411107" cy="8640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4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5146161"/>
            <a:ext cx="8352928" cy="131544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16" name="Zaoblený obdélník 15"/>
          <p:cNvSpPr/>
          <p:nvPr/>
        </p:nvSpPr>
        <p:spPr>
          <a:xfrm>
            <a:off x="6804248" y="5146161"/>
            <a:ext cx="1592560" cy="1337636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571383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7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7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7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7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Statistics</a:t>
            </a:r>
            <a:r>
              <a:rPr lang="cs-CZ" dirty="0" smtClean="0"/>
              <a:t> F7</a:t>
            </a:r>
            <a:endParaRPr lang="cs-CZ" dirty="0"/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720" y="1507018"/>
            <a:ext cx="4536504" cy="43810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Přímá spojnice se šipkou 4"/>
          <p:cNvCxnSpPr/>
          <p:nvPr/>
        </p:nvCxnSpPr>
        <p:spPr>
          <a:xfrm flipH="1">
            <a:off x="6444208" y="1916832"/>
            <a:ext cx="864096" cy="100811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ovéPole 5"/>
          <p:cNvSpPr txBox="1"/>
          <p:nvPr/>
        </p:nvSpPr>
        <p:spPr>
          <a:xfrm>
            <a:off x="7092280" y="2348880"/>
            <a:ext cx="1764650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 smtClean="0"/>
              <a:t>There</a:t>
            </a:r>
            <a:r>
              <a:rPr lang="cs-CZ" dirty="0" smtClean="0"/>
              <a:t> </a:t>
            </a:r>
            <a:r>
              <a:rPr lang="cs-CZ" dirty="0" err="1" smtClean="0"/>
              <a:t>will</a:t>
            </a:r>
            <a:r>
              <a:rPr lang="cs-CZ" dirty="0" smtClean="0"/>
              <a:t> </a:t>
            </a:r>
            <a:r>
              <a:rPr lang="cs-CZ" dirty="0" err="1" smtClean="0"/>
              <a:t>be</a:t>
            </a:r>
            <a:r>
              <a:rPr lang="cs-CZ" dirty="0" smtClean="0"/>
              <a:t> </a:t>
            </a:r>
          </a:p>
          <a:p>
            <a:r>
              <a:rPr lang="cs-CZ" dirty="0" err="1" smtClean="0"/>
              <a:t>discount</a:t>
            </a:r>
            <a:r>
              <a:rPr lang="cs-CZ" dirty="0" smtClean="0"/>
              <a:t> </a:t>
            </a:r>
            <a:r>
              <a:rPr lang="cs-CZ" dirty="0" err="1" smtClean="0"/>
              <a:t>granted</a:t>
            </a:r>
            <a:endParaRPr lang="cs-CZ" dirty="0" smtClean="0"/>
          </a:p>
          <a:p>
            <a:r>
              <a:rPr lang="cs-CZ" dirty="0" err="1" smtClean="0"/>
              <a:t>amount</a:t>
            </a:r>
            <a:r>
              <a:rPr lang="cs-CZ" dirty="0" smtClean="0"/>
              <a:t> </a:t>
            </a:r>
            <a:r>
              <a:rPr lang="cs-CZ" dirty="0" err="1" smtClean="0"/>
              <a:t>after</a:t>
            </a:r>
            <a:endParaRPr lang="cs-CZ" dirty="0" smtClean="0"/>
          </a:p>
          <a:p>
            <a:r>
              <a:rPr lang="cs-CZ" dirty="0" err="1" smtClean="0"/>
              <a:t>invoice</a:t>
            </a:r>
            <a:r>
              <a:rPr lang="cs-CZ" dirty="0" smtClean="0"/>
              <a:t> </a:t>
            </a:r>
            <a:r>
              <a:rPr lang="cs-CZ" dirty="0" err="1" smtClean="0"/>
              <a:t>discount</a:t>
            </a:r>
            <a:endParaRPr lang="cs-CZ" dirty="0" smtClean="0"/>
          </a:p>
          <a:p>
            <a:r>
              <a:rPr lang="cs-CZ" dirty="0" err="1" smtClean="0"/>
              <a:t>calculation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042198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9552" y="336034"/>
            <a:ext cx="8229600" cy="1143000"/>
          </a:xfrm>
        </p:spPr>
        <p:txBody>
          <a:bodyPr>
            <a:normAutofit/>
          </a:bodyPr>
          <a:lstStyle/>
          <a:p>
            <a:r>
              <a:rPr lang="cs-CZ" dirty="0" smtClean="0"/>
              <a:t>G/L </a:t>
            </a:r>
            <a:r>
              <a:rPr lang="cs-CZ" dirty="0" err="1" smtClean="0"/>
              <a:t>Entries</a:t>
            </a:r>
            <a:r>
              <a:rPr lang="cs-CZ" dirty="0" smtClean="0"/>
              <a:t>  </a:t>
            </a:r>
            <a:r>
              <a:rPr lang="cs-CZ" dirty="0" err="1" smtClean="0"/>
              <a:t>after</a:t>
            </a:r>
            <a:r>
              <a:rPr lang="cs-CZ" dirty="0" smtClean="0"/>
              <a:t> </a:t>
            </a:r>
            <a:r>
              <a:rPr lang="cs-CZ" dirty="0" err="1" smtClean="0"/>
              <a:t>posting</a:t>
            </a:r>
            <a:r>
              <a:rPr lang="cs-CZ" dirty="0" smtClean="0"/>
              <a:t> F9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323528" y="1375182"/>
            <a:ext cx="771300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600" dirty="0" smtClean="0"/>
              <a:t>Departments-&gt;Financial Management -&gt;General Ledger -&gt;Archive-&gt;History-&gt;G/L Registers </a:t>
            </a:r>
            <a:endParaRPr lang="en-ZA" sz="1600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1498" y="2060848"/>
            <a:ext cx="7341955" cy="25332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Obdélník 2"/>
          <p:cNvSpPr/>
          <p:nvPr/>
        </p:nvSpPr>
        <p:spPr>
          <a:xfrm>
            <a:off x="1187624" y="4614755"/>
            <a:ext cx="507882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cs-CZ" sz="5400" b="1" cap="none" spc="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Discount</a:t>
            </a:r>
            <a:r>
              <a:rPr lang="cs-CZ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cs-CZ" sz="5400" b="1" cap="none" spc="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granted</a:t>
            </a:r>
            <a:endParaRPr lang="cs-CZ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609979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err="1" smtClean="0"/>
              <a:t>Item</a:t>
            </a:r>
            <a:r>
              <a:rPr lang="cs-CZ" dirty="0" smtClean="0"/>
              <a:t> </a:t>
            </a:r>
            <a:r>
              <a:rPr lang="cs-CZ" dirty="0" err="1" smtClean="0"/>
              <a:t>card</a:t>
            </a:r>
            <a:r>
              <a:rPr lang="cs-CZ" dirty="0" smtClean="0"/>
              <a:t> </a:t>
            </a:r>
            <a:r>
              <a:rPr lang="cs-CZ" dirty="0" err="1" smtClean="0"/>
              <a:t>used</a:t>
            </a:r>
            <a:r>
              <a:rPr lang="cs-CZ" dirty="0" smtClean="0"/>
              <a:t> in modelling </a:t>
            </a:r>
            <a:r>
              <a:rPr lang="cs-CZ" dirty="0" err="1" smtClean="0"/>
              <a:t>charges</a:t>
            </a:r>
            <a:endParaRPr lang="cs-CZ" dirty="0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1412776"/>
            <a:ext cx="6576864" cy="411706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72349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Sales </a:t>
            </a:r>
            <a:r>
              <a:rPr lang="cs-CZ" dirty="0" err="1" smtClean="0"/>
              <a:t>order</a:t>
            </a:r>
            <a:r>
              <a:rPr lang="cs-CZ" dirty="0" smtClean="0"/>
              <a:t> </a:t>
            </a:r>
            <a:r>
              <a:rPr lang="cs-CZ" dirty="0" err="1" smtClean="0"/>
              <a:t>with</a:t>
            </a:r>
            <a:r>
              <a:rPr lang="cs-CZ" dirty="0" smtClean="0"/>
              <a:t> </a:t>
            </a:r>
            <a:r>
              <a:rPr lang="cs-CZ" dirty="0" err="1" smtClean="0"/>
              <a:t>low</a:t>
            </a:r>
            <a:r>
              <a:rPr lang="cs-CZ" dirty="0" smtClean="0"/>
              <a:t> unit </a:t>
            </a:r>
            <a:r>
              <a:rPr lang="cs-CZ" dirty="0" err="1" smtClean="0"/>
              <a:t>price</a:t>
            </a: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827584" y="1340768"/>
            <a:ext cx="7200800" cy="9361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err="1" smtClean="0"/>
              <a:t>Customer</a:t>
            </a:r>
            <a:r>
              <a:rPr lang="cs-CZ" dirty="0" smtClean="0"/>
              <a:t> =10000</a:t>
            </a:r>
            <a:endParaRPr lang="cs-CZ" dirty="0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6481" y="2568028"/>
            <a:ext cx="7211903" cy="7009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3501008"/>
            <a:ext cx="2140384" cy="1835296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cxnSp>
        <p:nvCxnSpPr>
          <p:cNvPr id="7" name="Přímá spojnice se šipkou 6"/>
          <p:cNvCxnSpPr/>
          <p:nvPr/>
        </p:nvCxnSpPr>
        <p:spPr>
          <a:xfrm flipH="1">
            <a:off x="3059832" y="3356992"/>
            <a:ext cx="1728192" cy="1368152"/>
          </a:xfrm>
          <a:prstGeom prst="straightConnector1">
            <a:avLst/>
          </a:prstGeom>
          <a:ln w="38100">
            <a:solidFill>
              <a:schemeClr val="accent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3600574"/>
            <a:ext cx="2443972" cy="95299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10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56455" y="4608686"/>
            <a:ext cx="2411107" cy="8640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468420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Sales </a:t>
            </a:r>
            <a:r>
              <a:rPr lang="cs-CZ" dirty="0" err="1" smtClean="0"/>
              <a:t>order</a:t>
            </a:r>
            <a:r>
              <a:rPr lang="cs-CZ" dirty="0" smtClean="0"/>
              <a:t> </a:t>
            </a:r>
            <a:r>
              <a:rPr lang="cs-CZ" dirty="0" err="1" smtClean="0"/>
              <a:t>with</a:t>
            </a:r>
            <a:r>
              <a:rPr lang="cs-CZ" dirty="0" smtClean="0"/>
              <a:t> </a:t>
            </a:r>
            <a:r>
              <a:rPr lang="cs-CZ" dirty="0" err="1" smtClean="0"/>
              <a:t>low</a:t>
            </a:r>
            <a:r>
              <a:rPr lang="cs-CZ" dirty="0" smtClean="0"/>
              <a:t> unit </a:t>
            </a:r>
            <a:r>
              <a:rPr lang="cs-CZ" dirty="0" err="1" smtClean="0"/>
              <a:t>price</a:t>
            </a: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827584" y="1340768"/>
            <a:ext cx="7200800" cy="9361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err="1" smtClean="0"/>
              <a:t>Customer</a:t>
            </a:r>
            <a:r>
              <a:rPr lang="cs-CZ" dirty="0" smtClean="0"/>
              <a:t> =10000</a:t>
            </a:r>
            <a:endParaRPr lang="cs-CZ" dirty="0"/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5" y="2564904"/>
            <a:ext cx="7091841" cy="10801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6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399" y="4221088"/>
            <a:ext cx="5325196" cy="1944216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cxnSp>
        <p:nvCxnSpPr>
          <p:cNvPr id="5" name="Přímá spojnice se šipkou 4"/>
          <p:cNvCxnSpPr/>
          <p:nvPr/>
        </p:nvCxnSpPr>
        <p:spPr>
          <a:xfrm>
            <a:off x="1547664" y="3501008"/>
            <a:ext cx="0" cy="72008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10725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G/L </a:t>
            </a:r>
            <a:r>
              <a:rPr lang="cs-CZ" dirty="0" err="1"/>
              <a:t>Entries</a:t>
            </a:r>
            <a:r>
              <a:rPr lang="cs-CZ" dirty="0"/>
              <a:t>  </a:t>
            </a:r>
            <a:r>
              <a:rPr lang="cs-CZ" dirty="0" err="1"/>
              <a:t>after</a:t>
            </a:r>
            <a:r>
              <a:rPr lang="cs-CZ" dirty="0"/>
              <a:t> </a:t>
            </a:r>
            <a:r>
              <a:rPr lang="cs-CZ" dirty="0" err="1"/>
              <a:t>posting</a:t>
            </a:r>
            <a:r>
              <a:rPr lang="cs-CZ" dirty="0"/>
              <a:t> F9</a:t>
            </a:r>
          </a:p>
        </p:txBody>
      </p:sp>
      <p:pic>
        <p:nvPicPr>
          <p:cNvPr id="1229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497235"/>
            <a:ext cx="7562723" cy="23218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36130065"/>
              </p:ext>
            </p:extLst>
          </p:nvPr>
        </p:nvGraphicFramePr>
        <p:xfrm>
          <a:off x="3491880" y="3933056"/>
          <a:ext cx="1944216" cy="115212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721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210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37552"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u="none" strike="noStrike" dirty="0">
                          <a:effectLst/>
                        </a:rPr>
                        <a:t>141,38</a:t>
                      </a:r>
                      <a:endParaRPr lang="cs-CZ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u="none" strike="noStrike">
                          <a:effectLst/>
                        </a:rPr>
                        <a:t>100,00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7552"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u="none" strike="noStrike">
                          <a:effectLst/>
                        </a:rPr>
                        <a:t>25,00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1919"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u="none" strike="noStrike">
                          <a:effectLst/>
                        </a:rPr>
                        <a:t>3,28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7552"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u="none" strike="noStrike">
                          <a:effectLst/>
                        </a:rPr>
                        <a:t>13,10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37552"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u="none" strike="noStrike" dirty="0">
                          <a:effectLst/>
                        </a:rPr>
                        <a:t>141,38</a:t>
                      </a:r>
                      <a:endParaRPr lang="cs-CZ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u="none" strike="noStrike" dirty="0">
                          <a:effectLst/>
                        </a:rPr>
                        <a:t>141,38</a:t>
                      </a:r>
                      <a:endParaRPr lang="cs-CZ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05995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End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section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sz="1800" dirty="0" smtClean="0">
                <a:solidFill>
                  <a:srgbClr val="0070C0"/>
                </a:solidFill>
              </a:rPr>
              <a:t>(</a:t>
            </a:r>
            <a:r>
              <a:rPr lang="cs-CZ" sz="1800" dirty="0" err="1" smtClean="0">
                <a:solidFill>
                  <a:srgbClr val="0070C0"/>
                </a:solidFill>
              </a:rPr>
              <a:t>Discounts</a:t>
            </a:r>
            <a:r>
              <a:rPr lang="cs-CZ" sz="1800" dirty="0" smtClean="0">
                <a:solidFill>
                  <a:srgbClr val="0070C0"/>
                </a:solidFill>
              </a:rPr>
              <a:t>)  </a:t>
            </a:r>
            <a:endParaRPr lang="cs-CZ" sz="1800" dirty="0">
              <a:solidFill>
                <a:srgbClr val="0070C0"/>
              </a:solidFill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2843808" y="3933056"/>
            <a:ext cx="4572000" cy="203132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This is the end</a:t>
            </a:r>
            <a:br>
              <a:rPr lang="en-US" dirty="0"/>
            </a:br>
            <a:r>
              <a:rPr lang="en-US" dirty="0"/>
              <a:t>Beautiful friend</a:t>
            </a:r>
            <a:br>
              <a:rPr lang="en-US" dirty="0"/>
            </a:br>
            <a:r>
              <a:rPr lang="en-US" dirty="0"/>
              <a:t>This is the end</a:t>
            </a:r>
            <a:br>
              <a:rPr lang="en-US" dirty="0"/>
            </a:br>
            <a:r>
              <a:rPr lang="en-US" dirty="0"/>
              <a:t>My only friend, the </a:t>
            </a:r>
            <a:r>
              <a:rPr lang="en-US" dirty="0" smtClean="0"/>
              <a:t>end</a:t>
            </a:r>
            <a:r>
              <a:rPr lang="cs-CZ" dirty="0" smtClean="0"/>
              <a:t>…</a:t>
            </a:r>
          </a:p>
          <a:p>
            <a:endParaRPr lang="cs-CZ" dirty="0"/>
          </a:p>
          <a:p>
            <a:r>
              <a:rPr lang="cs-CZ" dirty="0" smtClean="0"/>
              <a:t>So </a:t>
            </a:r>
            <a:r>
              <a:rPr lang="cs-CZ" dirty="0" err="1" smtClean="0"/>
              <a:t>why</a:t>
            </a:r>
            <a:r>
              <a:rPr lang="cs-CZ" dirty="0" smtClean="0"/>
              <a:t> </a:t>
            </a:r>
            <a:r>
              <a:rPr lang="cs-CZ" dirty="0" err="1" smtClean="0"/>
              <a:t>worry</a:t>
            </a:r>
            <a:r>
              <a:rPr lang="cs-CZ" dirty="0" smtClean="0"/>
              <a:t> </a:t>
            </a:r>
            <a:r>
              <a:rPr lang="cs-CZ" dirty="0" err="1" smtClean="0"/>
              <a:t>now</a:t>
            </a:r>
            <a:r>
              <a:rPr lang="cs-CZ" dirty="0" smtClean="0"/>
              <a:t> ……</a:t>
            </a:r>
            <a:r>
              <a:rPr lang="en-US" dirty="0"/>
              <a:t/>
            </a:r>
            <a:br>
              <a:rPr lang="en-US" dirty="0"/>
            </a:br>
            <a:endParaRPr lang="cs-CZ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5816" y="1628800"/>
            <a:ext cx="2934097" cy="20449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30556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b="1" dirty="0" err="1" smtClean="0"/>
              <a:t>Discounts</a:t>
            </a:r>
            <a:endParaRPr lang="en-US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ZA" b="1" dirty="0" smtClean="0"/>
              <a:t>Use of discounts</a:t>
            </a:r>
            <a:r>
              <a:rPr lang="en-ZA" dirty="0" smtClean="0"/>
              <a:t>: </a:t>
            </a:r>
          </a:p>
          <a:p>
            <a:pPr lvl="1"/>
            <a:r>
              <a:rPr lang="en-ZA" dirty="0" smtClean="0"/>
              <a:t>Support of  „Sales“ actions-&gt;lower stock value and better liquidity</a:t>
            </a:r>
          </a:p>
          <a:p>
            <a:pPr lvl="1"/>
            <a:r>
              <a:rPr lang="en-ZA" dirty="0" smtClean="0">
                <a:solidFill>
                  <a:srgbClr val="0070C0"/>
                </a:solidFill>
              </a:rPr>
              <a:t>Support of marketing -&gt;new clients </a:t>
            </a:r>
          </a:p>
          <a:p>
            <a:pPr lvl="1"/>
            <a:r>
              <a:rPr lang="en-ZA" dirty="0" smtClean="0">
                <a:solidFill>
                  <a:srgbClr val="0070C0"/>
                </a:solidFill>
              </a:rPr>
              <a:t>Basic incentives for any type of client </a:t>
            </a:r>
          </a:p>
          <a:p>
            <a:pPr lvl="1"/>
            <a:r>
              <a:rPr lang="en-ZA" dirty="0" smtClean="0">
                <a:solidFill>
                  <a:srgbClr val="0070C0"/>
                </a:solidFill>
              </a:rPr>
              <a:t>In order to differentiate between clients (based on  sales in last period or other criteria </a:t>
            </a:r>
          </a:p>
          <a:p>
            <a:pPr lvl="1"/>
            <a:r>
              <a:rPr lang="en-ZA" dirty="0" smtClean="0"/>
              <a:t>Types :</a:t>
            </a:r>
            <a:endParaRPr lang="en-ZA" dirty="0" smtClean="0">
              <a:solidFill>
                <a:srgbClr val="0070C0"/>
              </a:solidFill>
            </a:endParaRPr>
          </a:p>
          <a:p>
            <a:pPr lvl="1"/>
            <a:r>
              <a:rPr lang="en-ZA" dirty="0" smtClean="0">
                <a:solidFill>
                  <a:srgbClr val="00B050"/>
                </a:solidFill>
              </a:rPr>
              <a:t>Price -&gt;modification of Unit Price</a:t>
            </a:r>
          </a:p>
          <a:p>
            <a:pPr lvl="1"/>
            <a:r>
              <a:rPr lang="en-ZA" dirty="0" smtClean="0">
                <a:solidFill>
                  <a:srgbClr val="00B050"/>
                </a:solidFill>
              </a:rPr>
              <a:t>Line -&gt;change final price in %</a:t>
            </a:r>
          </a:p>
          <a:p>
            <a:pPr lvl="1"/>
            <a:r>
              <a:rPr lang="en-ZA" dirty="0" smtClean="0">
                <a:solidFill>
                  <a:srgbClr val="00B050"/>
                </a:solidFill>
              </a:rPr>
              <a:t>Invoice Discount -&gt;based on level of invoiced amount </a:t>
            </a:r>
          </a:p>
          <a:p>
            <a:pPr lvl="1"/>
            <a:endParaRPr lang="en-ZA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2083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cs-CZ" smtClean="0"/>
              <a:t>Basic Block</a:t>
            </a:r>
            <a:r>
              <a:rPr lang="cs-CZ" altLang="cs-CZ" smtClean="0"/>
              <a:t>s </a:t>
            </a:r>
            <a:endParaRPr lang="en-US" altLang="cs-CZ" smtClean="0"/>
          </a:p>
        </p:txBody>
      </p:sp>
      <p:sp>
        <p:nvSpPr>
          <p:cNvPr id="3075" name="Rectangle 6"/>
          <p:cNvSpPr>
            <a:spLocks noChangeArrowheads="1"/>
          </p:cNvSpPr>
          <p:nvPr/>
        </p:nvSpPr>
        <p:spPr bwMode="auto">
          <a:xfrm>
            <a:off x="827088" y="1700213"/>
            <a:ext cx="2736850" cy="1296987"/>
          </a:xfrm>
          <a:prstGeom prst="rect">
            <a:avLst/>
          </a:prstGeom>
          <a:solidFill>
            <a:srgbClr val="FFC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/>
            <a:r>
              <a:rPr lang="en-US" altLang="cs-CZ"/>
              <a:t>Customer</a:t>
            </a:r>
          </a:p>
        </p:txBody>
      </p:sp>
      <p:sp>
        <p:nvSpPr>
          <p:cNvPr id="3076" name="Rectangle 8"/>
          <p:cNvSpPr>
            <a:spLocks noChangeArrowheads="1"/>
          </p:cNvSpPr>
          <p:nvPr/>
        </p:nvSpPr>
        <p:spPr bwMode="auto">
          <a:xfrm>
            <a:off x="827088" y="4797425"/>
            <a:ext cx="2808287" cy="1223963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/>
            <a:r>
              <a:rPr lang="cs-CZ" altLang="cs-CZ"/>
              <a:t>ITEM</a:t>
            </a:r>
            <a:endParaRPr lang="en-US" altLang="cs-CZ"/>
          </a:p>
        </p:txBody>
      </p:sp>
      <p:sp>
        <p:nvSpPr>
          <p:cNvPr id="3079" name="Rectangle 12"/>
          <p:cNvSpPr>
            <a:spLocks noChangeArrowheads="1"/>
          </p:cNvSpPr>
          <p:nvPr/>
        </p:nvSpPr>
        <p:spPr bwMode="auto">
          <a:xfrm>
            <a:off x="2843213" y="5229225"/>
            <a:ext cx="576262" cy="144463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endParaRPr lang="en-GB" altLang="cs-CZ"/>
          </a:p>
        </p:txBody>
      </p:sp>
      <p:sp>
        <p:nvSpPr>
          <p:cNvPr id="3080" name="Line 13"/>
          <p:cNvSpPr>
            <a:spLocks noChangeShapeType="1"/>
          </p:cNvSpPr>
          <p:nvPr/>
        </p:nvSpPr>
        <p:spPr bwMode="auto">
          <a:xfrm flipH="1">
            <a:off x="3419475" y="5300663"/>
            <a:ext cx="865188" cy="0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081" name="Text Box 14"/>
          <p:cNvSpPr txBox="1">
            <a:spLocks noChangeArrowheads="1"/>
          </p:cNvSpPr>
          <p:nvPr/>
        </p:nvSpPr>
        <p:spPr bwMode="auto">
          <a:xfrm>
            <a:off x="3779838" y="5300663"/>
            <a:ext cx="10509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en-US" altLang="cs-CZ" sz="1200">
                <a:solidFill>
                  <a:srgbClr val="FF3300"/>
                </a:solidFill>
              </a:rPr>
              <a:t>Item Discount</a:t>
            </a:r>
            <a:endParaRPr lang="cs-CZ" altLang="cs-CZ" sz="1200">
              <a:solidFill>
                <a:srgbClr val="FF3300"/>
              </a:solidFill>
            </a:endParaRPr>
          </a:p>
          <a:p>
            <a:pPr eaLnBrk="1" hangingPunct="1"/>
            <a:r>
              <a:rPr lang="en-US" altLang="cs-CZ" sz="1200">
                <a:solidFill>
                  <a:srgbClr val="FF3300"/>
                </a:solidFill>
              </a:rPr>
              <a:t> Group</a:t>
            </a:r>
          </a:p>
        </p:txBody>
      </p:sp>
      <p:sp>
        <p:nvSpPr>
          <p:cNvPr id="3082" name="Rectangle 15"/>
          <p:cNvSpPr>
            <a:spLocks noChangeArrowheads="1"/>
          </p:cNvSpPr>
          <p:nvPr/>
        </p:nvSpPr>
        <p:spPr bwMode="auto">
          <a:xfrm>
            <a:off x="2843213" y="2060575"/>
            <a:ext cx="576262" cy="144463"/>
          </a:xfrm>
          <a:prstGeom prst="rect">
            <a:avLst/>
          </a:prstGeom>
          <a:solidFill>
            <a:srgbClr val="0033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endParaRPr lang="en-GB" altLang="cs-CZ"/>
          </a:p>
        </p:txBody>
      </p:sp>
      <p:sp>
        <p:nvSpPr>
          <p:cNvPr id="3083" name="Line 16"/>
          <p:cNvSpPr>
            <a:spLocks noChangeShapeType="1"/>
          </p:cNvSpPr>
          <p:nvPr/>
        </p:nvSpPr>
        <p:spPr bwMode="auto">
          <a:xfrm flipH="1">
            <a:off x="3419475" y="2133600"/>
            <a:ext cx="865188" cy="0"/>
          </a:xfrm>
          <a:prstGeom prst="line">
            <a:avLst/>
          </a:prstGeom>
          <a:noFill/>
          <a:ln w="28575">
            <a:solidFill>
              <a:srgbClr val="0033CC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084" name="Text Box 17"/>
          <p:cNvSpPr txBox="1">
            <a:spLocks noChangeArrowheads="1"/>
          </p:cNvSpPr>
          <p:nvPr/>
        </p:nvSpPr>
        <p:spPr bwMode="auto">
          <a:xfrm>
            <a:off x="3708400" y="1557338"/>
            <a:ext cx="11525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en-US" altLang="cs-CZ" sz="1200">
                <a:solidFill>
                  <a:srgbClr val="0033CC"/>
                </a:solidFill>
              </a:rPr>
              <a:t>Customer </a:t>
            </a:r>
          </a:p>
          <a:p>
            <a:pPr eaLnBrk="1" hangingPunct="1"/>
            <a:r>
              <a:rPr lang="en-US" altLang="cs-CZ" sz="1200">
                <a:solidFill>
                  <a:srgbClr val="0033CC"/>
                </a:solidFill>
              </a:rPr>
              <a:t>Discount Group</a:t>
            </a:r>
          </a:p>
        </p:txBody>
      </p:sp>
      <p:sp>
        <p:nvSpPr>
          <p:cNvPr id="3085" name="Rectangle 18"/>
          <p:cNvSpPr>
            <a:spLocks noChangeArrowheads="1"/>
          </p:cNvSpPr>
          <p:nvPr/>
        </p:nvSpPr>
        <p:spPr bwMode="auto">
          <a:xfrm>
            <a:off x="3276600" y="2708275"/>
            <a:ext cx="144463" cy="142875"/>
          </a:xfrm>
          <a:prstGeom prst="rect">
            <a:avLst/>
          </a:prstGeom>
          <a:solidFill>
            <a:srgbClr val="33CC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endParaRPr lang="en-GB" altLang="cs-CZ"/>
          </a:p>
        </p:txBody>
      </p:sp>
      <p:sp>
        <p:nvSpPr>
          <p:cNvPr id="3086" name="Line 19"/>
          <p:cNvSpPr>
            <a:spLocks noChangeShapeType="1"/>
          </p:cNvSpPr>
          <p:nvPr/>
        </p:nvSpPr>
        <p:spPr bwMode="auto">
          <a:xfrm flipH="1">
            <a:off x="3419475" y="2781300"/>
            <a:ext cx="576263" cy="0"/>
          </a:xfrm>
          <a:prstGeom prst="line">
            <a:avLst/>
          </a:prstGeom>
          <a:noFill/>
          <a:ln w="28575">
            <a:solidFill>
              <a:srgbClr val="33CC33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087" name="Text Box 20"/>
          <p:cNvSpPr txBox="1">
            <a:spLocks noChangeArrowheads="1"/>
          </p:cNvSpPr>
          <p:nvPr/>
        </p:nvSpPr>
        <p:spPr bwMode="auto">
          <a:xfrm>
            <a:off x="3779838" y="2276475"/>
            <a:ext cx="8223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en-US" altLang="cs-CZ" sz="1200">
                <a:solidFill>
                  <a:srgbClr val="008000"/>
                </a:solidFill>
              </a:rPr>
              <a:t>Allow Line</a:t>
            </a:r>
            <a:endParaRPr lang="cs-CZ" altLang="cs-CZ" sz="1200">
              <a:solidFill>
                <a:srgbClr val="008000"/>
              </a:solidFill>
            </a:endParaRPr>
          </a:p>
          <a:p>
            <a:pPr eaLnBrk="1" hangingPunct="1"/>
            <a:r>
              <a:rPr lang="en-US" altLang="cs-CZ" sz="1200">
                <a:solidFill>
                  <a:srgbClr val="008000"/>
                </a:solidFill>
              </a:rPr>
              <a:t>Discount</a:t>
            </a:r>
          </a:p>
        </p:txBody>
      </p:sp>
      <p:sp>
        <p:nvSpPr>
          <p:cNvPr id="3088" name="Rectangle 21"/>
          <p:cNvSpPr>
            <a:spLocks noChangeArrowheads="1"/>
          </p:cNvSpPr>
          <p:nvPr/>
        </p:nvSpPr>
        <p:spPr bwMode="auto">
          <a:xfrm>
            <a:off x="3276600" y="5661025"/>
            <a:ext cx="144463" cy="142875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endParaRPr lang="en-GB" altLang="cs-CZ"/>
          </a:p>
        </p:txBody>
      </p:sp>
      <p:sp>
        <p:nvSpPr>
          <p:cNvPr id="3089" name="Line 22"/>
          <p:cNvSpPr>
            <a:spLocks noChangeShapeType="1"/>
          </p:cNvSpPr>
          <p:nvPr/>
        </p:nvSpPr>
        <p:spPr bwMode="auto">
          <a:xfrm flipH="1">
            <a:off x="3419475" y="5734050"/>
            <a:ext cx="576263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090" name="Text Box 23"/>
          <p:cNvSpPr txBox="1">
            <a:spLocks noChangeArrowheads="1"/>
          </p:cNvSpPr>
          <p:nvPr/>
        </p:nvSpPr>
        <p:spPr bwMode="auto">
          <a:xfrm>
            <a:off x="3851275" y="5805488"/>
            <a:ext cx="10112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en-US" altLang="cs-CZ" sz="1200" dirty="0"/>
              <a:t>Allow Invoice</a:t>
            </a:r>
          </a:p>
          <a:p>
            <a:pPr eaLnBrk="1" hangingPunct="1"/>
            <a:r>
              <a:rPr lang="en-US" altLang="cs-CZ" sz="1200" dirty="0"/>
              <a:t>Discount</a:t>
            </a:r>
          </a:p>
        </p:txBody>
      </p:sp>
      <p:sp>
        <p:nvSpPr>
          <p:cNvPr id="3091" name="Rectangle 24"/>
          <p:cNvSpPr>
            <a:spLocks noChangeArrowheads="1"/>
          </p:cNvSpPr>
          <p:nvPr/>
        </p:nvSpPr>
        <p:spPr bwMode="auto">
          <a:xfrm>
            <a:off x="827088" y="3213100"/>
            <a:ext cx="1368425" cy="647700"/>
          </a:xfrm>
          <a:prstGeom prst="rect">
            <a:avLst/>
          </a:prstGeom>
          <a:solidFill>
            <a:srgbClr val="FF66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/>
            <a:r>
              <a:rPr lang="en-US" altLang="cs-CZ" sz="1400"/>
              <a:t>Sales</a:t>
            </a:r>
          </a:p>
          <a:p>
            <a:pPr algn="ctr" eaLnBrk="1" hangingPunct="1"/>
            <a:r>
              <a:rPr lang="en-US" altLang="cs-CZ" sz="1400"/>
              <a:t>header</a:t>
            </a:r>
          </a:p>
        </p:txBody>
      </p:sp>
      <p:sp>
        <p:nvSpPr>
          <p:cNvPr id="3092" name="Rectangle 26"/>
          <p:cNvSpPr>
            <a:spLocks noChangeArrowheads="1"/>
          </p:cNvSpPr>
          <p:nvPr/>
        </p:nvSpPr>
        <p:spPr bwMode="auto">
          <a:xfrm>
            <a:off x="827088" y="4005263"/>
            <a:ext cx="1368425" cy="215900"/>
          </a:xfrm>
          <a:prstGeom prst="rect">
            <a:avLst/>
          </a:prstGeom>
          <a:solidFill>
            <a:srgbClr val="CC99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/>
            <a:r>
              <a:rPr lang="en-US" altLang="cs-CZ" sz="1200"/>
              <a:t>Sales line</a:t>
            </a:r>
          </a:p>
        </p:txBody>
      </p:sp>
      <p:sp>
        <p:nvSpPr>
          <p:cNvPr id="3093" name="Line 27"/>
          <p:cNvSpPr>
            <a:spLocks noChangeShapeType="1"/>
          </p:cNvSpPr>
          <p:nvPr/>
        </p:nvSpPr>
        <p:spPr bwMode="auto">
          <a:xfrm flipV="1">
            <a:off x="1061831" y="4219575"/>
            <a:ext cx="0" cy="720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094" name="Line 28"/>
          <p:cNvSpPr>
            <a:spLocks noChangeShapeType="1"/>
          </p:cNvSpPr>
          <p:nvPr/>
        </p:nvSpPr>
        <p:spPr bwMode="auto">
          <a:xfrm>
            <a:off x="1116013" y="2492375"/>
            <a:ext cx="0" cy="720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095" name="Rectangle 29"/>
          <p:cNvSpPr>
            <a:spLocks noChangeArrowheads="1"/>
          </p:cNvSpPr>
          <p:nvPr/>
        </p:nvSpPr>
        <p:spPr bwMode="auto">
          <a:xfrm>
            <a:off x="5724525" y="1628775"/>
            <a:ext cx="2592388" cy="8636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/>
            <a:r>
              <a:rPr lang="en-US" altLang="cs-CZ"/>
              <a:t>Window used</a:t>
            </a:r>
          </a:p>
          <a:p>
            <a:pPr algn="ctr" eaLnBrk="1" hangingPunct="1"/>
            <a:r>
              <a:rPr lang="en-US" altLang="cs-CZ"/>
              <a:t>for Invoice Discount</a:t>
            </a:r>
          </a:p>
        </p:txBody>
      </p:sp>
      <p:sp>
        <p:nvSpPr>
          <p:cNvPr id="3096" name="Rectangle 31"/>
          <p:cNvSpPr>
            <a:spLocks noChangeArrowheads="1"/>
          </p:cNvSpPr>
          <p:nvPr/>
        </p:nvSpPr>
        <p:spPr bwMode="auto">
          <a:xfrm>
            <a:off x="5724525" y="3068638"/>
            <a:ext cx="2663825" cy="86360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/>
            <a:r>
              <a:rPr lang="en-US" altLang="cs-CZ" dirty="0"/>
              <a:t>Window used</a:t>
            </a:r>
          </a:p>
          <a:p>
            <a:pPr algn="ctr" eaLnBrk="1" hangingPunct="1"/>
            <a:r>
              <a:rPr lang="en-US" altLang="cs-CZ" dirty="0"/>
              <a:t>for Price </a:t>
            </a:r>
            <a:r>
              <a:rPr lang="en-US" altLang="cs-CZ" dirty="0" smtClean="0"/>
              <a:t>Discount</a:t>
            </a:r>
            <a:r>
              <a:rPr lang="cs-CZ" altLang="cs-CZ" dirty="0" smtClean="0"/>
              <a:t> </a:t>
            </a:r>
            <a:r>
              <a:rPr lang="cs-CZ" altLang="cs-CZ" dirty="0"/>
              <a:t>sestup</a:t>
            </a:r>
            <a:endParaRPr lang="en-US" altLang="cs-CZ" dirty="0"/>
          </a:p>
        </p:txBody>
      </p:sp>
      <p:sp>
        <p:nvSpPr>
          <p:cNvPr id="3097" name="Rectangle 33"/>
          <p:cNvSpPr>
            <a:spLocks noChangeArrowheads="1"/>
          </p:cNvSpPr>
          <p:nvPr/>
        </p:nvSpPr>
        <p:spPr bwMode="auto">
          <a:xfrm>
            <a:off x="5724525" y="4508500"/>
            <a:ext cx="2663825" cy="863600"/>
          </a:xfrm>
          <a:prstGeom prst="rect">
            <a:avLst/>
          </a:prstGeom>
          <a:solidFill>
            <a:schemeClr val="bg2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/>
            <a:r>
              <a:rPr lang="en-US" altLang="cs-CZ" dirty="0"/>
              <a:t>Window used</a:t>
            </a:r>
          </a:p>
          <a:p>
            <a:pPr algn="ctr" eaLnBrk="1" hangingPunct="1"/>
            <a:r>
              <a:rPr lang="en-US" altLang="cs-CZ" dirty="0"/>
              <a:t>for Line Discounts setup</a:t>
            </a:r>
          </a:p>
        </p:txBody>
      </p:sp>
      <p:sp>
        <p:nvSpPr>
          <p:cNvPr id="3098" name="Line 34"/>
          <p:cNvSpPr>
            <a:spLocks noChangeShapeType="1"/>
          </p:cNvSpPr>
          <p:nvPr/>
        </p:nvSpPr>
        <p:spPr bwMode="auto">
          <a:xfrm>
            <a:off x="5364163" y="3068638"/>
            <a:ext cx="0" cy="230505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099" name="Line 35"/>
          <p:cNvSpPr>
            <a:spLocks noChangeShapeType="1"/>
          </p:cNvSpPr>
          <p:nvPr/>
        </p:nvSpPr>
        <p:spPr bwMode="auto">
          <a:xfrm>
            <a:off x="5364163" y="3500438"/>
            <a:ext cx="3603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100" name="Line 36"/>
          <p:cNvSpPr>
            <a:spLocks noChangeShapeType="1"/>
          </p:cNvSpPr>
          <p:nvPr/>
        </p:nvSpPr>
        <p:spPr bwMode="auto">
          <a:xfrm>
            <a:off x="5364163" y="5013325"/>
            <a:ext cx="3603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101" name="Line 37"/>
          <p:cNvSpPr>
            <a:spLocks noChangeShapeType="1"/>
          </p:cNvSpPr>
          <p:nvPr/>
        </p:nvSpPr>
        <p:spPr bwMode="auto">
          <a:xfrm>
            <a:off x="3635375" y="6381750"/>
            <a:ext cx="12969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103" name="Line 39"/>
          <p:cNvSpPr>
            <a:spLocks noChangeShapeType="1"/>
          </p:cNvSpPr>
          <p:nvPr/>
        </p:nvSpPr>
        <p:spPr bwMode="auto">
          <a:xfrm flipV="1">
            <a:off x="4932362" y="3652182"/>
            <a:ext cx="1" cy="272956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104" name="Line 40"/>
          <p:cNvSpPr>
            <a:spLocks noChangeShapeType="1"/>
          </p:cNvSpPr>
          <p:nvPr/>
        </p:nvSpPr>
        <p:spPr bwMode="auto">
          <a:xfrm>
            <a:off x="4932364" y="4365625"/>
            <a:ext cx="431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107" name="Line 43"/>
          <p:cNvSpPr>
            <a:spLocks noChangeShapeType="1"/>
          </p:cNvSpPr>
          <p:nvPr/>
        </p:nvSpPr>
        <p:spPr bwMode="auto">
          <a:xfrm flipV="1">
            <a:off x="5076825" y="2205038"/>
            <a:ext cx="6477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108" name="Rectangle 44"/>
          <p:cNvSpPr>
            <a:spLocks noChangeArrowheads="1"/>
          </p:cNvSpPr>
          <p:nvPr/>
        </p:nvSpPr>
        <p:spPr bwMode="auto">
          <a:xfrm>
            <a:off x="1008811" y="5682095"/>
            <a:ext cx="1225550" cy="2159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/>
            <a:r>
              <a:rPr lang="en-US" altLang="cs-CZ" sz="1200"/>
              <a:t>Unit Price</a:t>
            </a:r>
          </a:p>
        </p:txBody>
      </p:sp>
      <p:sp>
        <p:nvSpPr>
          <p:cNvPr id="3109" name="AutoShape 47"/>
          <p:cNvSpPr>
            <a:spLocks/>
          </p:cNvSpPr>
          <p:nvPr/>
        </p:nvSpPr>
        <p:spPr bwMode="auto">
          <a:xfrm rot="5400000">
            <a:off x="6984206" y="4401344"/>
            <a:ext cx="73025" cy="2592388"/>
          </a:xfrm>
          <a:prstGeom prst="rightBrace">
            <a:avLst>
              <a:gd name="adj1" fmla="val 295833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endParaRPr lang="en-GB" altLang="cs-CZ"/>
          </a:p>
        </p:txBody>
      </p:sp>
      <p:sp>
        <p:nvSpPr>
          <p:cNvPr id="3110" name="Text Box 48"/>
          <p:cNvSpPr txBox="1">
            <a:spLocks noChangeArrowheads="1"/>
          </p:cNvSpPr>
          <p:nvPr/>
        </p:nvSpPr>
        <p:spPr bwMode="auto">
          <a:xfrm>
            <a:off x="5724525" y="5805488"/>
            <a:ext cx="2844800" cy="915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en-US" altLang="cs-CZ" dirty="0"/>
              <a:t>Can be access either from</a:t>
            </a:r>
          </a:p>
          <a:p>
            <a:pPr eaLnBrk="1" hangingPunct="1"/>
            <a:r>
              <a:rPr lang="en-US" altLang="cs-CZ" dirty="0"/>
              <a:t>Customer Card or </a:t>
            </a:r>
            <a:r>
              <a:rPr lang="en-US" altLang="cs-CZ" dirty="0" smtClean="0"/>
              <a:t>Item </a:t>
            </a:r>
            <a:r>
              <a:rPr lang="en-US" altLang="cs-CZ" dirty="0"/>
              <a:t>Card</a:t>
            </a:r>
          </a:p>
          <a:p>
            <a:pPr eaLnBrk="1" hangingPunct="1"/>
            <a:endParaRPr lang="en-US" altLang="cs-CZ" dirty="0"/>
          </a:p>
        </p:txBody>
      </p:sp>
      <p:sp>
        <p:nvSpPr>
          <p:cNvPr id="39" name="Rectangle 8"/>
          <p:cNvSpPr>
            <a:spLocks noChangeArrowheads="1"/>
          </p:cNvSpPr>
          <p:nvPr/>
        </p:nvSpPr>
        <p:spPr bwMode="auto">
          <a:xfrm>
            <a:off x="1008811" y="4012208"/>
            <a:ext cx="106040" cy="207367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/>
            <a:r>
              <a:rPr lang="cs-CZ" altLang="cs-CZ" dirty="0" smtClean="0"/>
              <a:t> </a:t>
            </a:r>
            <a:endParaRPr lang="en-US" altLang="cs-CZ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73865" y="3260842"/>
            <a:ext cx="1780146" cy="73729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41" name="Line 41"/>
          <p:cNvSpPr>
            <a:spLocks noChangeShapeType="1"/>
          </p:cNvSpPr>
          <p:nvPr/>
        </p:nvSpPr>
        <p:spPr bwMode="auto">
          <a:xfrm flipV="1">
            <a:off x="4050868" y="2211388"/>
            <a:ext cx="1044575" cy="122098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2" name="Line 38"/>
          <p:cNvSpPr>
            <a:spLocks noChangeShapeType="1"/>
          </p:cNvSpPr>
          <p:nvPr/>
        </p:nvSpPr>
        <p:spPr bwMode="auto">
          <a:xfrm>
            <a:off x="4032250" y="3652182"/>
            <a:ext cx="90011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3" name="Line 38"/>
          <p:cNvSpPr>
            <a:spLocks noChangeShapeType="1"/>
          </p:cNvSpPr>
          <p:nvPr/>
        </p:nvSpPr>
        <p:spPr bwMode="auto">
          <a:xfrm>
            <a:off x="4305300" y="3804582"/>
            <a:ext cx="6270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8475" y="6129337"/>
            <a:ext cx="1866900" cy="5048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15169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6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cs-CZ" sz="3200" smtClean="0">
                <a:solidFill>
                  <a:schemeClr val="tx1"/>
                </a:solidFill>
              </a:rPr>
              <a:t>Window used</a:t>
            </a:r>
            <a:br>
              <a:rPr lang="en-US" altLang="cs-CZ" sz="3200" smtClean="0">
                <a:solidFill>
                  <a:schemeClr val="tx1"/>
                </a:solidFill>
              </a:rPr>
            </a:br>
            <a:r>
              <a:rPr lang="en-US" altLang="cs-CZ" sz="3200" smtClean="0">
                <a:solidFill>
                  <a:schemeClr val="tx1"/>
                </a:solidFill>
              </a:rPr>
              <a:t>for Line Discounts Setup (%)</a:t>
            </a:r>
          </a:p>
        </p:txBody>
      </p:sp>
      <p:graphicFrame>
        <p:nvGraphicFramePr>
          <p:cNvPr id="12384" name="Group 9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97994886"/>
              </p:ext>
            </p:extLst>
          </p:nvPr>
        </p:nvGraphicFramePr>
        <p:xfrm>
          <a:off x="457200" y="1600200"/>
          <a:ext cx="8229600" cy="4464290"/>
        </p:xfrm>
        <a:graphic>
          <a:graphicData uri="http://schemas.openxmlformats.org/drawingml/2006/table">
            <a:tbl>
              <a:tblPr/>
              <a:tblGrid>
                <a:gridCol w="914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5568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3503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5247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03007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Sales Type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13" marB="45713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Sales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Code 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Type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Code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Unit of Measure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Minimum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Line discount %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Starting</a:t>
                      </a: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 </a:t>
                      </a:r>
                      <a:r>
                        <a:rPr kumimoji="0" lang="en-A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date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Ending date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284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Customer</a:t>
                      </a:r>
                    </a:p>
                  </a:txBody>
                  <a:tcPr marT="45713" marB="4571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10000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70102 (Item number)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PCS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10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2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443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Customer Discount Group</a:t>
                      </a:r>
                    </a:p>
                  </a:txBody>
                  <a:tcPr marT="45713" marB="4571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Large Account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Item Discount Group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RESALE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20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4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4443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All Customers</a:t>
                      </a:r>
                    </a:p>
                  </a:txBody>
                  <a:tcPr marT="45713" marB="4571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5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5941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Campaign</a:t>
                      </a:r>
                    </a:p>
                  </a:txBody>
                  <a:tcPr marT="45713" marB="4571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Spring Campaign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Item Discount Group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BOOKS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3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7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4284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13" marB="4571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06718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6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cs-CZ" sz="3200" smtClean="0">
                <a:solidFill>
                  <a:schemeClr val="tx1"/>
                </a:solidFill>
              </a:rPr>
              <a:t>Window used</a:t>
            </a:r>
            <a:br>
              <a:rPr lang="en-US" altLang="cs-CZ" sz="3200" smtClean="0">
                <a:solidFill>
                  <a:schemeClr val="tx1"/>
                </a:solidFill>
              </a:rPr>
            </a:br>
            <a:r>
              <a:rPr lang="en-US" altLang="cs-CZ" sz="3200" smtClean="0">
                <a:solidFill>
                  <a:schemeClr val="tx1"/>
                </a:solidFill>
              </a:rPr>
              <a:t>for Line Discounts Setup (%)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2195736" y="1563518"/>
            <a:ext cx="52083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dirty="0" smtClean="0"/>
              <a:t>Customer -&gt;Navigate -&gt;Sales section-&gt;Line discounts</a:t>
            </a:r>
            <a:endParaRPr lang="en-ZA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2319338"/>
            <a:ext cx="6884987" cy="2219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2826" y="4784613"/>
            <a:ext cx="1700193" cy="15743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06718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6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cs-CZ" sz="3200" dirty="0" smtClean="0">
                <a:solidFill>
                  <a:schemeClr val="tx1"/>
                </a:solidFill>
              </a:rPr>
              <a:t>Window used</a:t>
            </a:r>
            <a:br>
              <a:rPr lang="en-US" altLang="cs-CZ" sz="3200" dirty="0" smtClean="0">
                <a:solidFill>
                  <a:schemeClr val="tx1"/>
                </a:solidFill>
              </a:rPr>
            </a:br>
            <a:r>
              <a:rPr lang="en-US" altLang="cs-CZ" sz="3200" dirty="0" smtClean="0">
                <a:solidFill>
                  <a:schemeClr val="tx1"/>
                </a:solidFill>
              </a:rPr>
              <a:t>for </a:t>
            </a:r>
            <a:r>
              <a:rPr lang="cs-CZ" altLang="cs-CZ" sz="3200" dirty="0" smtClean="0">
                <a:solidFill>
                  <a:schemeClr val="tx1"/>
                </a:solidFill>
              </a:rPr>
              <a:t>Sales </a:t>
            </a:r>
            <a:r>
              <a:rPr lang="en-US" altLang="cs-CZ" sz="3200" dirty="0" smtClean="0">
                <a:solidFill>
                  <a:schemeClr val="tx1"/>
                </a:solidFill>
              </a:rPr>
              <a:t>Line Discounts Setup 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2369845" y="1826950"/>
            <a:ext cx="37293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 smtClean="0"/>
              <a:t>Original</a:t>
            </a:r>
            <a:r>
              <a:rPr lang="cs-CZ" dirty="0" smtClean="0"/>
              <a:t> Unit </a:t>
            </a:r>
            <a:r>
              <a:rPr lang="cs-CZ" dirty="0" err="1" smtClean="0"/>
              <a:t>price</a:t>
            </a:r>
            <a:r>
              <a:rPr lang="cs-CZ" dirty="0" smtClean="0"/>
              <a:t> on </a:t>
            </a:r>
            <a:r>
              <a:rPr lang="cs-CZ" dirty="0" err="1" smtClean="0"/>
              <a:t>Item</a:t>
            </a:r>
            <a:r>
              <a:rPr lang="cs-CZ" dirty="0" smtClean="0"/>
              <a:t> </a:t>
            </a:r>
            <a:r>
              <a:rPr lang="cs-CZ" dirty="0" err="1" smtClean="0"/>
              <a:t>card</a:t>
            </a:r>
            <a:r>
              <a:rPr lang="cs-CZ" dirty="0" smtClean="0"/>
              <a:t> </a:t>
            </a:r>
            <a:r>
              <a:rPr lang="cs-CZ" dirty="0" err="1" smtClean="0"/>
              <a:t>is</a:t>
            </a:r>
            <a:r>
              <a:rPr lang="cs-CZ" dirty="0" smtClean="0"/>
              <a:t> 293</a:t>
            </a: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1547664" y="1412776"/>
            <a:ext cx="612068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ZA" dirty="0"/>
              <a:t>Customer -&gt;Navigate -&gt;Sales section-</a:t>
            </a:r>
            <a:r>
              <a:rPr lang="en-ZA" dirty="0" smtClean="0"/>
              <a:t>&gt;</a:t>
            </a:r>
            <a:r>
              <a:rPr lang="cs-CZ" dirty="0" err="1" smtClean="0"/>
              <a:t>Prices</a:t>
            </a:r>
            <a:endParaRPr lang="en-ZA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9638" y="2286000"/>
            <a:ext cx="7323137" cy="2286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3076" name="Picture 4" descr="Výsledek obrázku pro Discounts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4842869"/>
            <a:ext cx="2938970" cy="14361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ovéPole 2"/>
          <p:cNvSpPr txBox="1"/>
          <p:nvPr/>
        </p:nvSpPr>
        <p:spPr>
          <a:xfrm>
            <a:off x="4716016" y="5085184"/>
            <a:ext cx="379302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In </a:t>
            </a:r>
            <a:r>
              <a:rPr lang="cs-CZ" dirty="0" err="1" smtClean="0"/>
              <a:t>this</a:t>
            </a:r>
            <a:r>
              <a:rPr lang="cs-CZ" dirty="0" smtClean="0"/>
              <a:t> model (in </a:t>
            </a:r>
            <a:r>
              <a:rPr lang="cs-CZ" dirty="0" err="1" smtClean="0"/>
              <a:t>seminar</a:t>
            </a:r>
            <a:r>
              <a:rPr lang="cs-CZ" dirty="0" smtClean="0"/>
              <a:t>) enter </a:t>
            </a:r>
          </a:p>
          <a:p>
            <a:r>
              <a:rPr lang="cs-CZ" dirty="0" err="1" smtClean="0"/>
              <a:t>only</a:t>
            </a:r>
            <a:r>
              <a:rPr lang="cs-CZ" dirty="0" smtClean="0"/>
              <a:t> </a:t>
            </a:r>
            <a:r>
              <a:rPr lang="cs-CZ" dirty="0" err="1" smtClean="0"/>
              <a:t>two</a:t>
            </a:r>
            <a:r>
              <a:rPr lang="cs-CZ" dirty="0" smtClean="0"/>
              <a:t> lines </a:t>
            </a:r>
            <a:r>
              <a:rPr lang="cs-CZ" dirty="0" err="1" smtClean="0"/>
              <a:t>for</a:t>
            </a:r>
            <a:r>
              <a:rPr lang="cs-CZ" dirty="0" smtClean="0"/>
              <a:t> </a:t>
            </a:r>
            <a:r>
              <a:rPr lang="cs-CZ" dirty="0" err="1" smtClean="0"/>
              <a:t>one</a:t>
            </a:r>
            <a:r>
              <a:rPr lang="cs-CZ" dirty="0" smtClean="0"/>
              <a:t> </a:t>
            </a:r>
            <a:r>
              <a:rPr lang="cs-CZ" dirty="0" err="1" smtClean="0"/>
              <a:t>customer</a:t>
            </a:r>
            <a:r>
              <a:rPr lang="cs-CZ" dirty="0" smtClean="0"/>
              <a:t> –</a:t>
            </a:r>
          </a:p>
          <a:p>
            <a:r>
              <a:rPr lang="cs-CZ" dirty="0" smtClean="0"/>
              <a:t>-</a:t>
            </a:r>
            <a:r>
              <a:rPr lang="cs-CZ" dirty="0" err="1" smtClean="0"/>
              <a:t>meaning</a:t>
            </a:r>
            <a:r>
              <a:rPr lang="cs-CZ" dirty="0" smtClean="0"/>
              <a:t> not </a:t>
            </a:r>
            <a:r>
              <a:rPr lang="cs-CZ" b="1" dirty="0" err="1" smtClean="0"/>
              <a:t>Sale</a:t>
            </a:r>
            <a:r>
              <a:rPr lang="cs-CZ" b="1" dirty="0" smtClean="0"/>
              <a:t> type =</a:t>
            </a:r>
            <a:r>
              <a:rPr lang="cs-CZ" b="1" dirty="0" err="1" smtClean="0"/>
              <a:t>All</a:t>
            </a:r>
            <a:r>
              <a:rPr lang="cs-CZ" b="1" dirty="0" smtClean="0"/>
              <a:t> </a:t>
            </a:r>
            <a:r>
              <a:rPr lang="cs-CZ" b="1" dirty="0" err="1" smtClean="0"/>
              <a:t>customer</a:t>
            </a:r>
            <a:r>
              <a:rPr lang="cs-CZ" b="1" dirty="0" smtClean="0"/>
              <a:t> 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1743205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Discount combination</a:t>
            </a:r>
            <a:r>
              <a:rPr lang="cs-CZ" dirty="0" smtClean="0"/>
              <a:t>-</a:t>
            </a:r>
            <a:r>
              <a:rPr lang="cs-CZ" dirty="0" err="1" smtClean="0"/>
              <a:t>example</a:t>
            </a:r>
            <a:endParaRPr lang="en-ZA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ZA" dirty="0" smtClean="0"/>
              <a:t>Price reduced from 100 to 90</a:t>
            </a:r>
          </a:p>
          <a:p>
            <a:r>
              <a:rPr lang="en-ZA" dirty="0" smtClean="0"/>
              <a:t>Discount % =10</a:t>
            </a:r>
          </a:p>
          <a:p>
            <a:r>
              <a:rPr lang="en-ZA" dirty="0" smtClean="0"/>
              <a:t>Final price after discounts were applied = 90*0,9=81</a:t>
            </a:r>
            <a:r>
              <a:rPr lang="cs-CZ" dirty="0" smtClean="0"/>
              <a:t>,0 </a:t>
            </a:r>
          </a:p>
          <a:p>
            <a:endParaRPr lang="cs-CZ" dirty="0"/>
          </a:p>
          <a:p>
            <a:endParaRPr lang="en-ZA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3933056"/>
            <a:ext cx="4848225" cy="175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91978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Sales lines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SO</a:t>
            </a:r>
            <a:endParaRPr lang="cs-CZ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1340768"/>
            <a:ext cx="7043142" cy="206951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4" name="Šipka dolů 3"/>
          <p:cNvSpPr/>
          <p:nvPr/>
        </p:nvSpPr>
        <p:spPr>
          <a:xfrm>
            <a:off x="3203848" y="2924944"/>
            <a:ext cx="2448272" cy="108012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4739" y="4005064"/>
            <a:ext cx="7200800" cy="15009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025858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Invoice</a:t>
            </a:r>
            <a:r>
              <a:rPr lang="cs-CZ" dirty="0" smtClean="0"/>
              <a:t> </a:t>
            </a:r>
            <a:r>
              <a:rPr lang="cs-CZ" dirty="0" err="1" smtClean="0"/>
              <a:t>discount</a:t>
            </a:r>
            <a:endParaRPr lang="cs-CZ" dirty="0"/>
          </a:p>
        </p:txBody>
      </p:sp>
      <p:sp>
        <p:nvSpPr>
          <p:cNvPr id="4" name="Šipka dolů 3"/>
          <p:cNvSpPr/>
          <p:nvPr/>
        </p:nvSpPr>
        <p:spPr>
          <a:xfrm>
            <a:off x="2178848" y="2168860"/>
            <a:ext cx="491828" cy="79208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TextovéPole 4"/>
          <p:cNvSpPr txBox="1"/>
          <p:nvPr/>
        </p:nvSpPr>
        <p:spPr>
          <a:xfrm>
            <a:off x="830164" y="6118566"/>
            <a:ext cx="7953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dirty="0" smtClean="0"/>
              <a:t>Invoice discount must be allowed and manually you have to start calculations  of it </a:t>
            </a:r>
            <a:endParaRPr lang="en-ZA" dirty="0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1340768"/>
            <a:ext cx="1780146" cy="73729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7188" y="2960948"/>
            <a:ext cx="3478932" cy="298304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760351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</p:bld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/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386</Words>
  <Application>Microsoft Office PowerPoint</Application>
  <PresentationFormat>Předvádění na obrazovce (4:3)</PresentationFormat>
  <Paragraphs>122</Paragraphs>
  <Slides>17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20" baseType="lpstr">
      <vt:lpstr>Arial</vt:lpstr>
      <vt:lpstr>Calibri</vt:lpstr>
      <vt:lpstr>Motiv systému Office</vt:lpstr>
      <vt:lpstr>Introduction to MS Dynamics NAV    (Discounts)</vt:lpstr>
      <vt:lpstr>Discounts</vt:lpstr>
      <vt:lpstr>Basic Blocks </vt:lpstr>
      <vt:lpstr>Window used for Line Discounts Setup (%)</vt:lpstr>
      <vt:lpstr>Window used for Line Discounts Setup (%)</vt:lpstr>
      <vt:lpstr>Window used for Sales Line Discounts Setup </vt:lpstr>
      <vt:lpstr>Discount combination-example</vt:lpstr>
      <vt:lpstr>Sales lines of the SO</vt:lpstr>
      <vt:lpstr>Invoice discount</vt:lpstr>
      <vt:lpstr>Invoice Discount calculation </vt:lpstr>
      <vt:lpstr>Statistics F7</vt:lpstr>
      <vt:lpstr>G/L Entries  after posting F9</vt:lpstr>
      <vt:lpstr>Item card used in modelling charges</vt:lpstr>
      <vt:lpstr>Sales order with low unit price</vt:lpstr>
      <vt:lpstr>Sales order with low unit price</vt:lpstr>
      <vt:lpstr>G/L Entries  after posting F9</vt:lpstr>
      <vt:lpstr>End of the section (Discounts)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Inroduction MS Dynamics NAV</dc:title>
  <dc:creator>Skorkovsky Jaromir</dc:creator>
  <cp:lastModifiedBy>Skorkovsky Jaromir</cp:lastModifiedBy>
  <cp:revision>118</cp:revision>
  <dcterms:created xsi:type="dcterms:W3CDTF">2014-09-15T11:04:04Z</dcterms:created>
  <dcterms:modified xsi:type="dcterms:W3CDTF">2018-04-13T09:22:26Z</dcterms:modified>
</cp:coreProperties>
</file>