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1" r:id="rId3"/>
    <p:sldId id="257" r:id="rId4"/>
    <p:sldId id="313" r:id="rId5"/>
    <p:sldId id="314" r:id="rId6"/>
    <p:sldId id="272" r:id="rId7"/>
    <p:sldId id="310" r:id="rId8"/>
    <p:sldId id="312" r:id="rId9"/>
    <p:sldId id="258" r:id="rId10"/>
    <p:sldId id="296" r:id="rId11"/>
    <p:sldId id="259" r:id="rId12"/>
    <p:sldId id="278" r:id="rId13"/>
    <p:sldId id="282" r:id="rId14"/>
    <p:sldId id="322" r:id="rId15"/>
    <p:sldId id="315" r:id="rId16"/>
    <p:sldId id="316" r:id="rId17"/>
    <p:sldId id="317" r:id="rId18"/>
    <p:sldId id="318" r:id="rId19"/>
    <p:sldId id="319" r:id="rId20"/>
    <p:sldId id="320" r:id="rId21"/>
    <p:sldId id="260" r:id="rId22"/>
    <p:sldId id="262" r:id="rId23"/>
    <p:sldId id="263" r:id="rId24"/>
    <p:sldId id="264" r:id="rId25"/>
    <p:sldId id="273" r:id="rId26"/>
    <p:sldId id="274" r:id="rId27"/>
    <p:sldId id="265" r:id="rId28"/>
    <p:sldId id="298" r:id="rId29"/>
    <p:sldId id="297" r:id="rId30"/>
    <p:sldId id="304" r:id="rId31"/>
    <p:sldId id="324" r:id="rId32"/>
    <p:sldId id="323" r:id="rId33"/>
    <p:sldId id="306" r:id="rId34"/>
    <p:sldId id="266" r:id="rId35"/>
    <p:sldId id="279" r:id="rId36"/>
    <p:sldId id="269" r:id="rId37"/>
    <p:sldId id="270" r:id="rId38"/>
    <p:sldId id="283" r:id="rId39"/>
    <p:sldId id="271" r:id="rId40"/>
    <p:sldId id="275" r:id="rId41"/>
    <p:sldId id="276" r:id="rId42"/>
    <p:sldId id="309" r:id="rId43"/>
    <p:sldId id="277" r:id="rId44"/>
    <p:sldId id="325" r:id="rId45"/>
    <p:sldId id="326" r:id="rId46"/>
    <p:sldId id="328" r:id="rId47"/>
    <p:sldId id="302" r:id="rId48"/>
    <p:sldId id="30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27.04.2018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27.04.2018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sz="3600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00414" y="2445597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Problem</a:t>
            </a: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1690481" y="2437890"/>
            <a:ext cx="136935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Requirements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3454013" y="2462701"/>
            <a:ext cx="79013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Goals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4548568" y="2437328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Alternatives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6275691" y="2455288"/>
            <a:ext cx="96347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Criteria</a:t>
            </a:r>
            <a:endParaRPr lang="cs-CZ" sz="1600" dirty="0"/>
          </a:p>
        </p:txBody>
      </p:sp>
      <p:cxnSp>
        <p:nvCxnSpPr>
          <p:cNvPr id="11" name="Přímá spojnice se šipkou 10"/>
          <p:cNvCxnSpPr>
            <a:stCxn id="3" idx="3"/>
            <a:endCxn id="4" idx="1"/>
          </p:cNvCxnSpPr>
          <p:nvPr/>
        </p:nvCxnSpPr>
        <p:spPr>
          <a:xfrm flipV="1">
            <a:off x="1308526" y="2761926"/>
            <a:ext cx="381955" cy="7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093973" y="27764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244151" y="2801295"/>
            <a:ext cx="325899" cy="9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916720" y="2786737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956497" y="692696"/>
            <a:ext cx="7227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Workflow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K-T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actions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4" y="4195687"/>
            <a:ext cx="33051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53" y="3577579"/>
            <a:ext cx="3082522" cy="22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7529249" y="2462701"/>
            <a:ext cx="96347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Solution</a:t>
            </a:r>
            <a:r>
              <a:rPr lang="cs-CZ" sz="1400" dirty="0" smtClean="0"/>
              <a:t> </a:t>
            </a:r>
            <a:r>
              <a:rPr lang="cs-CZ" sz="1400" dirty="0" err="1" smtClean="0"/>
              <a:t>validation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9" idx="3"/>
            <a:endCxn id="21" idx="1"/>
          </p:cNvCxnSpPr>
          <p:nvPr/>
        </p:nvCxnSpPr>
        <p:spPr>
          <a:xfrm>
            <a:off x="7239164" y="2779324"/>
            <a:ext cx="290085" cy="7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4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9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</a:t>
            </a:r>
            <a:r>
              <a:rPr lang="en-US" altLang="cs-CZ" b="1" dirty="0" smtClean="0"/>
              <a:t>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3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</a:t>
            </a:r>
            <a:r>
              <a:rPr lang="en-US" sz="2600" dirty="0" smtClean="0"/>
              <a:t>asking</a:t>
            </a:r>
            <a:r>
              <a:rPr lang="cs-CZ" sz="2600" dirty="0" smtClean="0"/>
              <a:t> </a:t>
            </a:r>
            <a:r>
              <a:rPr lang="cs-CZ" sz="2600" dirty="0" err="1" smtClean="0"/>
              <a:t>questions</a:t>
            </a:r>
            <a:r>
              <a:rPr lang="cs-CZ" sz="2600" dirty="0" smtClean="0"/>
              <a:t> :</a:t>
            </a:r>
            <a:r>
              <a:rPr lang="en-US" sz="2600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who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not, </a:t>
            </a:r>
            <a:r>
              <a:rPr lang="cs-CZ" b="1" dirty="0" err="1" smtClean="0">
                <a:solidFill>
                  <a:srgbClr val="FF0000"/>
                </a:solidFill>
              </a:rPr>
              <a:t>where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and </a:t>
            </a:r>
            <a:r>
              <a:rPr lang="cs-CZ" b="1" dirty="0" err="1" smtClean="0">
                <a:solidFill>
                  <a:srgbClr val="FF0000"/>
                </a:solidFill>
              </a:rPr>
              <a:t>where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not…)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Ishikawa</a:t>
            </a:r>
            <a:r>
              <a:rPr lang="cs-CZ" sz="2600" dirty="0" smtClean="0"/>
              <a:t>) –</a:t>
            </a:r>
            <a:r>
              <a:rPr lang="cs-CZ" sz="2600" dirty="0" err="1" smtClean="0"/>
              <a:t>detection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b="1" dirty="0" err="1" smtClean="0">
                <a:solidFill>
                  <a:srgbClr val="0070C0"/>
                </a:solidFill>
              </a:rPr>
              <a:t>root</a:t>
            </a:r>
            <a:r>
              <a:rPr lang="cs-CZ" sz="2600" b="1" dirty="0" smtClean="0">
                <a:solidFill>
                  <a:srgbClr val="0070C0"/>
                </a:solidFill>
              </a:rPr>
              <a:t> </a:t>
            </a:r>
            <a:r>
              <a:rPr lang="cs-CZ" sz="2600" b="1" dirty="0" err="1" smtClean="0">
                <a:solidFill>
                  <a:srgbClr val="0070C0"/>
                </a:solidFill>
              </a:rPr>
              <a:t>problem</a:t>
            </a:r>
            <a:r>
              <a:rPr lang="cs-CZ" sz="2600" b="1" dirty="0" smtClean="0">
                <a:solidFill>
                  <a:srgbClr val="0070C0"/>
                </a:solidFill>
              </a:rPr>
              <a:t> = </a:t>
            </a:r>
            <a:r>
              <a:rPr lang="cs-CZ" sz="2600" b="1" dirty="0" err="1" smtClean="0">
                <a:solidFill>
                  <a:srgbClr val="0070C0"/>
                </a:solidFill>
              </a:rPr>
              <a:t>root</a:t>
            </a:r>
            <a:r>
              <a:rPr lang="cs-CZ" sz="2600" b="1" dirty="0" smtClean="0">
                <a:solidFill>
                  <a:srgbClr val="0070C0"/>
                </a:solidFill>
              </a:rPr>
              <a:t> cause</a:t>
            </a:r>
            <a:endParaRPr lang="en-ZA" sz="2600" b="1" dirty="0" smtClean="0">
              <a:solidFill>
                <a:srgbClr val="0070C0"/>
              </a:solidFill>
            </a:endParaRPr>
          </a:p>
          <a:p>
            <a:r>
              <a:rPr lang="en-US" sz="2600" dirty="0" smtClean="0"/>
              <a:t>Test </a:t>
            </a:r>
            <a:r>
              <a:rPr lang="en-US" sz="2600" dirty="0"/>
              <a:t>and verify </a:t>
            </a:r>
            <a:r>
              <a:rPr lang="cs-CZ" sz="2600" dirty="0" err="1" smtClean="0"/>
              <a:t>all</a:t>
            </a:r>
            <a:r>
              <a:rPr lang="cs-CZ" sz="2600" dirty="0" smtClean="0"/>
              <a:t> </a:t>
            </a:r>
            <a:r>
              <a:rPr lang="en-US" sz="2600" dirty="0" smtClean="0"/>
              <a:t>possible </a:t>
            </a:r>
            <a:r>
              <a:rPr lang="en-US" sz="2600" dirty="0"/>
              <a:t>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</a:t>
            </a:r>
            <a:r>
              <a:rPr lang="en-US" sz="2100" b="1" dirty="0" smtClean="0">
                <a:solidFill>
                  <a:srgbClr val="0070C0"/>
                </a:solidFill>
              </a:rPr>
              <a:t>root cause</a:t>
            </a:r>
            <a:r>
              <a:rPr lang="en-US" sz="2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(</a:t>
            </a:r>
            <a:r>
              <a:rPr lang="cs-CZ" sz="2600" i="1" dirty="0" err="1" smtClean="0"/>
              <a:t>postulate</a:t>
            </a:r>
            <a:r>
              <a:rPr lang="cs-CZ" sz="2600" i="1" dirty="0" smtClean="0"/>
              <a:t>, </a:t>
            </a:r>
            <a:r>
              <a:rPr lang="cs-CZ" sz="2600" i="1" dirty="0" err="1" smtClean="0"/>
              <a:t>hypothesis</a:t>
            </a:r>
            <a:r>
              <a:rPr lang="cs-CZ" sz="2600" i="1" dirty="0" smtClean="0"/>
              <a:t>)</a:t>
            </a:r>
            <a:endParaRPr lang="en-US" sz="2600" i="1" dirty="0"/>
          </a:p>
          <a:p>
            <a:r>
              <a:rPr lang="en-US" sz="2600" dirty="0"/>
              <a:t>Try the </a:t>
            </a:r>
            <a:r>
              <a:rPr lang="en-US" sz="2600" b="1" dirty="0"/>
              <a:t>best possible solution </a:t>
            </a:r>
            <a:r>
              <a:rPr lang="en-US" sz="2600" dirty="0"/>
              <a:t>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Who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Who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b="1" dirty="0" smtClean="0"/>
              <a:t>Then we have to ask  </a:t>
            </a:r>
            <a:r>
              <a:rPr lang="en-US" sz="1600" dirty="0" smtClean="0"/>
              <a:t>:</a:t>
            </a:r>
            <a:r>
              <a:rPr lang="en-US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,</a:t>
            </a:r>
            <a:r>
              <a:rPr lang="en-US" sz="1600" dirty="0" smtClean="0"/>
              <a:t>What</a:t>
            </a:r>
            <a:r>
              <a:rPr lang="en-US" sz="1600" dirty="0"/>
              <a:t>, Where, When, and to what </a:t>
            </a:r>
            <a:r>
              <a:rPr lang="en-US" sz="1600" dirty="0" smtClean="0"/>
              <a:t>Extent</a:t>
            </a:r>
            <a:r>
              <a:rPr lang="cs-CZ" sz="1600" dirty="0" smtClean="0"/>
              <a:t> –</a:t>
            </a:r>
            <a:r>
              <a:rPr lang="en-US" sz="1600" dirty="0" smtClean="0"/>
              <a:t>Size </a:t>
            </a:r>
            <a:r>
              <a:rPr lang="en-US" sz="1600" i="1" dirty="0" smtClean="0"/>
              <a:t>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r>
              <a:rPr lang="cs-CZ" sz="1600" b="1" dirty="0" smtClean="0">
                <a:solidFill>
                  <a:srgbClr val="00B050"/>
                </a:solidFill>
              </a:rPr>
              <a:t>Comment :</a:t>
            </a:r>
            <a:r>
              <a:rPr lang="cs-CZ" sz="1600" dirty="0" smtClean="0">
                <a:solidFill>
                  <a:srgbClr val="00B050"/>
                </a:solidFill>
              </a:rPr>
              <a:t> WHO </a:t>
            </a:r>
            <a:r>
              <a:rPr lang="cs-CZ" sz="1600" dirty="0" err="1" smtClean="0">
                <a:solidFill>
                  <a:srgbClr val="00B050"/>
                </a:solidFill>
              </a:rPr>
              <a:t>is</a:t>
            </a:r>
            <a:r>
              <a:rPr lang="cs-CZ" sz="1600" dirty="0" smtClean="0">
                <a:solidFill>
                  <a:srgbClr val="00B050"/>
                </a:solidFill>
              </a:rPr>
              <a:t> not </a:t>
            </a:r>
            <a:r>
              <a:rPr lang="cs-CZ" sz="1600" dirty="0" err="1" smtClean="0">
                <a:solidFill>
                  <a:srgbClr val="00B050"/>
                </a:solidFill>
              </a:rPr>
              <a:t>mentioned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here</a:t>
            </a:r>
            <a:r>
              <a:rPr lang="cs-CZ" sz="1600" dirty="0" smtClean="0">
                <a:solidFill>
                  <a:srgbClr val="00B050"/>
                </a:solidFill>
              </a:rPr>
              <a:t> but </a:t>
            </a:r>
            <a:r>
              <a:rPr lang="cs-CZ" sz="1600" dirty="0" err="1" smtClean="0">
                <a:solidFill>
                  <a:srgbClr val="00B050"/>
                </a:solidFill>
              </a:rPr>
              <a:t>could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be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Different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err="1" smtClean="0">
                <a:solidFill>
                  <a:srgbClr val="00B050"/>
                </a:solidFill>
              </a:rPr>
              <a:t>staff</a:t>
            </a:r>
            <a:r>
              <a:rPr lang="cs-CZ" sz="1600" dirty="0" smtClean="0">
                <a:solidFill>
                  <a:srgbClr val="00B050"/>
                </a:solidFill>
              </a:rPr>
              <a:t> (3 shift) –</a:t>
            </a:r>
            <a:r>
              <a:rPr lang="cs-CZ" sz="1600" dirty="0" err="1" smtClean="0">
                <a:solidFill>
                  <a:srgbClr val="00B050"/>
                </a:solidFill>
              </a:rPr>
              <a:t>see</a:t>
            </a:r>
            <a:r>
              <a:rPr lang="cs-CZ" sz="1600" dirty="0" smtClean="0">
                <a:solidFill>
                  <a:srgbClr val="00B050"/>
                </a:solidFill>
              </a:rPr>
              <a:t> table</a:t>
            </a:r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013176"/>
            <a:ext cx="35283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See next slides</a:t>
            </a:r>
            <a:r>
              <a:rPr lang="cs-CZ" sz="1400" dirty="0" smtClean="0"/>
              <a:t> to se </a:t>
            </a:r>
            <a:r>
              <a:rPr lang="cs-CZ" sz="1400" dirty="0" err="1" smtClean="0"/>
              <a:t>other</a:t>
            </a:r>
            <a:r>
              <a:rPr lang="cs-CZ" sz="1400" dirty="0" smtClean="0"/>
              <a:t>  </a:t>
            </a:r>
            <a:r>
              <a:rPr lang="cs-CZ" sz="1400" dirty="0" err="1" smtClean="0"/>
              <a:t>examples</a:t>
            </a:r>
            <a:endParaRPr lang="en-US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</a:t>
            </a:r>
            <a:r>
              <a:rPr lang="cs-CZ" sz="1200" dirty="0" err="1" smtClean="0"/>
              <a:t>related</a:t>
            </a:r>
            <a:r>
              <a:rPr lang="cs-CZ" sz="1200" dirty="0" smtClean="0"/>
              <a:t> 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 </a:t>
            </a:r>
            <a:r>
              <a:rPr lang="cs-CZ" sz="1200" dirty="0" err="1" smtClean="0"/>
              <a:t>algorithm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not </a:t>
            </a:r>
            <a:r>
              <a:rPr lang="cs-CZ" sz="1200" dirty="0" err="1" smtClean="0"/>
              <a:t>functional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</a:t>
            </a:r>
            <a:r>
              <a:rPr lang="en-US" sz="1200" dirty="0" smtClean="0">
                <a:solidFill>
                  <a:srgbClr val="0070C0"/>
                </a:solidFill>
              </a:rPr>
              <a:t>Inventory Valuation Objects </a:t>
            </a:r>
            <a:r>
              <a:rPr lang="en-US" sz="1200" dirty="0" smtClean="0"/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</a:t>
            </a:r>
            <a:r>
              <a:rPr lang="cs-CZ" sz="1200" dirty="0" smtClean="0"/>
              <a:t>     </a:t>
            </a:r>
            <a:r>
              <a:rPr lang="cs-CZ" sz="1200" dirty="0" err="1" smtClean="0"/>
              <a:t>Adjustment</a:t>
            </a:r>
            <a:r>
              <a:rPr lang="cs-CZ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</a:t>
            </a:r>
            <a:r>
              <a:rPr lang="cs-CZ" sz="1200" dirty="0" err="1" smtClean="0"/>
              <a:t>working</a:t>
            </a:r>
            <a:r>
              <a:rPr lang="cs-CZ" sz="1200" dirty="0" smtClean="0"/>
              <a:t> – </a:t>
            </a:r>
            <a:r>
              <a:rPr lang="cs-CZ" sz="1200" dirty="0" err="1" smtClean="0"/>
              <a:t>good</a:t>
            </a:r>
            <a:r>
              <a:rPr lang="cs-CZ" sz="1200" dirty="0" smtClean="0"/>
              <a:t> </a:t>
            </a:r>
            <a:r>
              <a:rPr lang="cs-CZ" sz="1200" dirty="0" err="1" smtClean="0"/>
              <a:t>setap</a:t>
            </a:r>
            <a:r>
              <a:rPr lang="cs-CZ" sz="1200" dirty="0" smtClean="0"/>
              <a:t> in </a:t>
            </a:r>
            <a:r>
              <a:rPr lang="cs-CZ" sz="1200" dirty="0" smtClean="0">
                <a:solidFill>
                  <a:srgbClr val="FF0000"/>
                </a:solidFill>
              </a:rPr>
              <a:t>database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>
                <a:solidFill>
                  <a:srgbClr val="FF0000"/>
                </a:solidFill>
              </a:rPr>
              <a:t>B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/>
              <a:t>Back</a:t>
            </a:r>
            <a:r>
              <a:rPr lang="cs-CZ" sz="3100" dirty="0" smtClean="0"/>
              <a:t> to </a:t>
            </a:r>
            <a:r>
              <a:rPr lang="cs-CZ" sz="3100" dirty="0" err="1" smtClean="0"/>
              <a:t>vampires</a:t>
            </a:r>
            <a:r>
              <a:rPr lang="cs-CZ" sz="3100" dirty="0" smtClean="0"/>
              <a:t> </a:t>
            </a:r>
            <a:r>
              <a:rPr lang="cs-CZ" dirty="0" smtClean="0"/>
              <a:t>:</a:t>
            </a: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which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was</a:t>
            </a:r>
            <a:r>
              <a:rPr lang="cs-CZ" sz="2000" dirty="0" smtClean="0">
                <a:solidFill>
                  <a:srgbClr val="FF0000"/>
                </a:solidFill>
              </a:rPr>
              <a:t> not </a:t>
            </a:r>
            <a:r>
              <a:rPr lang="cs-CZ" sz="2000" dirty="0" err="1" smtClean="0">
                <a:solidFill>
                  <a:srgbClr val="FF0000"/>
                </a:solidFill>
              </a:rPr>
              <a:t>there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before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b="1" dirty="0" err="1" smtClean="0"/>
              <a:t>garlic</a:t>
            </a:r>
            <a:r>
              <a:rPr lang="cs-CZ" b="1" dirty="0" smtClean="0"/>
              <a:t> </a:t>
            </a:r>
            <a:r>
              <a:rPr lang="cs-CZ" dirty="0" smtClean="0"/>
              <a:t>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/>
              <a:t>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dirty="0" smtClean="0">
                <a:solidFill>
                  <a:srgbClr val="0070C0"/>
                </a:solidFill>
              </a:rPr>
              <a:t>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X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4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X and Customer Y both use product B  but only customer X was sent the wrong product if Salesman Tony was on holiday in this time and Saleswomen  Linda was in charge, so the object  </a:t>
            </a:r>
            <a:r>
              <a:rPr lang="en-ZA" sz="2000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/>
              <a:t> Saleswomen Linda , but  </a:t>
            </a:r>
            <a:r>
              <a:rPr lang="en-ZA" sz="2000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8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Huston !!! </a:t>
            </a:r>
            <a:r>
              <a:rPr lang="cs-CZ" dirty="0" smtClean="0"/>
              <a:t>–</a:t>
            </a:r>
            <a:r>
              <a:rPr lang="cs-CZ" dirty="0" err="1" smtClean="0"/>
              <a:t>Appolo</a:t>
            </a:r>
            <a:r>
              <a:rPr lang="cs-CZ" dirty="0" smtClean="0"/>
              <a:t> 13…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Appolo</a:t>
            </a:r>
            <a:r>
              <a:rPr lang="cs-CZ" dirty="0" smtClean="0"/>
              <a:t> 13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</a:t>
            </a:r>
            <a:r>
              <a:rPr lang="cs-CZ" sz="2700" dirty="0" err="1" smtClean="0">
                <a:solidFill>
                  <a:srgbClr val="0070C0"/>
                </a:solidFill>
              </a:rPr>
              <a:t>problem</a:t>
            </a:r>
            <a:r>
              <a:rPr lang="cs-CZ" sz="2700" dirty="0" smtClean="0">
                <a:solidFill>
                  <a:srgbClr val="0070C0"/>
                </a:solidFill>
              </a:rPr>
              <a:t> and </a:t>
            </a:r>
            <a:r>
              <a:rPr lang="cs-CZ" sz="2700" dirty="0" err="1" smtClean="0">
                <a:solidFill>
                  <a:srgbClr val="0070C0"/>
                </a:solidFill>
              </a:rPr>
              <a:t>solution</a:t>
            </a:r>
            <a:r>
              <a:rPr lang="cs-CZ" sz="2700" dirty="0" smtClean="0">
                <a:solidFill>
                  <a:srgbClr val="0070C0"/>
                </a:solidFill>
              </a:rPr>
              <a:t>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spectrum.ieee.org/tech-history/space-age/apollo-13-we-have-a-solution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04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</a:t>
            </a:r>
            <a:r>
              <a:rPr lang="en-ZA" b="1" dirty="0" smtClean="0"/>
              <a:t>making (</a:t>
            </a:r>
            <a:r>
              <a:rPr lang="en-ZA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ZA" b="1" dirty="0" smtClean="0"/>
              <a:t>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K-T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analysis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1.         </a:t>
            </a:r>
            <a:r>
              <a:rPr lang="en-ZA" dirty="0" smtClean="0"/>
              <a:t>Assessment (appraisal) 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to fin  root problem (cause)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</a:t>
            </a:r>
            <a:r>
              <a:rPr lang="en-ZA" b="1" dirty="0" smtClean="0">
                <a:solidFill>
                  <a:srgbClr val="FF0000"/>
                </a:solidFill>
              </a:rPr>
              <a:t>Decision analysis </a:t>
            </a:r>
            <a:r>
              <a:rPr lang="en-ZA" dirty="0" smtClean="0">
                <a:solidFill>
                  <a:srgbClr val="FF0000"/>
                </a:solidFill>
              </a:rPr>
              <a:t>– to select way to react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dirty="0" smtClean="0">
                <a:solidFill>
                  <a:srgbClr val="C00000"/>
                </a:solidFill>
              </a:rPr>
              <a:t>Future problem analysis  (risk analysis)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Assessment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/>
              <a:t>Appraisal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6431562"/>
            <a:ext cx="2825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Appraisal</a:t>
            </a:r>
            <a:r>
              <a:rPr lang="cs-CZ" sz="1200" dirty="0" smtClean="0"/>
              <a:t>=</a:t>
            </a:r>
            <a:r>
              <a:rPr lang="cs-CZ" sz="1200" dirty="0" err="1" smtClean="0"/>
              <a:t>review</a:t>
            </a:r>
            <a:r>
              <a:rPr lang="cs-CZ" sz="1200" dirty="0" smtClean="0"/>
              <a:t>= </a:t>
            </a:r>
            <a:r>
              <a:rPr lang="cs-CZ" sz="1200" dirty="0" err="1" smtClean="0"/>
              <a:t>assessment</a:t>
            </a:r>
            <a:r>
              <a:rPr lang="cs-CZ" sz="1200" dirty="0" smtClean="0"/>
              <a:t>=</a:t>
            </a:r>
            <a:r>
              <a:rPr lang="cs-CZ" sz="1200" dirty="0" err="1" smtClean="0"/>
              <a:t>evaluation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</a:t>
            </a:r>
            <a:r>
              <a:rPr lang="cs-CZ" sz="3600" dirty="0" smtClean="0"/>
              <a:t>- </a:t>
            </a:r>
            <a:r>
              <a:rPr lang="cs-CZ" sz="3600" dirty="0" err="1" smtClean="0"/>
              <a:t>valuation-assessment-evaluation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concerns </a:t>
            </a:r>
            <a:r>
              <a:rPr lang="en-US" sz="2400" dirty="0" smtClean="0"/>
              <a:t>(problems) </a:t>
            </a:r>
            <a:r>
              <a:rPr lang="en-US" dirty="0" smtClean="0"/>
              <a:t>by listing them (</a:t>
            </a:r>
            <a:r>
              <a:rPr lang="en-US" b="1" dirty="0" smtClean="0">
                <a:solidFill>
                  <a:srgbClr val="0070C0"/>
                </a:solidFill>
              </a:rPr>
              <a:t>detection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Separate the level of concern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 </a:t>
            </a:r>
            <a:r>
              <a:rPr lang="en-US" sz="2400" dirty="0" smtClean="0"/>
              <a:t>and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 </a:t>
            </a:r>
          </a:p>
          <a:p>
            <a:r>
              <a:rPr lang="en-US" dirty="0" smtClean="0"/>
              <a:t>Set the </a:t>
            </a:r>
            <a:r>
              <a:rPr lang="en-US" b="1" dirty="0" smtClean="0"/>
              <a:t>priority level </a:t>
            </a:r>
            <a:r>
              <a:rPr lang="en-US" dirty="0" smtClean="0"/>
              <a:t>to measure seriousness of impacts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en-US" dirty="0" smtClean="0"/>
              <a:t>, urgency and growth potential </a:t>
            </a:r>
          </a:p>
          <a:p>
            <a:r>
              <a:rPr lang="en-US" dirty="0" smtClean="0"/>
              <a:t>Decide what action to take next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for </a:t>
            </a:r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is involved,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they will be doing, </a:t>
            </a:r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they will be involved,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the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  <a:r>
              <a:rPr lang="en-US" b="1" dirty="0" smtClean="0"/>
              <a:t> </a:t>
            </a:r>
            <a:r>
              <a:rPr lang="en-US" dirty="0" smtClean="0"/>
              <a:t>of involvement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2599</Words>
  <Application>Microsoft Office PowerPoint</Application>
  <PresentationFormat>Předvádění na obrazovce (4:3)</PresentationFormat>
  <Paragraphs>499</Paragraphs>
  <Slides>48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Verdana</vt:lpstr>
      <vt:lpstr>Wingdings</vt:lpstr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What is it K-T methodology  ?</vt:lpstr>
      <vt:lpstr>K-T areas</vt:lpstr>
      <vt:lpstr>CRT-Ishikawa</vt:lpstr>
      <vt:lpstr>Access situation (situation appraisal- valuation-assessment-evaluation)</vt:lpstr>
      <vt:lpstr>WHO WHAT WHEN WHERE EXTENT</vt:lpstr>
      <vt:lpstr>Make decision (A choice between two or more alternatives)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Problem Analysis - When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99</cp:revision>
  <dcterms:created xsi:type="dcterms:W3CDTF">2012-07-23T07:06:28Z</dcterms:created>
  <dcterms:modified xsi:type="dcterms:W3CDTF">2018-04-27T08:04:29Z</dcterms:modified>
</cp:coreProperties>
</file>