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01" r:id="rId3"/>
    <p:sldId id="257" r:id="rId4"/>
    <p:sldId id="284" r:id="rId5"/>
    <p:sldId id="272" r:id="rId6"/>
    <p:sldId id="259" r:id="rId7"/>
    <p:sldId id="310" r:id="rId8"/>
    <p:sldId id="305" r:id="rId9"/>
    <p:sldId id="311" r:id="rId10"/>
    <p:sldId id="312" r:id="rId11"/>
    <p:sldId id="307" r:id="rId12"/>
    <p:sldId id="309" r:id="rId13"/>
    <p:sldId id="308" r:id="rId14"/>
    <p:sldId id="278" r:id="rId15"/>
    <p:sldId id="282" r:id="rId16"/>
    <p:sldId id="261" r:id="rId17"/>
    <p:sldId id="260" r:id="rId18"/>
    <p:sldId id="262" r:id="rId19"/>
    <p:sldId id="263" r:id="rId20"/>
    <p:sldId id="264" r:id="rId21"/>
    <p:sldId id="273" r:id="rId22"/>
    <p:sldId id="274" r:id="rId23"/>
    <p:sldId id="265" r:id="rId24"/>
    <p:sldId id="298" r:id="rId25"/>
    <p:sldId id="297" r:id="rId26"/>
    <p:sldId id="281" r:id="rId27"/>
    <p:sldId id="266" r:id="rId28"/>
    <p:sldId id="267" r:id="rId29"/>
    <p:sldId id="280" r:id="rId30"/>
    <p:sldId id="279" r:id="rId31"/>
    <p:sldId id="269" r:id="rId32"/>
    <p:sldId id="270" r:id="rId33"/>
    <p:sldId id="283" r:id="rId34"/>
    <p:sldId id="271" r:id="rId35"/>
    <p:sldId id="275" r:id="rId36"/>
    <p:sldId id="276" r:id="rId37"/>
    <p:sldId id="277" r:id="rId38"/>
    <p:sldId id="299" r:id="rId39"/>
    <p:sldId id="286" r:id="rId40"/>
    <p:sldId id="287" r:id="rId41"/>
    <p:sldId id="290" r:id="rId42"/>
    <p:sldId id="289" r:id="rId43"/>
    <p:sldId id="288" r:id="rId44"/>
    <p:sldId id="291" r:id="rId45"/>
    <p:sldId id="292" r:id="rId46"/>
    <p:sldId id="293" r:id="rId47"/>
    <p:sldId id="294" r:id="rId48"/>
    <p:sldId id="295" r:id="rId49"/>
    <p:sldId id="303" r:id="rId50"/>
    <p:sldId id="300" r:id="rId51"/>
    <p:sldId id="304" r:id="rId52"/>
    <p:sldId id="285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14"/>
    </p:cViewPr>
  </p:sorterViewPr>
  <p:notesViewPr>
    <p:cSldViewPr>
      <p:cViewPr varScale="1">
        <p:scale>
          <a:sx n="54" d="100"/>
          <a:sy n="54" d="100"/>
        </p:scale>
        <p:origin x="-166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44D7-8170-46AD-94FF-1C4C7492175F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C82C-ADFB-4CCC-8E8B-3F67FC72A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92AC-B61C-47EC-8D3B-8777919C8C1D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6969-ECF2-43EE-8108-473A0F14A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5A37368-302A-4FDA-8C12-383B8DB52548}" type="slidenum">
              <a:rPr lang="cs-CZ" smtClean="0">
                <a:latin typeface="Arial" charset="0"/>
              </a:rPr>
              <a:pPr eaLnBrk="1" hangingPunct="1"/>
              <a:t>39</a:t>
            </a:fld>
            <a:endParaRPr lang="cs-CZ" smtClean="0"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1D20B5F7-2290-4F05-B0CC-1E468AB72089}" type="slidenum">
              <a:rPr lang="cs-CZ" smtClean="0">
                <a:latin typeface="Arial" charset="0"/>
              </a:rPr>
              <a:pPr eaLnBrk="1" hangingPunct="1"/>
              <a:t>40</a:t>
            </a:fld>
            <a:endParaRPr lang="cs-CZ" smtClean="0"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17DA-7327-4FBD-BE6C-2293415A8710}" type="datetime1">
              <a:rPr lang="cs-CZ" smtClean="0"/>
              <a:t>31.3.2017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2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C43-3476-41B5-83BF-E66DB4584FF1}" type="datetime1">
              <a:rPr lang="cs-CZ" smtClean="0"/>
              <a:t>31.3.2017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95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9994-8537-4D13-8370-2BB9BE0E9BF4}" type="datetime1">
              <a:rPr lang="cs-CZ" smtClean="0"/>
              <a:t>31.3.2017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4F63-6142-432E-B790-1178460C0FC6}" type="datetime1">
              <a:rPr lang="cs-CZ" smtClean="0"/>
              <a:t>31.3.2017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9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4A9E-A80B-4378-8648-61656822D1BE}" type="datetime1">
              <a:rPr lang="cs-CZ" smtClean="0"/>
              <a:t>31.3.2017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8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AF5-1524-478D-A973-10148F02AD73}" type="datetime1">
              <a:rPr lang="cs-CZ" smtClean="0"/>
              <a:t>31.3.2017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D47-97A4-4339-9FB0-940830D11209}" type="datetime1">
              <a:rPr lang="cs-CZ" smtClean="0"/>
              <a:t>31.3.2017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5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1EEE-79DE-45EC-B7CF-3A4446A7E942}" type="datetime1">
              <a:rPr lang="cs-CZ" smtClean="0"/>
              <a:t>31.3.2017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4D7-DD2D-4706-952F-A1E6ADA38DD3}" type="datetime1">
              <a:rPr lang="cs-CZ" smtClean="0"/>
              <a:t>31.3.2017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319-E6EB-4F6C-9FBD-71DBD71D5268}" type="datetime1">
              <a:rPr lang="cs-CZ" smtClean="0"/>
              <a:t>31.3.2017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FDA8-AEEC-4EDD-BEDB-034ED31B6227}" type="datetime1">
              <a:rPr lang="cs-CZ" smtClean="0"/>
              <a:t>31.3.2017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1EBA-482D-46E8-A1AA-C4C79B937A7E}" type="datetime1">
              <a:rPr lang="cs-CZ" smtClean="0"/>
              <a:t>31.3.2017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Kepner-Tregoe</a:t>
            </a:r>
            <a:r>
              <a:rPr lang="cs-CZ" b="1" dirty="0" smtClean="0"/>
              <a:t> </a:t>
            </a:r>
            <a:r>
              <a:rPr lang="cs-CZ" b="1" dirty="0" err="1" smtClean="0"/>
              <a:t>Methodology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Skorkovský</a:t>
            </a:r>
          </a:p>
          <a:p>
            <a:r>
              <a:rPr lang="en-US" dirty="0" smtClean="0"/>
              <a:t>Department of </a:t>
            </a:r>
            <a:r>
              <a:rPr lang="cs-CZ" dirty="0" smtClean="0"/>
              <a:t>business</a:t>
            </a:r>
            <a:r>
              <a:rPr lang="en-US" dirty="0" smtClean="0"/>
              <a:t> economy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8376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F</a:t>
            </a:r>
            <a:r>
              <a:rPr lang="en-US" dirty="0" err="1" smtClean="0"/>
              <a:t>eveloped</a:t>
            </a:r>
            <a:r>
              <a:rPr lang="en-US" dirty="0" smtClean="0"/>
              <a:t> </a:t>
            </a:r>
            <a:r>
              <a:rPr lang="en-US" dirty="0"/>
              <a:t>by Charles H. </a:t>
            </a:r>
            <a:r>
              <a:rPr lang="en-US" dirty="0" err="1"/>
              <a:t>Kepner</a:t>
            </a:r>
            <a:r>
              <a:rPr lang="en-US" dirty="0"/>
              <a:t> and Benjamin B. </a:t>
            </a:r>
            <a:r>
              <a:rPr lang="en-US" dirty="0" err="1"/>
              <a:t>Tregoe</a:t>
            </a:r>
            <a:r>
              <a:rPr lang="en-US" dirty="0"/>
              <a:t> in the 1960s.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7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ZA" dirty="0" smtClean="0"/>
              <a:t>Decision making without probability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99592" y="1052736"/>
            <a:ext cx="8507412" cy="87630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800" dirty="0" smtClean="0"/>
              <a:t>Hotel industry simple example (placed ordered-&gt; alternatives and how many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dirty="0" smtClean="0"/>
              <a:t>of them will really arrive)   </a:t>
            </a:r>
            <a:r>
              <a:rPr lang="en-US" sz="1800" dirty="0" smtClean="0">
                <a:solidFill>
                  <a:srgbClr val="FF0000"/>
                </a:solidFill>
              </a:rPr>
              <a:t>} not BPH-EPS1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56864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5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Make decision</a:t>
            </a:r>
            <a:r>
              <a:rPr lang="cs-CZ" b="1" dirty="0" smtClean="0"/>
              <a:t>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choice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between two or more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alternatives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-</a:t>
            </a:r>
            <a:r>
              <a:rPr lang="cs-CZ" sz="1600" i="1" dirty="0" err="1" smtClean="0">
                <a:latin typeface="Verdana" pitchFamily="34" charset="0"/>
                <a:cs typeface="Times New Roman" pitchFamily="18" charset="0"/>
              </a:rPr>
              <a:t>Kepner-Tregoe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 </a:t>
            </a:r>
            <a:r>
              <a:rPr lang="cs-CZ" sz="1600" i="1" dirty="0" err="1" smtClean="0">
                <a:latin typeface="Verdana" pitchFamily="34" charset="0"/>
                <a:cs typeface="Times New Roman" pitchFamily="18" charset="0"/>
              </a:rPr>
              <a:t>approach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Identify what is being decided  </a:t>
            </a:r>
            <a:r>
              <a:rPr lang="cs-CZ" dirty="0" smtClean="0"/>
              <a:t> </a:t>
            </a:r>
            <a:endParaRPr lang="en-US" i="1" dirty="0" smtClean="0"/>
          </a:p>
          <a:p>
            <a:r>
              <a:rPr lang="en-US" dirty="0" smtClean="0"/>
              <a:t>Establish and classify objectives </a:t>
            </a:r>
            <a:r>
              <a:rPr lang="en-US" sz="2600" dirty="0" smtClean="0"/>
              <a:t>(main ones, minor ones,..)</a:t>
            </a:r>
            <a:endParaRPr lang="en-US" sz="2600" i="1" dirty="0" smtClean="0"/>
          </a:p>
          <a:p>
            <a:r>
              <a:rPr lang="en-US" dirty="0" smtClean="0"/>
              <a:t>Separate the objectives into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</a:t>
            </a:r>
            <a:r>
              <a:rPr lang="en-US" sz="1500" i="1" dirty="0" smtClean="0">
                <a:solidFill>
                  <a:srgbClr val="C00000"/>
                </a:solidFill>
              </a:rPr>
              <a:t>(</a:t>
            </a:r>
            <a:r>
              <a:rPr lang="en-US" sz="1500" b="1" i="1" dirty="0" smtClean="0">
                <a:solidFill>
                  <a:srgbClr val="C00000"/>
                </a:solidFill>
              </a:rPr>
              <a:t>must to have</a:t>
            </a:r>
            <a:r>
              <a:rPr lang="en-US" sz="1500" i="1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 </a:t>
            </a:r>
            <a:r>
              <a:rPr lang="en-US" sz="1500" i="1" dirty="0" smtClean="0">
                <a:solidFill>
                  <a:srgbClr val="0070C0"/>
                </a:solidFill>
              </a:rPr>
              <a:t>(</a:t>
            </a:r>
            <a:r>
              <a:rPr lang="en-US" sz="1500" b="1" i="1" dirty="0" smtClean="0">
                <a:solidFill>
                  <a:srgbClr val="0070C0"/>
                </a:solidFill>
              </a:rPr>
              <a:t>nice to have</a:t>
            </a:r>
            <a:r>
              <a:rPr lang="en-US" sz="1500" i="1" dirty="0" smtClean="0">
                <a:solidFill>
                  <a:srgbClr val="0070C0"/>
                </a:solidFill>
              </a:rPr>
              <a:t>)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categories </a:t>
            </a:r>
            <a:r>
              <a:rPr lang="en-US" sz="2600" dirty="0" smtClean="0"/>
              <a:t>(we have to assign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factors </a:t>
            </a:r>
            <a:r>
              <a:rPr lang="en-US" sz="2600" dirty="0" smtClean="0"/>
              <a:t>from 1-10, where 10 is the most important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sz="2600" dirty="0" smtClean="0"/>
              <a:t> objective) and assign criterion rating (weights) </a:t>
            </a:r>
          </a:p>
          <a:p>
            <a:r>
              <a:rPr lang="en-US" dirty="0" smtClean="0"/>
              <a:t>Generate the alternatives </a:t>
            </a:r>
            <a:r>
              <a:rPr lang="en-US" sz="1500" dirty="0" smtClean="0"/>
              <a:t>(</a:t>
            </a:r>
            <a:r>
              <a:rPr lang="en-US" sz="2100" b="1" dirty="0" smtClean="0">
                <a:solidFill>
                  <a:srgbClr val="00B050"/>
                </a:solidFill>
              </a:rPr>
              <a:t>we can do  it that way or we can take another way as well</a:t>
            </a:r>
            <a:r>
              <a:rPr lang="en-US" sz="2100" dirty="0" smtClean="0"/>
              <a:t>)</a:t>
            </a:r>
          </a:p>
          <a:p>
            <a:r>
              <a:rPr lang="en-US" dirty="0" smtClean="0"/>
              <a:t>Evaluate the alternatives by scoring the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wants</a:t>
            </a:r>
            <a:r>
              <a:rPr lang="en-US" dirty="0" smtClean="0"/>
              <a:t> against the main objective – </a:t>
            </a:r>
            <a:r>
              <a:rPr lang="en-US" b="1" i="1" dirty="0" smtClean="0">
                <a:solidFill>
                  <a:srgbClr val="00B050"/>
                </a:solidFill>
              </a:rPr>
              <a:t>see next slides</a:t>
            </a:r>
          </a:p>
          <a:p>
            <a:r>
              <a:rPr lang="en-US" dirty="0" smtClean="0"/>
              <a:t>Review adverse (harmful) consequences of your corrective steps (risk evaluation, risk </a:t>
            </a:r>
            <a:r>
              <a:rPr lang="en-GB" dirty="0" smtClean="0"/>
              <a:t>assessment</a:t>
            </a:r>
            <a:r>
              <a:rPr lang="en-US" dirty="0" smtClean="0"/>
              <a:t>) </a:t>
            </a:r>
          </a:p>
          <a:p>
            <a:r>
              <a:rPr lang="en-US" dirty="0" smtClean="0"/>
              <a:t>Make the best possible choice </a:t>
            </a:r>
            <a:r>
              <a:rPr lang="en-US" b="1" dirty="0" smtClean="0">
                <a:solidFill>
                  <a:srgbClr val="FF0000"/>
                </a:solidFill>
              </a:rPr>
              <a:t>what to do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5220072" y="4293096"/>
            <a:ext cx="302433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6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Access situation</a:t>
            </a:r>
            <a:r>
              <a:rPr lang="cs-CZ" b="1" dirty="0" smtClean="0"/>
              <a:t> </a:t>
            </a:r>
            <a:r>
              <a:rPr lang="en-US" sz="3600" dirty="0" smtClean="0"/>
              <a:t>(situation appraisal)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Identify concerns </a:t>
            </a:r>
            <a:r>
              <a:rPr lang="en-US" sz="2400" dirty="0" smtClean="0"/>
              <a:t>(problems)</a:t>
            </a:r>
            <a:r>
              <a:rPr lang="cs-CZ" sz="2400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listing </a:t>
            </a:r>
            <a:r>
              <a:rPr lang="en-US" dirty="0" smtClean="0"/>
              <a:t>them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Separate the level of </a:t>
            </a:r>
            <a:r>
              <a:rPr lang="en-US" dirty="0" smtClean="0"/>
              <a:t>concern</a:t>
            </a:r>
            <a:r>
              <a:rPr lang="cs-CZ" dirty="0" smtClean="0"/>
              <a:t>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importance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B050"/>
                </a:solidFill>
              </a:rPr>
              <a:t>magnitude</a:t>
            </a:r>
            <a:r>
              <a:rPr lang="en-US" sz="2400" dirty="0" smtClean="0"/>
              <a:t>, level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)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US" dirty="0" smtClean="0"/>
              <a:t>Set </a:t>
            </a:r>
            <a:r>
              <a:rPr lang="en-US" dirty="0"/>
              <a:t>the priority level to measure </a:t>
            </a:r>
            <a:r>
              <a:rPr lang="en-US" dirty="0" smtClean="0"/>
              <a:t>seriousness</a:t>
            </a:r>
            <a:r>
              <a:rPr lang="cs-CZ" dirty="0" smtClean="0"/>
              <a:t> </a:t>
            </a:r>
            <a:r>
              <a:rPr lang="en-US" dirty="0" smtClean="0"/>
              <a:t>of impacts </a:t>
            </a:r>
            <a:r>
              <a:rPr lang="cs-CZ" sz="2400" dirty="0" smtClean="0"/>
              <a:t>(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cs-CZ" sz="2400" dirty="0"/>
              <a:t>)</a:t>
            </a:r>
            <a:r>
              <a:rPr lang="en-US" dirty="0" smtClean="0"/>
              <a:t>, </a:t>
            </a:r>
            <a:r>
              <a:rPr lang="en-US" dirty="0"/>
              <a:t>urgency and growth </a:t>
            </a:r>
            <a:r>
              <a:rPr lang="en-US" dirty="0" smtClean="0"/>
              <a:t>potential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Decide what action to take </a:t>
            </a:r>
            <a:r>
              <a:rPr lang="en-US" dirty="0" smtClean="0"/>
              <a:t>next</a:t>
            </a:r>
            <a:r>
              <a:rPr lang="cs-CZ" dirty="0" smtClean="0"/>
              <a:t> </a:t>
            </a:r>
            <a:r>
              <a:rPr lang="en-US" sz="2400" dirty="0" smtClean="0"/>
              <a:t>(step by step approach)</a:t>
            </a:r>
          </a:p>
          <a:p>
            <a:r>
              <a:rPr lang="en-US" dirty="0" smtClean="0"/>
              <a:t>Plan </a:t>
            </a:r>
            <a:r>
              <a:rPr lang="en-US" dirty="0"/>
              <a:t>for </a:t>
            </a:r>
            <a:r>
              <a:rPr lang="en-US" b="1" dirty="0">
                <a:solidFill>
                  <a:srgbClr val="FF0000"/>
                </a:solidFill>
              </a:rPr>
              <a:t>who</a:t>
            </a:r>
            <a:r>
              <a:rPr lang="en-US" dirty="0"/>
              <a:t> is involved, </a:t>
            </a:r>
            <a:r>
              <a:rPr lang="en-US" b="1" dirty="0">
                <a:solidFill>
                  <a:srgbClr val="FF0000"/>
                </a:solidFill>
              </a:rPr>
              <a:t>what</a:t>
            </a:r>
            <a:r>
              <a:rPr lang="en-US" dirty="0"/>
              <a:t> they will be doing, </a:t>
            </a: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/>
              <a:t> they will be </a:t>
            </a:r>
            <a:r>
              <a:rPr lang="en-US" dirty="0" smtClean="0"/>
              <a:t>involved</a:t>
            </a:r>
            <a:r>
              <a:rPr lang="cs-CZ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it happened and </a:t>
            </a: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extent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dirty="0" smtClean="0"/>
              <a:t>involvement</a:t>
            </a:r>
            <a:r>
              <a:rPr lang="cs-CZ" sz="2400" dirty="0"/>
              <a:t> (</a:t>
            </a:r>
            <a:r>
              <a:rPr lang="cs-CZ" sz="2400" b="1" dirty="0">
                <a:solidFill>
                  <a:srgbClr val="00B050"/>
                </a:solidFill>
              </a:rPr>
              <a:t>magnitude</a:t>
            </a:r>
            <a:r>
              <a:rPr lang="cs-CZ" sz="2400" dirty="0"/>
              <a:t>)</a:t>
            </a:r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7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WHO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92D050"/>
                </a:solidFill>
              </a:rPr>
              <a:t>WHAT</a:t>
            </a:r>
            <a:r>
              <a:rPr lang="cs-CZ" sz="4000" dirty="0" smtClean="0"/>
              <a:t> WHEN </a:t>
            </a:r>
            <a:r>
              <a:rPr lang="cs-CZ" sz="4000" dirty="0" smtClean="0">
                <a:solidFill>
                  <a:srgbClr val="0070C0"/>
                </a:solidFill>
              </a:rPr>
              <a:t>WHERE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FFC000"/>
                </a:solidFill>
              </a:rPr>
              <a:t>EXTENT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13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3133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2" y="1978478"/>
            <a:ext cx="1629218" cy="11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7416"/>
            <a:ext cx="1331701" cy="13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4956"/>
            <a:ext cx="2467608" cy="24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971600" y="1340768"/>
            <a:ext cx="504056" cy="13310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2536138" y="1204956"/>
            <a:ext cx="451686" cy="495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3815291" y="1182448"/>
            <a:ext cx="425743" cy="31263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521968" y="1132587"/>
            <a:ext cx="418184" cy="4958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403950" y="1204956"/>
            <a:ext cx="480417" cy="21520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61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Criteria rating </a:t>
            </a:r>
            <a:endParaRPr lang="en-US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" y="1659558"/>
            <a:ext cx="80772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040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660232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4" idx="3"/>
          </p:cNvCxnSpPr>
          <p:nvPr/>
        </p:nvCxnSpPr>
        <p:spPr>
          <a:xfrm flipH="1">
            <a:off x="3059832" y="2029212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884586" y="2032731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660232" y="2060848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8024370" y="2100614"/>
            <a:ext cx="648072" cy="216024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246644" y="4509120"/>
            <a:ext cx="5400600" cy="13681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See similar example on the next slide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14</a:t>
            </a:fld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1668" y="5767516"/>
            <a:ext cx="636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Importance can be understood as a Satisfaction score, </a:t>
            </a:r>
          </a:p>
          <a:p>
            <a:r>
              <a:rPr lang="en-US" dirty="0" smtClean="0"/>
              <a:t>meaning desirable but not essential. </a:t>
            </a:r>
          </a:p>
          <a:p>
            <a:r>
              <a:rPr lang="en-US" dirty="0" smtClean="0"/>
              <a:t>Criteria rating is related to want criteria and every car property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 to buy 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90688"/>
            <a:ext cx="6334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15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64527" y="5498034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Criterion rating </a:t>
            </a:r>
            <a:endParaRPr lang="en-US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123728" y="3573016"/>
            <a:ext cx="613017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25650" y="55186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3491880" y="3356992"/>
            <a:ext cx="288032" cy="2161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5652120" y="5373216"/>
            <a:ext cx="237626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762065" y="576461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</a:rPr>
              <a:t>go to </a:t>
            </a:r>
            <a:r>
              <a:rPr lang="cs-CZ" sz="1400" b="1" dirty="0" err="1" smtClean="0">
                <a:solidFill>
                  <a:srgbClr val="FFFF00"/>
                </a:solidFill>
              </a:rPr>
              <a:t>slide</a:t>
            </a:r>
            <a:r>
              <a:rPr lang="cs-CZ" sz="1400" b="1" dirty="0" smtClean="0">
                <a:solidFill>
                  <a:srgbClr val="FFFF00"/>
                </a:solidFill>
              </a:rPr>
              <a:t> </a:t>
            </a:r>
            <a:r>
              <a:rPr lang="cs-CZ" sz="1400" b="1" dirty="0" smtClean="0">
                <a:solidFill>
                  <a:srgbClr val="FFFF00"/>
                </a:solidFill>
              </a:rPr>
              <a:t>42 </a:t>
            </a:r>
            <a:r>
              <a:rPr lang="cs-CZ" sz="1400" b="1" dirty="0" smtClean="0">
                <a:solidFill>
                  <a:srgbClr val="FFFF00"/>
                </a:solidFill>
              </a:rPr>
              <a:t>and </a:t>
            </a:r>
            <a:r>
              <a:rPr lang="cs-CZ" sz="1400" b="1" dirty="0" err="1" smtClean="0">
                <a:solidFill>
                  <a:srgbClr val="FFFF00"/>
                </a:solidFill>
              </a:rPr>
              <a:t>back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5767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Importance score, meaning</a:t>
            </a:r>
          </a:p>
          <a:p>
            <a:r>
              <a:rPr lang="en-US" dirty="0" smtClean="0"/>
              <a:t>desirable but not essential.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See the Upcoming </a:t>
            </a:r>
            <a:r>
              <a:rPr lang="en-US" sz="3200" dirty="0" smtClean="0"/>
              <a:t>(</a:t>
            </a:r>
            <a:r>
              <a:rPr lang="en-US" sz="2400" dirty="0" smtClean="0"/>
              <a:t>approaching, next to come</a:t>
            </a:r>
            <a:r>
              <a:rPr lang="en-US" sz="3200" dirty="0" smtClean="0"/>
              <a:t>)</a:t>
            </a:r>
            <a:r>
              <a:rPr lang="cs-CZ" sz="3200" dirty="0" smtClean="0"/>
              <a:t> and </a:t>
            </a:r>
            <a:r>
              <a:rPr lang="en-US" sz="3200" b="1" dirty="0" smtClean="0"/>
              <a:t>Potential Opportunity</a:t>
            </a:r>
            <a:r>
              <a:rPr lang="cs-CZ" sz="3200" b="1" dirty="0" smtClean="0"/>
              <a:t>=S</a:t>
            </a:r>
            <a:r>
              <a:rPr lang="en-US" sz="3200" b="1" dirty="0" err="1" smtClean="0"/>
              <a:t>olution</a:t>
            </a:r>
            <a:r>
              <a:rPr lang="cs-CZ" sz="3200" b="1" dirty="0" smtClean="0"/>
              <a:t>=řešení)</a:t>
            </a:r>
            <a:endParaRPr lang="en-US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ZA" sz="2400" dirty="0" smtClean="0"/>
              <a:t>List the potential alternatives  </a:t>
            </a:r>
            <a:r>
              <a:rPr lang="en-ZA" sz="2400" b="1" dirty="0" smtClean="0"/>
              <a:t>A</a:t>
            </a:r>
            <a:r>
              <a:rPr lang="en-ZA" sz="2400" dirty="0" smtClean="0"/>
              <a:t>{a</a:t>
            </a:r>
            <a:r>
              <a:rPr lang="en-ZA" sz="2000" dirty="0" smtClean="0"/>
              <a:t>1</a:t>
            </a:r>
            <a:r>
              <a:rPr lang="en-ZA" sz="2400" dirty="0" smtClean="0"/>
              <a:t>,  a</a:t>
            </a:r>
            <a:r>
              <a:rPr lang="en-ZA" sz="1800" dirty="0" smtClean="0"/>
              <a:t>2  </a:t>
            </a:r>
            <a:r>
              <a:rPr lang="en-ZA" sz="2400" dirty="0" smtClean="0"/>
              <a:t>,..,</a:t>
            </a:r>
            <a:r>
              <a:rPr lang="en-ZA" sz="2400" dirty="0" err="1" smtClean="0"/>
              <a:t>a</a:t>
            </a:r>
            <a:r>
              <a:rPr lang="en-ZA" sz="1800" dirty="0" err="1" smtClean="0"/>
              <a:t>N</a:t>
            </a:r>
            <a:r>
              <a:rPr lang="en-ZA" sz="2400" dirty="0" smtClean="0"/>
              <a:t>}</a:t>
            </a:r>
            <a:r>
              <a:rPr lang="cs-CZ" sz="2400" dirty="0" smtClean="0"/>
              <a:t> </a:t>
            </a:r>
          </a:p>
          <a:p>
            <a:r>
              <a:rPr lang="en-US" sz="2400" dirty="0" smtClean="0"/>
              <a:t>Consider the possible(suitable)solution </a:t>
            </a:r>
            <a:r>
              <a:rPr lang="en-US" sz="1600" dirty="0" smtClean="0"/>
              <a:t>(e.g. the second one)</a:t>
            </a:r>
          </a:p>
          <a:p>
            <a:r>
              <a:rPr lang="en-US" sz="2400" dirty="0" smtClean="0"/>
              <a:t>Take the </a:t>
            </a:r>
            <a:r>
              <a:rPr lang="en-US" sz="2400" dirty="0" smtClean="0">
                <a:solidFill>
                  <a:srgbClr val="FF0000"/>
                </a:solidFill>
              </a:rPr>
              <a:t>action</a:t>
            </a:r>
            <a:r>
              <a:rPr lang="en-US" sz="2400" dirty="0" smtClean="0"/>
              <a:t> to address the likely cause/solution </a:t>
            </a:r>
          </a:p>
          <a:p>
            <a:r>
              <a:rPr lang="en-US" sz="2400" dirty="0"/>
              <a:t>Prepare actions to </a:t>
            </a:r>
            <a:r>
              <a:rPr lang="en-US" sz="2400" dirty="0" smtClean="0"/>
              <a:t>enhance</a:t>
            </a:r>
            <a:r>
              <a:rPr lang="cs-CZ" sz="2400" dirty="0" smtClean="0"/>
              <a:t>(vylepšit) </a:t>
            </a:r>
            <a:r>
              <a:rPr lang="en-US" sz="2400" dirty="0" smtClean="0"/>
              <a:t>likely </a:t>
            </a:r>
            <a:r>
              <a:rPr lang="en-US" sz="2400" dirty="0"/>
              <a:t>(possible) effects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US" dirty="0"/>
          </a:p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7524328" y="270892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5580112" y="2167377"/>
            <a:ext cx="504056" cy="36004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6084168" y="1844825"/>
            <a:ext cx="432048" cy="322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16216" y="6246372"/>
            <a:ext cx="2133600" cy="365125"/>
          </a:xfrm>
        </p:spPr>
        <p:txBody>
          <a:bodyPr/>
          <a:lstStyle/>
          <a:p>
            <a:fld id="{CC05A776-8594-4643-8B23-C6D16F173EE0}" type="slidenum">
              <a:rPr lang="cs-CZ" smtClean="0"/>
              <a:t>16</a:t>
            </a:fld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7956376" y="1844825"/>
            <a:ext cx="0" cy="86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 flipV="1">
            <a:off x="6516216" y="1844824"/>
            <a:ext cx="14401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3816424" cy="289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940152" y="4693786"/>
            <a:ext cx="103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feedback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49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Uncover and handle problems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2700" dirty="0" smtClean="0"/>
              <a:t>(</a:t>
            </a:r>
            <a:r>
              <a:rPr lang="en-US" sz="2700" dirty="0" smtClean="0"/>
              <a:t>problem analysis</a:t>
            </a:r>
            <a:r>
              <a:rPr lang="cs-CZ" sz="2700" dirty="0" smtClean="0"/>
              <a:t>)</a:t>
            </a:r>
            <a:endParaRPr lang="en-US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State the problem </a:t>
            </a:r>
            <a:r>
              <a:rPr lang="en-US" sz="2000" dirty="0" smtClean="0">
                <a:solidFill>
                  <a:srgbClr val="FF0000"/>
                </a:solidFill>
              </a:rPr>
              <a:t>(definition and description of the problem)</a:t>
            </a:r>
          </a:p>
          <a:p>
            <a:r>
              <a:rPr lang="en-US" sz="2600" dirty="0"/>
              <a:t>Specify the problem by asking </a:t>
            </a:r>
            <a:r>
              <a:rPr lang="en-US" b="1" dirty="0" smtClean="0">
                <a:solidFill>
                  <a:srgbClr val="FF0000"/>
                </a:solidFill>
              </a:rPr>
              <a:t>what is </a:t>
            </a:r>
            <a:r>
              <a:rPr lang="en-US" sz="2600" dirty="0"/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what is not </a:t>
            </a:r>
          </a:p>
          <a:p>
            <a:r>
              <a:rPr lang="en-GB" sz="2600" dirty="0"/>
              <a:t>Develop possible causes of the problem</a:t>
            </a:r>
            <a:r>
              <a:rPr lang="cs-CZ" sz="2600" dirty="0"/>
              <a:t> </a:t>
            </a:r>
            <a:r>
              <a:rPr lang="en-ZA" sz="2600" dirty="0" smtClean="0"/>
              <a:t>(similar to CRT)</a:t>
            </a:r>
          </a:p>
          <a:p>
            <a:r>
              <a:rPr lang="en-US" sz="2600" dirty="0" smtClean="0"/>
              <a:t>Test </a:t>
            </a:r>
            <a:r>
              <a:rPr lang="en-US" sz="2600" dirty="0"/>
              <a:t>and verify possible causes</a:t>
            </a:r>
            <a:r>
              <a:rPr lang="cs-CZ" sz="2600" dirty="0"/>
              <a:t> </a:t>
            </a:r>
            <a:endParaRPr lang="en-US" sz="2600" dirty="0"/>
          </a:p>
          <a:p>
            <a:r>
              <a:rPr lang="en-US" sz="2600" dirty="0"/>
              <a:t>Determine the most probable cause</a:t>
            </a:r>
            <a:r>
              <a:rPr lang="cs-CZ" sz="2600" dirty="0"/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(root cause)</a:t>
            </a:r>
          </a:p>
          <a:p>
            <a:r>
              <a:rPr lang="en-US" sz="2600" dirty="0"/>
              <a:t>Verify any assumptions </a:t>
            </a:r>
            <a:r>
              <a:rPr lang="cs-CZ" sz="2600" i="1" dirty="0" smtClean="0"/>
              <a:t> </a:t>
            </a:r>
            <a:endParaRPr lang="en-US" sz="2600" i="1" dirty="0"/>
          </a:p>
          <a:p>
            <a:r>
              <a:rPr lang="en-US" sz="2600" dirty="0"/>
              <a:t>Try the best possible solution and monitor what will be a situation after applied correctives step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306" y="125966"/>
            <a:ext cx="8229600" cy="1143000"/>
          </a:xfrm>
        </p:spPr>
        <p:txBody>
          <a:bodyPr/>
          <a:lstStyle/>
          <a:p>
            <a:r>
              <a:rPr lang="cs-CZ" dirty="0" err="1" smtClean="0"/>
              <a:t>Description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1560" y="1556792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211828" y="1501423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59900" y="1780411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N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2987824" y="1310114"/>
            <a:ext cx="1224136" cy="612648"/>
          </a:xfrm>
          <a:prstGeom prst="wedgeEllipseCallout">
            <a:avLst>
              <a:gd name="adj1" fmla="val -70353"/>
              <a:gd name="adj2" fmla="val 39885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3243568" y="2398059"/>
            <a:ext cx="1224136" cy="612648"/>
          </a:xfrm>
          <a:prstGeom prst="wedgeEllipseCallout">
            <a:avLst>
              <a:gd name="adj1" fmla="val -91480"/>
              <a:gd name="adj2" fmla="val -49064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1208006" y="697466"/>
            <a:ext cx="1224136" cy="612648"/>
          </a:xfrm>
          <a:prstGeom prst="wedgeEllipseCallout">
            <a:avLst>
              <a:gd name="adj1" fmla="val -183"/>
              <a:gd name="adj2" fmla="val 881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1" name="Oválný popisek 10"/>
          <p:cNvSpPr/>
          <p:nvPr/>
        </p:nvSpPr>
        <p:spPr>
          <a:xfrm>
            <a:off x="7680303" y="1216597"/>
            <a:ext cx="1224136" cy="612648"/>
          </a:xfrm>
          <a:prstGeom prst="wedgeEllipseCallout">
            <a:avLst>
              <a:gd name="adj1" fmla="val -76389"/>
              <a:gd name="adj2" fmla="val 5194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7812360" y="2032439"/>
            <a:ext cx="1224136" cy="612648"/>
          </a:xfrm>
          <a:prstGeom prst="wedgeEllipseCallout">
            <a:avLst>
              <a:gd name="adj1" fmla="val -79408"/>
              <a:gd name="adj2" fmla="val -3398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264188" y="476672"/>
            <a:ext cx="1224136" cy="612648"/>
          </a:xfrm>
          <a:prstGeom prst="wedgeEllipseCallout">
            <a:avLst>
              <a:gd name="adj1" fmla="val -31118"/>
              <a:gd name="adj2" fmla="val 11526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2994771" y="2132856"/>
            <a:ext cx="2225301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11962" y="3532158"/>
            <a:ext cx="2175862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3210" y="4221088"/>
            <a:ext cx="2184614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X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1727684" y="3861118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480852" y="3533227"/>
            <a:ext cx="2115484" cy="32889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480852" y="4221088"/>
            <a:ext cx="2115484" cy="328890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Y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6396574" y="3862187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lů 23"/>
          <p:cNvSpPr/>
          <p:nvPr/>
        </p:nvSpPr>
        <p:spPr>
          <a:xfrm>
            <a:off x="1630956" y="2780927"/>
            <a:ext cx="348755" cy="672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264188" y="2780927"/>
            <a:ext cx="348755" cy="631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553306" y="4725144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6264187" y="4728910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859251" y="5387625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331641" y="5524436"/>
            <a:ext cx="792088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1´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0" name="Ovál 29"/>
          <p:cNvSpPr/>
          <p:nvPr/>
        </p:nvSpPr>
        <p:spPr>
          <a:xfrm>
            <a:off x="5617057" y="5408893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095992" y="5545704"/>
            <a:ext cx="785943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N´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55470" y="2387314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980741" y="232918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14" name="Obdélník 13"/>
          <p:cNvSpPr/>
          <p:nvPr/>
        </p:nvSpPr>
        <p:spPr>
          <a:xfrm>
            <a:off x="3665625" y="3239770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</a:t>
            </a: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672101" y="5970548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Smaller</a:t>
            </a:r>
            <a:endParaRPr lang="cs-CZ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Šipka dolů 33"/>
          <p:cNvSpPr/>
          <p:nvPr/>
        </p:nvSpPr>
        <p:spPr>
          <a:xfrm>
            <a:off x="4037582" y="3862187"/>
            <a:ext cx="348755" cy="1937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699792" y="2708920"/>
            <a:ext cx="965833" cy="703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4861753" y="2653551"/>
            <a:ext cx="755304" cy="58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848573" y="5812468"/>
            <a:ext cx="768484" cy="50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 flipV="1">
            <a:off x="2699792" y="5789061"/>
            <a:ext cx="1074691" cy="46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ný popisek 38"/>
          <p:cNvSpPr/>
          <p:nvPr/>
        </p:nvSpPr>
        <p:spPr>
          <a:xfrm flipH="1">
            <a:off x="221268" y="2568184"/>
            <a:ext cx="780579" cy="885045"/>
          </a:xfrm>
          <a:prstGeom prst="wedgeEllipseCallout">
            <a:avLst>
              <a:gd name="adj1" fmla="val -95030"/>
              <a:gd name="adj2" fmla="val -36541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What</a:t>
            </a:r>
            <a:endParaRPr lang="cs-CZ" sz="1000" dirty="0" smtClean="0">
              <a:solidFill>
                <a:srgbClr val="FF0000"/>
              </a:solidFill>
            </a:endParaRPr>
          </a:p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WhereWhenExtent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0" name="Oválný popisek 39"/>
          <p:cNvSpPr/>
          <p:nvPr/>
        </p:nvSpPr>
        <p:spPr>
          <a:xfrm flipH="1">
            <a:off x="7902081" y="2780928"/>
            <a:ext cx="780579" cy="885045"/>
          </a:xfrm>
          <a:prstGeom prst="wedgeEllipseCallout">
            <a:avLst>
              <a:gd name="adj1" fmla="val 161739"/>
              <a:gd name="adj2" fmla="val -793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What</a:t>
            </a:r>
          </a:p>
          <a:p>
            <a:pPr algn="ctr"/>
            <a:r>
              <a:rPr lang="en-US" sz="1000" dirty="0" err="1" smtClean="0">
                <a:solidFill>
                  <a:srgbClr val="FF0000"/>
                </a:solidFill>
              </a:rPr>
              <a:t>WhereWhenExtent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18</a:t>
            </a:fld>
            <a:endParaRPr lang="cs-CZ"/>
          </a:p>
        </p:txBody>
      </p:sp>
      <p:sp>
        <p:nvSpPr>
          <p:cNvPr id="41" name="Oválný popisek 40"/>
          <p:cNvSpPr/>
          <p:nvPr/>
        </p:nvSpPr>
        <p:spPr>
          <a:xfrm flipH="1">
            <a:off x="221267" y="188640"/>
            <a:ext cx="894347" cy="815150"/>
          </a:xfrm>
          <a:prstGeom prst="wedgeEllipseCallout">
            <a:avLst>
              <a:gd name="adj1" fmla="val -46789"/>
              <a:gd name="adj2" fmla="val 13141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2" name="Oválný popisek 41"/>
          <p:cNvSpPr/>
          <p:nvPr/>
        </p:nvSpPr>
        <p:spPr>
          <a:xfrm flipH="1">
            <a:off x="7812360" y="69097"/>
            <a:ext cx="894347" cy="815150"/>
          </a:xfrm>
          <a:prstGeom prst="wedgeEllipseCallout">
            <a:avLst>
              <a:gd name="adj1" fmla="val 133942"/>
              <a:gd name="adj2" fmla="val 14614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Decomposition, priorities and causes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411760" y="2132856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142648" y="1340766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355976" y="1535155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66917" y="2492896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4928096" y="2132856"/>
            <a:ext cx="0" cy="36004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948071" y="1545973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939213" y="248685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15"/>
          <p:cNvCxnSpPr>
            <a:endCxn id="14" idx="1"/>
          </p:cNvCxnSpPr>
          <p:nvPr/>
        </p:nvCxnSpPr>
        <p:spPr>
          <a:xfrm flipV="1">
            <a:off x="5556288" y="1834005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5550109" y="2780928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325981" y="3261395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66350" y="4581128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</a:t>
            </a:r>
            <a:r>
              <a:rPr lang="cs-CZ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>
            <a:stCxn id="24" idx="3"/>
          </p:cNvCxnSpPr>
          <p:nvPr/>
        </p:nvCxnSpPr>
        <p:spPr>
          <a:xfrm>
            <a:off x="2418478" y="4869160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121444" y="4035028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5976" y="4287686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55976" y="5229200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</a:t>
            </a:r>
            <a:r>
              <a:rPr lang="cs-CZ" sz="1200" b="1" dirty="0" smtClean="0">
                <a:solidFill>
                  <a:srgbClr val="FFFF00"/>
                </a:solidFill>
              </a:rPr>
              <a:t>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954789" y="428227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945931" y="5223161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332699" y="5997699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2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35" name="Přímá spojnice se šipkou 34"/>
          <p:cNvCxnSpPr>
            <a:stCxn id="29" idx="1"/>
            <a:endCxn id="27" idx="3"/>
          </p:cNvCxnSpPr>
          <p:nvPr/>
        </p:nvCxnSpPr>
        <p:spPr>
          <a:xfrm flipH="1">
            <a:off x="5652120" y="4570309"/>
            <a:ext cx="302669" cy="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5652120" y="5445224"/>
            <a:ext cx="3083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619672" y="1412776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cs-CZ" b="1" dirty="0"/>
              <a:t>The formulation of a problem is far more essential than its solution which may be merely a matter of mathematical or experimental skill”</a:t>
            </a:r>
          </a:p>
          <a:p>
            <a:pPr>
              <a:buFontTx/>
              <a:buNone/>
            </a:pPr>
            <a:r>
              <a:rPr lang="en-US" altLang="cs-CZ" b="1" dirty="0"/>
              <a:t>- Albert Einstein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028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6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problem manifestation </a:t>
            </a:r>
            <a:r>
              <a:rPr lang="en-US" sz="2700" dirty="0" smtClean="0"/>
              <a:t>(decrease of performance) </a:t>
            </a:r>
            <a:endParaRPr lang="en-US" sz="2700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403648" y="1844824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403648" y="4941168"/>
            <a:ext cx="5832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9648" y="2035587"/>
            <a:ext cx="1258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Performance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5085184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Time</a:t>
            </a:r>
            <a:endParaRPr lang="cs-CZ" sz="16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1403648" y="2383773"/>
            <a:ext cx="424847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30095" y="1899033"/>
            <a:ext cx="1985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Planned performance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4031940" y="2389182"/>
            <a:ext cx="1620180" cy="1255842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652120" y="2383773"/>
            <a:ext cx="0" cy="126125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121585" y="3055046"/>
            <a:ext cx="1712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Real performance</a:t>
            </a:r>
          </a:p>
        </p:txBody>
      </p:sp>
      <p:sp>
        <p:nvSpPr>
          <p:cNvPr id="24" name="Ovál 23"/>
          <p:cNvSpPr/>
          <p:nvPr/>
        </p:nvSpPr>
        <p:spPr>
          <a:xfrm>
            <a:off x="3977813" y="2237587"/>
            <a:ext cx="162139" cy="25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ravá složená závorka 24"/>
          <p:cNvSpPr/>
          <p:nvPr/>
        </p:nvSpPr>
        <p:spPr>
          <a:xfrm>
            <a:off x="5796136" y="2365241"/>
            <a:ext cx="216024" cy="120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143208" y="2799851"/>
            <a:ext cx="2816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Unfavourable deviation</a:t>
            </a:r>
          </a:p>
          <a:p>
            <a:pPr marL="0" lvl="1"/>
            <a:endParaRPr lang="en-US" dirty="0" smtClean="0"/>
          </a:p>
          <a:p>
            <a:pPr marL="0" lvl="1"/>
            <a:r>
              <a:rPr lang="cs-CZ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do we </a:t>
            </a:r>
            <a:r>
              <a:rPr lang="en-US" b="1" dirty="0"/>
              <a:t>see, hear</a:t>
            </a:r>
            <a:r>
              <a:rPr lang="en-US" dirty="0"/>
              <a:t>, </a:t>
            </a:r>
            <a:r>
              <a:rPr lang="en-US" b="1" dirty="0"/>
              <a:t>feel</a:t>
            </a:r>
            <a:r>
              <a:rPr lang="en-US" dirty="0" smtClean="0"/>
              <a:t>,</a:t>
            </a:r>
            <a:endParaRPr lang="cs-CZ" dirty="0" smtClean="0"/>
          </a:p>
          <a:p>
            <a:pPr marL="0" lvl="1"/>
            <a:r>
              <a:rPr lang="en-US" b="1" dirty="0" smtClean="0"/>
              <a:t> </a:t>
            </a:r>
            <a:r>
              <a:rPr lang="en-US" b="1" dirty="0"/>
              <a:t>taste</a:t>
            </a:r>
            <a:r>
              <a:rPr lang="en-US" dirty="0"/>
              <a:t>, or </a:t>
            </a:r>
            <a:r>
              <a:rPr lang="en-US" b="1" dirty="0"/>
              <a:t>smell</a:t>
            </a:r>
            <a:r>
              <a:rPr lang="en-US" dirty="0"/>
              <a:t> that tells </a:t>
            </a:r>
            <a:r>
              <a:rPr lang="en-US" dirty="0" smtClean="0"/>
              <a:t>us</a:t>
            </a:r>
            <a:endParaRPr lang="cs-CZ" dirty="0" smtClean="0"/>
          </a:p>
          <a:p>
            <a:pPr marL="0" lvl="1"/>
            <a:r>
              <a:rPr lang="en-US" dirty="0" smtClean="0"/>
              <a:t> </a:t>
            </a:r>
            <a:r>
              <a:rPr lang="en-US" dirty="0"/>
              <a:t>there is a deviation?</a:t>
            </a:r>
          </a:p>
          <a:p>
            <a:endParaRPr lang="en-US" sz="1600" dirty="0"/>
          </a:p>
          <a:p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5652120" y="36450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2478941" y="1543144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3527884" y="2035587"/>
            <a:ext cx="324036" cy="20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11560" y="5603953"/>
            <a:ext cx="80284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Final effect of the                              =  PROBLEM (e.g. server crashed)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1600" dirty="0" smtClean="0"/>
              <a:t>Then we have to ask  </a:t>
            </a:r>
            <a:r>
              <a:rPr lang="en-US" sz="1600" b="1" dirty="0" smtClean="0"/>
              <a:t>:</a:t>
            </a:r>
            <a:r>
              <a:rPr lang="en-US" b="1" dirty="0" smtClean="0"/>
              <a:t> </a:t>
            </a:r>
            <a:r>
              <a:rPr lang="en-US" sz="1600" b="1" i="1" dirty="0" smtClean="0"/>
              <a:t>What</a:t>
            </a:r>
            <a:r>
              <a:rPr lang="en-US" sz="1600" b="1" i="1" dirty="0"/>
              <a:t>, Where, When</a:t>
            </a:r>
            <a:r>
              <a:rPr lang="en-US" sz="1600" dirty="0"/>
              <a:t>, and to what </a:t>
            </a:r>
            <a:r>
              <a:rPr lang="en-US" sz="1600" b="1" i="1" dirty="0" smtClean="0"/>
              <a:t>Extent</a:t>
            </a:r>
            <a:r>
              <a:rPr lang="cs-CZ" sz="1600" b="1" i="1" dirty="0" smtClean="0"/>
              <a:t> –</a:t>
            </a:r>
            <a:r>
              <a:rPr lang="en-US" sz="1600" b="1" i="1" dirty="0" smtClean="0"/>
              <a:t>Size </a:t>
            </a:r>
            <a:r>
              <a:rPr lang="en-US" sz="1600" i="1" dirty="0" smtClean="0"/>
              <a:t>(how much, how many)</a:t>
            </a:r>
            <a:r>
              <a:rPr lang="en-US" sz="1600" dirty="0" smtClean="0"/>
              <a:t>?</a:t>
            </a:r>
          </a:p>
          <a:p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123728" y="5526339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Server </a:t>
            </a:r>
            <a:r>
              <a:rPr lang="cs-CZ" dirty="0" err="1" smtClean="0"/>
              <a:t>crashed</a:t>
            </a:r>
            <a:r>
              <a:rPr lang="cs-CZ" dirty="0" smtClean="0"/>
              <a:t> !!!! </a:t>
            </a:r>
            <a:r>
              <a:rPr lang="cs-CZ" sz="1800" b="1" dirty="0" smtClean="0">
                <a:solidFill>
                  <a:srgbClr val="00B050"/>
                </a:solidFill>
              </a:rPr>
              <a:t>(</a:t>
            </a:r>
            <a:r>
              <a:rPr lang="cs-CZ" sz="1800" b="1" dirty="0" err="1" smtClean="0">
                <a:solidFill>
                  <a:srgbClr val="00B050"/>
                </a:solidFill>
              </a:rPr>
              <a:t>home</a:t>
            </a:r>
            <a:r>
              <a:rPr lang="cs-CZ" sz="1800" b="1" dirty="0" smtClean="0">
                <a:solidFill>
                  <a:srgbClr val="00B050"/>
                </a:solidFill>
              </a:rPr>
              <a:t> study !!!)</a:t>
            </a:r>
            <a:endParaRPr lang="cs-CZ" sz="1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Server crashed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this is a very poor problem definition</a:t>
            </a:r>
            <a:r>
              <a:rPr lang="en-US" sz="2000" dirty="0" smtClean="0"/>
              <a:t>) </a:t>
            </a:r>
          </a:p>
          <a:p>
            <a:r>
              <a:rPr lang="en-US" sz="2000" b="1" dirty="0" smtClean="0"/>
              <a:t>The </a:t>
            </a:r>
            <a:r>
              <a:rPr lang="en-US" sz="2000" b="1" dirty="0"/>
              <a:t>e-mail system crashed after the 3rd shift support engineer applied hot-fix XYZ to Exchange Server </a:t>
            </a:r>
            <a:r>
              <a:rPr lang="en-US" sz="2000" b="1" dirty="0" smtClean="0"/>
              <a:t>123</a:t>
            </a:r>
            <a:r>
              <a:rPr lang="cs-CZ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better definition of the problem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5689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594089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History (and best practice) says that the root cause of the problem is probably due to some </a:t>
            </a:r>
            <a:r>
              <a:rPr lang="en-US" b="1" dirty="0"/>
              <a:t>recent change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WHAT, WHERE, WHEN and EXTENT will be shown on next slides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9" y="3068959"/>
            <a:ext cx="8568952" cy="10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6876256" y="3645024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2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smtClean="0"/>
              <a:t>Test </a:t>
            </a:r>
            <a:r>
              <a:rPr lang="en-US" b="1" dirty="0"/>
              <a:t>the Most Probable Cause</a:t>
            </a:r>
            <a:br>
              <a:rPr lang="en-US" b="1" dirty="0"/>
            </a:br>
            <a:r>
              <a:rPr lang="cs-CZ" b="1" dirty="0">
                <a:solidFill>
                  <a:srgbClr val="00B050"/>
                </a:solidFill>
              </a:rPr>
              <a:t>(</a:t>
            </a:r>
            <a:r>
              <a:rPr lang="cs-CZ" b="1" dirty="0" err="1">
                <a:solidFill>
                  <a:srgbClr val="00B050"/>
                </a:solidFill>
              </a:rPr>
              <a:t>home</a:t>
            </a:r>
            <a:r>
              <a:rPr lang="cs-CZ" b="1" dirty="0">
                <a:solidFill>
                  <a:srgbClr val="00B050"/>
                </a:solidFill>
              </a:rPr>
              <a:t> study !!!)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" y="2766825"/>
            <a:ext cx="79380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988" y="2052394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Clarifying problem Analysis (example) 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988" y="4440413"/>
            <a:ext cx="48013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to ask (where Qi =QUESTION</a:t>
            </a:r>
            <a:r>
              <a:rPr lang="cs-CZ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Question 	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	IS		IS NOT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1600" i="1" dirty="0" smtClean="0"/>
          </a:p>
          <a:p>
            <a:r>
              <a:rPr lang="en-US" sz="1600" i="1" dirty="0" smtClean="0"/>
              <a:t>What (identify)	Q1		Q2</a:t>
            </a:r>
          </a:p>
          <a:p>
            <a:r>
              <a:rPr lang="en-US" sz="1600" i="1" dirty="0" smtClean="0"/>
              <a:t>Where (locate)	Q3		Q4</a:t>
            </a:r>
          </a:p>
          <a:p>
            <a:r>
              <a:rPr lang="en-US" sz="1600" i="1" dirty="0" smtClean="0"/>
              <a:t>When (timing)	Q5		Q6</a:t>
            </a:r>
          </a:p>
          <a:p>
            <a:r>
              <a:rPr lang="en-US" sz="1600" i="1" dirty="0" smtClean="0"/>
              <a:t>Extent (magnitude)</a:t>
            </a:r>
            <a:r>
              <a:rPr lang="cs-CZ" sz="1600" i="1" dirty="0" smtClean="0"/>
              <a:t>	Q7		Q8	</a:t>
            </a:r>
            <a:endParaRPr lang="cs-CZ" sz="1600" i="1" dirty="0"/>
          </a:p>
        </p:txBody>
      </p:sp>
      <p:sp>
        <p:nvSpPr>
          <p:cNvPr id="7" name="Šipka doprava 6"/>
          <p:cNvSpPr/>
          <p:nvPr/>
        </p:nvSpPr>
        <p:spPr>
          <a:xfrm>
            <a:off x="4788024" y="5229200"/>
            <a:ext cx="35283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next slides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2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What specific object(s) has the deviation?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What is the specific deviation?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other deviations could be reasonably observed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are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4653136"/>
            <a:ext cx="53285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  </a:t>
            </a:r>
            <a:r>
              <a:rPr lang="en-US" sz="1200" dirty="0" smtClean="0"/>
              <a:t>What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</a:t>
            </a:r>
            <a:r>
              <a:rPr lang="en-US" sz="1200" dirty="0" smtClean="0"/>
              <a:t> related  to the defect? </a:t>
            </a:r>
          </a:p>
          <a:p>
            <a:r>
              <a:rPr lang="en-US" sz="1200" dirty="0" smtClean="0"/>
              <a:t>    </a:t>
            </a:r>
            <a:r>
              <a:rPr lang="cs-CZ" sz="1200" dirty="0" smtClean="0"/>
              <a:t>   </a:t>
            </a:r>
            <a:r>
              <a:rPr lang="en-US" sz="1200" dirty="0" smtClean="0"/>
              <a:t>Inventory Valuation Objects in </a:t>
            </a:r>
            <a:r>
              <a:rPr lang="en-US" sz="1200" b="1" dirty="0" smtClean="0">
                <a:solidFill>
                  <a:srgbClr val="00B050"/>
                </a:solidFill>
              </a:rPr>
              <a:t>database A</a:t>
            </a:r>
          </a:p>
          <a:p>
            <a:r>
              <a:rPr lang="en-US" sz="1200" dirty="0" smtClean="0"/>
              <a:t>2. </a:t>
            </a:r>
            <a:r>
              <a:rPr lang="cs-CZ" sz="1200" dirty="0" smtClean="0"/>
              <a:t>  </a:t>
            </a:r>
            <a:r>
              <a:rPr lang="en-US" sz="1200" dirty="0" smtClean="0"/>
              <a:t>What specifically is the defect (deviation)? </a:t>
            </a:r>
            <a:br>
              <a:rPr lang="en-US" sz="1200" dirty="0" smtClean="0"/>
            </a:br>
            <a:r>
              <a:rPr lang="en-US" sz="1200" dirty="0" smtClean="0"/>
              <a:t>    </a:t>
            </a:r>
            <a:r>
              <a:rPr lang="cs-CZ" sz="1200" dirty="0" smtClean="0"/>
              <a:t>  </a:t>
            </a:r>
            <a:r>
              <a:rPr lang="en-US" sz="1200" dirty="0" smtClean="0"/>
              <a:t>Inventory Adjustment does not work  </a:t>
            </a:r>
          </a:p>
          <a:p>
            <a:endParaRPr lang="en-US" sz="1200" dirty="0" smtClean="0"/>
          </a:p>
          <a:p>
            <a:r>
              <a:rPr lang="en-US" sz="1200" dirty="0" smtClean="0"/>
              <a:t>1-&gt; see setup  of the database and see differences </a:t>
            </a:r>
          </a:p>
          <a:p>
            <a:r>
              <a:rPr lang="en-US" sz="1200" dirty="0" smtClean="0"/>
              <a:t>2-&gt;see algorithm used for calculation and parameters  used.</a:t>
            </a:r>
          </a:p>
          <a:p>
            <a:r>
              <a:rPr lang="en-US" sz="1200" dirty="0" smtClean="0"/>
              <a:t>      You can see , that in production calculation it dose not work</a:t>
            </a:r>
            <a:endParaRPr lang="en-US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63470" y="4736068"/>
            <a:ext cx="37945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 Not :</a:t>
            </a:r>
          </a:p>
          <a:p>
            <a:r>
              <a:rPr lang="cs-CZ" dirty="0"/>
              <a:t> </a:t>
            </a:r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</a:t>
            </a:r>
            <a:r>
              <a:rPr lang="en-US" sz="1400" dirty="0" smtClean="0"/>
              <a:t>W</a:t>
            </a:r>
            <a:r>
              <a:rPr lang="en-US" sz="1200" dirty="0" smtClean="0"/>
              <a:t>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 NOT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related to the defect? </a:t>
            </a:r>
          </a:p>
          <a:p>
            <a:r>
              <a:rPr lang="en-US" sz="1200" dirty="0" smtClean="0"/>
              <a:t>       Inventory Valuation Objects in </a:t>
            </a:r>
            <a:r>
              <a:rPr lang="en-US" sz="1200" b="1" dirty="0" smtClean="0">
                <a:solidFill>
                  <a:srgbClr val="C00000"/>
                </a:solidFill>
              </a:rPr>
              <a:t>database B</a:t>
            </a:r>
          </a:p>
          <a:p>
            <a:r>
              <a:rPr lang="en-US" sz="1200" dirty="0" smtClean="0"/>
              <a:t>  2. What specifically is  not the defect (deviation)?</a:t>
            </a:r>
          </a:p>
          <a:p>
            <a:r>
              <a:rPr lang="en-US" sz="1200" dirty="0" smtClean="0"/>
              <a:t>   </a:t>
            </a:r>
          </a:p>
          <a:p>
            <a:r>
              <a:rPr lang="en-US" sz="1200" dirty="0" smtClean="0"/>
              <a:t>1 -&gt; Setup has another parameter</a:t>
            </a:r>
            <a:r>
              <a:rPr lang="cs-CZ" sz="1200" dirty="0" smtClean="0"/>
              <a:t>s </a:t>
            </a:r>
            <a:r>
              <a:rPr lang="en-US" sz="1200" dirty="0" smtClean="0"/>
              <a:t>On</a:t>
            </a:r>
          </a:p>
          <a:p>
            <a:r>
              <a:rPr lang="en-US" sz="1200" dirty="0" smtClean="0"/>
              <a:t>2-&gt;  Algorithm is used al</a:t>
            </a:r>
            <a:r>
              <a:rPr lang="cs-CZ" sz="1200" dirty="0" smtClean="0"/>
              <a:t>s</a:t>
            </a:r>
            <a:r>
              <a:rPr lang="en-US" sz="1200" dirty="0" smtClean="0"/>
              <a:t>o for production where not error</a:t>
            </a:r>
          </a:p>
          <a:p>
            <a:r>
              <a:rPr lang="en-US" sz="1200" dirty="0" smtClean="0"/>
              <a:t>         occurs</a:t>
            </a:r>
          </a:p>
          <a:p>
            <a:pPr indent="-342900">
              <a:buAutoNum type="arabicPeriod"/>
            </a:pPr>
            <a:endParaRPr lang="en-US" sz="1200" dirty="0"/>
          </a:p>
          <a:p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724128" y="6490394"/>
            <a:ext cx="3007753" cy="19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8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See two MS Dynamics Setup screens </a:t>
            </a:r>
            <a:br>
              <a:rPr lang="en-US" sz="3200" dirty="0" smtClean="0"/>
            </a:br>
            <a:r>
              <a:rPr lang="en-US" sz="3200" dirty="0" smtClean="0"/>
              <a:t>(related to the problem specified recently)</a:t>
            </a: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24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86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1" y="1841221"/>
            <a:ext cx="37052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51720" y="2924944"/>
            <a:ext cx="1080120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275856" y="303295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specific object(s) has the deviation?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is the specific deviation?</a:t>
            </a:r>
            <a:r>
              <a:rPr lang="cs-CZ" sz="2400" dirty="0" smtClean="0"/>
              <a:t> - </a:t>
            </a:r>
            <a:r>
              <a:rPr lang="en-US" sz="2000" dirty="0" smtClean="0"/>
              <a:t>bites on the neck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</a:t>
            </a:r>
            <a:r>
              <a:rPr lang="en-US" sz="2400" dirty="0"/>
              <a:t>is the </a:t>
            </a:r>
            <a:r>
              <a:rPr lang="en-US" sz="2400" dirty="0" smtClean="0"/>
              <a:t>specific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deviation</a:t>
            </a:r>
            <a:r>
              <a:rPr lang="en-US" sz="2400" dirty="0" smtClean="0"/>
              <a:t>?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not?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did not happen) – bites, anemia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5013175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1.</a:t>
            </a:r>
            <a:r>
              <a:rPr lang="cs-CZ" dirty="0" smtClean="0"/>
              <a:t> </a:t>
            </a:r>
            <a:r>
              <a:rPr lang="en-US" dirty="0" smtClean="0"/>
              <a:t>Nice young girl´s neck and strange</a:t>
            </a:r>
          </a:p>
          <a:p>
            <a:r>
              <a:rPr lang="en-US" dirty="0" smtClean="0"/>
              <a:t>     look of anemic person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27153" y="5449497"/>
            <a:ext cx="3259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en-US" b="1" dirty="0" smtClean="0"/>
              <a:t> </a:t>
            </a:r>
            <a:r>
              <a:rPr lang="cs-CZ" b="1" dirty="0" smtClean="0"/>
              <a:t> 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Girl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garlic</a:t>
            </a:r>
            <a:r>
              <a:rPr lang="cs-CZ" dirty="0" smtClean="0"/>
              <a:t>  in her </a:t>
            </a:r>
            <a:r>
              <a:rPr lang="cs-CZ" dirty="0" err="1" smtClean="0"/>
              <a:t>hands</a:t>
            </a:r>
            <a:r>
              <a:rPr lang="cs-CZ" dirty="0" smtClean="0"/>
              <a:t>  </a:t>
            </a:r>
          </a:p>
          <a:p>
            <a:pPr marL="342900" indent="-342900">
              <a:buAutoNum type="arabicPeriod"/>
            </a:pPr>
            <a:r>
              <a:rPr lang="cs-CZ" dirty="0" smtClean="0"/>
              <a:t> No </a:t>
            </a:r>
            <a:r>
              <a:rPr lang="cs-CZ" dirty="0" err="1" smtClean="0"/>
              <a:t>bites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 </a:t>
            </a:r>
            <a:r>
              <a:rPr lang="cs-CZ" dirty="0" err="1" smtClean="0"/>
              <a:t>Zaftig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25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98" y="2611562"/>
            <a:ext cx="749990" cy="10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34" y="3427436"/>
            <a:ext cx="598524" cy="7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1" y="6019438"/>
            <a:ext cx="867415" cy="6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191266" y="5479566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Not </a:t>
            </a:r>
            <a:r>
              <a:rPr lang="cs-CZ" dirty="0" smtClean="0"/>
              <a:t>: 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19438"/>
            <a:ext cx="1021656" cy="6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38" y="6165304"/>
            <a:ext cx="702182" cy="5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11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err="1" smtClean="0">
                <a:solidFill>
                  <a:srgbClr val="00B050"/>
                </a:solidFill>
              </a:rPr>
              <a:t>hat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cs-CZ" b="1" dirty="0" err="1" smtClean="0">
                <a:solidFill>
                  <a:srgbClr val="00B050"/>
                </a:solidFill>
              </a:rPr>
              <a:t>What</a:t>
            </a:r>
            <a:r>
              <a:rPr lang="cs-CZ" b="1" dirty="0" smtClean="0">
                <a:solidFill>
                  <a:srgbClr val="FF0000"/>
                </a:solidFill>
              </a:rPr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I.</a:t>
            </a:r>
          </a:p>
          <a:p>
            <a:r>
              <a:rPr lang="en-US" sz="2800" dirty="0" smtClean="0"/>
              <a:t>Customer </a:t>
            </a:r>
            <a:r>
              <a:rPr lang="en-US" sz="2800" b="1" dirty="0" smtClean="0"/>
              <a:t>X</a:t>
            </a:r>
            <a:r>
              <a:rPr lang="en-US" sz="2800" dirty="0" smtClean="0"/>
              <a:t> and Customer </a:t>
            </a:r>
            <a:r>
              <a:rPr lang="en-US" sz="2800" b="1" dirty="0" smtClean="0"/>
              <a:t>Y</a:t>
            </a:r>
            <a:r>
              <a:rPr lang="en-US" sz="2800" dirty="0" smtClean="0"/>
              <a:t> both use product B  but only </a:t>
            </a:r>
            <a:r>
              <a:rPr lang="cs-CZ" sz="2800" dirty="0" smtClean="0"/>
              <a:t>to </a:t>
            </a:r>
            <a:r>
              <a:rPr lang="en-US" sz="2800" dirty="0" smtClean="0"/>
              <a:t>customer X was sent the wrong product  so the object </a:t>
            </a:r>
            <a:r>
              <a:rPr lang="en-US" sz="2800" dirty="0" smtClean="0">
                <a:solidFill>
                  <a:srgbClr val="FF0000"/>
                </a:solidFill>
              </a:rPr>
              <a:t>IS</a:t>
            </a:r>
            <a:r>
              <a:rPr lang="en-US" sz="2800" dirty="0" smtClean="0"/>
              <a:t> Customer X , but  </a:t>
            </a:r>
            <a:r>
              <a:rPr lang="en-US" sz="2800" dirty="0" smtClean="0">
                <a:solidFill>
                  <a:srgbClr val="FF0000"/>
                </a:solidFill>
              </a:rPr>
              <a:t>IS NOT  </a:t>
            </a:r>
            <a:r>
              <a:rPr lang="en-US" sz="2800" dirty="0" smtClean="0"/>
              <a:t>Customer Y</a:t>
            </a:r>
            <a:r>
              <a:rPr lang="cs-CZ" sz="2800" dirty="0" smtClean="0"/>
              <a:t> </a:t>
            </a: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II.</a:t>
            </a:r>
            <a:endParaRPr lang="cs-CZ" sz="2800" b="1" dirty="0">
              <a:solidFill>
                <a:srgbClr val="C00000"/>
              </a:solidFill>
            </a:endParaRPr>
          </a:p>
          <a:p>
            <a:r>
              <a:rPr lang="cs-CZ" sz="2800" b="1" dirty="0" smtClean="0">
                <a:solidFill>
                  <a:srgbClr val="FF0000"/>
                </a:solidFill>
              </a:rPr>
              <a:t>IS</a:t>
            </a:r>
            <a:r>
              <a:rPr lang="cs-CZ" sz="2800" dirty="0" smtClean="0"/>
              <a:t> girl </a:t>
            </a:r>
            <a:r>
              <a:rPr lang="cs-CZ" sz="2800" dirty="0" err="1" smtClean="0"/>
              <a:t>visited</a:t>
            </a:r>
            <a:r>
              <a:rPr lang="cs-CZ" sz="2800" dirty="0" smtClean="0"/>
              <a:t> </a:t>
            </a:r>
            <a:r>
              <a:rPr lang="en-US" sz="2800" dirty="0" smtClean="0"/>
              <a:t> </a:t>
            </a:r>
            <a:r>
              <a:rPr lang="cs-CZ" sz="2800" dirty="0" err="1" smtClean="0"/>
              <a:t>Dracula</a:t>
            </a:r>
            <a:r>
              <a:rPr lang="cs-CZ" sz="2800" dirty="0" smtClean="0"/>
              <a:t> </a:t>
            </a:r>
            <a:r>
              <a:rPr lang="cs-CZ" sz="2800" dirty="0" err="1" smtClean="0"/>
              <a:t>lower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</a:t>
            </a:r>
            <a:r>
              <a:rPr lang="cs-CZ" sz="2800" dirty="0" err="1" smtClean="0"/>
              <a:t>without</a:t>
            </a:r>
            <a:r>
              <a:rPr lang="cs-CZ" sz="2800" dirty="0" smtClean="0"/>
              <a:t> a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garlic</a:t>
            </a:r>
            <a:r>
              <a:rPr lang="cs-CZ" sz="2800" dirty="0" smtClean="0"/>
              <a:t>, but </a:t>
            </a:r>
            <a:r>
              <a:rPr lang="cs-CZ" sz="2800" b="1" dirty="0" smtClean="0">
                <a:solidFill>
                  <a:srgbClr val="FF0000"/>
                </a:solidFill>
              </a:rPr>
              <a:t>IS NOT </a:t>
            </a:r>
            <a:r>
              <a:rPr lang="cs-CZ" sz="2800" dirty="0" smtClean="0"/>
              <a:t>not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one</a:t>
            </a:r>
            <a:r>
              <a:rPr lang="cs-CZ" sz="2800" dirty="0" smtClean="0"/>
              <a:t> </a:t>
            </a:r>
            <a:r>
              <a:rPr lang="cs-CZ" sz="2800" dirty="0" err="1" smtClean="0"/>
              <a:t>having</a:t>
            </a:r>
            <a:r>
              <a:rPr lang="cs-CZ" sz="2800" dirty="0" smtClean="0"/>
              <a:t>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 </a:t>
            </a:r>
            <a:r>
              <a:rPr lang="cs-CZ" sz="2800" dirty="0" err="1" smtClean="0"/>
              <a:t>garlic</a:t>
            </a:r>
            <a:r>
              <a:rPr lang="cs-CZ" sz="2800" dirty="0" smtClean="0"/>
              <a:t> and </a:t>
            </a:r>
            <a:r>
              <a:rPr lang="cs-CZ" sz="2800" dirty="0" err="1" smtClean="0"/>
              <a:t>visiting</a:t>
            </a:r>
            <a:r>
              <a:rPr lang="cs-CZ" sz="2800" dirty="0" smtClean="0"/>
              <a:t> </a:t>
            </a:r>
            <a:r>
              <a:rPr lang="cs-CZ" sz="2800" dirty="0" err="1" smtClean="0"/>
              <a:t>Špiberk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in Brno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2475"/>
            <a:ext cx="3810000" cy="315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Where is the object when the deviation is observed? (geographically)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Where is the deviation on the object?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724400" y="2022475"/>
            <a:ext cx="3962400" cy="30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object be when the deviation is observed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 smtClean="0"/>
              <a:t>Where </a:t>
            </a:r>
            <a:r>
              <a:rPr lang="en-US" sz="2400" dirty="0"/>
              <a:t>else could the deviation be located on the object,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04900" y="154341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340927" y="1524000"/>
            <a:ext cx="1504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 Not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9443" y="4725144"/>
            <a:ext cx="460523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r>
              <a:rPr lang="en-US" dirty="0" smtClean="0"/>
              <a:t>Example </a:t>
            </a:r>
            <a:r>
              <a:rPr lang="en-US" dirty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/>
              <a:t> :</a:t>
            </a:r>
          </a:p>
          <a:p>
            <a:pPr marL="342900" indent="-342900">
              <a:buAutoNum type="arabicPeriod"/>
            </a:pP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mountains</a:t>
            </a:r>
            <a:r>
              <a:rPr lang="cs-CZ" dirty="0" smtClean="0"/>
              <a:t> (</a:t>
            </a:r>
            <a:r>
              <a:rPr lang="cs-CZ" dirty="0" err="1" smtClean="0"/>
              <a:t>Romania</a:t>
            </a:r>
            <a:r>
              <a:rPr lang="cs-CZ" dirty="0" smtClean="0"/>
              <a:t>)</a:t>
            </a:r>
          </a:p>
          <a:p>
            <a:r>
              <a:rPr lang="cs-CZ" dirty="0" smtClean="0"/>
              <a:t> </a:t>
            </a:r>
          </a:p>
          <a:p>
            <a:r>
              <a:rPr lang="cs-CZ" b="1" dirty="0" err="1" smtClean="0"/>
              <a:t>Where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IS</a:t>
            </a:r>
            <a:r>
              <a:rPr lang="cs-CZ" b="1" dirty="0" smtClean="0"/>
              <a:t> </a:t>
            </a:r>
            <a:r>
              <a:rPr lang="cs-CZ" dirty="0" smtClean="0"/>
              <a:t>:  </a:t>
            </a:r>
            <a:r>
              <a:rPr lang="en-US" dirty="0" smtClean="0"/>
              <a:t>Romanian Carpathian mountains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wher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t is </a:t>
            </a:r>
            <a:r>
              <a:rPr lang="en-US" dirty="0" smtClean="0"/>
              <a:t>very easy to meet a lot of </a:t>
            </a:r>
            <a:r>
              <a:rPr lang="en-US" dirty="0" err="1" smtClean="0"/>
              <a:t>vampir</a:t>
            </a:r>
            <a:r>
              <a:rPr lang="cs-CZ" dirty="0" smtClean="0"/>
              <a:t>e</a:t>
            </a:r>
            <a:r>
              <a:rPr lang="en-US" dirty="0" smtClean="0"/>
              <a:t>s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cs-CZ" dirty="0" err="1" smtClean="0"/>
              <a:t>there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188463" y="4900518"/>
            <a:ext cx="4017767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Example 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Not</a:t>
            </a:r>
            <a:endParaRPr lang="cs-CZ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1.</a:t>
            </a:r>
            <a:r>
              <a:rPr lang="cs-CZ" dirty="0"/>
              <a:t> Brno </a:t>
            </a:r>
            <a:r>
              <a:rPr lang="cs-CZ" dirty="0" err="1" smtClean="0"/>
              <a:t>castle</a:t>
            </a:r>
            <a:r>
              <a:rPr lang="cs-CZ" dirty="0" smtClean="0"/>
              <a:t> Špilberk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Where </a:t>
            </a:r>
            <a:r>
              <a:rPr lang="en-US" b="1" dirty="0" smtClean="0">
                <a:solidFill>
                  <a:srgbClr val="C00000"/>
                </a:solidFill>
              </a:rPr>
              <a:t>IS NOT </a:t>
            </a:r>
            <a:r>
              <a:rPr lang="en-US" dirty="0" smtClean="0"/>
              <a:t>possible to meet </a:t>
            </a:r>
            <a:r>
              <a:rPr lang="cs-CZ" dirty="0" err="1" smtClean="0"/>
              <a:t>vampires</a:t>
            </a:r>
            <a:endParaRPr lang="en-US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(only lovers and children an</a:t>
            </a:r>
            <a:r>
              <a:rPr lang="cs-CZ" dirty="0" smtClean="0"/>
              <a:t>d </a:t>
            </a:r>
            <a:r>
              <a:rPr lang="en-US" dirty="0" smtClean="0"/>
              <a:t>seniors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r>
              <a:rPr lang="cs-CZ" dirty="0" smtClean="0"/>
              <a:t>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92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When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257800" y="1295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88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was the deviation observed first (clock and calendar time)?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since that time has the deviation been observed?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When, in the object’s history or life cycle, was the deviation observed first?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4648200" y="1905000"/>
            <a:ext cx="4114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since that time could the deviation have been observed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else, in the object’s history or life cycle,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4220251" y="6255292"/>
            <a:ext cx="3007753" cy="1940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3" name="TextovéPole 2"/>
          <p:cNvSpPr txBox="1"/>
          <p:nvPr/>
        </p:nvSpPr>
        <p:spPr>
          <a:xfrm>
            <a:off x="1763688" y="6167659"/>
            <a:ext cx="235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example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next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4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smtClean="0">
                <a:solidFill>
                  <a:srgbClr val="00B050"/>
                </a:solidFill>
              </a:rPr>
              <a:t>hen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 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Customer X and Customer Y both use product B  but only customer X was sent the wrong product if Salesman Tony was on holiday in this time and Salesman  Mustafa was in charge, so the object  </a:t>
            </a:r>
            <a:r>
              <a:rPr lang="en-GB" sz="2800" dirty="0">
                <a:solidFill>
                  <a:srgbClr val="FF0000"/>
                </a:solidFill>
              </a:rPr>
              <a:t>IS</a:t>
            </a:r>
            <a:r>
              <a:rPr lang="en-GB" sz="2800" dirty="0"/>
              <a:t> Salesman Mustafa , but  </a:t>
            </a:r>
            <a:r>
              <a:rPr lang="en-GB" sz="2800" dirty="0">
                <a:solidFill>
                  <a:srgbClr val="FF0000"/>
                </a:solidFill>
              </a:rPr>
              <a:t>IS NOT </a:t>
            </a:r>
            <a:r>
              <a:rPr lang="en-GB" sz="2800" dirty="0"/>
              <a:t>Salesman Tony 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3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Apollo 13 – Houston, Houston, do you read me ?  We have a big problem….!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25" y="1628800"/>
            <a:ext cx="3800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43608" y="48691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Apollo 13 team is famous for bringing back the astronauts stranded in space by solving difficult and complex problems. The teams solving the problems has used the </a:t>
            </a:r>
            <a:r>
              <a:rPr lang="en-GB" dirty="0" err="1" smtClean="0"/>
              <a:t>Kepner-Tregoe</a:t>
            </a:r>
            <a:r>
              <a:rPr lang="en-GB" dirty="0" smtClean="0"/>
              <a:t> (KT) methodology</a:t>
            </a:r>
            <a:r>
              <a:rPr lang="cs-CZ" dirty="0" smtClean="0"/>
              <a:t> !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00B050"/>
                </a:solidFill>
              </a:rPr>
              <a:t>Extent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810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How many objects have the deviation</a:t>
            </a:r>
            <a:r>
              <a:rPr lang="en-US" sz="2400" dirty="0" smtClean="0"/>
              <a:t>?</a:t>
            </a:r>
            <a:endParaRPr lang="cs-CZ" sz="2400" dirty="0" smtClean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What </a:t>
            </a:r>
            <a:r>
              <a:rPr lang="en-US" sz="2400" dirty="0"/>
              <a:t>is the size of a single deviation?</a:t>
            </a:r>
          </a:p>
          <a:p>
            <a:pPr eaLnBrk="1" hangingPunct="1">
              <a:defRPr/>
            </a:pPr>
            <a:r>
              <a:rPr lang="en-US" sz="2400" dirty="0"/>
              <a:t>How many deviations are on each object?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What is the trend?</a:t>
            </a:r>
          </a:p>
          <a:p>
            <a:pPr lvl="1" eaLnBrk="1" hangingPunct="1">
              <a:defRPr/>
            </a:pPr>
            <a:r>
              <a:rPr lang="en-US" sz="2000" dirty="0" smtClean="0"/>
              <a:t>Occurrences?</a:t>
            </a:r>
          </a:p>
          <a:p>
            <a:pPr lvl="1" eaLnBrk="1" hangingPunct="1">
              <a:defRPr/>
            </a:pPr>
            <a:r>
              <a:rPr lang="en-US" sz="2000" dirty="0" smtClean="0"/>
              <a:t>Size?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876800" y="1752600"/>
            <a:ext cx="396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objects could have the deviation, </a:t>
            </a:r>
            <a:r>
              <a:rPr lang="en-US" sz="2400" b="1" dirty="0">
                <a:solidFill>
                  <a:srgbClr val="FF0000"/>
                </a:solidFill>
              </a:rPr>
              <a:t>but don’t?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other size could a deviation be, </a:t>
            </a:r>
            <a:r>
              <a:rPr lang="en-US" sz="2400" b="1" dirty="0">
                <a:solidFill>
                  <a:srgbClr val="FF0000"/>
                </a:solidFill>
              </a:rPr>
              <a:t>but isn’t?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deviations could there be on each object, </a:t>
            </a:r>
            <a:r>
              <a:rPr lang="en-US" sz="2400" i="1" dirty="0">
                <a:solidFill>
                  <a:srgbClr val="FF0000"/>
                </a:solidFill>
              </a:rPr>
              <a:t>but are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could be the trend, </a:t>
            </a:r>
            <a:r>
              <a:rPr lang="en-US" sz="2400" b="1" dirty="0"/>
              <a:t>but isn’t?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Occurrences?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Size?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22256" y="1233487"/>
            <a:ext cx="1586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Problem Analysis</a:t>
            </a:r>
            <a:br>
              <a:rPr lang="en-US" sz="4000" b="1" dirty="0" smtClean="0"/>
            </a:br>
            <a:r>
              <a:rPr lang="en-US" sz="4000" b="1" dirty="0" smtClean="0"/>
              <a:t>Confirm True Cause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can be done to verify any assumptions made?</a:t>
            </a:r>
          </a:p>
          <a:p>
            <a:pPr eaLnBrk="1" hangingPunct="1">
              <a:defRPr/>
            </a:pPr>
            <a:r>
              <a:rPr lang="en-US" dirty="0" smtClean="0"/>
              <a:t>How can this cause be observed at work?</a:t>
            </a:r>
          </a:p>
          <a:p>
            <a:pPr eaLnBrk="1" hangingPunct="1">
              <a:defRPr/>
            </a:pPr>
            <a:r>
              <a:rPr lang="en-US" dirty="0" smtClean="0"/>
              <a:t>How can we demonstrate the cause-and-effect relationship</a:t>
            </a:r>
            <a:r>
              <a:rPr lang="cs-CZ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(e.g. Current Reality Tree or Ishikawa Fishbone Diagram)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smtClean="0"/>
              <a:t>When corrective action is taken, how will results be checked?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6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Let’s Look At Some Problems!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0706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Systematic Problem Solving and Decision making Overview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6" y="1316138"/>
            <a:ext cx="7089093" cy="38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Planning the Next Steps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</a:t>
            </a:r>
          </a:p>
          <a:p>
            <a:pPr lvl="2" eaLnBrk="1" hangingPunct="1">
              <a:defRPr/>
            </a:pPr>
            <a:r>
              <a:rPr lang="en-US" dirty="0" smtClean="0"/>
              <a:t>Do we have a deviation?</a:t>
            </a:r>
          </a:p>
          <a:p>
            <a:pPr lvl="2" eaLnBrk="1" hangingPunct="1">
              <a:defRPr/>
            </a:pPr>
            <a:r>
              <a:rPr lang="en-US" dirty="0" smtClean="0"/>
              <a:t>Is the cause unknown?</a:t>
            </a:r>
          </a:p>
          <a:p>
            <a:pPr lvl="2" eaLnBrk="1" hangingPunct="1">
              <a:defRPr/>
            </a:pPr>
            <a:r>
              <a:rPr lang="en-US" dirty="0" smtClean="0"/>
              <a:t>Is it important to know the cause to take effective action?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If the answer is YES to ALL three,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en-US" dirty="0" smtClean="0"/>
              <a:t>you have a </a:t>
            </a:r>
            <a:r>
              <a:rPr lang="cs-CZ" dirty="0" smtClean="0"/>
              <a:t>big p</a:t>
            </a:r>
            <a:r>
              <a:rPr lang="en-US" dirty="0" err="1" smtClean="0"/>
              <a:t>roblem</a:t>
            </a:r>
            <a:r>
              <a:rPr lang="cs-CZ" dirty="0" smtClean="0"/>
              <a:t>, </a:t>
            </a:r>
            <a:r>
              <a:rPr lang="cs-CZ" dirty="0" err="1" smtClean="0"/>
              <a:t>Huston</a:t>
            </a:r>
            <a:r>
              <a:rPr lang="cs-CZ" dirty="0" smtClean="0"/>
              <a:t> !!!</a:t>
            </a:r>
            <a:endParaRPr lang="en-US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6068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analysis table template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(</a:t>
            </a:r>
            <a:r>
              <a:rPr lang="cs-CZ" dirty="0" err="1" smtClean="0">
                <a:solidFill>
                  <a:srgbClr val="00B050"/>
                </a:solidFill>
              </a:rPr>
              <a:t>Home</a:t>
            </a:r>
            <a:r>
              <a:rPr lang="cs-CZ" dirty="0" smtClean="0">
                <a:solidFill>
                  <a:srgbClr val="00B050"/>
                </a:solidFill>
              </a:rPr>
              <a:t> study)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343"/>
            <a:ext cx="7625035" cy="442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 (example)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On a new model of airplane, flight attendants develop rash on arms, hands, face (only those places). It only occurs on flights over water.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Usually </a:t>
            </a:r>
            <a:r>
              <a:rPr lang="en-US" dirty="0"/>
              <a:t>disappears after 24 hours. No problems on old planes </a:t>
            </a:r>
            <a:r>
              <a:rPr lang="en-US" dirty="0" smtClean="0"/>
              <a:t>over</a:t>
            </a:r>
            <a:r>
              <a:rPr lang="cs-CZ" dirty="0" smtClean="0"/>
              <a:t> </a:t>
            </a:r>
            <a:r>
              <a:rPr lang="en-US" dirty="0" smtClean="0"/>
              <a:t>those </a:t>
            </a:r>
            <a:r>
              <a:rPr lang="en-US" dirty="0"/>
              <a:t>routes.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Does </a:t>
            </a:r>
            <a:r>
              <a:rPr lang="en-US" dirty="0"/>
              <a:t>not affect all attendants on these flights, but same</a:t>
            </a:r>
          </a:p>
          <a:p>
            <a:pPr marL="0" indent="0">
              <a:buNone/>
            </a:pPr>
            <a:r>
              <a:rPr lang="en-US" dirty="0"/>
              <a:t>number of attendants get it on each flight. Those who get rash have </a:t>
            </a:r>
            <a:r>
              <a:rPr lang="en-US" dirty="0" smtClean="0"/>
              <a:t>no</a:t>
            </a:r>
            <a:r>
              <a:rPr lang="cs-CZ" dirty="0" smtClean="0"/>
              <a:t> </a:t>
            </a:r>
            <a:r>
              <a:rPr lang="en-US" dirty="0" smtClean="0"/>
              <a:t>other </a:t>
            </a:r>
            <a:r>
              <a:rPr lang="en-US" dirty="0"/>
              <a:t>ill effects.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/>
              <a:t>measurable chemicals, etc., in cabin air.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95515"/>
            <a:ext cx="1368152" cy="116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2743" y="59410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Rash arm -&gt;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analysis real table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57388"/>
            <a:ext cx="80470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7688" y="5589240"/>
            <a:ext cx="23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Distinction=Difference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????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38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43967"/>
            <a:ext cx="3541936" cy="23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Tree of the casual relationship</a:t>
            </a:r>
            <a:r>
              <a:rPr lang="cs-CZ" sz="3600" dirty="0" smtClean="0">
                <a:latin typeface="Arial" charset="0"/>
              </a:rPr>
              <a:t>s I</a:t>
            </a:r>
            <a:r>
              <a:rPr lang="en-US" sz="3600" dirty="0" smtClean="0">
                <a:latin typeface="Arial" charset="0"/>
              </a:rPr>
              <a:t> –example 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Decline of revenue due to :</a:t>
            </a:r>
          </a:p>
          <a:p>
            <a:pPr eaLnBrk="1" hangingPunct="1">
              <a:defRPr/>
            </a:pPr>
            <a:r>
              <a:rPr lang="en-GB" sz="2800" dirty="0" smtClean="0">
                <a:latin typeface="Arial" charset="0"/>
              </a:rPr>
              <a:t>Lower merchantability of the items</a:t>
            </a:r>
            <a:endParaRPr lang="en-GB" sz="2400" dirty="0" smtClean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New competitors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Change of the customer preferences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Poor (not sufficient) quality of the item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</a:rPr>
              <a:t>Restriction of capacity production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Downtime due to machine failure, obsolete machinery,  irregular maintenance</a:t>
            </a:r>
          </a:p>
          <a:p>
            <a:pPr lvl="1" eaLnBrk="1" hangingPunct="1">
              <a:defRPr/>
            </a:pPr>
            <a:r>
              <a:rPr lang="en-AU" sz="2400" dirty="0" smtClean="0">
                <a:latin typeface="Arial" charset="0"/>
              </a:rPr>
              <a:t>Change</a:t>
            </a:r>
            <a:r>
              <a:rPr lang="en-US" sz="2400" dirty="0" smtClean="0">
                <a:latin typeface="Arial" charset="0"/>
              </a:rPr>
              <a:t> of the legislation (change of the health rules)</a:t>
            </a:r>
            <a:endParaRPr lang="en-US" sz="2400" dirty="0" smtClean="0">
              <a:latin typeface="Arial" charset="0"/>
              <a:sym typeface="Wingdings" pitchFamily="2" charset="2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3563888" y="5085184"/>
            <a:ext cx="2664296" cy="93610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tree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5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Analysis –serious one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412776"/>
            <a:ext cx="48482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020272" y="1628800"/>
            <a:ext cx="989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err="1" smtClean="0"/>
              <a:t>Sticky</a:t>
            </a:r>
            <a:r>
              <a:rPr lang="cs-CZ" sz="1050" dirty="0" smtClean="0"/>
              <a:t>- lepkavý</a:t>
            </a:r>
          </a:p>
          <a:p>
            <a:r>
              <a:rPr lang="cs-CZ" sz="1050" dirty="0" err="1" smtClean="0"/>
              <a:t>Lick</a:t>
            </a:r>
            <a:r>
              <a:rPr lang="cs-CZ" sz="1050" dirty="0" smtClean="0"/>
              <a:t> – olíznout</a:t>
            </a:r>
          </a:p>
          <a:p>
            <a:r>
              <a:rPr lang="cs-CZ" sz="1050" dirty="0" smtClean="0"/>
              <a:t> </a:t>
            </a:r>
          </a:p>
          <a:p>
            <a:endParaRPr lang="cs-CZ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5656"/>
            <a:ext cx="1156916" cy="81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1" y="3717032"/>
            <a:ext cx="1482105" cy="84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4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347243" y="406182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Revenue decline</a:t>
            </a:r>
            <a:endParaRPr lang="en-GB" dirty="0">
              <a:latin typeface="Arial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786164" y="1423383"/>
            <a:ext cx="1800225" cy="7848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Decline of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demand</a:t>
            </a:r>
            <a:endParaRPr lang="en-GB" dirty="0">
              <a:latin typeface="Arial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292725" y="1557338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Lower production </a:t>
            </a:r>
            <a:endParaRPr lang="en-GB" dirty="0">
              <a:latin typeface="Arial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839743" y="2498338"/>
            <a:ext cx="1800225" cy="9233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Decrease of production capacity</a:t>
            </a:r>
            <a:endParaRPr lang="en-AU" dirty="0">
              <a:latin typeface="Arial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787900" y="2636838"/>
            <a:ext cx="1800225" cy="36933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Lower quality</a:t>
            </a:r>
            <a:endParaRPr lang="en-AU" dirty="0">
              <a:latin typeface="Arial" charset="0"/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1692275" y="2576652"/>
            <a:ext cx="3491706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Change of the </a:t>
            </a:r>
            <a:endParaRPr lang="cs-CZ" dirty="0">
              <a:latin typeface="Arial" charset="0"/>
            </a:endParaRPr>
          </a:p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customer preferences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11188" y="2636838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New competitors</a:t>
            </a:r>
            <a:endParaRPr lang="en-GB" dirty="0">
              <a:latin typeface="Arial" charset="0"/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2396557" y="4351110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Change of the health rule</a:t>
            </a:r>
            <a:endParaRPr lang="en-GB" dirty="0">
              <a:latin typeface="Arial" charset="0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3539671" y="4884391"/>
            <a:ext cx="4571999" cy="67710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2" algn="ctr" eaLnBrk="1" hangingPunct="1">
              <a:defRPr/>
            </a:pPr>
            <a:r>
              <a:rPr lang="cs-CZ" sz="2000" dirty="0" smtClean="0">
                <a:latin typeface="Arial" charset="0"/>
              </a:rPr>
              <a:t> </a:t>
            </a:r>
            <a:r>
              <a:rPr lang="en-AU" dirty="0" smtClean="0">
                <a:latin typeface="Arial" charset="0"/>
              </a:rPr>
              <a:t>Machinery is liable </a:t>
            </a:r>
          </a:p>
          <a:p>
            <a:pPr lvl="2" algn="ctr" eaLnBrk="1" hangingPunct="1">
              <a:defRPr/>
            </a:pPr>
            <a:r>
              <a:rPr lang="en-AU" dirty="0" smtClean="0">
                <a:latin typeface="Arial" charset="0"/>
              </a:rPr>
              <a:t>to breakdowns</a:t>
            </a:r>
            <a:endParaRPr lang="en-AU" dirty="0">
              <a:latin typeface="Arial" charset="0"/>
            </a:endParaRP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6948488" y="3644900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Machinery downtimes</a:t>
            </a:r>
            <a:endParaRPr lang="en-GB" dirty="0">
              <a:latin typeface="Arial" charset="0"/>
            </a:endParaRPr>
          </a:p>
        </p:txBody>
      </p:sp>
      <p:sp>
        <p:nvSpPr>
          <p:cNvPr id="52239" name="Line 16"/>
          <p:cNvSpPr>
            <a:spLocks noChangeShapeType="1"/>
          </p:cNvSpPr>
          <p:nvPr/>
        </p:nvSpPr>
        <p:spPr bwMode="auto">
          <a:xfrm flipV="1">
            <a:off x="2700338" y="1052513"/>
            <a:ext cx="1366837" cy="370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0" name="Line 17"/>
          <p:cNvSpPr>
            <a:spLocks noChangeShapeType="1"/>
          </p:cNvSpPr>
          <p:nvPr/>
        </p:nvSpPr>
        <p:spPr bwMode="auto">
          <a:xfrm flipH="1" flipV="1">
            <a:off x="4140200" y="1052513"/>
            <a:ext cx="20161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1" name="Line 18"/>
          <p:cNvSpPr>
            <a:spLocks noChangeShapeType="1"/>
          </p:cNvSpPr>
          <p:nvPr/>
        </p:nvSpPr>
        <p:spPr bwMode="auto">
          <a:xfrm flipV="1">
            <a:off x="1403350" y="2205038"/>
            <a:ext cx="12969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2" name="Line 19"/>
          <p:cNvSpPr>
            <a:spLocks noChangeShapeType="1"/>
          </p:cNvSpPr>
          <p:nvPr/>
        </p:nvSpPr>
        <p:spPr bwMode="auto">
          <a:xfrm flipH="1" flipV="1">
            <a:off x="2700338" y="2205038"/>
            <a:ext cx="9350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3" name="Line 20"/>
          <p:cNvSpPr>
            <a:spLocks noChangeShapeType="1"/>
          </p:cNvSpPr>
          <p:nvPr/>
        </p:nvSpPr>
        <p:spPr bwMode="auto">
          <a:xfrm flipH="1" flipV="1">
            <a:off x="2843213" y="2205038"/>
            <a:ext cx="28082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4" name="Line 21"/>
          <p:cNvSpPr>
            <a:spLocks noChangeShapeType="1"/>
          </p:cNvSpPr>
          <p:nvPr/>
        </p:nvSpPr>
        <p:spPr bwMode="auto">
          <a:xfrm flipH="1" flipV="1">
            <a:off x="6372224" y="2205038"/>
            <a:ext cx="1008088" cy="29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5" name="Line 22"/>
          <p:cNvSpPr>
            <a:spLocks noChangeShapeType="1"/>
          </p:cNvSpPr>
          <p:nvPr/>
        </p:nvSpPr>
        <p:spPr bwMode="auto">
          <a:xfrm flipH="1" flipV="1">
            <a:off x="7802109" y="3359416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6" name="Line 23"/>
          <p:cNvSpPr>
            <a:spLocks noChangeShapeType="1"/>
          </p:cNvSpPr>
          <p:nvPr/>
        </p:nvSpPr>
        <p:spPr bwMode="auto">
          <a:xfrm flipV="1">
            <a:off x="7812088" y="42926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7" name="Line 24"/>
          <p:cNvSpPr>
            <a:spLocks noChangeShapeType="1"/>
          </p:cNvSpPr>
          <p:nvPr/>
        </p:nvSpPr>
        <p:spPr bwMode="auto">
          <a:xfrm flipV="1">
            <a:off x="6300788" y="4292600"/>
            <a:ext cx="14398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8" name="Line 25"/>
          <p:cNvSpPr>
            <a:spLocks noChangeShapeType="1"/>
          </p:cNvSpPr>
          <p:nvPr/>
        </p:nvSpPr>
        <p:spPr bwMode="auto">
          <a:xfrm flipH="1" flipV="1">
            <a:off x="5825669" y="3098503"/>
            <a:ext cx="475118" cy="17703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9" name="Line 26"/>
          <p:cNvSpPr>
            <a:spLocks noChangeShapeType="1"/>
          </p:cNvSpPr>
          <p:nvPr/>
        </p:nvSpPr>
        <p:spPr bwMode="auto">
          <a:xfrm flipV="1">
            <a:off x="3059113" y="3222983"/>
            <a:ext cx="379015" cy="9981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0" name="Line 27"/>
          <p:cNvSpPr>
            <a:spLocks noChangeShapeType="1"/>
          </p:cNvSpPr>
          <p:nvPr/>
        </p:nvSpPr>
        <p:spPr bwMode="auto">
          <a:xfrm flipV="1">
            <a:off x="1331913" y="3284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1" name="Line 28"/>
          <p:cNvSpPr>
            <a:spLocks noChangeShapeType="1"/>
          </p:cNvSpPr>
          <p:nvPr/>
        </p:nvSpPr>
        <p:spPr bwMode="auto">
          <a:xfrm flipV="1">
            <a:off x="1692276" y="3222983"/>
            <a:ext cx="1366838" cy="11426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2" name="Line 29"/>
          <p:cNvSpPr>
            <a:spLocks noChangeShapeType="1"/>
          </p:cNvSpPr>
          <p:nvPr/>
        </p:nvSpPr>
        <p:spPr bwMode="auto">
          <a:xfrm flipV="1">
            <a:off x="4716463" y="3098503"/>
            <a:ext cx="863649" cy="16989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3" name="Text Box 30"/>
          <p:cNvSpPr txBox="1">
            <a:spLocks noChangeArrowheads="1"/>
          </p:cNvSpPr>
          <p:nvPr/>
        </p:nvSpPr>
        <p:spPr bwMode="auto">
          <a:xfrm>
            <a:off x="1116013" y="44370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4" name="Text Box 31"/>
          <p:cNvSpPr txBox="1">
            <a:spLocks noChangeArrowheads="1"/>
          </p:cNvSpPr>
          <p:nvPr/>
        </p:nvSpPr>
        <p:spPr bwMode="auto">
          <a:xfrm>
            <a:off x="1547813" y="44370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5" name="Text Box 32"/>
          <p:cNvSpPr txBox="1">
            <a:spLocks noChangeArrowheads="1"/>
          </p:cNvSpPr>
          <p:nvPr/>
        </p:nvSpPr>
        <p:spPr bwMode="auto">
          <a:xfrm>
            <a:off x="4427538" y="48688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6" name="Text Box 33"/>
          <p:cNvSpPr txBox="1">
            <a:spLocks noChangeArrowheads="1"/>
          </p:cNvSpPr>
          <p:nvPr/>
        </p:nvSpPr>
        <p:spPr bwMode="auto">
          <a:xfrm>
            <a:off x="7596188" y="50847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…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9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Let’s Look At Some Problems again!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41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34" y="1785103"/>
            <a:ext cx="4622417" cy="416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51834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Decision making process 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+mj-lt"/>
              </a:rPr>
              <a:t>Problem definition</a:t>
            </a:r>
          </a:p>
          <a:p>
            <a:r>
              <a:rPr lang="en-US" sz="4000" dirty="0" smtClean="0">
                <a:latin typeface="+mj-lt"/>
              </a:rPr>
              <a:t>Requirements identification</a:t>
            </a:r>
          </a:p>
          <a:p>
            <a:r>
              <a:rPr lang="en-US" sz="4000" dirty="0" smtClean="0">
                <a:latin typeface="+mj-lt"/>
              </a:rPr>
              <a:t>Goal establishment</a:t>
            </a:r>
          </a:p>
          <a:p>
            <a:r>
              <a:rPr lang="en-US" sz="4000" dirty="0" smtClean="0">
                <a:latin typeface="+mj-lt"/>
              </a:rPr>
              <a:t>Evaluation criteria development</a:t>
            </a:r>
            <a:r>
              <a:rPr lang="cs-CZ" sz="4000" dirty="0" smtClean="0">
                <a:latin typeface="+mj-lt"/>
              </a:rPr>
              <a:t> 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Select decision –making tool</a:t>
            </a:r>
          </a:p>
          <a:p>
            <a:r>
              <a:rPr lang="en-US" sz="4000" dirty="0" smtClean="0">
                <a:latin typeface="+mj-lt"/>
              </a:rPr>
              <a:t>Apply tool</a:t>
            </a:r>
            <a:r>
              <a:rPr lang="cs-CZ" sz="4000" dirty="0" smtClean="0">
                <a:latin typeface="+mj-lt"/>
              </a:rPr>
              <a:t> (K </a:t>
            </a:r>
            <a:r>
              <a:rPr lang="en-US" sz="4000" dirty="0" smtClean="0">
                <a:latin typeface="+mj-lt"/>
              </a:rPr>
              <a:t>&amp;</a:t>
            </a:r>
            <a:r>
              <a:rPr lang="cs-CZ" sz="4000" dirty="0" smtClean="0">
                <a:latin typeface="+mj-lt"/>
              </a:rPr>
              <a:t>T, Pros-</a:t>
            </a:r>
            <a:r>
              <a:rPr lang="cs-CZ" sz="4000" dirty="0" err="1" smtClean="0">
                <a:latin typeface="+mj-lt"/>
              </a:rPr>
              <a:t>Cons</a:t>
            </a:r>
            <a:r>
              <a:rPr lang="cs-CZ" sz="4000" dirty="0" smtClean="0">
                <a:latin typeface="+mj-lt"/>
              </a:rPr>
              <a:t>,…)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Check </a:t>
            </a:r>
          </a:p>
          <a:p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43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1443841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1 Problem</a:t>
            </a:r>
            <a:r>
              <a:rPr lang="en-US" dirty="0"/>
              <a:t>: </a:t>
            </a:r>
            <a:r>
              <a:rPr lang="en-US" b="1" dirty="0"/>
              <a:t>Pick a replacement vehicle for the motor pool fleet</a:t>
            </a:r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definition of the problem dictates the requirements. As the vehicle is for a motor pool, the </a:t>
            </a:r>
            <a:r>
              <a:rPr lang="en-US" dirty="0" smtClean="0"/>
              <a:t>requirements</a:t>
            </a:r>
            <a:r>
              <a:rPr lang="cs-CZ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differ from those for a family car, for example</a:t>
            </a:r>
            <a:r>
              <a:rPr lang="en-US" dirty="0" smtClean="0"/>
              <a:t>.</a:t>
            </a:r>
            <a:endParaRPr lang="en-US" dirty="0"/>
          </a:p>
          <a:p>
            <a:endParaRPr lang="cs-CZ" dirty="0"/>
          </a:p>
          <a:p>
            <a:endParaRPr lang="cs-CZ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Step </a:t>
            </a:r>
            <a:r>
              <a:rPr lang="en-US" b="1" dirty="0">
                <a:solidFill>
                  <a:srgbClr val="FF0000"/>
                </a:solidFill>
              </a:rPr>
              <a:t>2 Requirements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dirty="0"/>
              <a:t>1. Vehicle shall be made in </a:t>
            </a:r>
            <a:r>
              <a:rPr lang="en-US" b="1" dirty="0"/>
              <a:t>U. S. A.</a:t>
            </a:r>
          </a:p>
          <a:p>
            <a:r>
              <a:rPr lang="en-US" dirty="0"/>
              <a:t>2. Vehicle shall seat at least </a:t>
            </a:r>
            <a:r>
              <a:rPr lang="en-US" b="1" dirty="0"/>
              <a:t>four adults</a:t>
            </a:r>
            <a:r>
              <a:rPr lang="en-US" dirty="0"/>
              <a:t>, but no more than </a:t>
            </a:r>
            <a:r>
              <a:rPr lang="en-US" b="1" dirty="0"/>
              <a:t>six adults</a:t>
            </a:r>
          </a:p>
          <a:p>
            <a:r>
              <a:rPr lang="en-US" dirty="0"/>
              <a:t>3. Vehicle shall cost no more than </a:t>
            </a:r>
            <a:r>
              <a:rPr lang="en-US" b="1" dirty="0"/>
              <a:t>$28,000</a:t>
            </a:r>
          </a:p>
          <a:p>
            <a:r>
              <a:rPr lang="en-US" dirty="0"/>
              <a:t>4. Vehicle shall be </a:t>
            </a:r>
            <a:r>
              <a:rPr lang="en-US" b="1" dirty="0"/>
              <a:t>new and the current model year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1 and Step 2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40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44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5"/>
            <a:ext cx="36787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0" y="503305"/>
            <a:ext cx="2334540" cy="21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58" y="2728513"/>
            <a:ext cx="2164042" cy="14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44408" y="10527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27832" y="343319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</a:t>
            </a:r>
            <a:endParaRPr lang="cs-CZ" dirty="0"/>
          </a:p>
        </p:txBody>
      </p:sp>
      <p:sp>
        <p:nvSpPr>
          <p:cNvPr id="4" name="Obousměrná svislá šipka 3"/>
          <p:cNvSpPr/>
          <p:nvPr/>
        </p:nvSpPr>
        <p:spPr>
          <a:xfrm>
            <a:off x="8316414" y="1570000"/>
            <a:ext cx="412547" cy="16561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" y="2924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934370" y="3465532"/>
            <a:ext cx="16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 28000 USD</a:t>
            </a:r>
            <a:endParaRPr lang="cs-CZ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37" y="4489394"/>
            <a:ext cx="2504365" cy="18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98579" y="5418444"/>
            <a:ext cx="173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New car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current</a:t>
            </a:r>
            <a:r>
              <a:rPr lang="cs-CZ" b="1" dirty="0" smtClean="0">
                <a:solidFill>
                  <a:srgbClr val="FF0000"/>
                </a:solidFill>
              </a:rPr>
              <a:t>  model)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45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3 and Step 4 </a:t>
            </a:r>
            <a:endParaRPr lang="en-US" sz="3600" dirty="0"/>
          </a:p>
        </p:txBody>
      </p:sp>
      <p:sp>
        <p:nvSpPr>
          <p:cNvPr id="4" name="Obdélník 3"/>
          <p:cNvSpPr/>
          <p:nvPr/>
        </p:nvSpPr>
        <p:spPr>
          <a:xfrm>
            <a:off x="827584" y="1166843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3 </a:t>
            </a:r>
            <a:r>
              <a:rPr lang="cs-CZ" b="1" dirty="0" err="1">
                <a:solidFill>
                  <a:srgbClr val="FF0000"/>
                </a:solidFill>
              </a:rPr>
              <a:t>Goals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/>
              <a:t>· </a:t>
            </a:r>
            <a:r>
              <a:rPr lang="en-ZA" dirty="0" smtClean="0"/>
              <a:t>Maximize passenger comfort</a:t>
            </a:r>
          </a:p>
          <a:p>
            <a:r>
              <a:rPr lang="en-ZA" dirty="0" smtClean="0"/>
              <a:t>· Maximize passenger safety</a:t>
            </a:r>
          </a:p>
          <a:p>
            <a:r>
              <a:rPr lang="en-ZA" dirty="0" smtClean="0"/>
              <a:t>· Maximize fuel-efficiency</a:t>
            </a:r>
          </a:p>
          <a:p>
            <a:r>
              <a:rPr lang="en-ZA" dirty="0" smtClean="0"/>
              <a:t>· Maximize reliability of the car</a:t>
            </a:r>
          </a:p>
          <a:p>
            <a:r>
              <a:rPr lang="en-ZA" dirty="0" smtClean="0"/>
              <a:t>· Minimize investment cost </a:t>
            </a:r>
          </a:p>
          <a:p>
            <a:endParaRPr lang="en-ZA" b="1" dirty="0" smtClean="0"/>
          </a:p>
          <a:p>
            <a:r>
              <a:rPr lang="en-ZA" b="1" dirty="0" smtClean="0">
                <a:solidFill>
                  <a:srgbClr val="FF0000"/>
                </a:solidFill>
              </a:rPr>
              <a:t>Step 4 Alternatives:</a:t>
            </a:r>
          </a:p>
          <a:p>
            <a:r>
              <a:rPr lang="en-ZA" dirty="0" smtClean="0"/>
              <a:t>There are many alternatives but the requirements eliminate the consideration of a number of them:</a:t>
            </a:r>
          </a:p>
          <a:p>
            <a:endParaRPr lang="en-ZA" dirty="0" smtClean="0"/>
          </a:p>
          <a:p>
            <a:r>
              <a:rPr lang="en-ZA" dirty="0" smtClean="0"/>
              <a:t>Requirement 1 eliminates the products not manufactured in the USA</a:t>
            </a:r>
          </a:p>
          <a:p>
            <a:r>
              <a:rPr lang="en-ZA" dirty="0" smtClean="0"/>
              <a:t>Requirement 2 eliminates vans, buses, and sports cars (Ferrari no !!!!)</a:t>
            </a:r>
          </a:p>
          <a:p>
            <a:r>
              <a:rPr lang="en-ZA" dirty="0" smtClean="0"/>
              <a:t>Requirement 3 eliminates high-end luxury cars</a:t>
            </a:r>
          </a:p>
          <a:p>
            <a:r>
              <a:rPr lang="en-ZA" dirty="0" smtClean="0"/>
              <a:t>Requirement 4 eliminates used vehicles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779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46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124744"/>
            <a:ext cx="8003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5 </a:t>
            </a:r>
            <a:r>
              <a:rPr lang="cs-CZ" b="1" dirty="0" err="1">
                <a:solidFill>
                  <a:srgbClr val="FF0000"/>
                </a:solidFill>
              </a:rPr>
              <a:t>Criteria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endParaRPr lang="cs-CZ" dirty="0" smtClean="0"/>
          </a:p>
          <a:p>
            <a:r>
              <a:rPr lang="en-US" dirty="0" smtClean="0"/>
              <a:t>“Maximize comfort” will be based on the combined rear  seat leg and shoulder room. (Note: front seat passenger  leg and shoulder room was found to be too nearly the same to discriminate among the alternatives.)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5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safety” will be based on the total number of stars awarded by the National Highway Traffic Safety Administration for head-on and side impact.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10</a:t>
            </a:r>
          </a:p>
          <a:p>
            <a:endParaRPr lang="en-US" dirty="0" smtClean="0"/>
          </a:p>
          <a:p>
            <a:r>
              <a:rPr lang="en-US" dirty="0" smtClean="0"/>
              <a:t>“Maximize fuel efficiency” will be based on the EPA fuel consumption for city driving.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7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reliability” will be based on the reliability rating given each vehicle by a consumer product testing company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9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“Minimize Cost” will be based on the purchase price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10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5</a:t>
            </a: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5350" y="5795972"/>
            <a:ext cx="819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Weighted criteria </a:t>
            </a:r>
            <a:r>
              <a:rPr lang="cs-CZ" b="1" dirty="0" err="1" smtClean="0">
                <a:solidFill>
                  <a:srgbClr val="C00000"/>
                </a:solidFill>
              </a:rPr>
              <a:t>vector</a:t>
            </a:r>
            <a:r>
              <a:rPr lang="cs-CZ" b="1" smtClean="0">
                <a:solidFill>
                  <a:srgbClr val="C00000"/>
                </a:solidFill>
              </a:rPr>
              <a:t>  C(</a:t>
            </a:r>
            <a:r>
              <a:rPr lang="cs-CZ" b="1" smtClean="0">
                <a:solidFill>
                  <a:srgbClr val="FF0000"/>
                </a:solidFill>
              </a:rPr>
              <a:t>5,10,7,9,10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r>
              <a:rPr lang="en-US" b="1" dirty="0" smtClean="0">
                <a:solidFill>
                  <a:srgbClr val="C00000"/>
                </a:solidFill>
              </a:rPr>
              <a:t>are values assigned  by decision makers </a:t>
            </a:r>
            <a:r>
              <a:rPr lang="cs-CZ" b="1" dirty="0" smtClean="0">
                <a:solidFill>
                  <a:srgbClr val="C00000"/>
                </a:solidFill>
              </a:rPr>
              <a:t> !!!!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47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7638"/>
            <a:ext cx="6912768" cy="53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Kepner-Tregoe</a:t>
            </a:r>
            <a:r>
              <a:rPr lang="cs-CZ" b="1" dirty="0" smtClean="0"/>
              <a:t> table </a:t>
            </a:r>
          </a:p>
          <a:p>
            <a:r>
              <a:rPr lang="cs-CZ" sz="2600" b="1" dirty="0" smtClean="0"/>
              <a:t>(</a:t>
            </a:r>
            <a:r>
              <a:rPr lang="cs-CZ" sz="2600" b="1" dirty="0" err="1" smtClean="0"/>
              <a:t>for</a:t>
            </a:r>
            <a:r>
              <a:rPr lang="cs-CZ" sz="2600" b="1" dirty="0" smtClean="0"/>
              <a:t> 4 </a:t>
            </a:r>
            <a:r>
              <a:rPr lang="cs-CZ" sz="2600" b="1" dirty="0" err="1" smtClean="0"/>
              <a:t>cars</a:t>
            </a:r>
            <a:r>
              <a:rPr lang="cs-CZ" sz="2600" b="1" dirty="0" smtClean="0"/>
              <a:t> : </a:t>
            </a:r>
            <a:r>
              <a:rPr lang="cs-CZ" sz="2600" b="1" dirty="0" err="1" smtClean="0"/>
              <a:t>Arrow</a:t>
            </a:r>
            <a:r>
              <a:rPr lang="cs-CZ" sz="2600" b="1" dirty="0" smtClean="0"/>
              <a:t>, Baton, </a:t>
            </a:r>
            <a:r>
              <a:rPr lang="cs-CZ" sz="2600" b="1" dirty="0" err="1" smtClean="0"/>
              <a:t>Carefree</a:t>
            </a:r>
            <a:r>
              <a:rPr lang="cs-CZ" sz="2600" b="1" dirty="0" smtClean="0"/>
              <a:t> and </a:t>
            </a:r>
            <a:r>
              <a:rPr lang="cs-CZ" sz="2600" b="1" dirty="0" err="1" smtClean="0">
                <a:solidFill>
                  <a:srgbClr val="FF0000"/>
                </a:solidFill>
              </a:rPr>
              <a:t>Dash</a:t>
            </a:r>
            <a:r>
              <a:rPr lang="cs-CZ" b="1" dirty="0" smtClean="0"/>
              <a:t>)</a:t>
            </a:r>
            <a:endParaRPr lang="en-US" sz="36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530120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236296" y="6459295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3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48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54801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Last </a:t>
            </a:r>
            <a:r>
              <a:rPr lang="en-US" b="1" dirty="0" smtClean="0">
                <a:solidFill>
                  <a:srgbClr val="FF0000"/>
                </a:solidFill>
              </a:rPr>
              <a:t>Step  </a:t>
            </a:r>
            <a:r>
              <a:rPr lang="en-US" b="1" dirty="0">
                <a:solidFill>
                  <a:srgbClr val="FF0000"/>
                </a:solidFill>
              </a:rPr>
              <a:t>Validate Solution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totals of the weighted scores show that the </a:t>
            </a:r>
            <a:r>
              <a:rPr lang="en-US" b="1" dirty="0">
                <a:solidFill>
                  <a:srgbClr val="FF0000"/>
                </a:solidFill>
              </a:rPr>
              <a:t>Dash</a:t>
            </a:r>
            <a:r>
              <a:rPr lang="en-US" dirty="0"/>
              <a:t> most nearly meets the wants/goals (or put another way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the most “benefits”). Dash meets all the requirements and solves the </a:t>
            </a:r>
            <a:r>
              <a:rPr lang="en-US" dirty="0" smtClean="0"/>
              <a:t>problem</a:t>
            </a:r>
            <a:r>
              <a:rPr lang="cs-CZ" dirty="0" smtClean="0"/>
              <a:t> !!!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Last step – </a:t>
            </a:r>
            <a:r>
              <a:rPr lang="cs-CZ" b="1" dirty="0" err="1" smtClean="0"/>
              <a:t>Validation</a:t>
            </a:r>
            <a:r>
              <a:rPr lang="cs-CZ" b="1" dirty="0" smtClean="0"/>
              <a:t> (</a:t>
            </a:r>
            <a:r>
              <a:rPr lang="cs-CZ" b="1" dirty="0" err="1" smtClean="0"/>
              <a:t>check</a:t>
            </a:r>
            <a:r>
              <a:rPr lang="cs-CZ" b="1" dirty="0" smtClean="0"/>
              <a:t>)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2" y="3617799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323528" y="4509120"/>
            <a:ext cx="208823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Go </a:t>
            </a:r>
            <a:r>
              <a:rPr lang="cs-CZ" dirty="0" err="1" smtClean="0"/>
              <a:t>back</a:t>
            </a:r>
            <a:r>
              <a:rPr lang="cs-CZ" dirty="0" smtClean="0"/>
              <a:t> to </a:t>
            </a:r>
            <a:r>
              <a:rPr lang="cs-CZ" dirty="0" err="1" smtClean="0"/>
              <a:t>slide</a:t>
            </a:r>
            <a:r>
              <a:rPr lang="cs-CZ" dirty="0" smtClean="0"/>
              <a:t> </a:t>
            </a:r>
            <a:r>
              <a:rPr lang="cs-CZ" dirty="0" smtClean="0"/>
              <a:t>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1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49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4291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6" y="3140968"/>
            <a:ext cx="42195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05064"/>
            <a:ext cx="4267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01" y="1052736"/>
            <a:ext cx="43529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29" y="3051268"/>
            <a:ext cx="39909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2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it K-T methodology  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467544" y="1582341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Kepner</a:t>
            </a:r>
            <a:r>
              <a:rPr lang="en-US" b="1" dirty="0" smtClean="0"/>
              <a:t> </a:t>
            </a:r>
            <a:r>
              <a:rPr lang="en-US" b="1" dirty="0" err="1" smtClean="0"/>
              <a:t>Tregoe</a:t>
            </a:r>
            <a:r>
              <a:rPr lang="en-US" b="1" dirty="0" smtClean="0"/>
              <a:t> is used for </a:t>
            </a:r>
            <a:r>
              <a:rPr lang="en-US" b="1" dirty="0" smtClean="0">
                <a:solidFill>
                  <a:srgbClr val="FF0000"/>
                </a:solidFill>
              </a:rPr>
              <a:t>decision making </a:t>
            </a:r>
            <a:r>
              <a:rPr lang="cs-CZ" b="1" dirty="0" smtClean="0"/>
              <a:t>(</a:t>
            </a:r>
            <a:r>
              <a:rPr lang="cs-CZ" b="1" dirty="0" err="1" smtClean="0"/>
              <a:t>one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many </a:t>
            </a:r>
            <a:r>
              <a:rPr lang="cs-CZ" b="1" dirty="0" err="1" smtClean="0"/>
              <a:t>possible</a:t>
            </a:r>
            <a:r>
              <a:rPr lang="cs-CZ" b="1" dirty="0" smtClean="0"/>
              <a:t> </a:t>
            </a:r>
            <a:r>
              <a:rPr lang="cs-CZ" b="1" dirty="0" err="1" smtClean="0"/>
              <a:t>methods</a:t>
            </a:r>
            <a:r>
              <a:rPr lang="en-US" b="1" dirty="0" smtClean="0"/>
              <a:t> </a:t>
            </a:r>
            <a:r>
              <a:rPr lang="cs-CZ" b="1" dirty="0" smtClean="0"/>
              <a:t>)</a:t>
            </a:r>
            <a:endParaRPr lang="en-US" b="1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structured  methodology for gathering information and prioritizing and evaluating it.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very detailed and complex method applicable in many areas, which</a:t>
            </a:r>
          </a:p>
          <a:p>
            <a:r>
              <a:rPr lang="en-US" dirty="0" smtClean="0"/>
              <a:t>is much broader than just idea selection.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called also a </a:t>
            </a:r>
            <a:r>
              <a:rPr lang="en-US" b="1" dirty="0" smtClean="0">
                <a:solidFill>
                  <a:srgbClr val="FF0000"/>
                </a:solidFill>
              </a:rPr>
              <a:t>root cause analysis</a:t>
            </a:r>
            <a:r>
              <a:rPr lang="en-US" b="1" dirty="0" smtClean="0"/>
              <a:t> </a:t>
            </a:r>
            <a:r>
              <a:rPr lang="en-US" dirty="0" smtClean="0"/>
              <a:t>and decision-making method.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step-by-step approach for systematically </a:t>
            </a:r>
            <a:r>
              <a:rPr lang="en-US" dirty="0" smtClean="0">
                <a:solidFill>
                  <a:srgbClr val="FF0000"/>
                </a:solidFill>
              </a:rPr>
              <a:t>solving problems</a:t>
            </a:r>
            <a:r>
              <a:rPr lang="en-US" dirty="0" smtClean="0"/>
              <a:t>, making decisions, and analyzing potential risks.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2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50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6913563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Example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analysis</a:t>
            </a:r>
            <a:r>
              <a:rPr lang="cs-CZ" b="1" dirty="0" smtClean="0"/>
              <a:t>- use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questions</a:t>
            </a:r>
            <a:r>
              <a:rPr lang="cs-CZ" b="1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51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51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018042" cy="292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0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800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3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Make decision</a:t>
            </a:r>
            <a:r>
              <a:rPr lang="cs-CZ" b="1" dirty="0" smtClean="0"/>
              <a:t>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choice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between two or more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alternatives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en-ZA" dirty="0" smtClean="0"/>
              <a:t>Identify what is being decided  (e.g. how many rooms I have to order if I am owner of the travel agency)</a:t>
            </a:r>
            <a:r>
              <a:rPr lang="en-ZA" i="1" dirty="0" smtClean="0"/>
              <a:t>–</a:t>
            </a:r>
            <a:r>
              <a:rPr lang="en-ZA" sz="1800" i="1" dirty="0" smtClean="0"/>
              <a:t>see next slide</a:t>
            </a:r>
            <a:r>
              <a:rPr lang="cs-CZ" sz="1800" i="1" dirty="0" smtClean="0"/>
              <a:t> (in </a:t>
            </a:r>
            <a:r>
              <a:rPr lang="cs-CZ" sz="1800" i="1" dirty="0" err="1" smtClean="0"/>
              <a:t>this</a:t>
            </a:r>
            <a:r>
              <a:rPr lang="cs-CZ" sz="1800" i="1" dirty="0" smtClean="0"/>
              <a:t> case  K-T </a:t>
            </a:r>
            <a:r>
              <a:rPr lang="cs-CZ" sz="1800" i="1" dirty="0" err="1" smtClean="0"/>
              <a:t>method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is</a:t>
            </a:r>
            <a:r>
              <a:rPr lang="cs-CZ" sz="1800" i="1" dirty="0" smtClean="0"/>
              <a:t> not </a:t>
            </a:r>
            <a:r>
              <a:rPr lang="cs-CZ" sz="1800" i="1" dirty="0" err="1" smtClean="0"/>
              <a:t>considered</a:t>
            </a:r>
            <a:r>
              <a:rPr lang="cs-CZ" sz="1800" i="1" dirty="0" smtClean="0"/>
              <a:t>)</a:t>
            </a:r>
            <a:endParaRPr lang="en-ZA" sz="1800" i="1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3563888" y="4011883"/>
            <a:ext cx="2160240" cy="7105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6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7474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16469"/>
            <a:ext cx="2562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2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CRT-</a:t>
            </a:r>
            <a:r>
              <a:rPr lang="cs-CZ" dirty="0" err="1" smtClean="0"/>
              <a:t>Ishikawa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7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64" y="1382613"/>
            <a:ext cx="348773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7353648" y="2368451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sp>
        <p:nvSpPr>
          <p:cNvPr id="7" name="Ovál 6"/>
          <p:cNvSpPr/>
          <p:nvPr/>
        </p:nvSpPr>
        <p:spPr>
          <a:xfrm>
            <a:off x="4770364" y="285263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8" name="Ovál 7"/>
          <p:cNvSpPr/>
          <p:nvPr/>
        </p:nvSpPr>
        <p:spPr>
          <a:xfrm>
            <a:off x="4955728" y="2601813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9" name="Ovál 8"/>
          <p:cNvSpPr/>
          <p:nvPr/>
        </p:nvSpPr>
        <p:spPr>
          <a:xfrm>
            <a:off x="5634385" y="188426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0" name="Ovál 9"/>
          <p:cNvSpPr/>
          <p:nvPr/>
        </p:nvSpPr>
        <p:spPr>
          <a:xfrm>
            <a:off x="5868541" y="2133501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1" name="Ovál 10"/>
          <p:cNvSpPr/>
          <p:nvPr/>
        </p:nvSpPr>
        <p:spPr>
          <a:xfrm>
            <a:off x="4791423" y="191918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2" name="Ovál 11"/>
          <p:cNvSpPr/>
          <p:nvPr/>
        </p:nvSpPr>
        <p:spPr>
          <a:xfrm>
            <a:off x="5736778" y="2811363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sp>
        <p:nvSpPr>
          <p:cNvPr id="13" name="Ovál 12"/>
          <p:cNvSpPr/>
          <p:nvPr/>
        </p:nvSpPr>
        <p:spPr>
          <a:xfrm>
            <a:off x="1999754" y="335428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14" name="Ovál 13"/>
          <p:cNvSpPr/>
          <p:nvPr/>
        </p:nvSpPr>
        <p:spPr>
          <a:xfrm>
            <a:off x="1657648" y="2397819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15" name="Ovál 14"/>
          <p:cNvSpPr/>
          <p:nvPr/>
        </p:nvSpPr>
        <p:spPr>
          <a:xfrm>
            <a:off x="2860909" y="156045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6" name="Ovál 15"/>
          <p:cNvSpPr/>
          <p:nvPr/>
        </p:nvSpPr>
        <p:spPr>
          <a:xfrm>
            <a:off x="2409843" y="2006302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7" name="Ovál 16"/>
          <p:cNvSpPr/>
          <p:nvPr/>
        </p:nvSpPr>
        <p:spPr>
          <a:xfrm>
            <a:off x="1225055" y="176361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8" name="Ovál 17"/>
          <p:cNvSpPr/>
          <p:nvPr/>
        </p:nvSpPr>
        <p:spPr>
          <a:xfrm>
            <a:off x="2424410" y="2813501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075491"/>
              </p:ext>
            </p:extLst>
          </p:nvPr>
        </p:nvGraphicFramePr>
        <p:xfrm>
          <a:off x="4491385" y="3717032"/>
          <a:ext cx="2539999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839"/>
                <a:gridCol w="263864"/>
                <a:gridCol w="332291"/>
                <a:gridCol w="291735"/>
                <a:gridCol w="304419"/>
                <a:gridCol w="371011"/>
                <a:gridCol w="36784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John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Caroline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solidFill>
                            <a:srgbClr val="0033CC"/>
                          </a:solidFill>
                          <a:effectLst/>
                        </a:rPr>
                        <a:t>Mean</a:t>
                      </a:r>
                      <a:endParaRPr lang="cs-CZ" sz="1100" b="0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8,5</a:t>
                      </a:r>
                      <a:endParaRPr lang="cs-CZ" sz="11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0" name="Obdélník 19"/>
          <p:cNvSpPr/>
          <p:nvPr/>
        </p:nvSpPr>
        <p:spPr>
          <a:xfrm>
            <a:off x="4630665" y="4717329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TextovéPole 55"/>
          <p:cNvSpPr txBox="1">
            <a:spLocks noChangeArrowheads="1"/>
          </p:cNvSpPr>
          <p:nvPr/>
        </p:nvSpPr>
        <p:spPr bwMode="auto">
          <a:xfrm>
            <a:off x="5151365" y="4701454"/>
            <a:ext cx="30210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 </a:t>
            </a:r>
            <a:r>
              <a:rPr lang="en-US" altLang="cs-CZ" sz="1000" dirty="0" smtClean="0"/>
              <a:t>Nature (see, forest, mount</a:t>
            </a:r>
            <a:r>
              <a:rPr lang="cs-CZ" altLang="cs-CZ" sz="1000" dirty="0" smtClean="0"/>
              <a:t>a</a:t>
            </a:r>
            <a:r>
              <a:rPr lang="en-US" altLang="cs-CZ" sz="1000" dirty="0" smtClean="0"/>
              <a:t>ins, jungle, river,.</a:t>
            </a:r>
            <a:r>
              <a:rPr lang="cs-CZ" altLang="cs-CZ" sz="1000" dirty="0" smtClean="0"/>
              <a:t>.)</a:t>
            </a:r>
            <a:endParaRPr lang="cs-CZ" altLang="cs-CZ" sz="1000" dirty="0"/>
          </a:p>
        </p:txBody>
      </p:sp>
      <p:sp>
        <p:nvSpPr>
          <p:cNvPr id="22" name="Obdélník 21"/>
          <p:cNvSpPr/>
          <p:nvPr/>
        </p:nvSpPr>
        <p:spPr>
          <a:xfrm>
            <a:off x="4630665" y="504435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TextovéPole 59"/>
          <p:cNvSpPr txBox="1">
            <a:spLocks noChangeArrowheads="1"/>
          </p:cNvSpPr>
          <p:nvPr/>
        </p:nvSpPr>
        <p:spPr bwMode="auto">
          <a:xfrm>
            <a:off x="5192640" y="5023716"/>
            <a:ext cx="135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cs-CZ" altLang="cs-CZ" sz="1000" dirty="0" smtClean="0"/>
              <a:t>Hotel type</a:t>
            </a:r>
            <a:endParaRPr lang="cs-CZ" altLang="cs-CZ" sz="1000" dirty="0"/>
          </a:p>
        </p:txBody>
      </p:sp>
      <p:sp>
        <p:nvSpPr>
          <p:cNvPr id="24" name="Obdélník 23"/>
          <p:cNvSpPr/>
          <p:nvPr/>
        </p:nvSpPr>
        <p:spPr>
          <a:xfrm>
            <a:off x="4657652" y="5395191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TextovéPole 61"/>
          <p:cNvSpPr txBox="1">
            <a:spLocks noChangeArrowheads="1"/>
          </p:cNvSpPr>
          <p:nvPr/>
        </p:nvSpPr>
        <p:spPr bwMode="auto">
          <a:xfrm>
            <a:off x="5197402" y="5330104"/>
            <a:ext cx="2758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 smtClean="0"/>
              <a:t>Amenities (pool, golf course, wellness,.. </a:t>
            </a:r>
            <a:r>
              <a:rPr lang="cs-CZ" altLang="cs-CZ" sz="1000" dirty="0" smtClean="0"/>
              <a:t>)</a:t>
            </a:r>
            <a:endParaRPr lang="cs-CZ" altLang="cs-CZ" sz="1000" dirty="0"/>
          </a:p>
        </p:txBody>
      </p:sp>
      <p:sp>
        <p:nvSpPr>
          <p:cNvPr id="26" name="Obdélník 25"/>
          <p:cNvSpPr/>
          <p:nvPr/>
        </p:nvSpPr>
        <p:spPr>
          <a:xfrm>
            <a:off x="4648127" y="5725391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TextovéPole 63"/>
          <p:cNvSpPr txBox="1">
            <a:spLocks noChangeArrowheads="1"/>
          </p:cNvSpPr>
          <p:nvPr/>
        </p:nvSpPr>
        <p:spPr bwMode="auto">
          <a:xfrm>
            <a:off x="5197401" y="5677766"/>
            <a:ext cx="26463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 smtClean="0"/>
              <a:t>Period (spring, summer, fall, winter).</a:t>
            </a:r>
            <a:endParaRPr lang="en-ZA" altLang="cs-CZ" sz="1000" dirty="0"/>
          </a:p>
        </p:txBody>
      </p:sp>
      <p:sp>
        <p:nvSpPr>
          <p:cNvPr id="28" name="Ovál 27"/>
          <p:cNvSpPr/>
          <p:nvPr/>
        </p:nvSpPr>
        <p:spPr>
          <a:xfrm>
            <a:off x="1911648" y="1052736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cxnSp>
        <p:nvCxnSpPr>
          <p:cNvPr id="30" name="Přímá spojnice se šipkou 29"/>
          <p:cNvCxnSpPr>
            <a:stCxn id="13" idx="0"/>
            <a:endCxn id="14" idx="4"/>
          </p:cNvCxnSpPr>
          <p:nvPr/>
        </p:nvCxnSpPr>
        <p:spPr>
          <a:xfrm flipH="1" flipV="1">
            <a:off x="1784648" y="2640707"/>
            <a:ext cx="342106" cy="713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endCxn id="17" idx="5"/>
          </p:cNvCxnSpPr>
          <p:nvPr/>
        </p:nvCxnSpPr>
        <p:spPr>
          <a:xfrm flipH="1" flipV="1">
            <a:off x="1441858" y="1969575"/>
            <a:ext cx="323343" cy="455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endCxn id="28" idx="3"/>
          </p:cNvCxnSpPr>
          <p:nvPr/>
        </p:nvCxnSpPr>
        <p:spPr>
          <a:xfrm flipV="1">
            <a:off x="1352056" y="1258698"/>
            <a:ext cx="622595" cy="536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endCxn id="28" idx="5"/>
          </p:cNvCxnSpPr>
          <p:nvPr/>
        </p:nvCxnSpPr>
        <p:spPr>
          <a:xfrm flipH="1" flipV="1">
            <a:off x="2278857" y="1258698"/>
            <a:ext cx="250598" cy="781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>
            <a:endCxn id="16" idx="4"/>
          </p:cNvCxnSpPr>
          <p:nvPr/>
        </p:nvCxnSpPr>
        <p:spPr>
          <a:xfrm flipV="1">
            <a:off x="2531963" y="2249189"/>
            <a:ext cx="5674" cy="547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13" idx="7"/>
            <a:endCxn id="18" idx="3"/>
          </p:cNvCxnSpPr>
          <p:nvPr/>
        </p:nvCxnSpPr>
        <p:spPr>
          <a:xfrm flipV="1">
            <a:off x="2216557" y="3020819"/>
            <a:ext cx="245283" cy="368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18" idx="7"/>
            <a:endCxn id="15" idx="4"/>
          </p:cNvCxnSpPr>
          <p:nvPr/>
        </p:nvCxnSpPr>
        <p:spPr>
          <a:xfrm flipV="1">
            <a:off x="2642568" y="1801758"/>
            <a:ext cx="345341" cy="1047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H="1" flipV="1">
            <a:off x="2353702" y="1294036"/>
            <a:ext cx="507208" cy="319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4530651" y="1460105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5240309" y="146050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4530650" y="3307414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5198252" y="3321825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2" name="Ovál 51"/>
          <p:cNvSpPr/>
          <p:nvPr/>
        </p:nvSpPr>
        <p:spPr>
          <a:xfrm>
            <a:off x="997811" y="4580804"/>
            <a:ext cx="254000" cy="241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5" name="Šipka doleva 54"/>
          <p:cNvSpPr/>
          <p:nvPr/>
        </p:nvSpPr>
        <p:spPr>
          <a:xfrm>
            <a:off x="2461840" y="3293098"/>
            <a:ext cx="436563" cy="3222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6" name="Obdélník 55"/>
          <p:cNvSpPr/>
          <p:nvPr/>
        </p:nvSpPr>
        <p:spPr>
          <a:xfrm>
            <a:off x="2974316" y="3307414"/>
            <a:ext cx="11865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endParaRPr lang="cs-CZ" sz="1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605731" y="5400767"/>
            <a:ext cx="18437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r>
              <a:rPr lang="cs-CZ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contrary</a:t>
            </a:r>
            <a:endParaRPr lang="cs-CZ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60" name="Přímá spojnice se šipkou 59"/>
          <p:cNvCxnSpPr/>
          <p:nvPr/>
        </p:nvCxnSpPr>
        <p:spPr>
          <a:xfrm flipV="1">
            <a:off x="1124811" y="4931641"/>
            <a:ext cx="0" cy="463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1544935" y="4149080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1544935" y="5021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R2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2621196" y="3806196"/>
            <a:ext cx="688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Prerequisite</a:t>
            </a:r>
            <a:endParaRPr lang="cs-CZ" sz="8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1527618" y="3807906"/>
            <a:ext cx="896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Requirement</a:t>
            </a:r>
            <a:endParaRPr lang="cs-CZ" sz="800" dirty="0"/>
          </a:p>
        </p:txBody>
      </p:sp>
      <p:sp>
        <p:nvSpPr>
          <p:cNvPr id="65" name="Obdélník 64"/>
          <p:cNvSpPr/>
          <p:nvPr/>
        </p:nvSpPr>
        <p:spPr>
          <a:xfrm>
            <a:off x="2621196" y="4131405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6" name="Obdélník 65"/>
          <p:cNvSpPr/>
          <p:nvPr/>
        </p:nvSpPr>
        <p:spPr>
          <a:xfrm>
            <a:off x="2665430" y="4992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P2</a:t>
            </a:r>
            <a:endParaRPr lang="cs-CZ" sz="1100" b="1" dirty="0">
              <a:solidFill>
                <a:schemeClr val="tx1"/>
              </a:solidFill>
            </a:endParaRPr>
          </a:p>
        </p:txBody>
      </p:sp>
      <p:cxnSp>
        <p:nvCxnSpPr>
          <p:cNvPr id="67" name="Přímá spojnice se šipkou 66"/>
          <p:cNvCxnSpPr>
            <a:endCxn id="61" idx="3"/>
          </p:cNvCxnSpPr>
          <p:nvPr/>
        </p:nvCxnSpPr>
        <p:spPr>
          <a:xfrm flipH="1" flipV="1">
            <a:off x="2024360" y="4257030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/>
          <p:nvPr/>
        </p:nvCxnSpPr>
        <p:spPr>
          <a:xfrm flipH="1" flipV="1">
            <a:off x="2051395" y="5123546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/>
          <p:cNvCxnSpPr/>
          <p:nvPr/>
        </p:nvCxnSpPr>
        <p:spPr>
          <a:xfrm flipH="1">
            <a:off x="1251812" y="4347305"/>
            <a:ext cx="227243" cy="2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/>
          <p:nvPr/>
        </p:nvCxnSpPr>
        <p:spPr>
          <a:xfrm flipH="1" flipV="1">
            <a:off x="1279739" y="4798744"/>
            <a:ext cx="199316" cy="258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43"/>
          <p:cNvSpPr>
            <a:spLocks/>
          </p:cNvSpPr>
          <p:nvPr/>
        </p:nvSpPr>
        <p:spPr bwMode="auto">
          <a:xfrm>
            <a:off x="3144855" y="4324497"/>
            <a:ext cx="1246287" cy="554832"/>
          </a:xfrm>
          <a:custGeom>
            <a:avLst/>
            <a:gdLst>
              <a:gd name="T0" fmla="*/ 696 w 1312"/>
              <a:gd name="T1" fmla="*/ 149 h 742"/>
              <a:gd name="T2" fmla="*/ 591 w 1312"/>
              <a:gd name="T3" fmla="*/ 65 h 742"/>
              <a:gd name="T4" fmla="*/ 519 w 1312"/>
              <a:gd name="T5" fmla="*/ 219 h 742"/>
              <a:gd name="T6" fmla="*/ 273 w 1312"/>
              <a:gd name="T7" fmla="*/ 125 h 742"/>
              <a:gd name="T8" fmla="*/ 327 w 1312"/>
              <a:gd name="T9" fmla="*/ 269 h 742"/>
              <a:gd name="T10" fmla="*/ 71 w 1312"/>
              <a:gd name="T11" fmla="*/ 284 h 742"/>
              <a:gd name="T12" fmla="*/ 239 w 1312"/>
              <a:gd name="T13" fmla="*/ 398 h 742"/>
              <a:gd name="T14" fmla="*/ 0 w 1312"/>
              <a:gd name="T15" fmla="*/ 442 h 742"/>
              <a:gd name="T16" fmla="*/ 202 w 1312"/>
              <a:gd name="T17" fmla="*/ 528 h 742"/>
              <a:gd name="T18" fmla="*/ 78 w 1312"/>
              <a:gd name="T19" fmla="*/ 612 h 742"/>
              <a:gd name="T20" fmla="*/ 292 w 1312"/>
              <a:gd name="T21" fmla="*/ 626 h 742"/>
              <a:gd name="T22" fmla="*/ 298 w 1312"/>
              <a:gd name="T23" fmla="*/ 742 h 742"/>
              <a:gd name="T24" fmla="*/ 457 w 1312"/>
              <a:gd name="T25" fmla="*/ 623 h 742"/>
              <a:gd name="T26" fmla="*/ 529 w 1312"/>
              <a:gd name="T27" fmla="*/ 676 h 742"/>
              <a:gd name="T28" fmla="*/ 600 w 1312"/>
              <a:gd name="T29" fmla="*/ 597 h 742"/>
              <a:gd name="T30" fmla="*/ 706 w 1312"/>
              <a:gd name="T31" fmla="*/ 647 h 742"/>
              <a:gd name="T32" fmla="*/ 740 w 1312"/>
              <a:gd name="T33" fmla="*/ 547 h 742"/>
              <a:gd name="T34" fmla="*/ 908 w 1312"/>
              <a:gd name="T35" fmla="*/ 597 h 742"/>
              <a:gd name="T36" fmla="*/ 889 w 1312"/>
              <a:gd name="T37" fmla="*/ 493 h 742"/>
              <a:gd name="T38" fmla="*/ 1147 w 1312"/>
              <a:gd name="T39" fmla="*/ 537 h 742"/>
              <a:gd name="T40" fmla="*/ 995 w 1312"/>
              <a:gd name="T41" fmla="*/ 423 h 742"/>
              <a:gd name="T42" fmla="*/ 1110 w 1312"/>
              <a:gd name="T43" fmla="*/ 387 h 742"/>
              <a:gd name="T44" fmla="*/ 1032 w 1312"/>
              <a:gd name="T45" fmla="*/ 323 h 742"/>
              <a:gd name="T46" fmla="*/ 1312 w 1312"/>
              <a:gd name="T47" fmla="*/ 228 h 742"/>
              <a:gd name="T48" fmla="*/ 995 w 1312"/>
              <a:gd name="T49" fmla="*/ 225 h 742"/>
              <a:gd name="T50" fmla="*/ 1093 w 1312"/>
              <a:gd name="T51" fmla="*/ 109 h 742"/>
              <a:gd name="T52" fmla="*/ 882 w 1312"/>
              <a:gd name="T53" fmla="*/ 198 h 742"/>
              <a:gd name="T54" fmla="*/ 898 w 1312"/>
              <a:gd name="T55" fmla="*/ 0 h 742"/>
              <a:gd name="T56" fmla="*/ 696 w 1312"/>
              <a:gd name="T57" fmla="*/ 149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12" h="742">
                <a:moveTo>
                  <a:pt x="696" y="149"/>
                </a:moveTo>
                <a:lnTo>
                  <a:pt x="591" y="65"/>
                </a:lnTo>
                <a:lnTo>
                  <a:pt x="519" y="219"/>
                </a:lnTo>
                <a:lnTo>
                  <a:pt x="273" y="125"/>
                </a:lnTo>
                <a:lnTo>
                  <a:pt x="327" y="269"/>
                </a:lnTo>
                <a:lnTo>
                  <a:pt x="71" y="284"/>
                </a:lnTo>
                <a:lnTo>
                  <a:pt x="239" y="398"/>
                </a:lnTo>
                <a:lnTo>
                  <a:pt x="0" y="442"/>
                </a:lnTo>
                <a:lnTo>
                  <a:pt x="202" y="528"/>
                </a:lnTo>
                <a:lnTo>
                  <a:pt x="78" y="612"/>
                </a:lnTo>
                <a:lnTo>
                  <a:pt x="292" y="626"/>
                </a:lnTo>
                <a:lnTo>
                  <a:pt x="298" y="742"/>
                </a:lnTo>
                <a:lnTo>
                  <a:pt x="457" y="623"/>
                </a:lnTo>
                <a:lnTo>
                  <a:pt x="529" y="676"/>
                </a:lnTo>
                <a:lnTo>
                  <a:pt x="600" y="597"/>
                </a:lnTo>
                <a:lnTo>
                  <a:pt x="706" y="647"/>
                </a:lnTo>
                <a:lnTo>
                  <a:pt x="740" y="547"/>
                </a:lnTo>
                <a:lnTo>
                  <a:pt x="908" y="597"/>
                </a:lnTo>
                <a:lnTo>
                  <a:pt x="889" y="493"/>
                </a:lnTo>
                <a:lnTo>
                  <a:pt x="1147" y="537"/>
                </a:lnTo>
                <a:lnTo>
                  <a:pt x="995" y="423"/>
                </a:lnTo>
                <a:lnTo>
                  <a:pt x="1110" y="387"/>
                </a:lnTo>
                <a:lnTo>
                  <a:pt x="1032" y="323"/>
                </a:lnTo>
                <a:lnTo>
                  <a:pt x="1312" y="228"/>
                </a:lnTo>
                <a:lnTo>
                  <a:pt x="995" y="225"/>
                </a:lnTo>
                <a:lnTo>
                  <a:pt x="1093" y="109"/>
                </a:lnTo>
                <a:lnTo>
                  <a:pt x="882" y="198"/>
                </a:lnTo>
                <a:lnTo>
                  <a:pt x="898" y="0"/>
                </a:lnTo>
                <a:lnTo>
                  <a:pt x="696" y="149"/>
                </a:lnTo>
                <a:close/>
              </a:path>
            </a:pathLst>
          </a:custGeom>
          <a:solidFill>
            <a:srgbClr val="FF0000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9" name="TextovéPole 78"/>
          <p:cNvSpPr txBox="1"/>
          <p:nvPr/>
        </p:nvSpPr>
        <p:spPr>
          <a:xfrm>
            <a:off x="3445109" y="4486497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 smtClean="0"/>
              <a:t>Conflict</a:t>
            </a:r>
            <a:endParaRPr lang="cs-CZ" sz="900" dirty="0"/>
          </a:p>
        </p:txBody>
      </p:sp>
      <p:sp>
        <p:nvSpPr>
          <p:cNvPr id="80" name="TextovéPole 79"/>
          <p:cNvSpPr txBox="1"/>
          <p:nvPr/>
        </p:nvSpPr>
        <p:spPr>
          <a:xfrm>
            <a:off x="3310135" y="4008910"/>
            <a:ext cx="978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Alternative</a:t>
            </a:r>
            <a:r>
              <a:rPr lang="cs-CZ" sz="1100" dirty="0"/>
              <a:t> 1</a:t>
            </a:r>
          </a:p>
          <a:p>
            <a:endParaRPr lang="cs-CZ" sz="1100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3326942" y="4931641"/>
            <a:ext cx="10083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Alternative</a:t>
            </a:r>
            <a:r>
              <a:rPr lang="cs-CZ" sz="1100" dirty="0" smtClean="0"/>
              <a:t> 2</a:t>
            </a:r>
          </a:p>
          <a:p>
            <a:endParaRPr lang="cs-CZ" sz="800" dirty="0"/>
          </a:p>
        </p:txBody>
      </p:sp>
      <p:sp>
        <p:nvSpPr>
          <p:cNvPr id="82" name="Obdélník 81"/>
          <p:cNvSpPr/>
          <p:nvPr/>
        </p:nvSpPr>
        <p:spPr>
          <a:xfrm>
            <a:off x="3560501" y="1987006"/>
            <a:ext cx="5020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5" name="Obdélník 84"/>
          <p:cNvSpPr/>
          <p:nvPr/>
        </p:nvSpPr>
        <p:spPr>
          <a:xfrm>
            <a:off x="1941592" y="4464055"/>
            <a:ext cx="4421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Obdélník 85"/>
          <p:cNvSpPr/>
          <p:nvPr/>
        </p:nvSpPr>
        <p:spPr>
          <a:xfrm>
            <a:off x="896164" y="2540945"/>
            <a:ext cx="5893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CRT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TextovéPole 86"/>
          <p:cNvSpPr txBox="1"/>
          <p:nvPr/>
        </p:nvSpPr>
        <p:spPr>
          <a:xfrm>
            <a:off x="605731" y="6165304"/>
            <a:ext cx="763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Alternative means how to solve problem and what kind of pay-off you will get</a:t>
            </a:r>
            <a:endParaRPr lang="en-ZA" dirty="0"/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2729266" y="4394838"/>
            <a:ext cx="169137" cy="185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/>
          <p:cNvCxnSpPr/>
          <p:nvPr/>
        </p:nvCxnSpPr>
        <p:spPr>
          <a:xfrm flipH="1">
            <a:off x="2729266" y="4733204"/>
            <a:ext cx="236399" cy="2144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 flipV="1">
            <a:off x="2729266" y="4601913"/>
            <a:ext cx="236399" cy="115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2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One</a:t>
            </a:r>
            <a:r>
              <a:rPr lang="cs-CZ" sz="2000" dirty="0" smtClean="0"/>
              <a:t> </a:t>
            </a:r>
            <a:r>
              <a:rPr lang="cs-CZ" sz="2000" dirty="0" err="1" smtClean="0"/>
              <a:t>possible</a:t>
            </a:r>
            <a:r>
              <a:rPr lang="cs-CZ" sz="2000" dirty="0" smtClean="0"/>
              <a:t> </a:t>
            </a:r>
            <a:r>
              <a:rPr lang="cs-CZ" sz="2000" dirty="0" err="1" smtClean="0"/>
              <a:t>solution</a:t>
            </a:r>
            <a:r>
              <a:rPr lang="cs-CZ" sz="2000" dirty="0" smtClean="0"/>
              <a:t> </a:t>
            </a:r>
            <a:r>
              <a:rPr lang="cs-CZ" sz="2000" dirty="0" err="1" smtClean="0"/>
              <a:t>Decision</a:t>
            </a:r>
            <a:r>
              <a:rPr lang="cs-CZ" sz="2000" dirty="0" smtClean="0"/>
              <a:t> </a:t>
            </a:r>
            <a:r>
              <a:rPr lang="cs-CZ" sz="2000" dirty="0" err="1" smtClean="0"/>
              <a:t>making</a:t>
            </a:r>
            <a:r>
              <a:rPr lang="cs-CZ" sz="2000" dirty="0" smtClean="0"/>
              <a:t> </a:t>
            </a:r>
            <a:r>
              <a:rPr lang="cs-CZ" sz="2000" dirty="0" err="1" smtClean="0"/>
              <a:t>methods</a:t>
            </a:r>
            <a:r>
              <a:rPr lang="cs-CZ" sz="2000" dirty="0" smtClean="0"/>
              <a:t> </a:t>
            </a:r>
            <a:r>
              <a:rPr lang="cs-CZ" sz="2000" dirty="0" err="1" smtClean="0"/>
              <a:t>without</a:t>
            </a:r>
            <a:r>
              <a:rPr lang="cs-CZ" sz="2000" dirty="0" smtClean="0"/>
              <a:t> </a:t>
            </a:r>
            <a:r>
              <a:rPr lang="cs-CZ" sz="2000" dirty="0" err="1" smtClean="0"/>
              <a:t>probabilities</a:t>
            </a:r>
            <a:r>
              <a:rPr lang="cs-CZ" sz="2000" dirty="0" smtClean="0"/>
              <a:t>  (</a:t>
            </a:r>
            <a:r>
              <a:rPr lang="cs-CZ" sz="2000" dirty="0" err="1" smtClean="0"/>
              <a:t>MaxiMax</a:t>
            </a:r>
            <a:r>
              <a:rPr lang="cs-CZ" sz="2000" dirty="0" smtClean="0"/>
              <a:t> and </a:t>
            </a:r>
            <a:r>
              <a:rPr lang="cs-CZ" sz="2000" dirty="0" err="1" smtClean="0"/>
              <a:t>MaxiMin</a:t>
            </a:r>
            <a:r>
              <a:rPr lang="cs-CZ" sz="2000" dirty="0" smtClean="0"/>
              <a:t>) – 1st </a:t>
            </a:r>
            <a:r>
              <a:rPr lang="cs-CZ" sz="2000" dirty="0" err="1" smtClean="0"/>
              <a:t>slide-explanantion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8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23528" y="1484784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dirty="0"/>
              <a:t>M</a:t>
            </a:r>
            <a:r>
              <a:rPr lang="en-US" dirty="0" err="1"/>
              <a:t>axi</a:t>
            </a:r>
            <a:r>
              <a:rPr lang="cs-CZ" dirty="0"/>
              <a:t>M</a:t>
            </a:r>
            <a:r>
              <a:rPr lang="en-US" dirty="0"/>
              <a:t>ax is the rule for the optimist. A slogan for </a:t>
            </a:r>
            <a:r>
              <a:rPr lang="cs-CZ" dirty="0"/>
              <a:t>M</a:t>
            </a:r>
            <a:r>
              <a:rPr lang="en-US" dirty="0" err="1"/>
              <a:t>axi</a:t>
            </a:r>
            <a:r>
              <a:rPr lang="cs-CZ" dirty="0"/>
              <a:t>M</a:t>
            </a:r>
            <a:r>
              <a:rPr lang="en-US" dirty="0"/>
              <a:t>ax might be "best of the best" - a decision maker considers the best possible outcome </a:t>
            </a:r>
            <a:r>
              <a:rPr lang="cs-CZ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each course of action, and chooses the course of action that corresponds to the best of the best possible </a:t>
            </a:r>
            <a:r>
              <a:rPr lang="en-US" dirty="0" smtClean="0"/>
              <a:t>outcomes</a:t>
            </a:r>
            <a:r>
              <a:rPr lang="cs-CZ" dirty="0" smtClean="0"/>
              <a:t> (</a:t>
            </a:r>
            <a:r>
              <a:rPr lang="cs-CZ" dirty="0" err="1" smtClean="0"/>
              <a:t>result</a:t>
            </a:r>
            <a:r>
              <a:rPr lang="cs-CZ" dirty="0" smtClean="0"/>
              <a:t>, </a:t>
            </a:r>
            <a:r>
              <a:rPr lang="cs-CZ" dirty="0" err="1" smtClean="0"/>
              <a:t>effect</a:t>
            </a:r>
            <a:r>
              <a:rPr lang="cs-CZ" dirty="0" smtClean="0"/>
              <a:t>) .  </a:t>
            </a:r>
            <a:r>
              <a:rPr lang="en-US" dirty="0" smtClean="0"/>
              <a:t> </a:t>
            </a:r>
            <a:r>
              <a:rPr lang="cs-CZ" dirty="0" smtClean="0"/>
              <a:t> </a:t>
            </a:r>
            <a:r>
              <a:rPr lang="en-ZA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5275024" cy="330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56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Max</a:t>
            </a:r>
            <a:r>
              <a:rPr lang="cs-CZ" dirty="0" err="1" smtClean="0"/>
              <a:t>iM</a:t>
            </a:r>
            <a:r>
              <a:rPr lang="en-US" dirty="0" smtClean="0"/>
              <a:t>in Payoff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5606" y="1185863"/>
            <a:ext cx="8507412" cy="87630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800" dirty="0"/>
              <a:t>Select the alternative which results in the maximum of minimum payoffs; a pessimistic criterion</a:t>
            </a:r>
          </a:p>
        </p:txBody>
      </p:sp>
      <p:graphicFrame>
        <p:nvGraphicFramePr>
          <p:cNvPr id="32816" name="Group 48"/>
          <p:cNvGraphicFramePr>
            <a:graphicFrameLocks noGrp="1"/>
          </p:cNvGraphicFramePr>
          <p:nvPr/>
        </p:nvGraphicFramePr>
        <p:xfrm>
          <a:off x="1538288" y="2703513"/>
          <a:ext cx="4613275" cy="2682876"/>
        </p:xfrm>
        <a:graphic>
          <a:graphicData uri="http://schemas.openxmlformats.org/drawingml/2006/table">
            <a:tbl>
              <a:tblPr/>
              <a:tblGrid>
                <a:gridCol w="1360487"/>
                <a:gridCol w="1087438"/>
                <a:gridCol w="1057275"/>
                <a:gridCol w="1108075"/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Outcomes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Alternatives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O1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O2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O3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$1,000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$1,000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$1,000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$10,000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-$7,000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$500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$5,000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$800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$8,000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-$2,000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$700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46" name="Text Box 78"/>
          <p:cNvSpPr txBox="1">
            <a:spLocks noChangeArrowheads="1"/>
          </p:cNvSpPr>
          <p:nvPr/>
        </p:nvSpPr>
        <p:spPr bwMode="auto">
          <a:xfrm>
            <a:off x="6269038" y="3155950"/>
            <a:ext cx="1389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3366FF"/>
                </a:solidFill>
              </a:rPr>
              <a:t>Minimum Payoff</a:t>
            </a:r>
          </a:p>
        </p:txBody>
      </p:sp>
      <p:sp>
        <p:nvSpPr>
          <p:cNvPr id="32847" name="Text Box 79"/>
          <p:cNvSpPr txBox="1">
            <a:spLocks noChangeArrowheads="1"/>
          </p:cNvSpPr>
          <p:nvPr/>
        </p:nvSpPr>
        <p:spPr bwMode="auto">
          <a:xfrm>
            <a:off x="6478588" y="3948113"/>
            <a:ext cx="882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$1,000</a:t>
            </a:r>
          </a:p>
        </p:txBody>
      </p:sp>
      <p:sp>
        <p:nvSpPr>
          <p:cNvPr id="32848" name="Text Box 80"/>
          <p:cNvSpPr txBox="1">
            <a:spLocks noChangeArrowheads="1"/>
          </p:cNvSpPr>
          <p:nvPr/>
        </p:nvSpPr>
        <p:spPr bwMode="auto">
          <a:xfrm>
            <a:off x="6478588" y="4313238"/>
            <a:ext cx="966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66FF"/>
                </a:solidFill>
              </a:rPr>
              <a:t>-$7,000</a:t>
            </a:r>
          </a:p>
        </p:txBody>
      </p:sp>
      <p:sp>
        <p:nvSpPr>
          <p:cNvPr id="12324" name="Text Box 81"/>
          <p:cNvSpPr txBox="1">
            <a:spLocks noChangeArrowheads="1"/>
          </p:cNvSpPr>
          <p:nvPr/>
        </p:nvSpPr>
        <p:spPr bwMode="auto">
          <a:xfrm>
            <a:off x="3544888" y="2062163"/>
            <a:ext cx="192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6600"/>
                </a:solidFill>
              </a:rPr>
              <a:t>Payoff  Table</a:t>
            </a:r>
          </a:p>
        </p:txBody>
      </p:sp>
      <p:sp>
        <p:nvSpPr>
          <p:cNvPr id="32850" name="Text Box 82"/>
          <p:cNvSpPr txBox="1">
            <a:spLocks noChangeArrowheads="1"/>
          </p:cNvSpPr>
          <p:nvPr/>
        </p:nvSpPr>
        <p:spPr bwMode="auto">
          <a:xfrm>
            <a:off x="6480175" y="46990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66FF"/>
                </a:solidFill>
              </a:rPr>
              <a:t>$0</a:t>
            </a:r>
          </a:p>
        </p:txBody>
      </p:sp>
      <p:sp>
        <p:nvSpPr>
          <p:cNvPr id="32851" name="Text Box 83"/>
          <p:cNvSpPr txBox="1">
            <a:spLocks noChangeArrowheads="1"/>
          </p:cNvSpPr>
          <p:nvPr/>
        </p:nvSpPr>
        <p:spPr bwMode="auto">
          <a:xfrm>
            <a:off x="6480175" y="5051425"/>
            <a:ext cx="966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66FF"/>
                </a:solidFill>
              </a:rPr>
              <a:t>-$2,000</a:t>
            </a:r>
          </a:p>
        </p:txBody>
      </p:sp>
      <p:sp>
        <p:nvSpPr>
          <p:cNvPr id="32852" name="Oval 84"/>
          <p:cNvSpPr>
            <a:spLocks noChangeArrowheads="1"/>
          </p:cNvSpPr>
          <p:nvPr/>
        </p:nvSpPr>
        <p:spPr bwMode="auto">
          <a:xfrm>
            <a:off x="2020888" y="4014788"/>
            <a:ext cx="355600" cy="3556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2853" name="Text Box 85"/>
          <p:cNvSpPr txBox="1">
            <a:spLocks noChangeArrowheads="1"/>
          </p:cNvSpPr>
          <p:nvPr/>
        </p:nvSpPr>
        <p:spPr bwMode="auto">
          <a:xfrm>
            <a:off x="3236913" y="5503863"/>
            <a:ext cx="200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A &gt; C &gt; D &gt; B</a:t>
            </a:r>
          </a:p>
        </p:txBody>
      </p:sp>
    </p:spTree>
    <p:extLst>
      <p:ext uri="{BB962C8B-B14F-4D97-AF65-F5344CB8AC3E}">
        <p14:creationId xmlns:p14="http://schemas.microsoft.com/office/powerpoint/2010/main" val="389888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46" grpId="0"/>
      <p:bldP spid="32847" grpId="0"/>
      <p:bldP spid="32848" grpId="0"/>
      <p:bldP spid="32850" grpId="0"/>
      <p:bldP spid="32851" grpId="0"/>
      <p:bldP spid="32852" grpId="0" animBg="1"/>
      <p:bldP spid="32853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2758</Words>
  <Application>Microsoft Office PowerPoint</Application>
  <PresentationFormat>Předvádění na obrazovce (4:3)</PresentationFormat>
  <Paragraphs>527</Paragraphs>
  <Slides>52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3" baseType="lpstr">
      <vt:lpstr>Motiv systému Office</vt:lpstr>
      <vt:lpstr>Kepner-Tregoe Methodology</vt:lpstr>
      <vt:lpstr>Prezentace aplikace PowerPoint</vt:lpstr>
      <vt:lpstr>Apollo 13 – Houston, Houston, do you read me ?  We have a big problem….!</vt:lpstr>
      <vt:lpstr>Decision Analysis –serious one </vt:lpstr>
      <vt:lpstr>What is it K-T methodology  ?</vt:lpstr>
      <vt:lpstr>Make decision (A choice between two or more alternatives)</vt:lpstr>
      <vt:lpstr>CRT-Ishikawa</vt:lpstr>
      <vt:lpstr>One possible solution Decision making methods without probabilities  (MaxiMax and MaxiMin) – 1st slide-explanantion</vt:lpstr>
      <vt:lpstr>MaxiMin Payoff</vt:lpstr>
      <vt:lpstr>Decision making without probability</vt:lpstr>
      <vt:lpstr>Make decision (A choice between two or more alternatives-Kepner-Tregoe approach)</vt:lpstr>
      <vt:lpstr>Access situation (situation appraisal)</vt:lpstr>
      <vt:lpstr>WHO WHAT WHEN WHERE EXTENT</vt:lpstr>
      <vt:lpstr>Criteria rating </vt:lpstr>
      <vt:lpstr>Which car to buy ?</vt:lpstr>
      <vt:lpstr>See the Upcoming (approaching, next to come) and Potential Opportunity=Solution=řešení)</vt:lpstr>
      <vt:lpstr>Uncover and handle problems  (problem analysis)</vt:lpstr>
      <vt:lpstr>Description</vt:lpstr>
      <vt:lpstr>Decomposition, priorities and causes</vt:lpstr>
      <vt:lpstr>Example of problem manifestation (decrease of performance) </vt:lpstr>
      <vt:lpstr>Server crashed !!!! (home study !!!)</vt:lpstr>
      <vt:lpstr> Test the Most Probable Cause (home study !!!)</vt:lpstr>
      <vt:lpstr>Problem Analysis - What</vt:lpstr>
      <vt:lpstr>See two MS Dynamics Setup screens  (related to the problem specified recently)</vt:lpstr>
      <vt:lpstr>Problem Analysis - What</vt:lpstr>
      <vt:lpstr>Another example for What IS and What IS NOT</vt:lpstr>
      <vt:lpstr>Problem Analysis - Where</vt:lpstr>
      <vt:lpstr>Problem Analysis - When</vt:lpstr>
      <vt:lpstr>Example for When and IS and IS NOT</vt:lpstr>
      <vt:lpstr>Problem Analysis - Extent</vt:lpstr>
      <vt:lpstr>Problem Analysis Confirm True Cause</vt:lpstr>
      <vt:lpstr>Let’s Look At Some Problems!</vt:lpstr>
      <vt:lpstr>Systematic Problem Solving and Decision making Overview</vt:lpstr>
      <vt:lpstr>Planning the Next Steps</vt:lpstr>
      <vt:lpstr>Problem analysis table template (Home study)</vt:lpstr>
      <vt:lpstr>Problem description (example)</vt:lpstr>
      <vt:lpstr>Problem analysis real table </vt:lpstr>
      <vt:lpstr>Results ????</vt:lpstr>
      <vt:lpstr>Tree of the casual relationships I –example </vt:lpstr>
      <vt:lpstr>Prezentace aplikace PowerPoint</vt:lpstr>
      <vt:lpstr>Let’s Look At Some Problems again!</vt:lpstr>
      <vt:lpstr>Decision making process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Kepner-Tregoe Methodology</dc:title>
  <dc:creator>Skorkovsky Jaromir</dc:creator>
  <cp:lastModifiedBy>Skorkovsky Jaromir</cp:lastModifiedBy>
  <cp:revision>96</cp:revision>
  <dcterms:created xsi:type="dcterms:W3CDTF">2012-07-23T07:06:28Z</dcterms:created>
  <dcterms:modified xsi:type="dcterms:W3CDTF">2017-03-31T07:34:30Z</dcterms:modified>
</cp:coreProperties>
</file>