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319" r:id="rId3"/>
    <p:sldId id="320" r:id="rId4"/>
    <p:sldId id="321" r:id="rId5"/>
    <p:sldId id="322" r:id="rId6"/>
    <p:sldId id="323" r:id="rId7"/>
    <p:sldId id="324" r:id="rId8"/>
    <p:sldId id="325" r:id="rId9"/>
    <p:sldId id="326" r:id="rId10"/>
    <p:sldId id="327" r:id="rId11"/>
    <p:sldId id="328" r:id="rId12"/>
    <p:sldId id="329" r:id="rId13"/>
    <p:sldId id="292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E92007-5756-40BE-A319-FC73D6D39E74}" type="datetimeFigureOut">
              <a:rPr lang="cs-CZ" smtClean="0"/>
              <a:t>8.3.2018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CCF965-D2DE-4C4C-AD1D-A421956778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5740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8.3.2018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279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8.3.2018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0046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8.3.2018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6152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8.3.2018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6561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8.3.2018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111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8.3.2018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0087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8.3.2018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971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8.3.2018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183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8.3.2018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7069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8.3.2018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8218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8.3.2018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7538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74A0C-3999-4A34-B7B3-0F835A0A5B6E}" type="datetimeFigureOut">
              <a:rPr lang="cs-CZ" smtClean="0"/>
              <a:t>8.3.2018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7008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Doplnění sekcí Nákup-Prodej </a:t>
            </a:r>
            <a:r>
              <a:rPr lang="en-US" dirty="0" smtClean="0"/>
              <a:t>   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cs-CZ" sz="1600" b="1" dirty="0" smtClean="0">
                <a:solidFill>
                  <a:srgbClr val="0070C0"/>
                </a:solidFill>
              </a:rPr>
              <a:t> </a:t>
            </a:r>
            <a:endParaRPr lang="en-ZA" sz="1600" b="1" dirty="0">
              <a:solidFill>
                <a:srgbClr val="0070C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1800" dirty="0" err="1" smtClean="0"/>
              <a:t>Ing.J.Skorkovský,CSc</a:t>
            </a:r>
            <a:r>
              <a:rPr lang="cs-CZ" sz="1800" dirty="0" smtClean="0"/>
              <a:t>.</a:t>
            </a:r>
            <a:r>
              <a:rPr lang="cs-CZ" dirty="0" smtClean="0"/>
              <a:t> </a:t>
            </a:r>
          </a:p>
          <a:p>
            <a:r>
              <a:rPr lang="en-US" sz="1800" dirty="0" smtClean="0"/>
              <a:t>MASARYK UNIVERSITY BRNO,</a:t>
            </a:r>
            <a:r>
              <a:rPr lang="cs-CZ" sz="1800" dirty="0" smtClean="0"/>
              <a:t> </a:t>
            </a:r>
            <a:r>
              <a:rPr lang="en-US" sz="1800" dirty="0" smtClean="0"/>
              <a:t>Czech Republic </a:t>
            </a:r>
          </a:p>
          <a:p>
            <a:r>
              <a:rPr lang="en-US" sz="1800" dirty="0" smtClean="0"/>
              <a:t>Faculty of economics and business administration </a:t>
            </a:r>
          </a:p>
          <a:p>
            <a:r>
              <a:rPr lang="en-US" sz="1800" dirty="0" smtClean="0"/>
              <a:t>Department of corporate economy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720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Prodej 11 ks s pomocí deníku zboží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556792"/>
            <a:ext cx="3456384" cy="22656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Přímá spojnice se šipkou 4"/>
          <p:cNvCxnSpPr/>
          <p:nvPr/>
        </p:nvCxnSpPr>
        <p:spPr>
          <a:xfrm>
            <a:off x="3676092" y="2852936"/>
            <a:ext cx="823900" cy="136815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239586"/>
            <a:ext cx="8321954" cy="173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4283968" y="1530541"/>
            <a:ext cx="469410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/>
              <a:t>a) Po prodeji je stav skladu =9=20-11</a:t>
            </a:r>
          </a:p>
          <a:p>
            <a:r>
              <a:rPr lang="cs-CZ" sz="1600" dirty="0" smtClean="0"/>
              <a:t>b) Nová skutečná částka nákladů bude 18=9*2 </a:t>
            </a:r>
          </a:p>
          <a:p>
            <a:r>
              <a:rPr lang="cs-CZ" sz="1600" dirty="0" smtClean="0"/>
              <a:t>c) Náklady na snížení =1,09=12/11=(10*1+1*2)/11       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8277944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Položky a položky ocenění </a:t>
            </a:r>
            <a:endParaRPr lang="cs-CZ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268760"/>
            <a:ext cx="7778527" cy="1413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247" y="2899064"/>
            <a:ext cx="7624218" cy="19882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3059832" y="5157192"/>
            <a:ext cx="575785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/>
              <a:t>a) Skutečná cena nákladů na prodej =-11*1,5=-16,50</a:t>
            </a:r>
          </a:p>
          <a:p>
            <a:r>
              <a:rPr lang="cs-CZ" sz="1600" dirty="0" smtClean="0"/>
              <a:t>b) Adjustovaná položka je 4,50 protože -16,5+4,5=-12,0=10*1+1*2 </a:t>
            </a:r>
          </a:p>
          <a:p>
            <a:r>
              <a:rPr lang="cs-CZ" sz="1600" dirty="0" smtClean="0"/>
              <a:t>c) Částka nákladů na jednotku pak je -0,409= 4,5/(-11)      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2529749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Věcné položky</a:t>
            </a:r>
            <a:endParaRPr lang="cs-CZ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8" y="1556792"/>
            <a:ext cx="8085137" cy="235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099079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Konce příkladu na nákup   </a:t>
            </a:r>
            <a:br>
              <a:rPr lang="cs-CZ" dirty="0" smtClean="0"/>
            </a:br>
            <a:r>
              <a:rPr lang="cs-CZ" sz="1600" b="1" dirty="0" smtClean="0">
                <a:solidFill>
                  <a:srgbClr val="0070C0"/>
                </a:solidFill>
              </a:rPr>
              <a:t> </a:t>
            </a:r>
            <a:endParaRPr lang="en-US" sz="1600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772816"/>
            <a:ext cx="5011063" cy="2736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497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Relace tohoto PWP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Tento PWP navazuje-zjednodušuje posledních 9 snímků (31-40) PWP prezentace Prodej s podtextem :</a:t>
            </a:r>
          </a:p>
          <a:p>
            <a:r>
              <a:rPr lang="cs-CZ" b="1" dirty="0">
                <a:solidFill>
                  <a:srgbClr val="0070C0"/>
                </a:solidFill>
              </a:rPr>
              <a:t>Příklad nad podej a následky tohoto procesu v systému</a:t>
            </a:r>
            <a:r>
              <a:rPr lang="en-ZA" b="1" dirty="0">
                <a:solidFill>
                  <a:srgbClr val="0070C0"/>
                </a:solidFill>
              </a:rPr>
              <a:t> (</a:t>
            </a:r>
            <a:r>
              <a:rPr lang="cs-CZ" b="1" dirty="0">
                <a:solidFill>
                  <a:srgbClr val="0070C0"/>
                </a:solidFill>
              </a:rPr>
              <a:t>sklad,</a:t>
            </a:r>
            <a:r>
              <a:rPr lang="en-ZA" b="1" dirty="0">
                <a:solidFill>
                  <a:srgbClr val="0070C0"/>
                </a:solidFill>
              </a:rPr>
              <a:t> </a:t>
            </a:r>
            <a:r>
              <a:rPr lang="cs-CZ" b="1">
                <a:solidFill>
                  <a:srgbClr val="0070C0"/>
                </a:solidFill>
              </a:rPr>
              <a:t>položky zákazníka a věcné položky ( finanční transakce na účtech hlavní knihy)</a:t>
            </a:r>
            <a:r>
              <a:rPr lang="cs-CZ" smtClean="0"/>
              <a:t> 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0752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Nastavení pro </a:t>
            </a:r>
            <a:r>
              <a:rPr lang="cs-CZ" dirty="0" smtClean="0"/>
              <a:t>tento </a:t>
            </a:r>
            <a:r>
              <a:rPr lang="cs-CZ" dirty="0" smtClean="0"/>
              <a:t>příklad (NO-PO)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1556792"/>
            <a:ext cx="1942857" cy="2219048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7984" y="3284984"/>
            <a:ext cx="3961905" cy="2971429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63888" y="1779882"/>
            <a:ext cx="1485714" cy="1142857"/>
          </a:xfrm>
          <a:prstGeom prst="rect">
            <a:avLst/>
          </a:prstGeom>
        </p:spPr>
      </p:pic>
      <p:cxnSp>
        <p:nvCxnSpPr>
          <p:cNvPr id="8" name="Přímá spojnice se šipkou 7"/>
          <p:cNvCxnSpPr/>
          <p:nvPr/>
        </p:nvCxnSpPr>
        <p:spPr>
          <a:xfrm flipV="1">
            <a:off x="2411760" y="2666316"/>
            <a:ext cx="864096" cy="8346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>
            <a:off x="4716016" y="2132856"/>
            <a:ext cx="1584176" cy="13681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482681" y="4378187"/>
            <a:ext cx="31958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Princip automatického účtování </a:t>
            </a:r>
          </a:p>
          <a:p>
            <a:r>
              <a:rPr lang="cs-CZ" dirty="0" smtClean="0"/>
              <a:t>Nákladů v logistice NAV</a:t>
            </a:r>
          </a:p>
          <a:p>
            <a:r>
              <a:rPr lang="cs-CZ" dirty="0" smtClean="0"/>
              <a:t>bude </a:t>
            </a:r>
            <a:r>
              <a:rPr lang="cs-CZ" dirty="0" smtClean="0"/>
              <a:t>vysvětlen později </a:t>
            </a:r>
            <a:endParaRPr lang="cs-CZ" dirty="0" smtClean="0"/>
          </a:p>
          <a:p>
            <a:r>
              <a:rPr lang="cs-CZ" dirty="0" smtClean="0"/>
              <a:t>(jde o </a:t>
            </a:r>
            <a:r>
              <a:rPr lang="cs-CZ" dirty="0" err="1" smtClean="0"/>
              <a:t>tkzv</a:t>
            </a:r>
            <a:r>
              <a:rPr lang="cs-CZ" dirty="0" smtClean="0"/>
              <a:t>. Adjustaci)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5485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Adjustace skladu- zjednodušený výklad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400" dirty="0" smtClean="0"/>
              <a:t>Program </a:t>
            </a:r>
            <a:r>
              <a:rPr lang="cs-CZ" sz="1400" dirty="0"/>
              <a:t>bude používat funkci Automatického účtování </a:t>
            </a:r>
            <a:r>
              <a:rPr lang="cs-CZ" sz="1400" dirty="0" smtClean="0"/>
              <a:t>spotřeby – pokud je to zatrženo !! </a:t>
            </a:r>
            <a:endParaRPr lang="cs-CZ" sz="1400" dirty="0"/>
          </a:p>
          <a:p>
            <a:r>
              <a:rPr lang="cs-CZ" sz="1400" dirty="0"/>
              <a:t>Používáte-li tuto funkci ve chvíli, kdy účtujete zboží na účet zboží, bude program automaticky účtovat na skladový účet, na účet adjustace a na účet spotřeby zboží ve finančním deníku</a:t>
            </a:r>
            <a:r>
              <a:rPr lang="cs-CZ" sz="1400" dirty="0" smtClean="0"/>
              <a:t>.</a:t>
            </a:r>
          </a:p>
          <a:p>
            <a:r>
              <a:rPr lang="cs-CZ" sz="1400" dirty="0" smtClean="0"/>
              <a:t>Job upravuje </a:t>
            </a:r>
            <a:r>
              <a:rPr lang="cs-CZ" sz="1400" dirty="0"/>
              <a:t>hodnoty zásob v </a:t>
            </a:r>
            <a:r>
              <a:rPr lang="cs-CZ" sz="1400" b="1" dirty="0">
                <a:solidFill>
                  <a:srgbClr val="FF0000"/>
                </a:solidFill>
              </a:rPr>
              <a:t>položkách ocenění</a:t>
            </a:r>
            <a:r>
              <a:rPr lang="cs-CZ" sz="1400" dirty="0"/>
              <a:t>, abyste při aktualizaci financí používali správné adjustované náklady a statistiky prodeje a zisku tak byly aktuální. Adjustace nákladů přenese všechny změny nákladů ze </a:t>
            </a:r>
            <a:r>
              <a:rPr lang="cs-CZ" sz="1400" dirty="0" smtClean="0"/>
              <a:t>Vstupních </a:t>
            </a:r>
            <a:r>
              <a:rPr lang="cs-CZ" sz="1400" dirty="0"/>
              <a:t>položek, například ty, které souvisejí s </a:t>
            </a:r>
            <a:r>
              <a:rPr lang="cs-CZ" sz="1400" dirty="0" smtClean="0"/>
              <a:t>Nákupy </a:t>
            </a:r>
            <a:r>
              <a:rPr lang="cs-CZ" sz="1400" dirty="0"/>
              <a:t>nebo výstupem výroby, do souvisejících </a:t>
            </a:r>
            <a:r>
              <a:rPr lang="cs-CZ" sz="1400" dirty="0" smtClean="0"/>
              <a:t>Výstupních </a:t>
            </a:r>
            <a:r>
              <a:rPr lang="cs-CZ" sz="1400" dirty="0"/>
              <a:t>položek, například </a:t>
            </a:r>
            <a:r>
              <a:rPr lang="cs-CZ" sz="1400" dirty="0" smtClean="0"/>
              <a:t>Prodejů </a:t>
            </a:r>
            <a:r>
              <a:rPr lang="cs-CZ" sz="1400" dirty="0"/>
              <a:t>nebo převodů. Může to být důležité po účtování transakce v zásobách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3717032"/>
            <a:ext cx="2784308" cy="2088232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5" name="Obdélník 4"/>
          <p:cNvSpPr/>
          <p:nvPr/>
        </p:nvSpPr>
        <p:spPr>
          <a:xfrm>
            <a:off x="3923928" y="4149080"/>
            <a:ext cx="108012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Zboží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508104" y="3604374"/>
            <a:ext cx="2952328" cy="3286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5641712" y="4232021"/>
            <a:ext cx="2952328" cy="14401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5657103" y="4761148"/>
            <a:ext cx="2952328" cy="14401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0" name="Přímá spojnice se šipkou 9"/>
          <p:cNvCxnSpPr/>
          <p:nvPr/>
        </p:nvCxnSpPr>
        <p:spPr>
          <a:xfrm flipV="1">
            <a:off x="5004048" y="3861048"/>
            <a:ext cx="504056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4664859" y="3604374"/>
            <a:ext cx="6078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/>
              <a:t>Ctrl-F7</a:t>
            </a:r>
            <a:endParaRPr lang="cs-CZ" sz="1200" b="1" dirty="0"/>
          </a:p>
        </p:txBody>
      </p:sp>
      <p:cxnSp>
        <p:nvCxnSpPr>
          <p:cNvPr id="13" name="Přímá spojnice se šipkou 12"/>
          <p:cNvCxnSpPr/>
          <p:nvPr/>
        </p:nvCxnSpPr>
        <p:spPr>
          <a:xfrm>
            <a:off x="6516216" y="3933056"/>
            <a:ext cx="0" cy="2989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>
            <a:off x="6984268" y="3898015"/>
            <a:ext cx="0" cy="8631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7668344" y="4401108"/>
            <a:ext cx="0" cy="360040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Pravá složená závorka 17"/>
          <p:cNvSpPr/>
          <p:nvPr/>
        </p:nvSpPr>
        <p:spPr>
          <a:xfrm rot="5400000">
            <a:off x="7047846" y="3910465"/>
            <a:ext cx="155450" cy="293693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TextovéPole 18"/>
          <p:cNvSpPr txBox="1"/>
          <p:nvPr/>
        </p:nvSpPr>
        <p:spPr>
          <a:xfrm>
            <a:off x="5213645" y="5456658"/>
            <a:ext cx="35328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Položky ocenění (jedna nebo i více) </a:t>
            </a:r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6588224" y="3582698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Položka zboží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5796136" y="3955022"/>
            <a:ext cx="6078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/>
              <a:t>Ctrl-F7</a:t>
            </a:r>
            <a:endParaRPr lang="cs-CZ" sz="1200" b="1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6372200" y="4401108"/>
            <a:ext cx="6078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/>
              <a:t>Ctrl-F7</a:t>
            </a:r>
            <a:endParaRPr lang="cs-CZ" sz="1200" b="1" dirty="0"/>
          </a:p>
        </p:txBody>
      </p:sp>
    </p:spTree>
    <p:extLst>
      <p:ext uri="{BB962C8B-B14F-4D97-AF65-F5344CB8AC3E}">
        <p14:creationId xmlns:p14="http://schemas.microsoft.com/office/powerpoint/2010/main" val="4218510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Využití deníku zboží pro generaci položek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 smtClean="0"/>
              <a:t>Využití deníku zboží místo NO nebo PO a úprava zboží zatím bez položek (80205) </a:t>
            </a:r>
          </a:p>
          <a:p>
            <a:endParaRPr lang="cs-CZ" sz="1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132856"/>
            <a:ext cx="2736304" cy="1527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875" y="4042354"/>
            <a:ext cx="5815422" cy="21349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74107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Využití deníku zboží pro generaci položek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340768"/>
            <a:ext cx="8272221" cy="10213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539552" y="2708920"/>
            <a:ext cx="56608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/>
              <a:t>Celková cena na skladě bude 30 Kč, průměrná cena 1,5 Kč= 30/</a:t>
            </a:r>
            <a:r>
              <a:rPr lang="cs-CZ" sz="1600" dirty="0" smtClean="0">
                <a:solidFill>
                  <a:srgbClr val="0070C0"/>
                </a:solidFill>
              </a:rPr>
              <a:t>20</a:t>
            </a:r>
            <a:r>
              <a:rPr lang="cs-CZ" sz="1600" dirty="0" smtClean="0"/>
              <a:t>,</a:t>
            </a:r>
          </a:p>
          <a:p>
            <a:r>
              <a:rPr lang="cs-CZ" sz="1600" dirty="0" smtClean="0"/>
              <a:t>protože jsme nakoupili </a:t>
            </a:r>
            <a:r>
              <a:rPr lang="cs-CZ" sz="1600" dirty="0" smtClean="0">
                <a:solidFill>
                  <a:srgbClr val="0070C0"/>
                </a:solidFill>
              </a:rPr>
              <a:t>20</a:t>
            </a:r>
            <a:r>
              <a:rPr lang="cs-CZ" sz="1600" dirty="0" smtClean="0"/>
              <a:t> ks</a:t>
            </a:r>
            <a:endParaRPr lang="cs-CZ" sz="1600" dirty="0"/>
          </a:p>
        </p:txBody>
      </p:sp>
      <p:sp>
        <p:nvSpPr>
          <p:cNvPr id="5" name="Šipka dolů 4"/>
          <p:cNvSpPr/>
          <p:nvPr/>
        </p:nvSpPr>
        <p:spPr>
          <a:xfrm>
            <a:off x="6660232" y="2564904"/>
            <a:ext cx="936104" cy="13681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F9</a:t>
            </a:r>
            <a:endParaRPr lang="cs-CZ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933056"/>
            <a:ext cx="29432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52706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600" smtClean="0"/>
              <a:t>Využití deníku zboží pro generaci položek</a:t>
            </a:r>
            <a:endParaRPr lang="cs-CZ" sz="36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050" y="1545566"/>
            <a:ext cx="4152900" cy="286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Přímá spojnice se šipkou 5"/>
          <p:cNvCxnSpPr/>
          <p:nvPr/>
        </p:nvCxnSpPr>
        <p:spPr>
          <a:xfrm>
            <a:off x="4672130" y="4412591"/>
            <a:ext cx="207640" cy="384561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797152"/>
            <a:ext cx="7797950" cy="1480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27976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Věcné položky v hlavní knize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268760"/>
            <a:ext cx="7170737" cy="191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07843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Prodej 11 ks s pomocí deníku zboží</a:t>
            </a:r>
            <a:endParaRPr lang="cs-C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12776"/>
            <a:ext cx="8239926" cy="1806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Šipka dolů 4"/>
          <p:cNvSpPr/>
          <p:nvPr/>
        </p:nvSpPr>
        <p:spPr>
          <a:xfrm>
            <a:off x="4499992" y="3224071"/>
            <a:ext cx="936104" cy="13681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F9</a:t>
            </a:r>
            <a:endParaRPr lang="cs-CZ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4592223"/>
            <a:ext cx="29432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597657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560</TotalTime>
  <Words>367</Words>
  <Application>Microsoft Office PowerPoint</Application>
  <PresentationFormat>Předvádění na obrazovce (4:3)</PresentationFormat>
  <Paragraphs>43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systému Office</vt:lpstr>
      <vt:lpstr>Doplnění sekcí Nákup-Prodej       </vt:lpstr>
      <vt:lpstr>Relace tohoto PWP </vt:lpstr>
      <vt:lpstr>Nastavení pro tento příklad (NO-PO)</vt:lpstr>
      <vt:lpstr>Adjustace skladu- zjednodušený výklad</vt:lpstr>
      <vt:lpstr>Využití deníku zboží pro generaci položek</vt:lpstr>
      <vt:lpstr>Využití deníku zboží pro generaci položek</vt:lpstr>
      <vt:lpstr>Prezentace aplikace PowerPoint</vt:lpstr>
      <vt:lpstr>Věcné položky v hlavní knize</vt:lpstr>
      <vt:lpstr>Prodej 11 ks s pomocí deníku zboží</vt:lpstr>
      <vt:lpstr>Prodej 11 ks s pomocí deníku zboží</vt:lpstr>
      <vt:lpstr>Položky a položky ocenění </vt:lpstr>
      <vt:lpstr>Věcné položky</vt:lpstr>
      <vt:lpstr>Konce příkladu na nákup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Inroduction MS Dynamics NAV</dc:title>
  <dc:creator>Skorkovsky Jaromir</dc:creator>
  <cp:lastModifiedBy>Skorkovsky Jaromir</cp:lastModifiedBy>
  <cp:revision>135</cp:revision>
  <dcterms:created xsi:type="dcterms:W3CDTF">2014-09-15T11:04:04Z</dcterms:created>
  <dcterms:modified xsi:type="dcterms:W3CDTF">2018-03-08T10:49:44Z</dcterms:modified>
</cp:coreProperties>
</file>