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308" r:id="rId3"/>
    <p:sldId id="309" r:id="rId4"/>
    <p:sldId id="310" r:id="rId5"/>
    <p:sldId id="312" r:id="rId6"/>
    <p:sldId id="313" r:id="rId7"/>
    <p:sldId id="314" r:id="rId8"/>
    <p:sldId id="316" r:id="rId9"/>
    <p:sldId id="317" r:id="rId10"/>
    <p:sldId id="318" r:id="rId11"/>
    <p:sldId id="319" r:id="rId12"/>
    <p:sldId id="320" r:id="rId13"/>
    <p:sldId id="315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199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E92007-5756-40BE-A319-FC73D6D39E74}" type="datetimeFigureOut">
              <a:rPr lang="cs-CZ" smtClean="0"/>
              <a:t>09.04.2018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CCF965-D2DE-4C4C-AD1D-A421956778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57406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CCF965-D2DE-4C4C-AD1D-A421956778C9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63252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fld id="{144B0FBD-CFB8-4647-92C0-C97E81106FE6}" type="slidenum">
              <a:rPr lang="en-US" altLang="cs-CZ"/>
              <a:pPr eaLnBrk="1" hangingPunct="1"/>
              <a:t>3</a:t>
            </a:fld>
            <a:endParaRPr lang="en-US" altLang="cs-CZ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09.04.2018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8279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09.04.2018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0046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09.04.2018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61523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EEA459-C375-446E-925D-8FB0156854A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2933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09.04.2018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6561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09.04.2018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1111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09.04.2018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0087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09.04.2018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3971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09.04.2018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5183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09.04.2018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7069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09.04.2018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8218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09.04.2018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7538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C74A0C-3999-4A34-B7B3-0F835A0A5B6E}" type="datetimeFigureOut">
              <a:rPr lang="cs-CZ" smtClean="0"/>
              <a:t>09.04.2018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7008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Introduction</a:t>
            </a:r>
            <a:r>
              <a:rPr lang="cs-CZ" dirty="0" smtClean="0"/>
              <a:t> to MS Dynamics NAV XXX. </a:t>
            </a:r>
            <a:r>
              <a:rPr lang="cs-CZ" sz="1600" b="1" dirty="0" smtClean="0">
                <a:solidFill>
                  <a:srgbClr val="0070C0"/>
                </a:solidFill>
              </a:rPr>
              <a:t>(</a:t>
            </a:r>
            <a:r>
              <a:rPr lang="cs-CZ" sz="1600" b="1" dirty="0" err="1" smtClean="0">
                <a:solidFill>
                  <a:srgbClr val="0070C0"/>
                </a:solidFill>
              </a:rPr>
              <a:t>Discounts</a:t>
            </a:r>
            <a:r>
              <a:rPr lang="cs-CZ" sz="1600" b="1" dirty="0" smtClean="0">
                <a:solidFill>
                  <a:srgbClr val="0070C0"/>
                </a:solidFill>
              </a:rPr>
              <a:t>)</a:t>
            </a:r>
            <a:endParaRPr lang="cs-CZ" sz="1600" b="1" dirty="0">
              <a:solidFill>
                <a:srgbClr val="0070C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z="1800" dirty="0" err="1" smtClean="0"/>
              <a:t>Ing.J.Skorkovský,CSc</a:t>
            </a:r>
            <a:r>
              <a:rPr lang="cs-CZ" sz="1800" dirty="0" smtClean="0"/>
              <a:t>.</a:t>
            </a:r>
            <a:r>
              <a:rPr lang="cs-CZ" dirty="0" smtClean="0"/>
              <a:t> </a:t>
            </a:r>
          </a:p>
          <a:p>
            <a:r>
              <a:rPr lang="en-US" sz="1800" dirty="0" smtClean="0"/>
              <a:t>MASARYK UNIVERSITY BRNO,</a:t>
            </a:r>
            <a:r>
              <a:rPr lang="cs-CZ" sz="1800" dirty="0" smtClean="0"/>
              <a:t> </a:t>
            </a:r>
            <a:r>
              <a:rPr lang="en-US" sz="1800" dirty="0" smtClean="0"/>
              <a:t>Czech Republic </a:t>
            </a:r>
          </a:p>
          <a:p>
            <a:r>
              <a:rPr lang="en-US" sz="1800" dirty="0" smtClean="0"/>
              <a:t>Faculty of economics and business administration </a:t>
            </a:r>
          </a:p>
          <a:p>
            <a:r>
              <a:rPr lang="en-US" sz="1800" dirty="0" smtClean="0"/>
              <a:t>Department of corporate economy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17208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Výpočet kalkulační slevy</a:t>
            </a:r>
            <a:endParaRPr lang="cs-CZ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284984"/>
            <a:ext cx="2953778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484784"/>
            <a:ext cx="6912768" cy="1568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581128"/>
            <a:ext cx="8529588" cy="16976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Zaoblený obdélník 3"/>
          <p:cNvSpPr/>
          <p:nvPr/>
        </p:nvSpPr>
        <p:spPr>
          <a:xfrm>
            <a:off x="7020272" y="4941168"/>
            <a:ext cx="1008112" cy="1337636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7138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Statistika dokumentu F7</a:t>
            </a:r>
            <a:endParaRPr lang="cs-CZ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412776"/>
            <a:ext cx="5976664" cy="48326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04219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Položky hlavní knihy po zaúčtování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1475656" y="1556792"/>
            <a:ext cx="51452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Oblasti-&gt;Finance-&gt;Archiv-&gt;Historie-&gt;Finanční žurnály</a:t>
            </a:r>
            <a:endParaRPr lang="cs-CZ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230884"/>
            <a:ext cx="8119070" cy="30269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09979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End of the section Discounts </a:t>
            </a:r>
            <a:endParaRPr lang="en-ZA" dirty="0"/>
          </a:p>
        </p:txBody>
      </p:sp>
      <p:sp>
        <p:nvSpPr>
          <p:cNvPr id="3" name="Obdélník 2"/>
          <p:cNvSpPr/>
          <p:nvPr/>
        </p:nvSpPr>
        <p:spPr>
          <a:xfrm>
            <a:off x="2699792" y="4169238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ZA" dirty="0" smtClean="0"/>
              <a:t>This is the end</a:t>
            </a:r>
            <a:br>
              <a:rPr lang="en-ZA" dirty="0" smtClean="0"/>
            </a:br>
            <a:r>
              <a:rPr lang="en-ZA" dirty="0" smtClean="0"/>
              <a:t>Beautiful friend</a:t>
            </a:r>
            <a:br>
              <a:rPr lang="en-ZA" dirty="0" smtClean="0"/>
            </a:br>
            <a:r>
              <a:rPr lang="en-ZA" dirty="0" smtClean="0"/>
              <a:t>This is the end</a:t>
            </a:r>
            <a:br>
              <a:rPr lang="en-ZA" dirty="0" smtClean="0"/>
            </a:br>
            <a:r>
              <a:rPr lang="en-ZA" dirty="0" smtClean="0"/>
              <a:t>My only friend, the end…</a:t>
            </a:r>
          </a:p>
          <a:p>
            <a:endParaRPr lang="en-ZA" dirty="0" smtClean="0"/>
          </a:p>
          <a:p>
            <a:r>
              <a:rPr lang="en-ZA" dirty="0" smtClean="0"/>
              <a:t>So why worry now ……</a:t>
            </a:r>
            <a:br>
              <a:rPr lang="en-ZA" dirty="0" smtClean="0"/>
            </a:br>
            <a:endParaRPr lang="en-Z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1196752"/>
            <a:ext cx="4086225" cy="284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30556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Discounts</a:t>
            </a:r>
            <a:endParaRPr lang="en-US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ZA" b="1" dirty="0" smtClean="0"/>
              <a:t>Use of discounts</a:t>
            </a:r>
            <a:r>
              <a:rPr lang="en-ZA" dirty="0" smtClean="0"/>
              <a:t>: </a:t>
            </a:r>
          </a:p>
          <a:p>
            <a:pPr lvl="1"/>
            <a:r>
              <a:rPr lang="en-ZA" dirty="0" smtClean="0"/>
              <a:t>Support of  „Sales“ actions-&gt;lower stock value and better liquidity</a:t>
            </a:r>
          </a:p>
          <a:p>
            <a:pPr lvl="1"/>
            <a:r>
              <a:rPr lang="en-ZA" dirty="0" smtClean="0">
                <a:solidFill>
                  <a:srgbClr val="0070C0"/>
                </a:solidFill>
              </a:rPr>
              <a:t>Support of marketing -&gt;new clients </a:t>
            </a:r>
          </a:p>
          <a:p>
            <a:pPr lvl="1"/>
            <a:r>
              <a:rPr lang="en-ZA" dirty="0" smtClean="0">
                <a:solidFill>
                  <a:srgbClr val="0070C0"/>
                </a:solidFill>
              </a:rPr>
              <a:t>Basic incentives for any type of client </a:t>
            </a:r>
          </a:p>
          <a:p>
            <a:pPr lvl="1"/>
            <a:r>
              <a:rPr lang="en-ZA" dirty="0" smtClean="0">
                <a:solidFill>
                  <a:srgbClr val="0070C0"/>
                </a:solidFill>
              </a:rPr>
              <a:t>In order to differentiate between clients (based on  sales in last period or other criteria </a:t>
            </a:r>
          </a:p>
          <a:p>
            <a:pPr lvl="1"/>
            <a:r>
              <a:rPr lang="en-ZA" dirty="0" smtClean="0"/>
              <a:t>Types :</a:t>
            </a:r>
            <a:endParaRPr lang="en-ZA" dirty="0" smtClean="0">
              <a:solidFill>
                <a:srgbClr val="0070C0"/>
              </a:solidFill>
            </a:endParaRPr>
          </a:p>
          <a:p>
            <a:pPr lvl="1"/>
            <a:r>
              <a:rPr lang="en-ZA" dirty="0" smtClean="0">
                <a:solidFill>
                  <a:srgbClr val="00B050"/>
                </a:solidFill>
              </a:rPr>
              <a:t>Price -&gt;modification of Unit Price</a:t>
            </a:r>
          </a:p>
          <a:p>
            <a:pPr lvl="1"/>
            <a:r>
              <a:rPr lang="en-ZA" dirty="0" smtClean="0">
                <a:solidFill>
                  <a:srgbClr val="00B050"/>
                </a:solidFill>
              </a:rPr>
              <a:t>Line -&gt;change final price in %</a:t>
            </a:r>
          </a:p>
          <a:p>
            <a:pPr lvl="1"/>
            <a:r>
              <a:rPr lang="en-ZA" dirty="0" smtClean="0">
                <a:solidFill>
                  <a:srgbClr val="00B050"/>
                </a:solidFill>
              </a:rPr>
              <a:t>Invoice Discount -&gt;based on level of invoiced amount </a:t>
            </a:r>
          </a:p>
          <a:p>
            <a:pPr lvl="1"/>
            <a:endParaRPr lang="en-ZA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2083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 smtClean="0"/>
              <a:t>Basic Block</a:t>
            </a:r>
            <a:r>
              <a:rPr lang="cs-CZ" altLang="cs-CZ" smtClean="0"/>
              <a:t>s </a:t>
            </a:r>
            <a:endParaRPr lang="en-US" altLang="cs-CZ" smtClean="0"/>
          </a:p>
        </p:txBody>
      </p:sp>
      <p:sp>
        <p:nvSpPr>
          <p:cNvPr id="3075" name="Rectangle 6"/>
          <p:cNvSpPr>
            <a:spLocks noChangeArrowheads="1"/>
          </p:cNvSpPr>
          <p:nvPr/>
        </p:nvSpPr>
        <p:spPr bwMode="auto">
          <a:xfrm>
            <a:off x="827088" y="1700213"/>
            <a:ext cx="2736850" cy="1296987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en-US" altLang="cs-CZ"/>
              <a:t>Customer</a:t>
            </a:r>
          </a:p>
        </p:txBody>
      </p:sp>
      <p:sp>
        <p:nvSpPr>
          <p:cNvPr id="3076" name="Rectangle 8"/>
          <p:cNvSpPr>
            <a:spLocks noChangeArrowheads="1"/>
          </p:cNvSpPr>
          <p:nvPr/>
        </p:nvSpPr>
        <p:spPr bwMode="auto">
          <a:xfrm>
            <a:off x="830217" y="4645338"/>
            <a:ext cx="2808287" cy="1223963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cs-CZ" altLang="cs-CZ"/>
              <a:t>ITEM</a:t>
            </a:r>
            <a:endParaRPr lang="en-US" altLang="cs-CZ"/>
          </a:p>
        </p:txBody>
      </p:sp>
      <p:sp>
        <p:nvSpPr>
          <p:cNvPr id="3077" name="Rectangle 9"/>
          <p:cNvSpPr>
            <a:spLocks noChangeArrowheads="1"/>
          </p:cNvSpPr>
          <p:nvPr/>
        </p:nvSpPr>
        <p:spPr bwMode="auto">
          <a:xfrm>
            <a:off x="2588422" y="6029874"/>
            <a:ext cx="1007591" cy="287338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en-US" altLang="cs-CZ" sz="1200" i="1" dirty="0" smtClean="0"/>
              <a:t>S</a:t>
            </a:r>
            <a:r>
              <a:rPr lang="en-US" altLang="cs-CZ" sz="1200" dirty="0" smtClean="0"/>
              <a:t>ales</a:t>
            </a:r>
            <a:r>
              <a:rPr lang="cs-CZ" altLang="cs-CZ" sz="1200" dirty="0" smtClean="0"/>
              <a:t> </a:t>
            </a:r>
            <a:r>
              <a:rPr lang="cs-CZ" altLang="cs-CZ" sz="1200" dirty="0" err="1" smtClean="0"/>
              <a:t>Button</a:t>
            </a:r>
            <a:endParaRPr lang="en-US" altLang="cs-CZ" sz="1200" dirty="0"/>
          </a:p>
        </p:txBody>
      </p:sp>
      <p:sp>
        <p:nvSpPr>
          <p:cNvPr id="3078" name="Rectangle 11"/>
          <p:cNvSpPr>
            <a:spLocks noChangeArrowheads="1"/>
          </p:cNvSpPr>
          <p:nvPr/>
        </p:nvSpPr>
        <p:spPr bwMode="auto">
          <a:xfrm>
            <a:off x="2339753" y="3141663"/>
            <a:ext cx="1222598" cy="287337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en-US" altLang="cs-CZ" sz="1200" dirty="0" smtClean="0"/>
              <a:t>Sales</a:t>
            </a:r>
            <a:r>
              <a:rPr lang="cs-CZ" altLang="cs-CZ" sz="1200" dirty="0" smtClean="0"/>
              <a:t> </a:t>
            </a:r>
            <a:r>
              <a:rPr lang="cs-CZ" altLang="cs-CZ" sz="1200" dirty="0" err="1" smtClean="0"/>
              <a:t>Button</a:t>
            </a:r>
            <a:endParaRPr lang="en-US" altLang="cs-CZ" sz="1200" dirty="0"/>
          </a:p>
        </p:txBody>
      </p:sp>
      <p:sp>
        <p:nvSpPr>
          <p:cNvPr id="3079" name="Rectangle 12"/>
          <p:cNvSpPr>
            <a:spLocks noChangeArrowheads="1"/>
          </p:cNvSpPr>
          <p:nvPr/>
        </p:nvSpPr>
        <p:spPr bwMode="auto">
          <a:xfrm>
            <a:off x="2843213" y="5229225"/>
            <a:ext cx="576262" cy="144463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endParaRPr lang="en-GB" altLang="cs-CZ"/>
          </a:p>
        </p:txBody>
      </p:sp>
      <p:sp>
        <p:nvSpPr>
          <p:cNvPr id="3080" name="Line 13"/>
          <p:cNvSpPr>
            <a:spLocks noChangeShapeType="1"/>
          </p:cNvSpPr>
          <p:nvPr/>
        </p:nvSpPr>
        <p:spPr bwMode="auto">
          <a:xfrm flipH="1">
            <a:off x="3419475" y="5300663"/>
            <a:ext cx="865188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81" name="Text Box 14"/>
          <p:cNvSpPr txBox="1">
            <a:spLocks noChangeArrowheads="1"/>
          </p:cNvSpPr>
          <p:nvPr/>
        </p:nvSpPr>
        <p:spPr bwMode="auto">
          <a:xfrm>
            <a:off x="3779838" y="5300663"/>
            <a:ext cx="92845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altLang="cs-CZ" sz="1000" b="1" dirty="0">
                <a:solidFill>
                  <a:srgbClr val="FF3300"/>
                </a:solidFill>
              </a:rPr>
              <a:t>Item Discount</a:t>
            </a:r>
            <a:endParaRPr lang="cs-CZ" altLang="cs-CZ" sz="1000" b="1" dirty="0">
              <a:solidFill>
                <a:srgbClr val="FF3300"/>
              </a:solidFill>
            </a:endParaRPr>
          </a:p>
          <a:p>
            <a:pPr eaLnBrk="1" hangingPunct="1"/>
            <a:r>
              <a:rPr lang="en-US" altLang="cs-CZ" sz="1000" b="1" dirty="0">
                <a:solidFill>
                  <a:srgbClr val="FF3300"/>
                </a:solidFill>
              </a:rPr>
              <a:t> Group</a:t>
            </a:r>
          </a:p>
        </p:txBody>
      </p:sp>
      <p:sp>
        <p:nvSpPr>
          <p:cNvPr id="3082" name="Rectangle 15"/>
          <p:cNvSpPr>
            <a:spLocks noChangeArrowheads="1"/>
          </p:cNvSpPr>
          <p:nvPr/>
        </p:nvSpPr>
        <p:spPr bwMode="auto">
          <a:xfrm>
            <a:off x="2843213" y="2060575"/>
            <a:ext cx="576262" cy="144463"/>
          </a:xfrm>
          <a:prstGeom prst="rect">
            <a:avLst/>
          </a:prstGeom>
          <a:solidFill>
            <a:srgbClr val="0033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endParaRPr lang="en-GB" altLang="cs-CZ"/>
          </a:p>
        </p:txBody>
      </p:sp>
      <p:sp>
        <p:nvSpPr>
          <p:cNvPr id="3083" name="Line 16"/>
          <p:cNvSpPr>
            <a:spLocks noChangeShapeType="1"/>
          </p:cNvSpPr>
          <p:nvPr/>
        </p:nvSpPr>
        <p:spPr bwMode="auto">
          <a:xfrm flipH="1">
            <a:off x="3419475" y="2133600"/>
            <a:ext cx="865188" cy="0"/>
          </a:xfrm>
          <a:prstGeom prst="line">
            <a:avLst/>
          </a:prstGeom>
          <a:noFill/>
          <a:ln w="28575">
            <a:solidFill>
              <a:srgbClr val="0033CC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84" name="Text Box 17"/>
          <p:cNvSpPr txBox="1">
            <a:spLocks noChangeArrowheads="1"/>
          </p:cNvSpPr>
          <p:nvPr/>
        </p:nvSpPr>
        <p:spPr bwMode="auto">
          <a:xfrm>
            <a:off x="3708400" y="1557338"/>
            <a:ext cx="1152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altLang="cs-CZ" sz="1200">
                <a:solidFill>
                  <a:srgbClr val="0033CC"/>
                </a:solidFill>
              </a:rPr>
              <a:t>Customer </a:t>
            </a:r>
          </a:p>
          <a:p>
            <a:pPr eaLnBrk="1" hangingPunct="1"/>
            <a:r>
              <a:rPr lang="en-US" altLang="cs-CZ" sz="1200">
                <a:solidFill>
                  <a:srgbClr val="0033CC"/>
                </a:solidFill>
              </a:rPr>
              <a:t>Discount Group</a:t>
            </a:r>
          </a:p>
        </p:txBody>
      </p:sp>
      <p:sp>
        <p:nvSpPr>
          <p:cNvPr id="3085" name="Rectangle 18"/>
          <p:cNvSpPr>
            <a:spLocks noChangeArrowheads="1"/>
          </p:cNvSpPr>
          <p:nvPr/>
        </p:nvSpPr>
        <p:spPr bwMode="auto">
          <a:xfrm>
            <a:off x="3276600" y="2708275"/>
            <a:ext cx="144463" cy="142875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endParaRPr lang="en-GB" altLang="cs-CZ"/>
          </a:p>
        </p:txBody>
      </p:sp>
      <p:sp>
        <p:nvSpPr>
          <p:cNvPr id="3086" name="Line 19"/>
          <p:cNvSpPr>
            <a:spLocks noChangeShapeType="1"/>
          </p:cNvSpPr>
          <p:nvPr/>
        </p:nvSpPr>
        <p:spPr bwMode="auto">
          <a:xfrm flipH="1">
            <a:off x="3419475" y="2781300"/>
            <a:ext cx="576263" cy="0"/>
          </a:xfrm>
          <a:prstGeom prst="line">
            <a:avLst/>
          </a:prstGeom>
          <a:noFill/>
          <a:ln w="28575">
            <a:solidFill>
              <a:srgbClr val="33CC33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87" name="Text Box 20"/>
          <p:cNvSpPr txBox="1">
            <a:spLocks noChangeArrowheads="1"/>
          </p:cNvSpPr>
          <p:nvPr/>
        </p:nvSpPr>
        <p:spPr bwMode="auto">
          <a:xfrm>
            <a:off x="3779838" y="2276475"/>
            <a:ext cx="822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altLang="cs-CZ" sz="1200">
                <a:solidFill>
                  <a:srgbClr val="008000"/>
                </a:solidFill>
              </a:rPr>
              <a:t>Allow Line</a:t>
            </a:r>
            <a:endParaRPr lang="cs-CZ" altLang="cs-CZ" sz="1200">
              <a:solidFill>
                <a:srgbClr val="008000"/>
              </a:solidFill>
            </a:endParaRPr>
          </a:p>
          <a:p>
            <a:pPr eaLnBrk="1" hangingPunct="1"/>
            <a:r>
              <a:rPr lang="en-US" altLang="cs-CZ" sz="1200">
                <a:solidFill>
                  <a:srgbClr val="008000"/>
                </a:solidFill>
              </a:rPr>
              <a:t>Discount</a:t>
            </a:r>
          </a:p>
        </p:txBody>
      </p:sp>
      <p:sp>
        <p:nvSpPr>
          <p:cNvPr id="3088" name="Rectangle 21"/>
          <p:cNvSpPr>
            <a:spLocks noChangeArrowheads="1"/>
          </p:cNvSpPr>
          <p:nvPr/>
        </p:nvSpPr>
        <p:spPr bwMode="auto">
          <a:xfrm>
            <a:off x="3276600" y="5661025"/>
            <a:ext cx="144463" cy="142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endParaRPr lang="en-GB" altLang="cs-CZ"/>
          </a:p>
        </p:txBody>
      </p:sp>
      <p:sp>
        <p:nvSpPr>
          <p:cNvPr id="3089" name="Line 22"/>
          <p:cNvSpPr>
            <a:spLocks noChangeShapeType="1"/>
          </p:cNvSpPr>
          <p:nvPr/>
        </p:nvSpPr>
        <p:spPr bwMode="auto">
          <a:xfrm flipH="1">
            <a:off x="3419475" y="5734050"/>
            <a:ext cx="5762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90" name="Text Box 23"/>
          <p:cNvSpPr txBox="1">
            <a:spLocks noChangeArrowheads="1"/>
          </p:cNvSpPr>
          <p:nvPr/>
        </p:nvSpPr>
        <p:spPr bwMode="auto">
          <a:xfrm>
            <a:off x="3851275" y="5805488"/>
            <a:ext cx="90120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altLang="cs-CZ" sz="1000" b="1" dirty="0"/>
              <a:t>Allow Invoice</a:t>
            </a:r>
          </a:p>
          <a:p>
            <a:pPr eaLnBrk="1" hangingPunct="1"/>
            <a:r>
              <a:rPr lang="en-US" altLang="cs-CZ" sz="1000" b="1" dirty="0"/>
              <a:t>Discount</a:t>
            </a:r>
          </a:p>
        </p:txBody>
      </p:sp>
      <p:sp>
        <p:nvSpPr>
          <p:cNvPr id="3091" name="Rectangle 24"/>
          <p:cNvSpPr>
            <a:spLocks noChangeArrowheads="1"/>
          </p:cNvSpPr>
          <p:nvPr/>
        </p:nvSpPr>
        <p:spPr bwMode="auto">
          <a:xfrm>
            <a:off x="827088" y="3213100"/>
            <a:ext cx="1368425" cy="647700"/>
          </a:xfrm>
          <a:prstGeom prst="rect">
            <a:avLst/>
          </a:prstGeom>
          <a:solidFill>
            <a:srgbClr val="FF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en-US" altLang="cs-CZ" sz="1400"/>
              <a:t>Sales</a:t>
            </a:r>
          </a:p>
          <a:p>
            <a:pPr algn="ctr" eaLnBrk="1" hangingPunct="1"/>
            <a:r>
              <a:rPr lang="en-US" altLang="cs-CZ" sz="1400"/>
              <a:t>header</a:t>
            </a:r>
          </a:p>
        </p:txBody>
      </p:sp>
      <p:sp>
        <p:nvSpPr>
          <p:cNvPr id="3092" name="Rectangle 26"/>
          <p:cNvSpPr>
            <a:spLocks noChangeArrowheads="1"/>
          </p:cNvSpPr>
          <p:nvPr/>
        </p:nvSpPr>
        <p:spPr bwMode="auto">
          <a:xfrm>
            <a:off x="827088" y="4005263"/>
            <a:ext cx="1368425" cy="215900"/>
          </a:xfrm>
          <a:prstGeom prst="rect">
            <a:avLst/>
          </a:prstGeom>
          <a:solidFill>
            <a:srgbClr val="CC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en-US" altLang="cs-CZ" sz="1200"/>
              <a:t>Sales line</a:t>
            </a:r>
          </a:p>
        </p:txBody>
      </p:sp>
      <p:sp>
        <p:nvSpPr>
          <p:cNvPr id="3093" name="Line 27"/>
          <p:cNvSpPr>
            <a:spLocks noChangeShapeType="1"/>
          </p:cNvSpPr>
          <p:nvPr/>
        </p:nvSpPr>
        <p:spPr bwMode="auto">
          <a:xfrm flipV="1">
            <a:off x="1061831" y="4219575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94" name="Line 28"/>
          <p:cNvSpPr>
            <a:spLocks noChangeShapeType="1"/>
          </p:cNvSpPr>
          <p:nvPr/>
        </p:nvSpPr>
        <p:spPr bwMode="auto">
          <a:xfrm>
            <a:off x="1116013" y="2492375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95" name="Rectangle 29"/>
          <p:cNvSpPr>
            <a:spLocks noChangeArrowheads="1"/>
          </p:cNvSpPr>
          <p:nvPr/>
        </p:nvSpPr>
        <p:spPr bwMode="auto">
          <a:xfrm>
            <a:off x="5724525" y="1628775"/>
            <a:ext cx="2592388" cy="8636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en-US" altLang="cs-CZ"/>
              <a:t>Window used</a:t>
            </a:r>
          </a:p>
          <a:p>
            <a:pPr algn="ctr" eaLnBrk="1" hangingPunct="1"/>
            <a:r>
              <a:rPr lang="en-US" altLang="cs-CZ"/>
              <a:t>for Invoice Discount</a:t>
            </a:r>
          </a:p>
        </p:txBody>
      </p:sp>
      <p:sp>
        <p:nvSpPr>
          <p:cNvPr id="3096" name="Rectangle 31"/>
          <p:cNvSpPr>
            <a:spLocks noChangeArrowheads="1"/>
          </p:cNvSpPr>
          <p:nvPr/>
        </p:nvSpPr>
        <p:spPr bwMode="auto">
          <a:xfrm>
            <a:off x="5724525" y="3068638"/>
            <a:ext cx="2663825" cy="8636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en-US" altLang="cs-CZ" sz="1600" dirty="0"/>
              <a:t>Window used</a:t>
            </a:r>
          </a:p>
          <a:p>
            <a:pPr algn="ctr" eaLnBrk="1" hangingPunct="1"/>
            <a:r>
              <a:rPr lang="en-US" altLang="cs-CZ" sz="1600" dirty="0"/>
              <a:t>for Price </a:t>
            </a:r>
            <a:r>
              <a:rPr lang="en-US" altLang="cs-CZ" sz="1600" dirty="0" smtClean="0"/>
              <a:t>Discount</a:t>
            </a:r>
            <a:r>
              <a:rPr lang="cs-CZ" altLang="cs-CZ" sz="1600" dirty="0" smtClean="0"/>
              <a:t> </a:t>
            </a:r>
            <a:r>
              <a:rPr lang="cs-CZ" altLang="cs-CZ" sz="1600" dirty="0"/>
              <a:t>sestup</a:t>
            </a:r>
            <a:endParaRPr lang="en-US" altLang="cs-CZ" sz="1600" dirty="0"/>
          </a:p>
        </p:txBody>
      </p:sp>
      <p:sp>
        <p:nvSpPr>
          <p:cNvPr id="3097" name="Rectangle 33"/>
          <p:cNvSpPr>
            <a:spLocks noChangeArrowheads="1"/>
          </p:cNvSpPr>
          <p:nvPr/>
        </p:nvSpPr>
        <p:spPr bwMode="auto">
          <a:xfrm>
            <a:off x="5724525" y="4508500"/>
            <a:ext cx="2663825" cy="8636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en-US" altLang="cs-CZ" sz="1600" dirty="0"/>
              <a:t>Window used</a:t>
            </a:r>
          </a:p>
          <a:p>
            <a:pPr algn="ctr" eaLnBrk="1" hangingPunct="1"/>
            <a:r>
              <a:rPr lang="en-US" altLang="cs-CZ" sz="1600" dirty="0"/>
              <a:t>for Line </a:t>
            </a:r>
            <a:r>
              <a:rPr lang="en-US" altLang="cs-CZ" sz="1600" dirty="0" smtClean="0"/>
              <a:t>Discounts</a:t>
            </a:r>
            <a:r>
              <a:rPr lang="cs-CZ" altLang="cs-CZ" sz="1600" dirty="0" smtClean="0"/>
              <a:t> in %</a:t>
            </a:r>
            <a:r>
              <a:rPr lang="en-US" altLang="cs-CZ" sz="1600" dirty="0" smtClean="0"/>
              <a:t> </a:t>
            </a:r>
            <a:r>
              <a:rPr lang="en-US" altLang="cs-CZ" sz="1600" dirty="0"/>
              <a:t>setup</a:t>
            </a:r>
          </a:p>
        </p:txBody>
      </p:sp>
      <p:sp>
        <p:nvSpPr>
          <p:cNvPr id="3098" name="Line 34"/>
          <p:cNvSpPr>
            <a:spLocks noChangeShapeType="1"/>
          </p:cNvSpPr>
          <p:nvPr/>
        </p:nvSpPr>
        <p:spPr bwMode="auto">
          <a:xfrm>
            <a:off x="5364163" y="3068638"/>
            <a:ext cx="0" cy="230505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99" name="Line 35"/>
          <p:cNvSpPr>
            <a:spLocks noChangeShapeType="1"/>
          </p:cNvSpPr>
          <p:nvPr/>
        </p:nvSpPr>
        <p:spPr bwMode="auto">
          <a:xfrm>
            <a:off x="5364163" y="3500438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00" name="Line 36"/>
          <p:cNvSpPr>
            <a:spLocks noChangeShapeType="1"/>
          </p:cNvSpPr>
          <p:nvPr/>
        </p:nvSpPr>
        <p:spPr bwMode="auto">
          <a:xfrm>
            <a:off x="5364163" y="5013325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01" name="Line 37"/>
          <p:cNvSpPr>
            <a:spLocks noChangeShapeType="1"/>
          </p:cNvSpPr>
          <p:nvPr/>
        </p:nvSpPr>
        <p:spPr bwMode="auto">
          <a:xfrm>
            <a:off x="3635375" y="6173543"/>
            <a:ext cx="12969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02" name="Line 38"/>
          <p:cNvSpPr>
            <a:spLocks noChangeShapeType="1"/>
          </p:cNvSpPr>
          <p:nvPr/>
        </p:nvSpPr>
        <p:spPr bwMode="auto">
          <a:xfrm>
            <a:off x="3563938" y="3284538"/>
            <a:ext cx="1368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03" name="Line 39"/>
          <p:cNvSpPr>
            <a:spLocks noChangeShapeType="1"/>
          </p:cNvSpPr>
          <p:nvPr/>
        </p:nvSpPr>
        <p:spPr bwMode="auto">
          <a:xfrm flipH="1" flipV="1">
            <a:off x="4932362" y="3284538"/>
            <a:ext cx="30489" cy="324088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04" name="Line 40"/>
          <p:cNvSpPr>
            <a:spLocks noChangeShapeType="1"/>
          </p:cNvSpPr>
          <p:nvPr/>
        </p:nvSpPr>
        <p:spPr bwMode="auto">
          <a:xfrm>
            <a:off x="4932364" y="4365625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05" name="Line 41"/>
          <p:cNvSpPr>
            <a:spLocks noChangeShapeType="1"/>
          </p:cNvSpPr>
          <p:nvPr/>
        </p:nvSpPr>
        <p:spPr bwMode="auto">
          <a:xfrm flipV="1">
            <a:off x="3563938" y="3213100"/>
            <a:ext cx="15128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06" name="Line 42"/>
          <p:cNvSpPr>
            <a:spLocks noChangeShapeType="1"/>
          </p:cNvSpPr>
          <p:nvPr/>
        </p:nvSpPr>
        <p:spPr bwMode="auto">
          <a:xfrm flipV="1">
            <a:off x="5076825" y="2205038"/>
            <a:ext cx="0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07" name="Line 43"/>
          <p:cNvSpPr>
            <a:spLocks noChangeShapeType="1"/>
          </p:cNvSpPr>
          <p:nvPr/>
        </p:nvSpPr>
        <p:spPr bwMode="auto">
          <a:xfrm flipV="1">
            <a:off x="5076825" y="2205038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08" name="Rectangle 44"/>
          <p:cNvSpPr>
            <a:spLocks noChangeArrowheads="1"/>
          </p:cNvSpPr>
          <p:nvPr/>
        </p:nvSpPr>
        <p:spPr bwMode="auto">
          <a:xfrm>
            <a:off x="956693" y="5519057"/>
            <a:ext cx="1225550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en-US" altLang="cs-CZ" sz="1200" dirty="0"/>
              <a:t>Unit Price</a:t>
            </a:r>
          </a:p>
        </p:txBody>
      </p:sp>
      <p:sp>
        <p:nvSpPr>
          <p:cNvPr id="3109" name="AutoShape 47"/>
          <p:cNvSpPr>
            <a:spLocks/>
          </p:cNvSpPr>
          <p:nvPr/>
        </p:nvSpPr>
        <p:spPr bwMode="auto">
          <a:xfrm rot="5400000">
            <a:off x="6984206" y="4401344"/>
            <a:ext cx="73025" cy="2592388"/>
          </a:xfrm>
          <a:prstGeom prst="rightBrace">
            <a:avLst>
              <a:gd name="adj1" fmla="val 2958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endParaRPr lang="en-GB" altLang="cs-CZ"/>
          </a:p>
        </p:txBody>
      </p:sp>
      <p:sp>
        <p:nvSpPr>
          <p:cNvPr id="3110" name="Text Box 48"/>
          <p:cNvSpPr txBox="1">
            <a:spLocks noChangeArrowheads="1"/>
          </p:cNvSpPr>
          <p:nvPr/>
        </p:nvSpPr>
        <p:spPr bwMode="auto">
          <a:xfrm>
            <a:off x="5724525" y="5805488"/>
            <a:ext cx="2844800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altLang="cs-CZ" dirty="0"/>
              <a:t>Can be access either from</a:t>
            </a:r>
          </a:p>
          <a:p>
            <a:pPr eaLnBrk="1" hangingPunct="1"/>
            <a:r>
              <a:rPr lang="en-US" altLang="cs-CZ" dirty="0"/>
              <a:t>Customer Card or </a:t>
            </a:r>
            <a:r>
              <a:rPr lang="en-US" altLang="cs-CZ" dirty="0" smtClean="0"/>
              <a:t>Item </a:t>
            </a:r>
            <a:r>
              <a:rPr lang="en-US" altLang="cs-CZ" dirty="0"/>
              <a:t>Card</a:t>
            </a:r>
          </a:p>
          <a:p>
            <a:pPr eaLnBrk="1" hangingPunct="1"/>
            <a:endParaRPr lang="en-US" altLang="cs-CZ" dirty="0"/>
          </a:p>
        </p:txBody>
      </p:sp>
      <p:sp>
        <p:nvSpPr>
          <p:cNvPr id="39" name="Rectangle 8"/>
          <p:cNvSpPr>
            <a:spLocks noChangeArrowheads="1"/>
          </p:cNvSpPr>
          <p:nvPr/>
        </p:nvSpPr>
        <p:spPr bwMode="auto">
          <a:xfrm>
            <a:off x="1008811" y="4012208"/>
            <a:ext cx="106040" cy="207367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cs-CZ" altLang="cs-CZ" dirty="0" smtClean="0"/>
              <a:t> </a:t>
            </a:r>
            <a:endParaRPr lang="en-US" altLang="cs-CZ" dirty="0"/>
          </a:p>
        </p:txBody>
      </p:sp>
      <p:sp>
        <p:nvSpPr>
          <p:cNvPr id="2" name="TextovéPole 1"/>
          <p:cNvSpPr txBox="1"/>
          <p:nvPr/>
        </p:nvSpPr>
        <p:spPr>
          <a:xfrm>
            <a:off x="2627784" y="3717032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41" name="Rectangle 11"/>
          <p:cNvSpPr>
            <a:spLocks noChangeArrowheads="1"/>
          </p:cNvSpPr>
          <p:nvPr/>
        </p:nvSpPr>
        <p:spPr bwMode="auto">
          <a:xfrm>
            <a:off x="2330368" y="3481447"/>
            <a:ext cx="1222598" cy="287337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cs-CZ" altLang="cs-CZ" sz="1200" dirty="0" smtClean="0"/>
              <a:t>Ikona Ceny (2016)</a:t>
            </a:r>
            <a:endParaRPr lang="en-US" altLang="cs-CZ" sz="1200" dirty="0"/>
          </a:p>
        </p:txBody>
      </p:sp>
      <p:sp>
        <p:nvSpPr>
          <p:cNvPr id="42" name="Rectangle 11"/>
          <p:cNvSpPr>
            <a:spLocks noChangeArrowheads="1"/>
          </p:cNvSpPr>
          <p:nvPr/>
        </p:nvSpPr>
        <p:spPr bwMode="auto">
          <a:xfrm>
            <a:off x="1511300" y="6381750"/>
            <a:ext cx="2099437" cy="287337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cs-CZ" altLang="cs-CZ" sz="1200" dirty="0" smtClean="0"/>
              <a:t>Ikona Řádkové slevy (2016)</a:t>
            </a:r>
            <a:endParaRPr lang="en-US" altLang="cs-CZ" sz="1200" dirty="0"/>
          </a:p>
        </p:txBody>
      </p:sp>
      <p:sp>
        <p:nvSpPr>
          <p:cNvPr id="43" name="Line 37"/>
          <p:cNvSpPr>
            <a:spLocks noChangeShapeType="1"/>
          </p:cNvSpPr>
          <p:nvPr/>
        </p:nvSpPr>
        <p:spPr bwMode="auto">
          <a:xfrm>
            <a:off x="3565524" y="3625115"/>
            <a:ext cx="1366839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4" name="Line 37"/>
          <p:cNvSpPr>
            <a:spLocks noChangeShapeType="1"/>
          </p:cNvSpPr>
          <p:nvPr/>
        </p:nvSpPr>
        <p:spPr bwMode="auto">
          <a:xfrm>
            <a:off x="3596013" y="6525418"/>
            <a:ext cx="1366839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8709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 sz="3200" smtClean="0">
                <a:solidFill>
                  <a:schemeClr val="tx1"/>
                </a:solidFill>
              </a:rPr>
              <a:t>Window used</a:t>
            </a:r>
            <a:br>
              <a:rPr lang="en-US" altLang="cs-CZ" sz="3200" smtClean="0">
                <a:solidFill>
                  <a:schemeClr val="tx1"/>
                </a:solidFill>
              </a:rPr>
            </a:br>
            <a:r>
              <a:rPr lang="en-US" altLang="cs-CZ" sz="3200" smtClean="0">
                <a:solidFill>
                  <a:schemeClr val="tx1"/>
                </a:solidFill>
              </a:rPr>
              <a:t>for Line Discounts Setup (%)</a:t>
            </a:r>
          </a:p>
        </p:txBody>
      </p:sp>
      <p:graphicFrame>
        <p:nvGraphicFramePr>
          <p:cNvPr id="12384" name="Group 9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7994886"/>
              </p:ext>
            </p:extLst>
          </p:nvPr>
        </p:nvGraphicFramePr>
        <p:xfrm>
          <a:off x="457200" y="1600200"/>
          <a:ext cx="8229600" cy="4464290"/>
        </p:xfrm>
        <a:graphic>
          <a:graphicData uri="http://schemas.openxmlformats.org/drawingml/2006/table">
            <a:tbl>
              <a:tblPr/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556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350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524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0300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Sales Type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Sales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Code 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Type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Code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Unit of Measure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Minimum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Line discount %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Starting</a:t>
                      </a: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kumimoji="0" lang="en-A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date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Ending date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28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Customer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10000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70102 (Item number)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PCS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10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443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Customer Discount Group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Large Account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Item Discount Group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RESALE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20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443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All Customers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5941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Campaign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Spring Campaign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Item Discount Group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BOOKS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7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28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6718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 sz="3200" smtClean="0">
                <a:solidFill>
                  <a:schemeClr val="tx1"/>
                </a:solidFill>
              </a:rPr>
              <a:t>Window used</a:t>
            </a:r>
            <a:br>
              <a:rPr lang="en-US" altLang="cs-CZ" sz="3200" smtClean="0">
                <a:solidFill>
                  <a:schemeClr val="tx1"/>
                </a:solidFill>
              </a:rPr>
            </a:br>
            <a:r>
              <a:rPr lang="en-US" altLang="cs-CZ" sz="3200" smtClean="0">
                <a:solidFill>
                  <a:schemeClr val="tx1"/>
                </a:solidFill>
              </a:rPr>
              <a:t>for Line Discounts Setup (%)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191118"/>
            <a:ext cx="8313737" cy="374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3203848" y="1563518"/>
            <a:ext cx="49952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Zákazník  -&gt;Navigace-&gt;Sekce Prodej-&gt;Řádkové slevy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06718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 sz="3200" dirty="0" smtClean="0">
                <a:solidFill>
                  <a:schemeClr val="tx1"/>
                </a:solidFill>
              </a:rPr>
              <a:t>Window used</a:t>
            </a:r>
            <a:br>
              <a:rPr lang="en-US" altLang="cs-CZ" sz="3200" dirty="0" smtClean="0">
                <a:solidFill>
                  <a:schemeClr val="tx1"/>
                </a:solidFill>
              </a:rPr>
            </a:br>
            <a:r>
              <a:rPr lang="en-US" altLang="cs-CZ" sz="3200" dirty="0" smtClean="0">
                <a:solidFill>
                  <a:schemeClr val="tx1"/>
                </a:solidFill>
              </a:rPr>
              <a:t>for </a:t>
            </a:r>
            <a:r>
              <a:rPr lang="cs-CZ" altLang="cs-CZ" sz="3200" dirty="0" smtClean="0">
                <a:solidFill>
                  <a:schemeClr val="tx1"/>
                </a:solidFill>
              </a:rPr>
              <a:t>Sales </a:t>
            </a:r>
            <a:r>
              <a:rPr lang="en-US" altLang="cs-CZ" sz="3200" dirty="0" smtClean="0">
                <a:solidFill>
                  <a:schemeClr val="tx1"/>
                </a:solidFill>
              </a:rPr>
              <a:t>Line Discounts Setup 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2123728" y="1628800"/>
            <a:ext cx="42484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Zákazník  -&gt;Navigace-&gt;Sekce Prodej-&gt;Ceny</a:t>
            </a:r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276872"/>
            <a:ext cx="7542213" cy="3705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3203848" y="3028310"/>
            <a:ext cx="48897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Původní  jednotková cena na kartě zboží je 10970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3205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Discount combination</a:t>
            </a:r>
            <a:endParaRPr lang="en-ZA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Price reduced from 100 to 90</a:t>
            </a:r>
          </a:p>
          <a:p>
            <a:r>
              <a:rPr lang="en-ZA" dirty="0" smtClean="0"/>
              <a:t>Discount % =10</a:t>
            </a:r>
          </a:p>
          <a:p>
            <a:r>
              <a:rPr lang="en-ZA" dirty="0" smtClean="0"/>
              <a:t>Final price after discounts were applied = 90*0,9=81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791978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Prodejní řádky dokumentu (PO)</a:t>
            </a:r>
            <a:endParaRPr lang="cs-CZ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340768"/>
            <a:ext cx="7043142" cy="20695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149080"/>
            <a:ext cx="8264674" cy="15666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Šipka dolů 3"/>
          <p:cNvSpPr/>
          <p:nvPr/>
        </p:nvSpPr>
        <p:spPr>
          <a:xfrm>
            <a:off x="3203848" y="2924944"/>
            <a:ext cx="2448272" cy="10801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2585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Fakturační sleva</a:t>
            </a:r>
            <a:endParaRPr lang="cs-CZ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457325"/>
            <a:ext cx="7808913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3356992"/>
            <a:ext cx="3863976" cy="25218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Šipka dolů 3"/>
          <p:cNvSpPr/>
          <p:nvPr/>
        </p:nvSpPr>
        <p:spPr>
          <a:xfrm>
            <a:off x="4139952" y="2564904"/>
            <a:ext cx="491828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681245" y="6089316"/>
            <a:ext cx="73478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b="1" dirty="0" smtClean="0"/>
              <a:t>Fakturační sleva musí být povolena a je nutné manuálně zahájit její výpočet, aby byla aplikována</a:t>
            </a:r>
            <a:endParaRPr lang="cs-CZ" sz="1400" b="1" dirty="0"/>
          </a:p>
        </p:txBody>
      </p:sp>
    </p:spTree>
    <p:extLst>
      <p:ext uri="{BB962C8B-B14F-4D97-AF65-F5344CB8AC3E}">
        <p14:creationId xmlns:p14="http://schemas.microsoft.com/office/powerpoint/2010/main" val="3976035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327</Words>
  <Application>Microsoft Office PowerPoint</Application>
  <PresentationFormat>Předvádění na obrazovce (4:3)</PresentationFormat>
  <Paragraphs>99</Paragraphs>
  <Slides>13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6" baseType="lpstr">
      <vt:lpstr>Arial</vt:lpstr>
      <vt:lpstr>Calibri</vt:lpstr>
      <vt:lpstr>Motiv systému Office</vt:lpstr>
      <vt:lpstr>Introduction to MS Dynamics NAV XXX. (Discounts)</vt:lpstr>
      <vt:lpstr>Discounts</vt:lpstr>
      <vt:lpstr>Basic Blocks </vt:lpstr>
      <vt:lpstr>Window used for Line Discounts Setup (%)</vt:lpstr>
      <vt:lpstr>Window used for Line Discounts Setup (%)</vt:lpstr>
      <vt:lpstr>Window used for Sales Line Discounts Setup </vt:lpstr>
      <vt:lpstr>Discount combination</vt:lpstr>
      <vt:lpstr>Prodejní řádky dokumentu (PO)</vt:lpstr>
      <vt:lpstr>Fakturační sleva</vt:lpstr>
      <vt:lpstr>Výpočet kalkulační slevy</vt:lpstr>
      <vt:lpstr>Statistika dokumentu F7</vt:lpstr>
      <vt:lpstr>Položky hlavní knihy po zaúčtování</vt:lpstr>
      <vt:lpstr>End of the section Discounts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Inroduction MS Dynamics NAV</dc:title>
  <dc:creator>Skorkovsky Jaromir</dc:creator>
  <cp:lastModifiedBy>Skorkovsky Jaromir</cp:lastModifiedBy>
  <cp:revision>109</cp:revision>
  <dcterms:created xsi:type="dcterms:W3CDTF">2014-09-15T11:04:04Z</dcterms:created>
  <dcterms:modified xsi:type="dcterms:W3CDTF">2018-04-09T10:00:42Z</dcterms:modified>
</cp:coreProperties>
</file>