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34"/>
  </p:notesMasterIdLst>
  <p:handoutMasterIdLst>
    <p:handoutMasterId r:id="rId35"/>
  </p:handoutMasterIdLst>
  <p:sldIdLst>
    <p:sldId id="263" r:id="rId4"/>
    <p:sldId id="345" r:id="rId5"/>
    <p:sldId id="352" r:id="rId6"/>
    <p:sldId id="351" r:id="rId7"/>
    <p:sldId id="353" r:id="rId8"/>
    <p:sldId id="368" r:id="rId9"/>
    <p:sldId id="355" r:id="rId10"/>
    <p:sldId id="354" r:id="rId11"/>
    <p:sldId id="348" r:id="rId12"/>
    <p:sldId id="347" r:id="rId13"/>
    <p:sldId id="358" r:id="rId14"/>
    <p:sldId id="369" r:id="rId15"/>
    <p:sldId id="357" r:id="rId16"/>
    <p:sldId id="346" r:id="rId17"/>
    <p:sldId id="370" r:id="rId18"/>
    <p:sldId id="372" r:id="rId19"/>
    <p:sldId id="373" r:id="rId20"/>
    <p:sldId id="374" r:id="rId21"/>
    <p:sldId id="371" r:id="rId22"/>
    <p:sldId id="359" r:id="rId23"/>
    <p:sldId id="360" r:id="rId24"/>
    <p:sldId id="361" r:id="rId25"/>
    <p:sldId id="365" r:id="rId26"/>
    <p:sldId id="366" r:id="rId27"/>
    <p:sldId id="362" r:id="rId28"/>
    <p:sldId id="364" r:id="rId29"/>
    <p:sldId id="363" r:id="rId30"/>
    <p:sldId id="338" r:id="rId31"/>
    <p:sldId id="261" r:id="rId32"/>
    <p:sldId id="262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45"/>
            <p14:sldId id="352"/>
            <p14:sldId id="351"/>
            <p14:sldId id="353"/>
            <p14:sldId id="368"/>
            <p14:sldId id="355"/>
            <p14:sldId id="354"/>
            <p14:sldId id="348"/>
            <p14:sldId id="347"/>
            <p14:sldId id="358"/>
            <p14:sldId id="369"/>
            <p14:sldId id="357"/>
            <p14:sldId id="346"/>
            <p14:sldId id="370"/>
            <p14:sldId id="372"/>
            <p14:sldId id="373"/>
            <p14:sldId id="374"/>
            <p14:sldId id="371"/>
            <p14:sldId id="359"/>
            <p14:sldId id="360"/>
            <p14:sldId id="361"/>
            <p14:sldId id="365"/>
            <p14:sldId id="366"/>
            <p14:sldId id="362"/>
            <p14:sldId id="364"/>
            <p14:sldId id="363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826560"/>
        <c:axId val="44893312"/>
      </c:barChart>
      <c:catAx>
        <c:axId val="4382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44893312"/>
        <c:crosses val="autoZero"/>
        <c:auto val="1"/>
        <c:lblAlgn val="ctr"/>
        <c:lblOffset val="100"/>
        <c:noMultiLvlLbl val="0"/>
      </c:catAx>
      <c:valAx>
        <c:axId val="44893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43826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11.4.2018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11.4.2018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4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11.4.2018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11.4.2018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11.4.2018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11.4.2018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11.4.2018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11.4.2018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11.4.2018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11.4.2018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11.4.2018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11.4.2018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11.4.2018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11.4.2018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11.4.2018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Účetní schémata MS Dynamics NAV 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RTC-základy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 Skorkovský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16.4.2018 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,Czech Republic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419872" y="4509120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Basics of  Accounting Schedule design and use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2" y="5445224"/>
            <a:ext cx="1584176" cy="11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838200"/>
            <a:ext cx="8472488" cy="71859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Vytvoření nového jednoduchého </a:t>
            </a:r>
            <a:r>
              <a:rPr lang="cs-CZ" dirty="0" smtClean="0"/>
              <a:t>schématu- zdrojová data  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8" y="1916832"/>
            <a:ext cx="86487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nového jednoduchého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625" y="3424540"/>
            <a:ext cx="452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zjednodušení změňte čísla řádků </a:t>
            </a:r>
            <a:r>
              <a:rPr lang="en-GB" dirty="0" smtClean="0"/>
              <a:t> !!! </a:t>
            </a:r>
          </a:p>
          <a:p>
            <a:r>
              <a:rPr lang="cs-CZ" dirty="0" smtClean="0"/>
              <a:t>Noví řádky vložte s pomocí </a:t>
            </a:r>
            <a:r>
              <a:rPr lang="en-GB" dirty="0" smtClean="0"/>
              <a:t> </a:t>
            </a:r>
            <a:r>
              <a:rPr lang="en-GB" dirty="0" err="1" smtClean="0"/>
              <a:t>Ctrl+Insert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6" name="Šipka doprava 5"/>
          <p:cNvSpPr/>
          <p:nvPr/>
        </p:nvSpPr>
        <p:spPr>
          <a:xfrm>
            <a:off x="1763688" y="4149080"/>
            <a:ext cx="5003825" cy="1944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85496" y="4828800"/>
            <a:ext cx="3456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Viz další snímek 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8" y="1628799"/>
            <a:ext cx="8322568" cy="12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a po úpravě schématu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8" y="1628799"/>
            <a:ext cx="8322568" cy="12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4" y="3501008"/>
            <a:ext cx="8405267" cy="210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5616" y="6093296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Jsou zde vidět dvě varianty zadávání vzorců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35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750" y="908720"/>
            <a:ext cx="8472488" cy="579438"/>
          </a:xfrm>
        </p:spPr>
        <p:txBody>
          <a:bodyPr/>
          <a:lstStyle/>
          <a:p>
            <a:r>
              <a:rPr lang="en-GB" sz="2400" dirty="0" smtClean="0"/>
              <a:t>Creation of simple Accounting Schedule-final calculation line</a:t>
            </a:r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890712"/>
            <a:ext cx="86280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9" y="1628800"/>
            <a:ext cx="8269025" cy="35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schématu (pozor na  syntax MD a Dal)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17638"/>
            <a:ext cx="7666459" cy="21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92423"/>
            <a:ext cx="72659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2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položek, které vstupují do analýz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42586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5937"/>
            <a:ext cx="3416599" cy="20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419872" y="422108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6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položek, které vstupují do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17</a:t>
            </a:fld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1417639"/>
            <a:ext cx="2541288" cy="1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3501008"/>
            <a:ext cx="79803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5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položek, které vstupují do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18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72408" cy="38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3124"/>
            <a:ext cx="3692426" cy="38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3851920" y="2348880"/>
            <a:ext cx="864096" cy="3600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1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19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7797" y="2967335"/>
            <a:ext cx="82884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 </a:t>
            </a:r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</a:t>
            </a:r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MPH_ROIP and BPH_PIS1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37044" y="4077072"/>
            <a:ext cx="71176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Following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used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during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BPH_PIS2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course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0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Účetní schéma (</a:t>
            </a:r>
            <a:r>
              <a:rPr lang="cs-CZ" sz="3600" b="1" dirty="0" err="1" smtClean="0"/>
              <a:t>home</a:t>
            </a:r>
            <a:r>
              <a:rPr lang="cs-CZ" sz="3600" b="1" dirty="0" smtClean="0"/>
              <a:t> study- v angličtině)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User defined templates </a:t>
            </a:r>
            <a:r>
              <a:rPr lang="en-GB" sz="2000" dirty="0" smtClean="0"/>
              <a:t>used to get reports</a:t>
            </a:r>
          </a:p>
          <a:p>
            <a:pPr lvl="1"/>
            <a:r>
              <a:rPr lang="en-GB" sz="2000" dirty="0" smtClean="0"/>
              <a:t>Programming services necessary to create required specific reports are not used – </a:t>
            </a:r>
            <a:r>
              <a:rPr lang="en-GB" sz="2000" b="1" dirty="0" smtClean="0">
                <a:solidFill>
                  <a:srgbClr val="FF0000"/>
                </a:solidFill>
              </a:rPr>
              <a:t>lower costs and faster access  to important data</a:t>
            </a:r>
          </a:p>
          <a:p>
            <a:pPr lvl="1"/>
            <a:r>
              <a:rPr lang="en-GB" sz="2000" dirty="0" smtClean="0"/>
              <a:t>You can use Account schedules to analyse figures in G/L accounts or to compare G/L entries with G/L budget entries</a:t>
            </a:r>
          </a:p>
          <a:p>
            <a:pPr lvl="1"/>
            <a:r>
              <a:rPr lang="en-GB" sz="2000" dirty="0" smtClean="0"/>
              <a:t>By employing </a:t>
            </a:r>
            <a:r>
              <a:rPr lang="en-GB" sz="2000" b="1" dirty="0" smtClean="0">
                <a:solidFill>
                  <a:srgbClr val="FF0000"/>
                </a:solidFill>
              </a:rPr>
              <a:t>user-defined</a:t>
            </a:r>
            <a:r>
              <a:rPr lang="en-GB" sz="2000" dirty="0" smtClean="0"/>
              <a:t> rows and columns, you can decide exactly which figures you wish to compare and how !!</a:t>
            </a:r>
          </a:p>
          <a:p>
            <a:pPr lvl="1"/>
            <a:r>
              <a:rPr lang="en-GB" sz="2000" dirty="0" smtClean="0"/>
              <a:t>This means that you can create as many customized financial statements as you want </a:t>
            </a:r>
            <a:r>
              <a:rPr lang="en-GB" sz="2000" b="1" dirty="0" smtClean="0">
                <a:solidFill>
                  <a:srgbClr val="FF0000"/>
                </a:solidFill>
              </a:rPr>
              <a:t>without using the Report Designer</a:t>
            </a:r>
            <a:r>
              <a:rPr lang="en-GB" sz="2000" dirty="0" smtClean="0"/>
              <a:t>. 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Accounting Schedules </a:t>
            </a:r>
            <a:r>
              <a:rPr lang="en-GB" sz="2000" dirty="0" smtClean="0">
                <a:solidFill>
                  <a:srgbClr val="00B050"/>
                </a:solidFill>
              </a:rPr>
              <a:t>are use to create basic re</a:t>
            </a:r>
            <a:r>
              <a:rPr lang="cs-CZ" sz="2000" dirty="0" smtClean="0">
                <a:solidFill>
                  <a:srgbClr val="00B050"/>
                </a:solidFill>
              </a:rPr>
              <a:t>p</a:t>
            </a:r>
            <a:r>
              <a:rPr lang="en-GB" sz="2000" dirty="0" smtClean="0">
                <a:solidFill>
                  <a:srgbClr val="00B050"/>
                </a:solidFill>
              </a:rPr>
              <a:t>orts such as </a:t>
            </a:r>
            <a:r>
              <a:rPr lang="en-GB" sz="2000" b="1" dirty="0" smtClean="0">
                <a:solidFill>
                  <a:srgbClr val="00B050"/>
                </a:solidFill>
              </a:rPr>
              <a:t>Profit and Loss Account</a:t>
            </a:r>
            <a:r>
              <a:rPr lang="en-GB" sz="2000" dirty="0" smtClean="0">
                <a:solidFill>
                  <a:srgbClr val="00B050"/>
                </a:solidFill>
              </a:rPr>
              <a:t> (Income Statements), </a:t>
            </a:r>
            <a:r>
              <a:rPr lang="en-GB" sz="2000" b="1" dirty="0" smtClean="0">
                <a:solidFill>
                  <a:srgbClr val="C00000"/>
                </a:solidFill>
              </a:rPr>
              <a:t>Balance Sheet</a:t>
            </a:r>
            <a:r>
              <a:rPr lang="en-GB" sz="2000" dirty="0" smtClean="0">
                <a:solidFill>
                  <a:srgbClr val="00B050"/>
                </a:solidFill>
              </a:rPr>
              <a:t>, </a:t>
            </a:r>
            <a:r>
              <a:rPr lang="en-GB" sz="2000" b="1" dirty="0" smtClean="0">
                <a:solidFill>
                  <a:srgbClr val="002060"/>
                </a:solidFill>
              </a:rPr>
              <a:t>Cash Flow</a:t>
            </a:r>
            <a:r>
              <a:rPr lang="en-GB" sz="2000" b="1" dirty="0" smtClean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and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VAT reporting system  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used for Accounting Schedule creation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G/L </a:t>
            </a:r>
            <a:r>
              <a:rPr lang="cs-CZ" dirty="0" err="1" smtClean="0"/>
              <a:t>Entries</a:t>
            </a:r>
            <a:endParaRPr lang="cs-CZ" dirty="0" smtClean="0"/>
          </a:p>
          <a:p>
            <a:r>
              <a:rPr lang="cs-CZ" dirty="0" smtClean="0"/>
              <a:t>Budget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20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0484"/>
            <a:ext cx="5191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5508104" y="2675384"/>
            <a:ext cx="936104" cy="32156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0" y="3140968"/>
            <a:ext cx="81803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4840" y="5157192"/>
            <a:ext cx="657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Above</a:t>
            </a:r>
            <a:r>
              <a:rPr lang="cs-CZ" dirty="0" smtClean="0"/>
              <a:t> </a:t>
            </a:r>
            <a:r>
              <a:rPr lang="en-GB" dirty="0" smtClean="0"/>
              <a:t>You can see above one of selected and pre-set  Column</a:t>
            </a:r>
          </a:p>
          <a:p>
            <a:r>
              <a:rPr lang="en-GB" dirty="0" smtClean="0"/>
              <a:t>used  in  our demo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a budget </a:t>
            </a:r>
            <a:r>
              <a:rPr lang="cs-CZ" dirty="0" err="1" smtClean="0"/>
              <a:t>entries</a:t>
            </a:r>
            <a:r>
              <a:rPr lang="cs-CZ" dirty="0" smtClean="0"/>
              <a:t>  are </a:t>
            </a:r>
            <a:r>
              <a:rPr lang="cs-CZ" dirty="0" err="1" smtClean="0"/>
              <a:t>created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21</a:t>
            </a:fld>
            <a:endParaRPr lang="cs-CZ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94880"/>
            <a:ext cx="2665115" cy="7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08920"/>
            <a:ext cx="83327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budget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smtClean="0"/>
              <a:t>are </a:t>
            </a:r>
            <a:r>
              <a:rPr lang="cs-CZ" dirty="0" err="1"/>
              <a:t>created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22</a:t>
            </a:fld>
            <a:endParaRPr lang="cs-CZ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33550"/>
            <a:ext cx="4903837" cy="21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0756" y="4006805"/>
            <a:ext cx="7310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Marked field are entered manually. When you lookup from this values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(chosen one) you will get  budget entry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2" y="4653136"/>
            <a:ext cx="79014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5004048" y="4437112"/>
            <a:ext cx="360040" cy="57606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29" y="2580130"/>
            <a:ext cx="1932065" cy="12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364088" y="3717032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Design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 smtClean="0"/>
              <a:t>Revenue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Accounting</a:t>
            </a:r>
            <a:r>
              <a:rPr lang="cs-CZ" sz="2400" b="1" dirty="0" smtClean="0"/>
              <a:t> Schedule (</a:t>
            </a:r>
            <a:r>
              <a:rPr lang="cs-CZ" sz="2400" b="1" dirty="0" err="1" smtClean="0"/>
              <a:t>Overview</a:t>
            </a:r>
            <a:r>
              <a:rPr lang="cs-CZ" sz="2400" b="1" dirty="0" smtClean="0"/>
              <a:t> -&gt; </a:t>
            </a:r>
            <a:r>
              <a:rPr lang="cs-CZ" sz="2400" b="1" dirty="0" err="1" smtClean="0"/>
              <a:t>next</a:t>
            </a:r>
            <a:r>
              <a:rPr lang="cs-CZ" sz="2400" b="1" dirty="0" smtClean="0"/>
              <a:t> </a:t>
            </a:r>
            <a:r>
              <a:rPr lang="cs-CZ" sz="2400" b="1" dirty="0" err="1"/>
              <a:t>slide</a:t>
            </a:r>
            <a:r>
              <a:rPr lang="cs-CZ" sz="2400" b="1" dirty="0"/>
              <a:t>)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23</a:t>
            </a:fld>
            <a:endParaRPr lang="cs-CZ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661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Dimension</a:t>
            </a:r>
            <a:r>
              <a:rPr lang="cs-CZ" dirty="0" smtClean="0"/>
              <a:t> AREA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24</a:t>
            </a:fld>
            <a:endParaRPr lang="cs-CZ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73" y="2708920"/>
            <a:ext cx="3590553" cy="299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84784"/>
            <a:ext cx="4714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567249" y="2348880"/>
            <a:ext cx="220775" cy="36004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5255468" y="1583574"/>
            <a:ext cx="3132956" cy="112534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/>
              <a:t>Lower</a:t>
            </a:r>
            <a:r>
              <a:rPr lang="cs-CZ" sz="1100" dirty="0" smtClean="0"/>
              <a:t> part </a:t>
            </a:r>
            <a:r>
              <a:rPr lang="cs-CZ" sz="1100" dirty="0" err="1" smtClean="0"/>
              <a:t>of</a:t>
            </a:r>
            <a:r>
              <a:rPr lang="cs-CZ" sz="1100" dirty="0" smtClean="0"/>
              <a:t> </a:t>
            </a:r>
            <a:r>
              <a:rPr lang="cs-CZ" sz="1100" b="1" dirty="0" err="1" smtClean="0">
                <a:solidFill>
                  <a:srgbClr val="0070C0"/>
                </a:solidFill>
              </a:rPr>
              <a:t>Revenue</a:t>
            </a:r>
            <a:r>
              <a:rPr lang="cs-CZ" sz="1100" dirty="0" smtClean="0"/>
              <a:t>  </a:t>
            </a:r>
            <a:r>
              <a:rPr lang="cs-CZ" sz="1100" dirty="0" err="1" smtClean="0"/>
              <a:t>Accounting</a:t>
            </a:r>
            <a:r>
              <a:rPr lang="cs-CZ" sz="1100" dirty="0" smtClean="0"/>
              <a:t> Schedule report </a:t>
            </a:r>
            <a:endParaRPr lang="cs-CZ" sz="1100" b="1" dirty="0">
              <a:solidFill>
                <a:srgbClr val="0070C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78" y="3235924"/>
            <a:ext cx="1046053" cy="9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6084168" y="4005064"/>
            <a:ext cx="0" cy="36004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endCxn id="53252" idx="1"/>
          </p:cNvCxnSpPr>
          <p:nvPr/>
        </p:nvCxnSpPr>
        <p:spPr>
          <a:xfrm flipV="1">
            <a:off x="6084168" y="3720790"/>
            <a:ext cx="1143610" cy="464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54971"/>
            <a:ext cx="894084" cy="168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/>
          <p:cNvCxnSpPr/>
          <p:nvPr/>
        </p:nvCxnSpPr>
        <p:spPr>
          <a:xfrm>
            <a:off x="3419872" y="5085184"/>
            <a:ext cx="0" cy="36004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53253" idx="3"/>
          </p:cNvCxnSpPr>
          <p:nvPr/>
        </p:nvCxnSpPr>
        <p:spPr>
          <a:xfrm flipH="1" flipV="1">
            <a:off x="2009700" y="4997608"/>
            <a:ext cx="1405410" cy="319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7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 smtClean="0"/>
              <a:t>Another setup and overview Accounting Schedule from selected demo version ones</a:t>
            </a:r>
            <a:r>
              <a:rPr lang="cs-CZ" sz="1800" b="1" dirty="0" smtClean="0"/>
              <a:t> I.</a:t>
            </a:r>
            <a:r>
              <a:rPr lang="en-GB" sz="1800" b="1" dirty="0" smtClean="0"/>
              <a:t> </a:t>
            </a:r>
            <a:endParaRPr lang="en-GB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25</a:t>
            </a:fld>
            <a:endParaRPr lang="cs-CZ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05990" cy="27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95736" y="4648201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Revenue</a:t>
            </a:r>
            <a:r>
              <a:rPr lang="cs-CZ" b="1" dirty="0" smtClean="0"/>
              <a:t> and Budget  </a:t>
            </a:r>
            <a:r>
              <a:rPr lang="cs-CZ" b="1" dirty="0"/>
              <a:t>Chart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6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8200"/>
            <a:ext cx="8472488" cy="579438"/>
          </a:xfrm>
        </p:spPr>
        <p:txBody>
          <a:bodyPr/>
          <a:lstStyle/>
          <a:p>
            <a:r>
              <a:rPr lang="cs-CZ" sz="2400" b="1" dirty="0" smtClean="0"/>
              <a:t>Design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Income</a:t>
            </a:r>
            <a:r>
              <a:rPr lang="cs-CZ" sz="2400" b="1" dirty="0" smtClean="0"/>
              <a:t> </a:t>
            </a:r>
            <a:r>
              <a:rPr lang="en-US" sz="2400" b="1" dirty="0" smtClean="0"/>
              <a:t>&amp;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Expense</a:t>
            </a:r>
            <a:r>
              <a:rPr lang="cs-CZ" sz="2400" b="1" dirty="0" smtClean="0"/>
              <a:t> Chart (</a:t>
            </a:r>
            <a:r>
              <a:rPr lang="cs-CZ" sz="2400" b="1" dirty="0" err="1" smtClean="0"/>
              <a:t>overview</a:t>
            </a:r>
            <a:r>
              <a:rPr lang="cs-CZ" sz="2400" b="1" dirty="0" smtClean="0"/>
              <a:t>-&gt;</a:t>
            </a:r>
            <a:r>
              <a:rPr lang="cs-CZ" sz="2400" b="1" dirty="0" err="1" smtClean="0"/>
              <a:t>next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slide</a:t>
            </a:r>
            <a:r>
              <a:rPr lang="cs-CZ" sz="2400" b="1" dirty="0" smtClean="0"/>
              <a:t>)  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26</a:t>
            </a:fld>
            <a:endParaRPr lang="cs-CZ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000250"/>
            <a:ext cx="69040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/>
              <a:t>Another setup and overview Accounting Schedule from selected demo version ones</a:t>
            </a:r>
            <a:r>
              <a:rPr lang="cs-CZ" sz="1800" b="1" dirty="0"/>
              <a:t> </a:t>
            </a:r>
            <a:r>
              <a:rPr lang="cs-CZ" sz="1800" b="1" dirty="0" smtClean="0"/>
              <a:t>II.</a:t>
            </a:r>
            <a:r>
              <a:rPr lang="en-GB" sz="1800" b="1" dirty="0" smtClean="0"/>
              <a:t>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27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52613"/>
            <a:ext cx="86280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87466" y="500538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Income</a:t>
            </a:r>
            <a:r>
              <a:rPr lang="cs-CZ" b="1" dirty="0"/>
              <a:t> </a:t>
            </a:r>
            <a:r>
              <a:rPr lang="en-US" b="1" dirty="0"/>
              <a:t>&amp;</a:t>
            </a:r>
            <a:r>
              <a:rPr lang="cs-CZ" b="1" dirty="0"/>
              <a:t> </a:t>
            </a:r>
            <a:r>
              <a:rPr lang="cs-CZ" b="1" dirty="0" err="1"/>
              <a:t>Expense</a:t>
            </a:r>
            <a:r>
              <a:rPr lang="cs-CZ" b="1" dirty="0"/>
              <a:t> Chart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4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2060848"/>
            <a:ext cx="504056" cy="216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 Řádky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55776" y="1628800"/>
            <a:ext cx="352839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Sloupce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979712" y="620688"/>
            <a:ext cx="45365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H</a:t>
            </a:r>
            <a:r>
              <a:rPr lang="cs-CZ" sz="1400" dirty="0" smtClean="0">
                <a:solidFill>
                  <a:srgbClr val="FF0000"/>
                </a:solidFill>
              </a:rPr>
              <a:t>lavička)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2060848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555776" y="2492896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555776" y="2924944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555776" y="3356992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2555776" y="3789040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83569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26774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699792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131840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63888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99593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42798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799692" y="4490417"/>
            <a:ext cx="792088" cy="1728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 smtClean="0"/>
              <a:t>Řádky šablony</a:t>
            </a:r>
            <a:endParaRPr lang="en-GB" sz="1400" dirty="0"/>
          </a:p>
        </p:txBody>
      </p:sp>
      <p:sp>
        <p:nvSpPr>
          <p:cNvPr id="22" name="Obdélník 21"/>
          <p:cNvSpPr/>
          <p:nvPr/>
        </p:nvSpPr>
        <p:spPr>
          <a:xfrm>
            <a:off x="251520" y="1340768"/>
            <a:ext cx="151216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Šablona sloupců</a:t>
            </a:r>
            <a:endParaRPr lang="en-GB" sz="1200" dirty="0"/>
          </a:p>
        </p:txBody>
      </p:sp>
      <p:cxnSp>
        <p:nvCxnSpPr>
          <p:cNvPr id="24" name="Přímá spojovací šipka 23"/>
          <p:cNvCxnSpPr>
            <a:stCxn id="21" idx="0"/>
            <a:endCxn id="4" idx="2"/>
          </p:cNvCxnSpPr>
          <p:nvPr/>
        </p:nvCxnSpPr>
        <p:spPr>
          <a:xfrm flipV="1">
            <a:off x="2195736" y="4221088"/>
            <a:ext cx="108012" cy="26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2" idx="3"/>
            <a:endCxn id="5" idx="1"/>
          </p:cNvCxnSpPr>
          <p:nvPr/>
        </p:nvCxnSpPr>
        <p:spPr>
          <a:xfrm>
            <a:off x="1763688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684362" y="234808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7" y="2564904"/>
            <a:ext cx="144015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Analýzy rozpočtu</a:t>
            </a:r>
          </a:p>
          <a:p>
            <a:r>
              <a:rPr lang="cs-CZ" sz="1200" dirty="0" smtClean="0"/>
              <a:t>Cash </a:t>
            </a:r>
            <a:r>
              <a:rPr lang="cs-CZ" sz="1200" dirty="0" err="1" smtClean="0"/>
              <a:t>Flow</a:t>
            </a:r>
            <a:r>
              <a:rPr lang="cs-CZ" sz="1200" dirty="0" smtClean="0"/>
              <a:t>  </a:t>
            </a:r>
          </a:p>
          <a:p>
            <a:r>
              <a:rPr lang="cs-CZ" sz="1200" dirty="0" smtClean="0"/>
              <a:t>MD Dal t </a:t>
            </a:r>
          </a:p>
          <a:p>
            <a:r>
              <a:rPr lang="cs-CZ" sz="1200" dirty="0" smtClean="0"/>
              <a:t>……….</a:t>
            </a:r>
          </a:p>
          <a:p>
            <a:r>
              <a:rPr lang="cs-CZ" sz="1200" dirty="0" smtClean="0"/>
              <a:t>………..</a:t>
            </a:r>
          </a:p>
          <a:p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91880" y="4869160"/>
            <a:ext cx="36004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Vybrané účty z účetní  osnovy</a:t>
            </a:r>
            <a:endParaRPr lang="en-GB" sz="1400" dirty="0"/>
          </a:p>
        </p:txBody>
      </p:sp>
      <p:cxnSp>
        <p:nvCxnSpPr>
          <p:cNvPr id="32" name="Přímá spojovací šipka 31"/>
          <p:cNvCxnSpPr>
            <a:stCxn id="30" idx="1"/>
            <a:endCxn id="21" idx="3"/>
          </p:cNvCxnSpPr>
          <p:nvPr/>
        </p:nvCxnSpPr>
        <p:spPr>
          <a:xfrm flipH="1">
            <a:off x="2591780" y="5023049"/>
            <a:ext cx="900100" cy="331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627784" y="692696"/>
            <a:ext cx="648072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2627784" y="908720"/>
            <a:ext cx="648072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2627784" y="1124744"/>
            <a:ext cx="64807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Tvar 39"/>
          <p:cNvCxnSpPr/>
          <p:nvPr/>
        </p:nvCxnSpPr>
        <p:spPr>
          <a:xfrm rot="5400000">
            <a:off x="1943708" y="1376772"/>
            <a:ext cx="936104" cy="432048"/>
          </a:xfrm>
          <a:prstGeom prst="bentConnector3">
            <a:avLst>
              <a:gd name="adj1" fmla="val 49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1259632" y="9807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1080406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3347864" y="2564904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4" name="Přímá spojovací šipka 73"/>
          <p:cNvCxnSpPr/>
          <p:nvPr/>
        </p:nvCxnSpPr>
        <p:spPr>
          <a:xfrm rot="10800000">
            <a:off x="3275856" y="764704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7164288" y="54868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Jméno schématu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5004048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Od data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5796136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Do data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80" name="Přímá spojovací čára 79"/>
          <p:cNvCxnSpPr>
            <a:stCxn id="77" idx="3"/>
            <a:endCxn id="78" idx="1"/>
          </p:cNvCxnSpPr>
          <p:nvPr/>
        </p:nvCxnSpPr>
        <p:spPr>
          <a:xfrm>
            <a:off x="5508104" y="10887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8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(najít přes vyhledávací </a:t>
            </a:r>
            <a:r>
              <a:rPr lang="cs-CZ" dirty="0" err="1" smtClean="0"/>
              <a:t>okono</a:t>
            </a:r>
            <a:r>
              <a:rPr lang="cs-CZ" dirty="0" smtClean="0"/>
              <a:t>)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328084" y="3068960"/>
            <a:ext cx="2232248" cy="24482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Editace vybraného </a:t>
            </a:r>
          </a:p>
          <a:p>
            <a:pPr algn="ctr"/>
            <a:r>
              <a:rPr lang="cs-CZ" dirty="0" smtClean="0"/>
              <a:t>schématu 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9" y="1528984"/>
            <a:ext cx="4540349" cy="52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účetního schématu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7" y="1417638"/>
            <a:ext cx="3495675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9" y="2780928"/>
            <a:ext cx="7906172" cy="36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20689"/>
            <a:ext cx="3528392" cy="9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490571" cy="49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5156448" y="1565176"/>
            <a:ext cx="216024" cy="576064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41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512" y="847725"/>
            <a:ext cx="8472488" cy="579438"/>
          </a:xfrm>
        </p:spPr>
        <p:txBody>
          <a:bodyPr/>
          <a:lstStyle/>
          <a:p>
            <a:r>
              <a:rPr lang="cs-CZ" dirty="0" smtClean="0"/>
              <a:t>Terminology I.(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version</a:t>
            </a:r>
            <a:r>
              <a:rPr lang="cs-CZ" dirty="0" smtClean="0"/>
              <a:t>) – </a:t>
            </a:r>
            <a:r>
              <a:rPr lang="cs-CZ" sz="1200" dirty="0" smtClean="0"/>
              <a:t>bude komentováno česky vyučujícím 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Row number </a:t>
            </a:r>
            <a:r>
              <a:rPr lang="en-GB" dirty="0" smtClean="0"/>
              <a:t>– </a:t>
            </a:r>
            <a:r>
              <a:rPr lang="en-GB" sz="1400" dirty="0" smtClean="0"/>
              <a:t>variable which can be changed by user.  It serves as a variable for Formulas</a:t>
            </a:r>
          </a:p>
          <a:p>
            <a:r>
              <a:rPr lang="en-GB" b="1" dirty="0" smtClean="0"/>
              <a:t>Totalling Type </a:t>
            </a:r>
          </a:p>
          <a:p>
            <a:pPr lvl="1"/>
            <a:r>
              <a:rPr lang="en-GB" b="1" dirty="0" smtClean="0"/>
              <a:t>Posting Accounts: </a:t>
            </a:r>
            <a:r>
              <a:rPr lang="en-GB" dirty="0" smtClean="0"/>
              <a:t>The total will be calculated from amounts in posting accounts in the chart of accounts.</a:t>
            </a:r>
          </a:p>
          <a:p>
            <a:pPr lvl="1"/>
            <a:r>
              <a:rPr lang="en-GB" b="1" dirty="0" smtClean="0"/>
              <a:t>Total Account </a:t>
            </a:r>
            <a:r>
              <a:rPr lang="en-GB" dirty="0" smtClean="0"/>
              <a:t>:The total will be calculated from amounts in total and end-total accounts in the chart of accounts</a:t>
            </a:r>
          </a:p>
          <a:p>
            <a:pPr lvl="1"/>
            <a:r>
              <a:rPr lang="en-GB" b="1" dirty="0" smtClean="0"/>
              <a:t>Formula</a:t>
            </a:r>
            <a:r>
              <a:rPr lang="en-GB" dirty="0" smtClean="0"/>
              <a:t>: The total will be calculated from amounts in other rows in the account schedule. You enter the formula in the Totalling field.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dat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1" y="3010669"/>
            <a:ext cx="409021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76056" y="1578009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Vkládání účtu z hlavní knihy 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76056" y="3010669"/>
            <a:ext cx="2706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</a:rPr>
              <a:t>Insert either Cost Flow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Account </a:t>
            </a:r>
            <a:r>
              <a:rPr lang="en-GB" b="1" dirty="0" smtClean="0">
                <a:solidFill>
                  <a:srgbClr val="0066FF"/>
                </a:solidFill>
              </a:rPr>
              <a:t>OR</a:t>
            </a:r>
            <a:r>
              <a:rPr lang="en-GB" dirty="0" smtClean="0">
                <a:solidFill>
                  <a:srgbClr val="0066FF"/>
                </a:solidFill>
              </a:rPr>
              <a:t>  Cost Types</a:t>
            </a:r>
            <a:endParaRPr lang="cs-CZ" dirty="0" smtClean="0">
              <a:solidFill>
                <a:srgbClr val="0066FF"/>
              </a:solidFill>
            </a:endParaRPr>
          </a:p>
          <a:p>
            <a:r>
              <a:rPr lang="cs-CZ" dirty="0" smtClean="0">
                <a:solidFill>
                  <a:srgbClr val="0066FF"/>
                </a:solidFill>
              </a:rPr>
              <a:t>(BPH_PIS2)</a:t>
            </a:r>
            <a:endParaRPr lang="en-GB" dirty="0">
              <a:solidFill>
                <a:srgbClr val="0066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86123" y="423380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Start </a:t>
            </a:r>
            <a:r>
              <a:rPr lang="cs-CZ" dirty="0" smtClean="0"/>
              <a:t>náhledu (data z položek)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5508104" y="4880139"/>
            <a:ext cx="3240360" cy="92512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2681"/>
            <a:ext cx="3528392" cy="9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1" y="4242587"/>
            <a:ext cx="4176850" cy="11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nového jednoduchého schématu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347865" y="1844824"/>
            <a:ext cx="576063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5879435" y="2708920"/>
            <a:ext cx="1224136" cy="11814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739"/>
            <a:ext cx="4030977" cy="213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62" y="1522487"/>
            <a:ext cx="35623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97" y="3890367"/>
            <a:ext cx="3528392" cy="9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1355</TotalTime>
  <Words>579</Words>
  <Application>Microsoft Office PowerPoint</Application>
  <PresentationFormat>Předvádění na obrazovce (4:3)</PresentationFormat>
  <Paragraphs>136</Paragraphs>
  <Slides>30</Slides>
  <Notes>1</Notes>
  <HiddenSlides>2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Navertica3</vt:lpstr>
      <vt:lpstr>1_Navertica3</vt:lpstr>
      <vt:lpstr>2_Navertica3</vt:lpstr>
      <vt:lpstr>List aplikace Microsoft Excel 97–2003</vt:lpstr>
      <vt:lpstr>Prezentace aplikace PowerPoint</vt:lpstr>
      <vt:lpstr>Účetní schéma (home study- v angličtině)</vt:lpstr>
      <vt:lpstr>Prezentace aplikace PowerPoint</vt:lpstr>
      <vt:lpstr>Nastavení (najít přes vyhledávací okono)  </vt:lpstr>
      <vt:lpstr>Editace účetního schématu </vt:lpstr>
      <vt:lpstr>Výstup </vt:lpstr>
      <vt:lpstr>Terminology I.(English version) – bude komentováno česky vyučujícím </vt:lpstr>
      <vt:lpstr>Zadání dat </vt:lpstr>
      <vt:lpstr>Vytvoření nového jednoduchého schématu </vt:lpstr>
      <vt:lpstr>  Vytvoření nového jednoduchého schématu- zdrojová data     </vt:lpstr>
      <vt:lpstr>Vytvoření nového jednoduchého  </vt:lpstr>
      <vt:lpstr>Před a po úpravě schématu</vt:lpstr>
      <vt:lpstr>Creation of simple Accounting Schedule-final calculation line</vt:lpstr>
      <vt:lpstr>Náhled</vt:lpstr>
      <vt:lpstr>Doplnění schématu (pozor na  syntax MD a Dal)</vt:lpstr>
      <vt:lpstr>Aktualizace položek, které vstupují do analýz</vt:lpstr>
      <vt:lpstr>Aktualizace položek, které vstupují do analýz</vt:lpstr>
      <vt:lpstr>Aktualizace položek, které vstupují do analýz</vt:lpstr>
      <vt:lpstr>Prezentace aplikace PowerPoint</vt:lpstr>
      <vt:lpstr>Data used for Accounting Schedule creation</vt:lpstr>
      <vt:lpstr>How a budget entries  are created</vt:lpstr>
      <vt:lpstr>How a budget entries are created</vt:lpstr>
      <vt:lpstr>Design for Revenue Accounting Schedule (Overview -&gt; next slide) </vt:lpstr>
      <vt:lpstr>Dimension AREA</vt:lpstr>
      <vt:lpstr>Another setup and overview Accounting Schedule from selected demo version ones I. </vt:lpstr>
      <vt:lpstr>Design for Income &amp; Expense Chart (overview-&gt;next slide)  </vt:lpstr>
      <vt:lpstr>Another setup and overview Accounting Schedule from selected demo version ones II. 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826</cp:revision>
  <dcterms:created xsi:type="dcterms:W3CDTF">2008-09-16T18:20:53Z</dcterms:created>
  <dcterms:modified xsi:type="dcterms:W3CDTF">2018-04-11T09:11:44Z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