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297" r:id="rId10"/>
    <p:sldId id="298" r:id="rId11"/>
    <p:sldId id="299" r:id="rId12"/>
    <p:sldId id="300" r:id="rId13"/>
    <p:sldId id="303" r:id="rId14"/>
    <p:sldId id="301" r:id="rId15"/>
    <p:sldId id="304" r:id="rId16"/>
    <p:sldId id="302" r:id="rId17"/>
    <p:sldId id="305" r:id="rId18"/>
    <p:sldId id="306" r:id="rId19"/>
    <p:sldId id="307" r:id="rId20"/>
    <p:sldId id="321" r:id="rId21"/>
    <p:sldId id="309" r:id="rId22"/>
    <p:sldId id="310" r:id="rId23"/>
    <p:sldId id="322" r:id="rId24"/>
    <p:sldId id="326" r:id="rId25"/>
    <p:sldId id="313" r:id="rId26"/>
    <p:sldId id="327" r:id="rId27"/>
    <p:sldId id="314" r:id="rId28"/>
    <p:sldId id="315" r:id="rId29"/>
    <p:sldId id="324" r:id="rId30"/>
    <p:sldId id="316" r:id="rId31"/>
    <p:sldId id="330" r:id="rId32"/>
    <p:sldId id="328" r:id="rId33"/>
    <p:sldId id="329" r:id="rId34"/>
    <p:sldId id="331" r:id="rId35"/>
    <p:sldId id="333" r:id="rId36"/>
    <p:sldId id="332" r:id="rId37"/>
    <p:sldId id="334" r:id="rId38"/>
    <p:sldId id="336" r:id="rId39"/>
    <p:sldId id="337" r:id="rId40"/>
    <p:sldId id="338" r:id="rId41"/>
    <p:sldId id="292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 od </a:t>
            </a:r>
            <a:r>
              <a:rPr lang="en-US" dirty="0" smtClean="0"/>
              <a:t> MS Dynamics NAV   </a:t>
            </a:r>
            <a:br>
              <a:rPr lang="en-US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Příklad nad podej a následky tohoto procesu v systému</a:t>
            </a:r>
            <a:r>
              <a:rPr lang="en-ZA" sz="1600" b="1" dirty="0" smtClean="0">
                <a:solidFill>
                  <a:srgbClr val="0070C0"/>
                </a:solidFill>
              </a:rPr>
              <a:t> (</a:t>
            </a:r>
            <a:r>
              <a:rPr lang="cs-CZ" sz="1600" b="1" dirty="0" smtClean="0">
                <a:solidFill>
                  <a:srgbClr val="0070C0"/>
                </a:solidFill>
              </a:rPr>
              <a:t>sklad,</a:t>
            </a:r>
            <a:r>
              <a:rPr lang="en-ZA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položky zákazníka a věcné položky ( finanční transakce na účtech hlavní knihy)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zboží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2" y="1514714"/>
            <a:ext cx="7838095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zboží-záložka fakturace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4" y="1772816"/>
            <a:ext cx="76285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zboží-záložka Doplnění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600000" cy="316835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87797" y="1430130"/>
            <a:ext cx="23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Nákup, Výroba, Montáž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06689" y="1106964"/>
            <a:ext cx="298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Vyrobit-na-sklad (MTS)</a:t>
            </a:r>
          </a:p>
          <a:p>
            <a:r>
              <a:rPr lang="cs-CZ" dirty="0" smtClean="0"/>
              <a:t>Vyrobit-na-objednávku (MTO)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491880" y="1799462"/>
            <a:ext cx="0" cy="549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6" idx="2"/>
          </p:cNvCxnSpPr>
          <p:nvPr/>
        </p:nvCxnSpPr>
        <p:spPr>
          <a:xfrm flipV="1">
            <a:off x="7196744" y="1753295"/>
            <a:ext cx="1" cy="7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 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03121" y="4980480"/>
            <a:ext cx="692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Typy položek (Nákup, Prodej, Příjem, Výdej, Spotřeba, Výroba, Transfer)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5710"/>
            <a:ext cx="8363271" cy="15849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968044" y="1485576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zboží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40152" y="248825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Ctrl-F7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Vytvoření prodejní objednávky (PO)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Zboží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Zákazník 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103211" y="3565317"/>
            <a:ext cx="20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Dodat množství </a:t>
            </a:r>
            <a:r>
              <a:rPr lang="en-ZA" b="1" dirty="0" smtClean="0"/>
              <a:t>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610173" y="2708920"/>
            <a:ext cx="262055" cy="757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872228" y="2941172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Hlavička PO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21288" y="3631302"/>
            <a:ext cx="18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Řádek (řádky)  PO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5546572" y="3565317"/>
            <a:ext cx="325656" cy="418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Vytvoření PO v systému MS Dynamics NAV 2016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16832"/>
            <a:ext cx="4428571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Seznam existujících PO, které nebyly zatím zaúčtovány 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27078"/>
            <a:ext cx="8683234" cy="25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PO- nová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47364"/>
            <a:ext cx="4856392" cy="2557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33848"/>
            <a:ext cx="7278814" cy="39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</a:t>
            </a:r>
            <a:r>
              <a:rPr lang="en-US" dirty="0" smtClean="0"/>
              <a:t> – </a:t>
            </a:r>
            <a:r>
              <a:rPr lang="cs-CZ" dirty="0" smtClean="0"/>
              <a:t>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0070C0"/>
                </a:solidFill>
              </a:rPr>
              <a:t>(</a:t>
            </a:r>
            <a:r>
              <a:rPr lang="cs-CZ" sz="1800" dirty="0" smtClean="0">
                <a:solidFill>
                  <a:srgbClr val="0070C0"/>
                </a:solidFill>
              </a:rPr>
              <a:t>K zadávání dat využívejte myš klávesu F4- obdobně jako v PWP Nákup)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788024" y="2464894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další  snímek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84326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Varování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85" y="1700808"/>
            <a:ext cx="3371429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zákazníka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Klik myši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08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Seznam </a:t>
            </a:r>
          </a:p>
          <a:p>
            <a:r>
              <a:rPr lang="cs-CZ" dirty="0" smtClean="0"/>
              <a:t>zákazníků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86338"/>
            <a:ext cx="3963705" cy="17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PO-&gt;tisk (náhled) ikonou Tisk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2" y="1268760"/>
            <a:ext cx="7278814" cy="39424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50" y="1124744"/>
            <a:ext cx="4755356" cy="51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Zaúčtování PO s pomocí F9 (nebo ikony Účtovat)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7401" y="313610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ZA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8" y="1771929"/>
            <a:ext cx="1914286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0" y="1755509"/>
            <a:ext cx="2019048" cy="13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Šipka doprava 9"/>
          <p:cNvSpPr/>
          <p:nvPr/>
        </p:nvSpPr>
        <p:spPr>
          <a:xfrm>
            <a:off x="3347864" y="1916832"/>
            <a:ext cx="79208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92" y="3789040"/>
            <a:ext cx="6646519" cy="265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zákazníka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697270" y="1417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zákazníka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96" y="1417638"/>
            <a:ext cx="6291308" cy="6909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1" y="2499827"/>
            <a:ext cx="7989530" cy="22417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138398"/>
            <a:ext cx="2900558" cy="3769174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5274336" y="5866807"/>
            <a:ext cx="33123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</a:t>
            </a:r>
            <a:endParaRPr lang="en-ZA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5" y="3284984"/>
            <a:ext cx="8653949" cy="3312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11036166" cy="1214159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4211960" y="2554927"/>
            <a:ext cx="936104" cy="1234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769603" y="299695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Ctrl-F7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Věcné položky (transakce v hlavní knize)</a:t>
            </a:r>
            <a:endParaRPr lang="en-US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34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Skok na poslední záznam v žurnálu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41" y="1447898"/>
            <a:ext cx="1885714" cy="15238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46549"/>
            <a:ext cx="2266667" cy="1409524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2843808" y="1772816"/>
            <a:ext cx="9361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4" y="3967315"/>
            <a:ext cx="8255846" cy="21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Věcné položky (transakce v hlavní knize)</a:t>
            </a:r>
            <a:endParaRPr lang="en-US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968552" cy="12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27816"/>
            <a:ext cx="8075240" cy="14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060" y="20558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Věcné položky (transakce v hlavní knize</a:t>
            </a:r>
            <a:r>
              <a:rPr lang="cs-CZ" sz="3600" dirty="0" smtClean="0"/>
              <a:t>) </a:t>
            </a:r>
            <a:endParaRPr lang="en-ZA" sz="36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         Tržby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602 110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DPH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343535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   Zákazník</a:t>
            </a:r>
          </a:p>
          <a:p>
            <a:r>
              <a:rPr lang="cs-CZ" sz="1400" dirty="0" smtClean="0"/>
              <a:t>           </a:t>
            </a:r>
            <a:r>
              <a:rPr lang="cs-CZ" sz="1400" b="1" dirty="0" smtClean="0"/>
              <a:t>311 000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10820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260348" y="387724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13525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2705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26" name="Přímá spojnice 25"/>
          <p:cNvCxnSpPr/>
          <p:nvPr/>
        </p:nvCxnSpPr>
        <p:spPr>
          <a:xfrm>
            <a:off x="7236296" y="54643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8" y="1348585"/>
            <a:ext cx="8075240" cy="14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Využití navigačního nástroje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Skok na položky zákazníka ze stejné obrazovky, která byla využita na zobrazení věcných položek</a:t>
            </a:r>
          </a:p>
          <a:p>
            <a:pPr marL="0" indent="0">
              <a:buNone/>
            </a:pPr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85168"/>
            <a:ext cx="2838095" cy="12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34" y="4117895"/>
            <a:ext cx="6952381" cy="27523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452" y="3427241"/>
            <a:ext cx="2780000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Využití navigačního </a:t>
            </a:r>
            <a:r>
              <a:rPr lang="cs-CZ" dirty="0" smtClean="0"/>
              <a:t>nástroje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746241"/>
            <a:ext cx="2366392" cy="23663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74812"/>
            <a:ext cx="4495238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zákazníků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6986" y="4825840"/>
            <a:ext cx="755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Prohlédněte si pole saldo </a:t>
            </a:r>
            <a:r>
              <a:rPr lang="en-GB" dirty="0" smtClean="0"/>
              <a:t>(</a:t>
            </a:r>
            <a:r>
              <a:rPr lang="cs-CZ" dirty="0" smtClean="0"/>
              <a:t>vypočítávané pole</a:t>
            </a:r>
            <a:r>
              <a:rPr lang="en-GB" dirty="0" smtClean="0"/>
              <a:t> ) a</a:t>
            </a:r>
            <a:r>
              <a:rPr lang="cs-CZ" dirty="0" smtClean="0"/>
              <a:t> vysvětlete původ této částky</a:t>
            </a:r>
            <a:r>
              <a:rPr lang="en-GB" dirty="0" smtClean="0"/>
              <a:t>!</a:t>
            </a:r>
            <a:endParaRPr lang="cs-CZ" dirty="0" smtClean="0"/>
          </a:p>
          <a:p>
            <a:r>
              <a:rPr lang="cs-CZ" dirty="0" smtClean="0"/>
              <a:t>Prohlédněte historii obchodních případů </a:t>
            </a:r>
            <a:r>
              <a:rPr lang="en-GB" dirty="0" smtClean="0"/>
              <a:t>!</a:t>
            </a:r>
          </a:p>
          <a:p>
            <a:r>
              <a:rPr lang="cs-CZ" dirty="0" smtClean="0"/>
              <a:t>Využijte ikonu Úprava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7020546" y="5765134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61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Jak otevřít jednu kartu </a:t>
            </a:r>
          </a:p>
          <a:p>
            <a:r>
              <a:rPr lang="cs-CZ" sz="1200" dirty="0" err="1" smtClean="0"/>
              <a:t>zákaznika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8316050" cy="31554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9" y="5854965"/>
            <a:ext cx="6624726" cy="7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Jeden z výsledků navigace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29" y="1452085"/>
            <a:ext cx="8028571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pro další příklad (NO-PO)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1942857" cy="2219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84984"/>
            <a:ext cx="3961905" cy="29714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779882"/>
            <a:ext cx="1485714" cy="1142857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2411760" y="2666316"/>
            <a:ext cx="864096" cy="83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716016" y="2132856"/>
            <a:ext cx="158417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82681" y="4378187"/>
            <a:ext cx="3227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Princip automatického účtování </a:t>
            </a:r>
          </a:p>
          <a:p>
            <a:r>
              <a:rPr lang="cs-CZ" dirty="0" smtClean="0"/>
              <a:t>Nákladů v logistice NAV</a:t>
            </a:r>
          </a:p>
          <a:p>
            <a:r>
              <a:rPr lang="cs-CZ" dirty="0" smtClean="0"/>
              <a:t> bude vysvětlen později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Varianta nákupu dvou položek (různá nákupní cena)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822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Výběr zboží ze seznamu, kde není zatím žádný pohyb (80208- Myš)</a:t>
            </a:r>
          </a:p>
          <a:p>
            <a:r>
              <a:rPr lang="cs-CZ" dirty="0" smtClean="0"/>
              <a:t>Místo nákupní objednávky využijeme deník zboží (není zde specifikovaný dodavatel)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54" y="2780928"/>
            <a:ext cx="3847619" cy="21333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9" y="4155683"/>
            <a:ext cx="7812360" cy="194209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07156" y="6072169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F9</a:t>
            </a:r>
            <a:endParaRPr lang="cs-CZ" sz="4400" b="1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421" y="5319314"/>
            <a:ext cx="2278965" cy="116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3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Karta zboží po zaúčtování deníku zboží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417639"/>
            <a:ext cx="2236505" cy="9312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64904"/>
            <a:ext cx="7018195" cy="39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ceny pořízení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05528"/>
            <a:ext cx="4961905" cy="21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77072"/>
            <a:ext cx="7892421" cy="158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Šipka dolů 5"/>
          <p:cNvSpPr/>
          <p:nvPr/>
        </p:nvSpPr>
        <p:spPr>
          <a:xfrm>
            <a:off x="4125722" y="2996952"/>
            <a:ext cx="23025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9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56" y="2132856"/>
            <a:ext cx="7551275" cy="2088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4613140"/>
            <a:ext cx="7869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Pozor : 10 ks bylo naskladněno za 10 Kč na lokaci </a:t>
            </a:r>
            <a:r>
              <a:rPr lang="cs-CZ" b="1" dirty="0" smtClean="0">
                <a:solidFill>
                  <a:srgbClr val="0070C0"/>
                </a:solidFill>
              </a:rPr>
              <a:t>Modrý </a:t>
            </a:r>
            <a:r>
              <a:rPr lang="cs-CZ" dirty="0" smtClean="0"/>
              <a:t>a 10 ks bylo naskladněno </a:t>
            </a:r>
          </a:p>
          <a:p>
            <a:r>
              <a:rPr lang="cs-CZ" dirty="0" smtClean="0"/>
              <a:t>bez označení lokace !!! Což byla menší chyba autor, který vytvářel model. Takže </a:t>
            </a:r>
          </a:p>
          <a:p>
            <a:r>
              <a:rPr lang="cs-CZ" dirty="0" smtClean="0"/>
              <a:t>Autor převedl s pomocí deníku přeřazení 10 ks z neoznačené lokace v nákupní</a:t>
            </a:r>
          </a:p>
          <a:p>
            <a:r>
              <a:rPr lang="cs-CZ" dirty="0" smtClean="0"/>
              <a:t>ceně 20 Kč na lokaci </a:t>
            </a:r>
            <a:r>
              <a:rPr lang="cs-CZ" b="1" dirty="0" smtClean="0">
                <a:solidFill>
                  <a:srgbClr val="0070C0"/>
                </a:solidFill>
              </a:rPr>
              <a:t>Modrý.</a:t>
            </a:r>
            <a:r>
              <a:rPr lang="cs-CZ" dirty="0" smtClean="0"/>
              <a:t>  Tento princip bude probírán v kurzu BPH_PIS2 </a:t>
            </a:r>
          </a:p>
          <a:p>
            <a:r>
              <a:rPr lang="cs-CZ" dirty="0" smtClean="0"/>
              <a:t>a v sekci Transfery zboží i v kurtu MPH_RIOP.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8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11 ks zboží s pomocí deníku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3847619" cy="21333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4" y="3826818"/>
            <a:ext cx="8016256" cy="8638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43608" y="4797152"/>
            <a:ext cx="6781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Cena pořízení je  v deníku automaticky dopočítána jako (20+10)/2=15. </a:t>
            </a:r>
          </a:p>
          <a:p>
            <a:r>
              <a:rPr lang="cs-CZ" dirty="0" smtClean="0"/>
              <a:t>Systém v průběhu zaúčtování (F9) o vyrovná 10 ks za cenu 10 Kč</a:t>
            </a:r>
          </a:p>
          <a:p>
            <a:r>
              <a:rPr lang="cs-CZ" dirty="0" smtClean="0"/>
              <a:t>a 1 ks za cenu pořízení 20 </a:t>
            </a:r>
            <a:r>
              <a:rPr lang="cs-CZ" dirty="0" err="1" smtClean="0"/>
              <a:t>kč</a:t>
            </a:r>
            <a:r>
              <a:rPr lang="cs-CZ" dirty="0" smtClean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7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2" y="1700808"/>
            <a:ext cx="8009571" cy="24482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87624" y="4581128"/>
            <a:ext cx="509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Náklad na prodané zboží je 120=10*10 Kč+1*20 Kč.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6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ceny pořízení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8" y="1844824"/>
            <a:ext cx="7738003" cy="26642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92080" y="5085184"/>
            <a:ext cx="19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Kde 10,91=120/11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4788024" y="4509120"/>
            <a:ext cx="108012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660232" y="4509120"/>
            <a:ext cx="136815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6660232" y="4397578"/>
            <a:ext cx="360040" cy="68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ocenění – prodej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5282" cy="134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78184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0601" y="4797152"/>
            <a:ext cx="472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Prodej = -11*15 = -165 , kde 15=(100+200)/2</a:t>
            </a:r>
          </a:p>
          <a:p>
            <a:pPr marL="342900" indent="-342900">
              <a:buAutoNum type="alphaLcParenR"/>
            </a:pPr>
            <a:r>
              <a:rPr lang="cs-CZ" dirty="0" smtClean="0"/>
              <a:t>-165+</a:t>
            </a:r>
            <a:r>
              <a:rPr lang="cs-CZ" b="1" dirty="0" smtClean="0">
                <a:solidFill>
                  <a:srgbClr val="FF0000"/>
                </a:solidFill>
              </a:rPr>
              <a:t>45</a:t>
            </a:r>
            <a:r>
              <a:rPr lang="cs-CZ" dirty="0" smtClean="0"/>
              <a:t>=120 = 10*10+1*20 </a:t>
            </a:r>
          </a:p>
          <a:p>
            <a:pPr marL="342900" indent="-342900">
              <a:buAutoNum type="alphaLcParenR"/>
            </a:pPr>
            <a:r>
              <a:rPr lang="cs-CZ" dirty="0" smtClean="0"/>
              <a:t>45/11=4,091 </a:t>
            </a:r>
          </a:p>
          <a:p>
            <a:pPr marL="342900" indent="-342900">
              <a:buAutoNum type="alphaLcParenR"/>
            </a:pPr>
            <a:r>
              <a:rPr lang="cs-CZ" dirty="0" smtClean="0"/>
              <a:t>15-4,092=10,91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zákazníka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76319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Prohlédněte následující záložky této karty 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Obecné  - základní pole  (Země, Oblast, Prodejce, Saldo, Maximální úvěr,....)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Komunikace  -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Fakturace – základní pole (Účetní skupiny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Platby  – základní pole  (Kód platební podmínky 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Příjem  –  základní pole  (Skladová lokace)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Zahraniční obchod – základní pole  (Kód měny, jazyk,…)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117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položky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324106" cy="271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4509120"/>
            <a:ext cx="472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Prodej = -11*15 = -165 , kde 15=(100+200)/2</a:t>
            </a:r>
          </a:p>
          <a:p>
            <a:pPr marL="342900" indent="-342900">
              <a:buAutoNum type="alphaLcParenR"/>
            </a:pPr>
            <a:r>
              <a:rPr lang="cs-CZ" dirty="0" smtClean="0"/>
              <a:t>-165+</a:t>
            </a:r>
            <a:r>
              <a:rPr lang="cs-CZ" b="1" dirty="0" smtClean="0">
                <a:solidFill>
                  <a:srgbClr val="FF0000"/>
                </a:solidFill>
              </a:rPr>
              <a:t>45</a:t>
            </a:r>
            <a:r>
              <a:rPr lang="cs-CZ" dirty="0" smtClean="0"/>
              <a:t>=120 = 10*10+1*20 </a:t>
            </a:r>
          </a:p>
          <a:p>
            <a:pPr marL="342900" indent="-342900">
              <a:buAutoNum type="alphaLcParenR"/>
            </a:pPr>
            <a:r>
              <a:rPr lang="cs-CZ" dirty="0" smtClean="0"/>
              <a:t>45/11=4,091 </a:t>
            </a:r>
          </a:p>
          <a:p>
            <a:pPr marL="342900" indent="-342900">
              <a:buAutoNum type="alphaLcParenR"/>
            </a:pPr>
            <a:r>
              <a:rPr lang="cs-CZ" dirty="0" smtClean="0"/>
              <a:t>15-4,092=10,91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Konec sekce prodej  </a:t>
            </a:r>
            <a:r>
              <a:rPr lang="en-US" sz="1600" b="1" dirty="0" smtClean="0">
                <a:solidFill>
                  <a:srgbClr val="0070C0"/>
                </a:solidFill>
              </a:rPr>
              <a:t>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zákazníka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 zákazníka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059832" y="1970221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0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 </a:t>
            </a:r>
          </a:p>
          <a:p>
            <a:r>
              <a:rPr lang="cs-CZ" dirty="0" smtClean="0"/>
              <a:t>zákazníka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55872" y="141763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Ctrl-F7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4" y="2628018"/>
            <a:ext cx="6291308" cy="6909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0" y="4179468"/>
            <a:ext cx="7706083" cy="1751095"/>
          </a:xfrm>
          <a:prstGeom prst="rect">
            <a:avLst/>
          </a:prstGeom>
        </p:spPr>
      </p:pic>
      <p:cxnSp>
        <p:nvCxnSpPr>
          <p:cNvPr id="17" name="Přímá spojnice se šipkou 16"/>
          <p:cNvCxnSpPr>
            <a:stCxn id="15" idx="2"/>
          </p:cNvCxnSpPr>
          <p:nvPr/>
        </p:nvCxnSpPr>
        <p:spPr>
          <a:xfrm flipH="1">
            <a:off x="7086419" y="2012062"/>
            <a:ext cx="1111339" cy="2255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lů 15"/>
          <p:cNvSpPr/>
          <p:nvPr/>
        </p:nvSpPr>
        <p:spPr>
          <a:xfrm>
            <a:off x="5846678" y="3350125"/>
            <a:ext cx="228473" cy="767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Pracovní datum , Platební podmínky 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2903774" y="3115957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zákazníka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7269480" y="1441776"/>
            <a:ext cx="284519" cy="4853853"/>
          </a:xfrm>
          <a:prstGeom prst="rightBrace">
            <a:avLst>
              <a:gd name="adj1" fmla="val 2193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55692" y="3330093"/>
            <a:ext cx="1463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Některé </a:t>
            </a:r>
          </a:p>
          <a:p>
            <a:r>
              <a:rPr lang="cs-CZ" sz="1600" dirty="0" smtClean="0"/>
              <a:t>parametry </a:t>
            </a:r>
          </a:p>
          <a:p>
            <a:r>
              <a:rPr lang="cs-CZ" sz="1600" dirty="0" smtClean="0"/>
              <a:t>řídící obchodní </a:t>
            </a:r>
          </a:p>
          <a:p>
            <a:r>
              <a:rPr lang="cs-CZ" sz="1600" dirty="0" smtClean="0"/>
              <a:t>případy</a:t>
            </a:r>
            <a:endParaRPr lang="cs-CZ" sz="1600" dirty="0"/>
          </a:p>
        </p:txBody>
      </p:sp>
      <p:sp>
        <p:nvSpPr>
          <p:cNvPr id="10" name="Šipka dolů 9"/>
          <p:cNvSpPr/>
          <p:nvPr/>
        </p:nvSpPr>
        <p:spPr>
          <a:xfrm>
            <a:off x="3851918" y="4068169"/>
            <a:ext cx="290035" cy="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499992" y="4016230"/>
            <a:ext cx="151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Záložka Platby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47" y="1219137"/>
            <a:ext cx="1495238" cy="255238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41776"/>
            <a:ext cx="2076190" cy="1504762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>
            <a:off x="1979712" y="1842197"/>
            <a:ext cx="864096" cy="37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5" y="4716017"/>
            <a:ext cx="6688085" cy="17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Položky zákazníka  </a:t>
            </a:r>
            <a:r>
              <a:rPr lang="cs-CZ" sz="1600" dirty="0" smtClean="0">
                <a:solidFill>
                  <a:srgbClr val="FF0000"/>
                </a:solidFill>
              </a:rPr>
              <a:t>(nasazený filtr pouze na faktury po splatnosti) 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zákazníka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3568" y="3933056"/>
            <a:ext cx="751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Využijte funkci Navigovat umožňující zobrazit dokument (zaúčtovanou fakturu)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 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94" y="1484784"/>
            <a:ext cx="6291308" cy="6909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8" y="2477808"/>
            <a:ext cx="8537144" cy="8644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23" y="4813175"/>
            <a:ext cx="3276190" cy="111428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97270" y="1417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zákazníka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96" y="1417638"/>
            <a:ext cx="6291308" cy="6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Hledaná faktura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4476190" cy="39333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12" y="2204864"/>
            <a:ext cx="7164288" cy="42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Seznam zboží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8254752" y="4798034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0" y="1439352"/>
            <a:ext cx="7601951" cy="21602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365104"/>
            <a:ext cx="6818338" cy="18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Předvádění na obrazovce (4:3)</PresentationFormat>
  <Paragraphs>136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Motiv systému Office</vt:lpstr>
      <vt:lpstr>Úvod od  MS Dynamics NAV    Příklad nad podej a následky tohoto procesu v systému (sklad, položky zákazníka a věcné položky ( finanční transakce na účtech hlavní knihy)</vt:lpstr>
      <vt:lpstr>Karta zákazníka</vt:lpstr>
      <vt:lpstr>Seznam zákazníků</vt:lpstr>
      <vt:lpstr>Karta zákazníka</vt:lpstr>
      <vt:lpstr>Položky zákazníka</vt:lpstr>
      <vt:lpstr>Pracovní datum , Platební podmínky </vt:lpstr>
      <vt:lpstr>Položky zákazníka  (nasazený filtr pouze na faktury po splatnosti) </vt:lpstr>
      <vt:lpstr>Hledaná faktura</vt:lpstr>
      <vt:lpstr>Seznam zboží </vt:lpstr>
      <vt:lpstr>Karta zboží </vt:lpstr>
      <vt:lpstr>Karta zboží-záložka fakturace</vt:lpstr>
      <vt:lpstr>Karta zboží-záložka Doplnění</vt:lpstr>
      <vt:lpstr>Položky zboží </vt:lpstr>
      <vt:lpstr>Vytvoření prodejní objednávky (PO)</vt:lpstr>
      <vt:lpstr>Vytvoření PO v systému MS Dynamics NAV 2016</vt:lpstr>
      <vt:lpstr>Seznam existujících PO, které nebyly zatím zaúčtovány </vt:lpstr>
      <vt:lpstr>PO- nová</vt:lpstr>
      <vt:lpstr>PO – data (K zadávání dat využívejte myš klávesu F4- obdobně jako v PWP Nákup)</vt:lpstr>
      <vt:lpstr>Varování </vt:lpstr>
      <vt:lpstr>PO-&gt;tisk (náhled) ikonou Tisk</vt:lpstr>
      <vt:lpstr>Zaúčtování PO s pomocí F9 (nebo ikony Účtovat)</vt:lpstr>
      <vt:lpstr>Položky zákazníka</vt:lpstr>
      <vt:lpstr>Položky zboží</vt:lpstr>
      <vt:lpstr>General Ledger (home study)</vt:lpstr>
      <vt:lpstr>Věcné položky (transakce v hlavní knize)</vt:lpstr>
      <vt:lpstr>Věcné položky (transakce v hlavní knize)</vt:lpstr>
      <vt:lpstr>Věcné položky (transakce v hlavní knize) </vt:lpstr>
      <vt:lpstr>Využití navigačního nástroje</vt:lpstr>
      <vt:lpstr>Využití navigačního nástroje </vt:lpstr>
      <vt:lpstr>Jeden z výsledků navigace</vt:lpstr>
      <vt:lpstr>Nastavení pro další příklad (NO-PO)</vt:lpstr>
      <vt:lpstr>Varianta nákupu dvou položek (různá nákupní cena)</vt:lpstr>
      <vt:lpstr>Karta zboží po zaúčtování deníku zboží</vt:lpstr>
      <vt:lpstr>Rozpad ceny pořízení</vt:lpstr>
      <vt:lpstr>Položky zboží </vt:lpstr>
      <vt:lpstr>Prodej 11 ks zboží s pomocí deníku</vt:lpstr>
      <vt:lpstr>Položky zboží</vt:lpstr>
      <vt:lpstr>Rozpad ceny pořízení</vt:lpstr>
      <vt:lpstr>Položky ocenění – prodej </vt:lpstr>
      <vt:lpstr>Věcné položky</vt:lpstr>
      <vt:lpstr>Konec sekce prodej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162</cp:revision>
  <dcterms:created xsi:type="dcterms:W3CDTF">2014-09-15T11:04:04Z</dcterms:created>
  <dcterms:modified xsi:type="dcterms:W3CDTF">2018-03-05T09:43:47Z</dcterms:modified>
</cp:coreProperties>
</file>