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7" r:id="rId2"/>
    <p:sldId id="259"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260"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262"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265" r:id="rId74"/>
    <p:sldId id="269" r:id="rId75"/>
    <p:sldId id="270" r:id="rId76"/>
    <p:sldId id="271" r:id="rId77"/>
    <p:sldId id="272" r:id="rId78"/>
    <p:sldId id="273" r:id="rId79"/>
    <p:sldId id="274" r:id="rId80"/>
    <p:sldId id="275" r:id="rId81"/>
    <p:sldId id="276" r:id="rId82"/>
    <p:sldId id="277" r:id="rId83"/>
    <p:sldId id="278" r:id="rId84"/>
    <p:sldId id="279" r:id="rId85"/>
    <p:sldId id="280" r:id="rId86"/>
    <p:sldId id="281" r:id="rId87"/>
    <p:sldId id="282" r:id="rId88"/>
    <p:sldId id="283" r:id="rId89"/>
    <p:sldId id="284" r:id="rId90"/>
    <p:sldId id="285" r:id="rId91"/>
    <p:sldId id="286" r:id="rId92"/>
    <p:sldId id="287" r:id="rId93"/>
    <p:sldId id="288" r:id="rId94"/>
    <p:sldId id="289" r:id="rId95"/>
    <p:sldId id="290" r:id="rId96"/>
    <p:sldId id="291" r:id="rId97"/>
    <p:sldId id="292" r:id="rId98"/>
    <p:sldId id="293" r:id="rId99"/>
    <p:sldId id="294" r:id="rId100"/>
    <p:sldId id="295" r:id="rId101"/>
    <p:sldId id="296" r:id="rId10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294" autoAdjust="0"/>
  </p:normalViewPr>
  <p:slideViewPr>
    <p:cSldViewPr>
      <p:cViewPr varScale="1">
        <p:scale>
          <a:sx n="64" d="100"/>
          <a:sy n="64" d="100"/>
        </p:scale>
        <p:origin x="-23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56946-92D7-4896-A8AB-CADF1AE08A90}" type="datetimeFigureOut">
              <a:rPr lang="en-GB" smtClean="0"/>
              <a:t>23/04/2016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02518-1221-4C2B-BD59-D26738537F72}" type="slidenum">
              <a:rPr lang="en-GB" smtClean="0"/>
              <a:t>‹#›</a:t>
            </a:fld>
            <a:endParaRPr lang="en-GB"/>
          </a:p>
        </p:txBody>
      </p:sp>
    </p:spTree>
    <p:extLst>
      <p:ext uri="{BB962C8B-B14F-4D97-AF65-F5344CB8AC3E}">
        <p14:creationId xmlns:p14="http://schemas.microsoft.com/office/powerpoint/2010/main" val="111205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7DE61-8E67-4884-BD23-38488966FF7E}" type="slidenum">
              <a:rPr lang="cs-CZ" altLang="cs-CZ"/>
              <a:pPr eaLnBrk="1" hangingPunct="1"/>
              <a:t>2</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a:ln/>
        </p:spPr>
      </p:sp>
      <p:sp>
        <p:nvSpPr>
          <p:cNvPr id="38915" name="Zástupný symbol pro poznámky 2"/>
          <p:cNvSpPr>
            <a:spLocks noGrp="1"/>
          </p:cNvSpPr>
          <p:nvPr>
            <p:ph type="body" idx="1"/>
          </p:nvPr>
        </p:nvSpPr>
        <p:spPr>
          <a:noFill/>
        </p:spPr>
        <p:txBody>
          <a:bodyPr/>
          <a:lstStyle/>
          <a:p>
            <a:endParaRPr lang="cs-CZ" altLang="cs-CZ" smtClean="0"/>
          </a:p>
        </p:txBody>
      </p:sp>
      <p:sp>
        <p:nvSpPr>
          <p:cNvPr id="38916"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6639C9-5D62-4A9A-AC5A-0D36CB199466}" type="slidenum">
              <a:rPr lang="cs-CZ" altLang="cs-CZ" smtClean="0"/>
              <a:pPr eaLnBrk="1" hangingPunct="1"/>
              <a:t>26</a:t>
            </a:fld>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a:ln/>
        </p:spPr>
      </p:sp>
      <p:sp>
        <p:nvSpPr>
          <p:cNvPr id="39939" name="Zástupný symbol pro poznámky 2"/>
          <p:cNvSpPr>
            <a:spLocks noGrp="1"/>
          </p:cNvSpPr>
          <p:nvPr>
            <p:ph type="body" idx="1"/>
          </p:nvPr>
        </p:nvSpPr>
        <p:spPr>
          <a:noFill/>
        </p:spPr>
        <p:txBody>
          <a:bodyPr/>
          <a:lstStyle/>
          <a:p>
            <a:endParaRPr lang="cs-CZ" altLang="cs-CZ" smtClean="0"/>
          </a:p>
        </p:txBody>
      </p:sp>
      <p:sp>
        <p:nvSpPr>
          <p:cNvPr id="39940"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17A04C-DE75-49F5-8001-248D3E195194}" type="slidenum">
              <a:rPr lang="cs-CZ" altLang="cs-CZ" smtClean="0"/>
              <a:pPr eaLnBrk="1" hangingPunct="1"/>
              <a:t>27</a:t>
            </a:fld>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a:ln/>
        </p:spPr>
      </p:sp>
      <p:sp>
        <p:nvSpPr>
          <p:cNvPr id="40963" name="Zástupný symbol pro poznámky 2"/>
          <p:cNvSpPr>
            <a:spLocks noGrp="1"/>
          </p:cNvSpPr>
          <p:nvPr>
            <p:ph type="body" idx="1"/>
          </p:nvPr>
        </p:nvSpPr>
        <p:spPr>
          <a:noFill/>
        </p:spPr>
        <p:txBody>
          <a:bodyPr/>
          <a:lstStyle/>
          <a:p>
            <a:endParaRPr lang="cs-CZ" altLang="cs-CZ" smtClean="0"/>
          </a:p>
        </p:txBody>
      </p:sp>
      <p:sp>
        <p:nvSpPr>
          <p:cNvPr id="40964"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1DA029-6C49-444F-AE09-6AA31317FAE1}" type="slidenum">
              <a:rPr lang="cs-CZ" altLang="cs-CZ" smtClean="0"/>
              <a:pPr eaLnBrk="1" hangingPunct="1"/>
              <a:t>28</a:t>
            </a:fld>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a:ln/>
        </p:spPr>
      </p:sp>
      <p:sp>
        <p:nvSpPr>
          <p:cNvPr id="41987" name="Zástupný symbol pro poznámky 2"/>
          <p:cNvSpPr>
            <a:spLocks noGrp="1"/>
          </p:cNvSpPr>
          <p:nvPr>
            <p:ph type="body" idx="1"/>
          </p:nvPr>
        </p:nvSpPr>
        <p:spPr>
          <a:noFill/>
        </p:spPr>
        <p:txBody>
          <a:bodyPr/>
          <a:lstStyle/>
          <a:p>
            <a:endParaRPr lang="cs-CZ" altLang="cs-CZ" smtClean="0"/>
          </a:p>
        </p:txBody>
      </p:sp>
      <p:sp>
        <p:nvSpPr>
          <p:cNvPr id="41988"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2D4C25-CAC6-4FE9-9DB6-CECED3C38368}" type="slidenum">
              <a:rPr lang="cs-CZ" altLang="cs-CZ" smtClean="0"/>
              <a:pPr eaLnBrk="1" hangingPunct="1"/>
              <a:t>29</a:t>
            </a:fld>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4ABA8A-46E8-443E-9212-38631EDACE98}" type="slidenum">
              <a:rPr lang="cs-CZ" altLang="cs-CZ" smtClean="0"/>
              <a:pPr eaLnBrk="1" hangingPunct="1">
                <a:spcBef>
                  <a:spcPct val="0"/>
                </a:spcBef>
              </a:pPr>
              <a:t>30</a:t>
            </a:fld>
            <a:endParaRPr lang="cs-CZ" altLang="cs-CZ"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cs-CZ" altLang="cs-CZ" smtClean="0"/>
              <a:t>Nedostatky tržního podílu: One drawback of market share tests arises from the inherent subjectivity of market share calculations: reasonable minds may differ concerning the definition of the relevant markets. Another disadvantage of market share tests concerns their inherent impreciseness: calculation of market shares requires an estimation of the size of the relevant market. In addition, the calculation of market shares may entail a full and substantive analysis of the proposed transaction, which parties should not be required to undertake simply to determine whether premerger notification requirements are met in any given jurisdiction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a:ln/>
        </p:spPr>
      </p:sp>
      <p:sp>
        <p:nvSpPr>
          <p:cNvPr id="44035" name="Zástupný symbol pro poznámky 2"/>
          <p:cNvSpPr>
            <a:spLocks noGrp="1"/>
          </p:cNvSpPr>
          <p:nvPr>
            <p:ph type="body" idx="1"/>
          </p:nvPr>
        </p:nvSpPr>
        <p:spPr>
          <a:noFill/>
        </p:spPr>
        <p:txBody>
          <a:bodyPr/>
          <a:lstStyle/>
          <a:p>
            <a:endParaRPr lang="cs-CZ" altLang="cs-CZ" smtClean="0"/>
          </a:p>
        </p:txBody>
      </p:sp>
      <p:sp>
        <p:nvSpPr>
          <p:cNvPr id="44036"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2365EE-4BBD-4E81-81A1-68AB3935A03E}" type="slidenum">
              <a:rPr lang="cs-CZ" altLang="cs-CZ" smtClean="0"/>
              <a:pPr eaLnBrk="1" hangingPunct="1"/>
              <a:t>31</a:t>
            </a:fld>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a:ln/>
        </p:spPr>
      </p:sp>
      <p:sp>
        <p:nvSpPr>
          <p:cNvPr id="45059" name="Zástupný symbol pro poznámky 2"/>
          <p:cNvSpPr>
            <a:spLocks noGrp="1"/>
          </p:cNvSpPr>
          <p:nvPr>
            <p:ph type="body" idx="1"/>
          </p:nvPr>
        </p:nvSpPr>
        <p:spPr>
          <a:noFill/>
        </p:spPr>
        <p:txBody>
          <a:bodyPr/>
          <a:lstStyle/>
          <a:p>
            <a:endParaRPr lang="cs-CZ" altLang="cs-CZ" smtClean="0"/>
          </a:p>
        </p:txBody>
      </p:sp>
      <p:sp>
        <p:nvSpPr>
          <p:cNvPr id="45060"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10EF18-D8EF-4A54-BBA1-0D919B62A812}" type="slidenum">
              <a:rPr lang="cs-CZ" altLang="cs-CZ" smtClean="0"/>
              <a:pPr eaLnBrk="1" hangingPunct="1"/>
              <a:t>32</a:t>
            </a:fld>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a:ln/>
        </p:spPr>
      </p:sp>
      <p:sp>
        <p:nvSpPr>
          <p:cNvPr id="46083" name="Zástupný symbol pro poznámky 2"/>
          <p:cNvSpPr>
            <a:spLocks noGrp="1"/>
          </p:cNvSpPr>
          <p:nvPr>
            <p:ph type="body" idx="1"/>
          </p:nvPr>
        </p:nvSpPr>
        <p:spPr>
          <a:noFill/>
        </p:spPr>
        <p:txBody>
          <a:bodyPr/>
          <a:lstStyle/>
          <a:p>
            <a:endParaRPr lang="cs-CZ" altLang="cs-CZ" smtClean="0"/>
          </a:p>
        </p:txBody>
      </p:sp>
      <p:sp>
        <p:nvSpPr>
          <p:cNvPr id="46084"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9B4847-6FA2-4DED-860A-4E82A799B93E}" type="slidenum">
              <a:rPr lang="cs-CZ" altLang="cs-CZ" smtClean="0"/>
              <a:pPr eaLnBrk="1" hangingPunct="1"/>
              <a:t>33</a:t>
            </a:fld>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a:ln/>
        </p:spPr>
      </p:sp>
      <p:sp>
        <p:nvSpPr>
          <p:cNvPr id="47107" name="Zástupný symbol pro poznámky 2"/>
          <p:cNvSpPr>
            <a:spLocks noGrp="1"/>
          </p:cNvSpPr>
          <p:nvPr>
            <p:ph type="body" idx="1"/>
          </p:nvPr>
        </p:nvSpPr>
        <p:spPr>
          <a:noFill/>
        </p:spPr>
        <p:txBody>
          <a:bodyPr/>
          <a:lstStyle/>
          <a:p>
            <a:endParaRPr lang="cs-CZ" altLang="cs-CZ" smtClean="0"/>
          </a:p>
        </p:txBody>
      </p:sp>
      <p:sp>
        <p:nvSpPr>
          <p:cNvPr id="47108"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D79B56-762B-4464-93CC-FC4AE1FE19A4}" type="slidenum">
              <a:rPr lang="cs-CZ" altLang="cs-CZ" smtClean="0"/>
              <a:pPr eaLnBrk="1" hangingPunct="1"/>
              <a:t>34</a:t>
            </a:fld>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a:ln/>
        </p:spPr>
      </p:sp>
      <p:sp>
        <p:nvSpPr>
          <p:cNvPr id="48131" name="Zástupný symbol pro poznámky 2"/>
          <p:cNvSpPr>
            <a:spLocks noGrp="1"/>
          </p:cNvSpPr>
          <p:nvPr>
            <p:ph type="body" idx="1"/>
          </p:nvPr>
        </p:nvSpPr>
        <p:spPr>
          <a:noFill/>
        </p:spPr>
        <p:txBody>
          <a:bodyPr/>
          <a:lstStyle/>
          <a:p>
            <a:endParaRPr lang="cs-CZ" altLang="cs-CZ" smtClean="0"/>
          </a:p>
        </p:txBody>
      </p:sp>
      <p:sp>
        <p:nvSpPr>
          <p:cNvPr id="48132"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26C0D3-C11E-4DBD-881B-B12579D7EC97}" type="slidenum">
              <a:rPr lang="cs-CZ" altLang="cs-CZ" smtClean="0"/>
              <a:pPr eaLnBrk="1" hangingPunct="1"/>
              <a:t>35</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7DE61-8E67-4884-BD23-38488966FF7E}" type="slidenum">
              <a:rPr lang="cs-CZ" altLang="cs-CZ"/>
              <a:pPr eaLnBrk="1" hangingPunct="1"/>
              <a:t>18</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a:ln/>
        </p:spPr>
      </p:sp>
      <p:sp>
        <p:nvSpPr>
          <p:cNvPr id="49155" name="Zástupný symbol pro poznámky 2"/>
          <p:cNvSpPr>
            <a:spLocks noGrp="1"/>
          </p:cNvSpPr>
          <p:nvPr>
            <p:ph type="body" idx="1"/>
          </p:nvPr>
        </p:nvSpPr>
        <p:spPr>
          <a:noFill/>
        </p:spPr>
        <p:txBody>
          <a:bodyPr/>
          <a:lstStyle/>
          <a:p>
            <a:endParaRPr lang="cs-CZ" altLang="cs-CZ" smtClean="0"/>
          </a:p>
        </p:txBody>
      </p:sp>
      <p:sp>
        <p:nvSpPr>
          <p:cNvPr id="49156"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F84559-D834-4147-A6A2-2783D79A0690}" type="slidenum">
              <a:rPr lang="cs-CZ" altLang="cs-CZ" smtClean="0"/>
              <a:pPr eaLnBrk="1" hangingPunct="1"/>
              <a:t>36</a:t>
            </a:fld>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a:ln/>
        </p:spPr>
      </p:sp>
      <p:sp>
        <p:nvSpPr>
          <p:cNvPr id="50179" name="Zástupný symbol pro poznámky 2"/>
          <p:cNvSpPr>
            <a:spLocks noGrp="1"/>
          </p:cNvSpPr>
          <p:nvPr>
            <p:ph type="body" idx="1"/>
          </p:nvPr>
        </p:nvSpPr>
        <p:spPr>
          <a:noFill/>
        </p:spPr>
        <p:txBody>
          <a:bodyPr/>
          <a:lstStyle/>
          <a:p>
            <a:endParaRPr lang="cs-CZ" altLang="cs-CZ" smtClean="0"/>
          </a:p>
        </p:txBody>
      </p:sp>
      <p:sp>
        <p:nvSpPr>
          <p:cNvPr id="50180"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A004CE-5062-4D34-A850-5BE258374863}" type="slidenum">
              <a:rPr lang="cs-CZ" altLang="cs-CZ" smtClean="0"/>
              <a:pPr eaLnBrk="1" hangingPunct="1"/>
              <a:t>37</a:t>
            </a:fld>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901A9A-E6BE-4A13-BB16-45E6A40E4BFF}" type="slidenum">
              <a:rPr lang="cs-CZ" altLang="cs-CZ" smtClean="0"/>
              <a:pPr eaLnBrk="1" hangingPunct="1">
                <a:spcBef>
                  <a:spcPct val="0"/>
                </a:spcBef>
              </a:pPr>
              <a:t>38</a:t>
            </a:fld>
            <a:endParaRPr lang="cs-CZ" altLang="cs-CZ"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cs-CZ" altLang="cs-CZ" smtClean="0"/>
              <a:t>návratnost investic před zdaněním)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a:ln/>
        </p:spPr>
      </p:sp>
      <p:sp>
        <p:nvSpPr>
          <p:cNvPr id="52227" name="Zástupný symbol pro poznámky 2"/>
          <p:cNvSpPr>
            <a:spLocks noGrp="1"/>
          </p:cNvSpPr>
          <p:nvPr>
            <p:ph type="body" idx="1"/>
          </p:nvPr>
        </p:nvSpPr>
        <p:spPr>
          <a:noFill/>
        </p:spPr>
        <p:txBody>
          <a:bodyPr/>
          <a:lstStyle/>
          <a:p>
            <a:endParaRPr lang="cs-CZ" altLang="cs-CZ" smtClean="0"/>
          </a:p>
        </p:txBody>
      </p:sp>
      <p:sp>
        <p:nvSpPr>
          <p:cNvPr id="52228"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704CF3-3FAC-4D6B-A111-48F416DCF414}" type="slidenum">
              <a:rPr lang="cs-CZ" altLang="cs-CZ" smtClean="0"/>
              <a:pPr eaLnBrk="1" hangingPunct="1"/>
              <a:t>39</a:t>
            </a:fld>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a:ln/>
        </p:spPr>
      </p:sp>
      <p:sp>
        <p:nvSpPr>
          <p:cNvPr id="53251" name="Zástupný symbol pro poznámky 2"/>
          <p:cNvSpPr>
            <a:spLocks noGrp="1"/>
          </p:cNvSpPr>
          <p:nvPr>
            <p:ph type="body" idx="1"/>
          </p:nvPr>
        </p:nvSpPr>
        <p:spPr>
          <a:noFill/>
        </p:spPr>
        <p:txBody>
          <a:bodyPr/>
          <a:lstStyle/>
          <a:p>
            <a:endParaRPr lang="cs-CZ" altLang="cs-CZ" smtClean="0"/>
          </a:p>
        </p:txBody>
      </p:sp>
      <p:sp>
        <p:nvSpPr>
          <p:cNvPr id="53252"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39CBB1-D3F0-4DDC-BDF3-EB5CE64D21D6}" type="slidenum">
              <a:rPr lang="cs-CZ" altLang="cs-CZ" smtClean="0"/>
              <a:pPr eaLnBrk="1" hangingPunct="1"/>
              <a:t>40</a:t>
            </a:fld>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a:ln/>
        </p:spPr>
      </p:sp>
      <p:sp>
        <p:nvSpPr>
          <p:cNvPr id="54275" name="Zástupný symbol pro poznámky 2"/>
          <p:cNvSpPr>
            <a:spLocks noGrp="1"/>
          </p:cNvSpPr>
          <p:nvPr>
            <p:ph type="body" idx="1"/>
          </p:nvPr>
        </p:nvSpPr>
        <p:spPr>
          <a:noFill/>
        </p:spPr>
        <p:txBody>
          <a:bodyPr/>
          <a:lstStyle/>
          <a:p>
            <a:endParaRPr lang="cs-CZ" altLang="cs-CZ" smtClean="0"/>
          </a:p>
        </p:txBody>
      </p:sp>
      <p:sp>
        <p:nvSpPr>
          <p:cNvPr id="54276"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CDFAFD-F668-41BF-9CCA-3D19E15F9D91}" type="slidenum">
              <a:rPr lang="cs-CZ" altLang="cs-CZ" smtClean="0"/>
              <a:pPr eaLnBrk="1" hangingPunct="1"/>
              <a:t>41</a:t>
            </a:fld>
            <a:endParaRPr lang="cs-CZ" alt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p:spPr>
        <p:txBody>
          <a:bodyPr/>
          <a:lstStyle/>
          <a:p>
            <a:endParaRPr lang="cs-CZ" altLang="cs-CZ" smtClean="0"/>
          </a:p>
        </p:txBody>
      </p:sp>
      <p:sp>
        <p:nvSpPr>
          <p:cNvPr id="55300"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647D9B-AD79-4CA1-9030-FA380A7DBB7C}" type="slidenum">
              <a:rPr lang="cs-CZ" altLang="cs-CZ" smtClean="0"/>
              <a:pPr eaLnBrk="1" hangingPunct="1"/>
              <a:t>42</a:t>
            </a:fld>
            <a:endParaRPr lang="cs-CZ" alt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7DE61-8E67-4884-BD23-38488966FF7E}" type="slidenum">
              <a:rPr lang="cs-CZ" altLang="cs-CZ"/>
              <a:pPr eaLnBrk="1" hangingPunct="1"/>
              <a:t>43</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19459"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4AC042C5-83A6-4317-8619-74F84D3F366A}" type="slidenum">
              <a:rPr lang="en-US" altLang="cs-CZ">
                <a:latin typeface="Calibri" pitchFamily="34" charset="0"/>
              </a:rPr>
              <a:pPr fontAlgn="base">
                <a:spcBef>
                  <a:spcPct val="0"/>
                </a:spcBef>
                <a:spcAft>
                  <a:spcPct val="0"/>
                </a:spcAft>
              </a:pPr>
              <a:t>46</a:t>
            </a:fld>
            <a:endParaRPr lang="en-US" altLang="cs-CZ">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5A2A72EE-12E0-4421-8D53-63768C0213B4}" type="slidenum">
              <a:rPr lang="cs-CZ" altLang="cs-CZ">
                <a:latin typeface="Calibri" pitchFamily="34" charset="0"/>
              </a:rPr>
              <a:pPr fontAlgn="base">
                <a:spcBef>
                  <a:spcPct val="0"/>
                </a:spcBef>
                <a:spcAft>
                  <a:spcPct val="0"/>
                </a:spcAft>
              </a:pPr>
              <a:t>47</a:t>
            </a:fld>
            <a:endParaRPr lang="cs-CZ" altLang="cs-CZ">
              <a:latin typeface="Calibri"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p:spPr>
        <p:txBody>
          <a:bodyPr/>
          <a:lstStyle/>
          <a:p>
            <a:pPr eaLnBrk="1" hangingPunct="1"/>
            <a:r>
              <a:rPr lang="cs-CZ" altLang="cs-CZ" smtClean="0"/>
              <a:t>Prodej založený na značce přináší vyšší zisk než důraz na výkonnost produktu. Problém komodizace značek tzn. mnoho značek na trhu, trh se stává jednotvárným , vybírají napříkald na základě ceny a jiných krotérií než je značka. Hlavní příčinou komodizace značek není marketingová nešikovnost, jak tvrdí někteří „šikovní“ poradci, ale právě představa, že každý musí mít svoji značku. Navíc vybudovanou jen a jen komunikační agenturou, tedy v podstatě založenou na reklamě. Více na: http://strategie.e15.cz/prilohy/marketing-magazin/moderni-znacku-nelze-ridit-bez-zakaznika-471417#utm_medium=selfpromo&amp;utm_source=e15&amp;utm_campaign=copylink (ing. Toman)</a:t>
            </a:r>
          </a:p>
        </p:txBody>
      </p:sp>
      <p:sp>
        <p:nvSpPr>
          <p:cNvPr id="31748" name="Zástupný symbol pro číslo snímku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DE6E8C-D01A-48B4-9921-791BDFD4C68E}" type="slidenum">
              <a:rPr lang="cs-CZ" altLang="cs-CZ" smtClean="0"/>
              <a:pPr eaLnBrk="1" hangingPunct="1">
                <a:spcBef>
                  <a:spcPct val="0"/>
                </a:spcBef>
              </a:pPr>
              <a:t>19</a:t>
            </a:fld>
            <a:endParaRPr lang="cs-CZ"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23555"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EF208C89-B27F-4711-8BCC-25ACD0EE33DE}" type="slidenum">
              <a:rPr lang="en-US" altLang="cs-CZ">
                <a:latin typeface="Calibri" pitchFamily="34" charset="0"/>
              </a:rPr>
              <a:pPr fontAlgn="base">
                <a:spcBef>
                  <a:spcPct val="0"/>
                </a:spcBef>
                <a:spcAft>
                  <a:spcPct val="0"/>
                </a:spcAft>
              </a:pPr>
              <a:t>48</a:t>
            </a:fld>
            <a:endParaRPr lang="en-US" altLang="cs-CZ">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26627"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6163AB01-9850-4B8F-A1D6-603CA9C6EE5B}" type="slidenum">
              <a:rPr lang="en-US" altLang="cs-CZ">
                <a:latin typeface="Calibri" pitchFamily="34" charset="0"/>
              </a:rPr>
              <a:pPr fontAlgn="base">
                <a:spcBef>
                  <a:spcPct val="0"/>
                </a:spcBef>
                <a:spcAft>
                  <a:spcPct val="0"/>
                </a:spcAft>
              </a:pPr>
              <a:t>50</a:t>
            </a:fld>
            <a:endParaRPr lang="en-US" altLang="cs-CZ">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0926B163-561F-4CE0-A045-13DE991668E1}" type="slidenum">
              <a:rPr lang="cs-CZ" altLang="cs-CZ">
                <a:latin typeface="Calibri" pitchFamily="34" charset="0"/>
              </a:rPr>
              <a:pPr fontAlgn="base">
                <a:spcBef>
                  <a:spcPct val="0"/>
                </a:spcBef>
                <a:spcAft>
                  <a:spcPct val="0"/>
                </a:spcAft>
              </a:pPr>
              <a:t>51</a:t>
            </a:fld>
            <a:endParaRPr lang="cs-CZ" altLang="cs-CZ">
              <a:latin typeface="Calibri" pitchFamily="34"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a:p>
            <a:pPr>
              <a:spcBef>
                <a:spcPct val="0"/>
              </a:spcBef>
            </a:pPr>
            <a:endParaRPr lang="en-US" altLang="cs-CZ" dirty="0" smtClean="0"/>
          </a:p>
          <a:p>
            <a:pPr>
              <a:spcBef>
                <a:spcPct val="0"/>
              </a:spcBef>
            </a:pPr>
            <a:endParaRPr lang="en-US" altLang="cs-CZ" b="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3319732-494B-44B6-B01A-E8459B6236A9}" type="slidenum">
              <a:rPr lang="cs-CZ" altLang="cs-CZ">
                <a:latin typeface="Calibri" pitchFamily="34" charset="0"/>
              </a:rPr>
              <a:pPr fontAlgn="base">
                <a:spcBef>
                  <a:spcPct val="0"/>
                </a:spcBef>
                <a:spcAft>
                  <a:spcPct val="0"/>
                </a:spcAft>
              </a:pPr>
              <a:t>52</a:t>
            </a:fld>
            <a:endParaRPr lang="cs-CZ" altLang="cs-CZ">
              <a:latin typeface="Calibri" pitchFamily="34"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i="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432C41F-0E0C-40A2-BA03-1A072D15531F}" type="slidenum">
              <a:rPr lang="cs-CZ" altLang="cs-CZ">
                <a:latin typeface="Calibri" pitchFamily="34" charset="0"/>
              </a:rPr>
              <a:pPr fontAlgn="base">
                <a:spcBef>
                  <a:spcPct val="0"/>
                </a:spcBef>
                <a:spcAft>
                  <a:spcPct val="0"/>
                </a:spcAft>
              </a:pPr>
              <a:t>53</a:t>
            </a:fld>
            <a:endParaRPr lang="cs-CZ" altLang="cs-CZ">
              <a:latin typeface="Calibri" pitchFamily="34"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b="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37891"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F94E6CA-221B-4E42-8606-F68CAC45EE5E}" type="slidenum">
              <a:rPr lang="en-US" altLang="cs-CZ">
                <a:latin typeface="Calibri" pitchFamily="34" charset="0"/>
              </a:rPr>
              <a:pPr fontAlgn="base">
                <a:spcBef>
                  <a:spcPct val="0"/>
                </a:spcBef>
                <a:spcAft>
                  <a:spcPct val="0"/>
                </a:spcAft>
              </a:pPr>
              <a:t>58</a:t>
            </a:fld>
            <a:endParaRPr lang="en-US" altLang="cs-CZ">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41987"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BA3B5108-520F-43C4-AEA5-79748C1D71DE}" type="slidenum">
              <a:rPr lang="en-US" altLang="cs-CZ">
                <a:latin typeface="Calibri" pitchFamily="34" charset="0"/>
              </a:rPr>
              <a:pPr fontAlgn="base">
                <a:spcBef>
                  <a:spcPct val="0"/>
                </a:spcBef>
                <a:spcAft>
                  <a:spcPct val="0"/>
                </a:spcAft>
              </a:pPr>
              <a:t>60</a:t>
            </a:fld>
            <a:endParaRPr lang="en-US" altLang="cs-CZ">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44035"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73058E7-4FF6-4F87-A8BA-0317B5ABFAC1}" type="slidenum">
              <a:rPr lang="en-US" altLang="cs-CZ">
                <a:latin typeface="Calibri" pitchFamily="34" charset="0"/>
              </a:rPr>
              <a:pPr fontAlgn="base">
                <a:spcBef>
                  <a:spcPct val="0"/>
                </a:spcBef>
                <a:spcAft>
                  <a:spcPct val="0"/>
                </a:spcAft>
              </a:pPr>
              <a:t>61</a:t>
            </a:fld>
            <a:endParaRPr lang="en-US" altLang="cs-CZ">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47107"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EF76933E-B141-4AE9-A59A-D4F387EABCB0}" type="slidenum">
              <a:rPr lang="en-US" altLang="cs-CZ">
                <a:latin typeface="Calibri" pitchFamily="34" charset="0"/>
              </a:rPr>
              <a:pPr fontAlgn="base">
                <a:spcBef>
                  <a:spcPct val="0"/>
                </a:spcBef>
                <a:spcAft>
                  <a:spcPct val="0"/>
                </a:spcAft>
              </a:pPr>
              <a:t>63</a:t>
            </a:fld>
            <a:endParaRPr lang="en-US" altLang="cs-CZ">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49155"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EFC06E6-F1F4-481C-8C00-1D1226E5795F}" type="slidenum">
              <a:rPr lang="en-US" altLang="cs-CZ">
                <a:latin typeface="Calibri" pitchFamily="34" charset="0"/>
              </a:rPr>
              <a:pPr fontAlgn="base">
                <a:spcBef>
                  <a:spcPct val="0"/>
                </a:spcBef>
                <a:spcAft>
                  <a:spcPct val="0"/>
                </a:spcAft>
              </a:pPr>
              <a:t>64</a:t>
            </a:fld>
            <a:endParaRPr lang="en-US" altLang="cs-CZ">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p:spPr>
        <p:txBody>
          <a:bodyPr/>
          <a:lstStyle/>
          <a:p>
            <a:pPr eaLnBrk="1" hangingPunct="1"/>
            <a:r>
              <a:rPr lang="cs-CZ" altLang="cs-CZ" dirty="0" smtClean="0"/>
              <a:t>světové poradenské firmy v oblasti marketingu </a:t>
            </a:r>
            <a:r>
              <a:rPr lang="cs-CZ" altLang="cs-CZ" dirty="0" err="1" smtClean="0"/>
              <a:t>Copernicus</a:t>
            </a:r>
            <a:r>
              <a:rPr lang="cs-CZ" altLang="cs-CZ" dirty="0" smtClean="0"/>
              <a:t> (mezi jejíž poradce patří mj. i Philip </a:t>
            </a:r>
            <a:r>
              <a:rPr lang="cs-CZ" altLang="cs-CZ" dirty="0" err="1" smtClean="0"/>
              <a:t>Kotler</a:t>
            </a:r>
            <a:r>
              <a:rPr lang="cs-CZ" altLang="cs-CZ" dirty="0" smtClean="0"/>
              <a:t>) </a:t>
            </a:r>
          </a:p>
          <a:p>
            <a:pPr eaLnBrk="1" hangingPunct="1"/>
            <a:r>
              <a:rPr lang="cs-CZ" altLang="cs-CZ" dirty="0" smtClean="0"/>
              <a:t>Pokud je důvodem intuitivní marketing, zrušit marketingové oddělení</a:t>
            </a:r>
          </a:p>
          <a:p>
            <a:pPr eaLnBrk="1" hangingPunct="1"/>
            <a:r>
              <a:rPr lang="cs-CZ" altLang="cs-CZ" dirty="0" smtClean="0"/>
              <a:t>Je </a:t>
            </a:r>
            <a:r>
              <a:rPr lang="cs-CZ" altLang="cs-CZ" dirty="0" err="1" smtClean="0"/>
              <a:t>řeba</a:t>
            </a:r>
            <a:r>
              <a:rPr lang="cs-CZ" altLang="cs-CZ" dirty="0" smtClean="0"/>
              <a:t> myslet marketingově v </a:t>
            </a:r>
            <a:r>
              <a:rPr lang="cs-CZ" altLang="cs-CZ" dirty="0" err="1" smtClean="0"/>
              <a:t>celmé</a:t>
            </a:r>
            <a:r>
              <a:rPr lang="cs-CZ" altLang="cs-CZ" dirty="0" smtClean="0"/>
              <a:t> podniku, odlišit se podstatou ne reklamou – </a:t>
            </a:r>
            <a:r>
              <a:rPr lang="cs-CZ" altLang="cs-CZ" dirty="0" err="1" smtClean="0"/>
              <a:t>dělt</a:t>
            </a:r>
            <a:r>
              <a:rPr lang="cs-CZ" altLang="cs-CZ" dirty="0" smtClean="0"/>
              <a:t> jiné věci nebo dělat věci jinak. Odlišit se podstatou ne křikem!!!!</a:t>
            </a:r>
          </a:p>
        </p:txBody>
      </p:sp>
      <p:sp>
        <p:nvSpPr>
          <p:cNvPr id="32772" name="Zástupný symbol pro číslo snímku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5E3DDA-7B17-47AE-9D6F-CA184A4AED67}" type="slidenum">
              <a:rPr lang="cs-CZ" altLang="cs-CZ" smtClean="0"/>
              <a:pPr eaLnBrk="1" hangingPunct="1">
                <a:spcBef>
                  <a:spcPct val="0"/>
                </a:spcBef>
              </a:pPr>
              <a:t>20</a:t>
            </a:fld>
            <a:endParaRPr lang="cs-CZ" alt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dirty="0" smtClean="0"/>
          </a:p>
        </p:txBody>
      </p:sp>
      <p:sp>
        <p:nvSpPr>
          <p:cNvPr id="51203"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0D0737D2-60FF-46FD-A3BC-D84AEB11C4BC}" type="slidenum">
              <a:rPr lang="en-US" altLang="cs-CZ">
                <a:latin typeface="Calibri" pitchFamily="34" charset="0"/>
              </a:rPr>
              <a:pPr fontAlgn="base">
                <a:spcBef>
                  <a:spcPct val="0"/>
                </a:spcBef>
                <a:spcAft>
                  <a:spcPct val="0"/>
                </a:spcAft>
              </a:pPr>
              <a:t>65</a:t>
            </a:fld>
            <a:endParaRPr lang="en-US" altLang="cs-CZ">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56323"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36F76EBA-D68A-455A-8BC5-A2BF604F31D5}" type="slidenum">
              <a:rPr lang="en-US" altLang="cs-CZ">
                <a:latin typeface="Calibri" pitchFamily="34" charset="0"/>
              </a:rPr>
              <a:pPr fontAlgn="base">
                <a:spcBef>
                  <a:spcPct val="0"/>
                </a:spcBef>
                <a:spcAft>
                  <a:spcPct val="0"/>
                </a:spcAft>
              </a:pPr>
              <a:t>69</a:t>
            </a:fld>
            <a:endParaRPr lang="en-US" altLang="cs-CZ">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p:txBody>
      </p:sp>
      <p:sp>
        <p:nvSpPr>
          <p:cNvPr id="59395"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49146778-D43B-47F1-B85F-2D8EC259208F}" type="slidenum">
              <a:rPr lang="en-US" altLang="cs-CZ">
                <a:latin typeface="Calibri" pitchFamily="34" charset="0"/>
              </a:rPr>
              <a:pPr fontAlgn="base">
                <a:spcBef>
                  <a:spcPct val="0"/>
                </a:spcBef>
                <a:spcAft>
                  <a:spcPct val="0"/>
                </a:spcAft>
              </a:pPr>
              <a:t>71</a:t>
            </a:fld>
            <a:endParaRPr lang="en-US" altLang="cs-CZ">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cs-CZ" dirty="0" smtClean="0"/>
          </a:p>
          <a:p>
            <a:pPr>
              <a:spcBef>
                <a:spcPct val="0"/>
              </a:spcBef>
            </a:pPr>
            <a:endParaRPr lang="en-US" altLang="cs-CZ" dirty="0" smtClean="0"/>
          </a:p>
        </p:txBody>
      </p:sp>
      <p:sp>
        <p:nvSpPr>
          <p:cNvPr id="61443"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F17503D-439D-4309-BD93-3C01A24B0967}" type="slidenum">
              <a:rPr lang="en-US" altLang="cs-CZ">
                <a:latin typeface="Calibri" pitchFamily="34" charset="0"/>
              </a:rPr>
              <a:pPr fontAlgn="base">
                <a:spcBef>
                  <a:spcPct val="0"/>
                </a:spcBef>
                <a:spcAft>
                  <a:spcPct val="0"/>
                </a:spcAft>
              </a:pPr>
              <a:t>72</a:t>
            </a:fld>
            <a:endParaRPr lang="en-US" altLang="cs-CZ">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7DE61-8E67-4884-BD23-38488966FF7E}" type="slidenum">
              <a:rPr lang="cs-CZ" altLang="cs-CZ"/>
              <a:pPr eaLnBrk="1" hangingPunct="1"/>
              <a:t>73</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FADA0A-3465-4CD2-8771-5BFD315CD566}" type="slidenum">
              <a:rPr lang="cs-CZ" altLang="cs-CZ"/>
              <a:pPr eaLnBrk="1" hangingPunct="1"/>
              <a:t>83</a:t>
            </a:fld>
            <a:endParaRPr lang="cs-CZ" altLang="cs-CZ"/>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cs-CZ" altLang="cs-CZ" smtClean="0"/>
              <a:t>podkapitalizování – krytí dlouhodobých aktiv i krátkodobými závazky, platební neschopnost</a:t>
            </a:r>
          </a:p>
          <a:p>
            <a:pPr eaLnBrk="1" hangingPunct="1"/>
            <a:r>
              <a:rPr lang="cs-CZ" altLang="cs-CZ" smtClean="0"/>
              <a:t>překapitalizování – vlastní kapitál  kryje i jiná než dlouhodobá aktiva </a:t>
            </a:r>
          </a:p>
          <a:p>
            <a:pPr eaLnBrk="1" hangingPunct="1"/>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p:spPr>
        <p:txBody>
          <a:bodyPr/>
          <a:lstStyle/>
          <a:p>
            <a:endParaRPr lang="cs-CZ" altLang="cs-CZ" smtClean="0"/>
          </a:p>
        </p:txBody>
      </p:sp>
      <p:sp>
        <p:nvSpPr>
          <p:cNvPr id="33796"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162E93-6159-40B5-889D-D13D9E2BDCA2}" type="slidenum">
              <a:rPr lang="cs-CZ" altLang="cs-CZ" smtClean="0"/>
              <a:pPr eaLnBrk="1" hangingPunct="1"/>
              <a:t>21</a:t>
            </a:fld>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p:spPr>
        <p:txBody>
          <a:bodyPr/>
          <a:lstStyle/>
          <a:p>
            <a:endParaRPr lang="cs-CZ" altLang="cs-CZ" smtClean="0"/>
          </a:p>
        </p:txBody>
      </p:sp>
      <p:sp>
        <p:nvSpPr>
          <p:cNvPr id="34820"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A51E65-9012-4AD1-94A7-A299A8A6551A}" type="slidenum">
              <a:rPr lang="cs-CZ" altLang="cs-CZ" smtClean="0"/>
              <a:pPr eaLnBrk="1" hangingPunct="1"/>
              <a:t>22</a:t>
            </a:fld>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p:spPr>
        <p:txBody>
          <a:bodyPr/>
          <a:lstStyle/>
          <a:p>
            <a:endParaRPr lang="cs-CZ" altLang="cs-CZ" smtClean="0"/>
          </a:p>
        </p:txBody>
      </p:sp>
      <p:sp>
        <p:nvSpPr>
          <p:cNvPr id="35844"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7F38EC-5B6C-4C10-886D-17285AD252F2}" type="slidenum">
              <a:rPr lang="cs-CZ" altLang="cs-CZ" smtClean="0"/>
              <a:pPr eaLnBrk="1" hangingPunct="1"/>
              <a:t>23</a:t>
            </a:fld>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p:spPr>
        <p:txBody>
          <a:bodyPr/>
          <a:lstStyle/>
          <a:p>
            <a:endParaRPr lang="cs-CZ" altLang="cs-CZ" smtClean="0"/>
          </a:p>
        </p:txBody>
      </p:sp>
      <p:sp>
        <p:nvSpPr>
          <p:cNvPr id="36868"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26941-5E6F-4C2C-B5EA-A37F0F21752C}" type="slidenum">
              <a:rPr lang="cs-CZ" altLang="cs-CZ" smtClean="0"/>
              <a:pPr eaLnBrk="1" hangingPunct="1"/>
              <a:t>24</a:t>
            </a:fld>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a:ln/>
        </p:spPr>
      </p:sp>
      <p:sp>
        <p:nvSpPr>
          <p:cNvPr id="37891" name="Zástupný symbol pro poznámky 2"/>
          <p:cNvSpPr>
            <a:spLocks noGrp="1"/>
          </p:cNvSpPr>
          <p:nvPr>
            <p:ph type="body" idx="1"/>
          </p:nvPr>
        </p:nvSpPr>
        <p:spPr>
          <a:noFill/>
        </p:spPr>
        <p:txBody>
          <a:bodyPr/>
          <a:lstStyle/>
          <a:p>
            <a:endParaRPr lang="cs-CZ" altLang="cs-CZ" smtClean="0"/>
          </a:p>
        </p:txBody>
      </p:sp>
      <p:sp>
        <p:nvSpPr>
          <p:cNvPr id="37892"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383B7C-3962-4FD7-959D-1F039421A95E}" type="slidenum">
              <a:rPr lang="cs-CZ" altLang="cs-CZ" smtClean="0"/>
              <a:pPr eaLnBrk="1" hangingPunct="1"/>
              <a:t>25</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r>
              <a:rPr lang="cs-CZ" smtClean="0"/>
              <a:t>Blok 2_23.4.2016</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49873-4028-4765-BD24-2C7BF3987F8F}"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cs-CZ" smtClean="0"/>
              <a:t>Blok 2_23.4.2016</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49873-4028-4765-BD24-2C7BF3987F8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r>
              <a:rPr lang="cs-CZ" smtClean="0"/>
              <a:t>Blok 2_23.4.2016</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49873-4028-4765-BD24-2C7BF3987F8F}"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en-GB"/>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obsah 4"/>
          <p:cNvSpPr>
            <a:spLocks noGrp="1"/>
          </p:cNvSpPr>
          <p:nvPr>
            <p:ph sz="quarter" idx="3"/>
          </p:nvPr>
        </p:nvSpPr>
        <p:spPr>
          <a:xfrm>
            <a:off x="4648200" y="3941763"/>
            <a:ext cx="4038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8" name="Rectangle 6"/>
          <p:cNvSpPr>
            <a:spLocks noGrp="1" noChangeArrowheads="1"/>
          </p:cNvSpPr>
          <p:nvPr>
            <p:ph type="sldNum" sz="quarter" idx="12"/>
          </p:nvPr>
        </p:nvSpPr>
        <p:spPr>
          <a:ln/>
        </p:spPr>
        <p:txBody>
          <a:bodyPr/>
          <a:lstStyle>
            <a:lvl1pPr>
              <a:defRPr/>
            </a:lvl1pPr>
          </a:lstStyle>
          <a:p>
            <a:pPr>
              <a:defRPr/>
            </a:pPr>
            <a:fld id="{47813D5C-9A67-416B-BD66-69F036BC7919}" type="slidenum">
              <a:rPr lang="cs-CZ" altLang="en-US"/>
              <a:pPr>
                <a:defRPr/>
              </a:pPr>
              <a:t>‹#›</a:t>
            </a:fld>
            <a:endParaRPr lang="cs-CZ" altLang="en-US"/>
          </a:p>
        </p:txBody>
      </p:sp>
    </p:spTree>
    <p:extLst>
      <p:ext uri="{BB962C8B-B14F-4D97-AF65-F5344CB8AC3E}">
        <p14:creationId xmlns:p14="http://schemas.microsoft.com/office/powerpoint/2010/main" val="265459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en-GB"/>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D05D93-2EA6-4C8A-A9E9-765603DF9B5A}" type="slidenum">
              <a:rPr lang="cs-CZ" altLang="en-US"/>
              <a:pPr>
                <a:defRPr/>
              </a:pPr>
              <a:t>‹#›</a:t>
            </a:fld>
            <a:endParaRPr lang="cs-CZ" altLang="en-US"/>
          </a:p>
        </p:txBody>
      </p:sp>
    </p:spTree>
    <p:extLst>
      <p:ext uri="{BB962C8B-B14F-4D97-AF65-F5344CB8AC3E}">
        <p14:creationId xmlns:p14="http://schemas.microsoft.com/office/powerpoint/2010/main" val="855589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0"/>
            <a:ext cx="8229600" cy="4530725"/>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18795C28-8596-42FD-AA93-A1B89FC82786}" type="slidenum">
              <a:rPr lang="cs-CZ" altLang="cs-CZ"/>
              <a:pPr>
                <a:defRPr/>
              </a:pPr>
              <a:t>‹#›</a:t>
            </a:fld>
            <a:endParaRPr lang="cs-CZ" altLang="cs-CZ"/>
          </a:p>
        </p:txBody>
      </p:sp>
    </p:spTree>
    <p:extLst>
      <p:ext uri="{BB962C8B-B14F-4D97-AF65-F5344CB8AC3E}">
        <p14:creationId xmlns:p14="http://schemas.microsoft.com/office/powerpoint/2010/main" val="253075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41763"/>
            <a:ext cx="4038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457200" y="6243638"/>
            <a:ext cx="2133600" cy="457200"/>
          </a:xfrm>
        </p:spPr>
        <p:txBody>
          <a:bodyPr/>
          <a:lstStyle>
            <a:lvl1pPr>
              <a:defRPr/>
            </a:lvl1pPr>
          </a:lstStyle>
          <a:p>
            <a:endParaRPr lang="cs-CZ" altLang="cs-CZ"/>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cs-CZ" altLang="cs-CZ"/>
          </a:p>
        </p:txBody>
      </p:sp>
      <p:sp>
        <p:nvSpPr>
          <p:cNvPr id="8" name="Zástupný symbol pro číslo snímku 7"/>
          <p:cNvSpPr>
            <a:spLocks noGrp="1"/>
          </p:cNvSpPr>
          <p:nvPr>
            <p:ph type="sldNum" sz="quarter" idx="12"/>
          </p:nvPr>
        </p:nvSpPr>
        <p:spPr>
          <a:xfrm>
            <a:off x="6553200" y="6243638"/>
            <a:ext cx="2133600" cy="457200"/>
          </a:xfrm>
        </p:spPr>
        <p:txBody>
          <a:bodyPr/>
          <a:lstStyle>
            <a:lvl1pPr>
              <a:defRPr/>
            </a:lvl1pPr>
          </a:lstStyle>
          <a:p>
            <a:fld id="{802C1BE4-05BC-48A2-8644-0CD23F5B3B44}" type="slidenum">
              <a:rPr lang="cs-CZ" altLang="cs-CZ"/>
              <a:pPr/>
              <a:t>‹#›</a:t>
            </a:fld>
            <a:endParaRPr lang="cs-CZ" altLang="cs-CZ"/>
          </a:p>
        </p:txBody>
      </p:sp>
    </p:spTree>
    <p:extLst>
      <p:ext uri="{BB962C8B-B14F-4D97-AF65-F5344CB8AC3E}">
        <p14:creationId xmlns:p14="http://schemas.microsoft.com/office/powerpoint/2010/main" val="335932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cs-CZ" smtClean="0"/>
              <a:t>Blok 2_23.4.2016</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49873-4028-4765-BD24-2C7BF3987F8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r>
              <a:rPr lang="cs-CZ" smtClean="0"/>
              <a:t>Blok 2_23.4.2016</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49873-4028-4765-BD24-2C7BF3987F8F}"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r>
              <a:rPr lang="cs-CZ" smtClean="0"/>
              <a:t>Blok 2_23.4.2016</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49873-4028-4765-BD24-2C7BF3987F8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r>
              <a:rPr lang="cs-CZ" smtClean="0"/>
              <a:t>Blok 2_23.4.2016</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49873-4028-4765-BD24-2C7BF3987F8F}"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r>
              <a:rPr lang="cs-CZ" smtClean="0"/>
              <a:t>Blok 2_23.4.2016</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49873-4028-4765-BD24-2C7BF3987F8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smtClean="0"/>
              <a:t>Blok 2_23.4.2016</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49873-4028-4765-BD24-2C7BF3987F8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cs-CZ" smtClean="0"/>
              <a:t>Blok 2_23.4.2016</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49873-4028-4765-BD24-2C7BF3987F8F}"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cs-CZ" smtClean="0"/>
              <a:t>Blok 2_23.4.2016</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49873-4028-4765-BD24-2C7BF3987F8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cs-CZ" smtClean="0"/>
              <a:t>Blok 2_23.4.2016</a:t>
            </a:r>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7249873-4028-4765-BD24-2C7BF3987F8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businessinfo.cz/cs/clanky/organizacni-kultura-a-narodni-kultura-7699.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imsonlin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cs.wikipedia.org/wiki/Personalistik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www.businessinfo.cz/cs/clanky/narizeni-o-obsahovych-naplnich-zivnosti-4847.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con.muni.cz/prezentace-fakulty" TargetMode="External"/><Relationship Id="rId2" Type="http://schemas.openxmlformats.org/officeDocument/2006/relationships/hyperlink" Target="https://fph.vse.cz/o-fakulte/poslani-a-vize/"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38.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39.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0.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EKONOMICKO-ORGANIZAČNÍ PORADENSTVÍ</a:t>
            </a:r>
            <a:endParaRPr lang="en-GB" dirty="0"/>
          </a:p>
        </p:txBody>
      </p:sp>
      <p:sp>
        <p:nvSpPr>
          <p:cNvPr id="3" name="Podnadpis 2"/>
          <p:cNvSpPr>
            <a:spLocks noGrp="1"/>
          </p:cNvSpPr>
          <p:nvPr>
            <p:ph type="subTitle" idx="1"/>
          </p:nvPr>
        </p:nvSpPr>
        <p:spPr/>
        <p:txBody>
          <a:bodyPr/>
          <a:lstStyle/>
          <a:p>
            <a:r>
              <a:rPr lang="cs-CZ" dirty="0" smtClean="0"/>
              <a:t>KHEOPO_2016</a:t>
            </a:r>
          </a:p>
          <a:p>
            <a:endParaRPr lang="cs-CZ" dirty="0" smtClean="0"/>
          </a:p>
          <a:p>
            <a:r>
              <a:rPr lang="cs-CZ" dirty="0" smtClean="0"/>
              <a:t>Eva Švandová</a:t>
            </a:r>
            <a:endParaRPr lang="cs-CZ" dirty="0"/>
          </a:p>
        </p:txBody>
      </p:sp>
      <p:sp>
        <p:nvSpPr>
          <p:cNvPr id="4" name="Zástupný symbol pro datum 3"/>
          <p:cNvSpPr>
            <a:spLocks noGrp="1"/>
          </p:cNvSpPr>
          <p:nvPr>
            <p:ph type="dt" sz="half" idx="10"/>
          </p:nvPr>
        </p:nvSpPr>
        <p:spPr>
          <a:xfrm>
            <a:off x="611560" y="28842"/>
            <a:ext cx="2133600" cy="365125"/>
          </a:xfrm>
        </p:spPr>
        <p:txBody>
          <a:bodyPr/>
          <a:lstStyle/>
          <a:p>
            <a:r>
              <a:rPr lang="cs-CZ" dirty="0" smtClean="0"/>
              <a:t>Blok 2_23.4.2016</a:t>
            </a:r>
            <a:endParaRPr lang="en-GB" dirty="0"/>
          </a:p>
        </p:txBody>
      </p:sp>
      <p:sp>
        <p:nvSpPr>
          <p:cNvPr id="6" name="Zástupný symbol pro číslo snímku 5"/>
          <p:cNvSpPr>
            <a:spLocks noGrp="1"/>
          </p:cNvSpPr>
          <p:nvPr>
            <p:ph type="sldNum" sz="quarter" idx="12"/>
          </p:nvPr>
        </p:nvSpPr>
        <p:spPr/>
        <p:txBody>
          <a:bodyPr/>
          <a:lstStyle/>
          <a:p>
            <a:fld id="{EEF73EB1-839D-44A6-8172-965719734B6A}" type="slidenum">
              <a:rPr lang="en-GB" smtClean="0"/>
              <a:t>1</a:t>
            </a:fld>
            <a:endParaRPr lang="en-GB"/>
          </a:p>
        </p:txBody>
      </p:sp>
    </p:spTree>
    <p:extLst>
      <p:ext uri="{BB962C8B-B14F-4D97-AF65-F5344CB8AC3E}">
        <p14:creationId xmlns:p14="http://schemas.microsoft.com/office/powerpoint/2010/main" val="1704330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a:t>Celková přestavba podniku</a:t>
            </a:r>
          </a:p>
        </p:txBody>
      </p:sp>
      <p:sp>
        <p:nvSpPr>
          <p:cNvPr id="13315" name="Rectangle 3"/>
          <p:cNvSpPr>
            <a:spLocks noGrp="1" noChangeArrowheads="1"/>
          </p:cNvSpPr>
          <p:nvPr>
            <p:ph sz="quarter" idx="1"/>
          </p:nvPr>
        </p:nvSpPr>
        <p:spPr/>
        <p:txBody>
          <a:bodyPr/>
          <a:lstStyle/>
          <a:p>
            <a:r>
              <a:rPr lang="cs-CZ" altLang="cs-CZ" sz="2600"/>
              <a:t>celková restrukturalizace a reorganizace</a:t>
            </a:r>
          </a:p>
          <a:p>
            <a:r>
              <a:rPr lang="cs-CZ" altLang="cs-CZ" sz="2600"/>
              <a:t>možným řešením je i prodej či likvidace</a:t>
            </a:r>
          </a:p>
          <a:p>
            <a:r>
              <a:rPr lang="cs-CZ" altLang="cs-CZ" sz="2600"/>
              <a:t>prioritu mají nouzová opatření</a:t>
            </a:r>
          </a:p>
          <a:p>
            <a:r>
              <a:rPr lang="cs-CZ" altLang="cs-CZ" sz="2600"/>
              <a:t>třeba rozhodnutí vedoucích k okamžitým úsporám</a:t>
            </a:r>
          </a:p>
          <a:p>
            <a:r>
              <a:rPr lang="cs-CZ" altLang="cs-CZ" sz="2600"/>
              <a:t>inventarizace stávajících zdrojů a finančních a jiných závazků</a:t>
            </a:r>
          </a:p>
        </p:txBody>
      </p:sp>
    </p:spTree>
    <p:extLst>
      <p:ext uri="{BB962C8B-B14F-4D97-AF65-F5344CB8AC3E}">
        <p14:creationId xmlns:p14="http://schemas.microsoft.com/office/powerpoint/2010/main" val="4052623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Účetní a rozpočtový systém</a:t>
            </a:r>
          </a:p>
        </p:txBody>
      </p:sp>
      <p:sp>
        <p:nvSpPr>
          <p:cNvPr id="30723" name="Rectangle 3"/>
          <p:cNvSpPr>
            <a:spLocks noGrp="1" noChangeArrowheads="1"/>
          </p:cNvSpPr>
          <p:nvPr>
            <p:ph type="body" idx="1"/>
          </p:nvPr>
        </p:nvSpPr>
        <p:spPr/>
        <p:txBody>
          <a:bodyPr/>
          <a:lstStyle/>
          <a:p>
            <a:pPr eaLnBrk="1" hangingPunct="1">
              <a:lnSpc>
                <a:spcPct val="80000"/>
              </a:lnSpc>
            </a:pPr>
            <a:r>
              <a:rPr lang="cs-CZ" altLang="cs-CZ" sz="1600" smtClean="0"/>
              <a:t>Klient potřebuje informace rychle, aby jimi podložil své rozhodnutí, takže přibližná (ale včasná) informace má pro něj mnohem větší význam než informace sice přesná, ale opožděná</a:t>
            </a:r>
          </a:p>
          <a:p>
            <a:pPr eaLnBrk="1" hangingPunct="1">
              <a:lnSpc>
                <a:spcPct val="80000"/>
              </a:lnSpc>
            </a:pPr>
            <a:r>
              <a:rPr lang="cs-CZ" altLang="cs-CZ" sz="1600" smtClean="0"/>
              <a:t>Rozpočtový a kontrolní systém se buď musí vypracovat pro konkrétní podnik zvlášť nebo se musí univerzální systém implementovat</a:t>
            </a:r>
          </a:p>
          <a:p>
            <a:pPr eaLnBrk="1" hangingPunct="1">
              <a:lnSpc>
                <a:spcPct val="80000"/>
              </a:lnSpc>
            </a:pPr>
            <a:r>
              <a:rPr lang="cs-CZ" altLang="cs-CZ" sz="1600" smtClean="0"/>
              <a:t>Přes dílčí rozdílnosti systémů my mezi prvky neměly chybět moduly pro:</a:t>
            </a:r>
          </a:p>
          <a:p>
            <a:pPr lvl="1" eaLnBrk="1" hangingPunct="1">
              <a:lnSpc>
                <a:spcPct val="80000"/>
              </a:lnSpc>
            </a:pPr>
            <a:r>
              <a:rPr lang="cs-CZ" altLang="cs-CZ" sz="1600" smtClean="0"/>
              <a:t>plán zisku,</a:t>
            </a:r>
          </a:p>
          <a:p>
            <a:pPr lvl="1" eaLnBrk="1" hangingPunct="1">
              <a:lnSpc>
                <a:spcPct val="80000"/>
              </a:lnSpc>
            </a:pPr>
            <a:r>
              <a:rPr lang="cs-CZ" altLang="cs-CZ" sz="1600" smtClean="0"/>
              <a:t>rozpočet kapitálových investic,</a:t>
            </a:r>
          </a:p>
          <a:p>
            <a:pPr lvl="1" eaLnBrk="1" hangingPunct="1">
              <a:lnSpc>
                <a:spcPct val="80000"/>
              </a:lnSpc>
            </a:pPr>
            <a:r>
              <a:rPr lang="cs-CZ" altLang="cs-CZ" sz="1600" smtClean="0"/>
              <a:t>rozpočet mezd a platů,</a:t>
            </a:r>
          </a:p>
          <a:p>
            <a:pPr lvl="1" eaLnBrk="1" hangingPunct="1">
              <a:lnSpc>
                <a:spcPct val="80000"/>
              </a:lnSpc>
            </a:pPr>
            <a:r>
              <a:rPr lang="cs-CZ" altLang="cs-CZ" sz="1600" smtClean="0"/>
              <a:t>rozpočet nákupu a postupy řízení stavu zásob (u výrobních a obchodních podniků),</a:t>
            </a:r>
          </a:p>
          <a:p>
            <a:pPr lvl="1" eaLnBrk="1" hangingPunct="1">
              <a:lnSpc>
                <a:spcPct val="80000"/>
              </a:lnSpc>
            </a:pPr>
            <a:r>
              <a:rPr lang="cs-CZ" altLang="cs-CZ" sz="1600" smtClean="0"/>
              <a:t>rozpočty přímých výrobních nákladů (u výrobních podniků),</a:t>
            </a:r>
          </a:p>
          <a:p>
            <a:pPr lvl="1" eaLnBrk="1" hangingPunct="1">
              <a:lnSpc>
                <a:spcPct val="80000"/>
              </a:lnSpc>
            </a:pPr>
            <a:r>
              <a:rPr lang="cs-CZ" altLang="cs-CZ" sz="1600" smtClean="0"/>
              <a:t>všeobecné režijní rozpočty,</a:t>
            </a:r>
          </a:p>
          <a:p>
            <a:pPr lvl="1" eaLnBrk="1" hangingPunct="1">
              <a:lnSpc>
                <a:spcPct val="80000"/>
              </a:lnSpc>
            </a:pPr>
            <a:r>
              <a:rPr lang="cs-CZ" altLang="cs-CZ" sz="1600" smtClean="0"/>
              <a:t>rozpočty pro odbyt, marketing a propagaci,</a:t>
            </a:r>
          </a:p>
          <a:p>
            <a:pPr lvl="1" eaLnBrk="1" hangingPunct="1">
              <a:lnSpc>
                <a:spcPct val="80000"/>
              </a:lnSpc>
            </a:pPr>
            <a:r>
              <a:rPr lang="cs-CZ" altLang="cs-CZ" sz="1600" smtClean="0"/>
              <a:t>rozpočty na nábor pracovníků a průpravu (zejména u velkých a středních podniků),</a:t>
            </a:r>
          </a:p>
          <a:p>
            <a:pPr lvl="1" eaLnBrk="1" hangingPunct="1">
              <a:lnSpc>
                <a:spcPct val="80000"/>
              </a:lnSpc>
            </a:pPr>
            <a:r>
              <a:rPr lang="cs-CZ" altLang="cs-CZ" sz="1600" smtClean="0"/>
              <a:t>celkový rozpočet</a:t>
            </a:r>
          </a:p>
        </p:txBody>
      </p:sp>
    </p:spTree>
    <p:extLst>
      <p:ext uri="{BB962C8B-B14F-4D97-AF65-F5344CB8AC3E}">
        <p14:creationId xmlns:p14="http://schemas.microsoft.com/office/powerpoint/2010/main" val="4827766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Účetní a rozpočtový systém</a:t>
            </a:r>
          </a:p>
        </p:txBody>
      </p:sp>
      <p:sp>
        <p:nvSpPr>
          <p:cNvPr id="31747" name="Rectangle 3"/>
          <p:cNvSpPr>
            <a:spLocks noGrp="1" noChangeArrowheads="1"/>
          </p:cNvSpPr>
          <p:nvPr>
            <p:ph type="body" idx="1"/>
          </p:nvPr>
        </p:nvSpPr>
        <p:spPr/>
        <p:txBody>
          <a:bodyPr/>
          <a:lstStyle/>
          <a:p>
            <a:pPr eaLnBrk="1" hangingPunct="1">
              <a:lnSpc>
                <a:spcPct val="80000"/>
              </a:lnSpc>
            </a:pPr>
            <a:r>
              <a:rPr lang="cs-CZ" altLang="cs-CZ" sz="1600" smtClean="0"/>
              <a:t>Poradce musí sledovat více cílů, mezi něž patří především:</a:t>
            </a:r>
          </a:p>
          <a:p>
            <a:pPr lvl="1" eaLnBrk="1" hangingPunct="1">
              <a:lnSpc>
                <a:spcPct val="80000"/>
              </a:lnSpc>
            </a:pPr>
            <a:r>
              <a:rPr lang="cs-CZ" altLang="cs-CZ" sz="1600" smtClean="0"/>
              <a:t>sledování kapitálových výdajů a vázání zdrojů tak, aby nedosáhly úhrnu, který bude představovat nepřiměřený tlak na finanční strukturu a zdroje podniku,</a:t>
            </a:r>
          </a:p>
          <a:p>
            <a:pPr lvl="1" eaLnBrk="1" hangingPunct="1">
              <a:lnSpc>
                <a:spcPct val="80000"/>
              </a:lnSpc>
            </a:pPr>
            <a:r>
              <a:rPr lang="cs-CZ" altLang="cs-CZ" sz="1600" smtClean="0"/>
              <a:t>plánování a koordinování všech důchodových a nákladových položek tak, aby byl zajištěn pozitivní cash-flow a garantována likvidita podniku,</a:t>
            </a:r>
          </a:p>
          <a:p>
            <a:pPr lvl="1" eaLnBrk="1" hangingPunct="1">
              <a:lnSpc>
                <a:spcPct val="80000"/>
              </a:lnSpc>
            </a:pPr>
            <a:r>
              <a:rPr lang="cs-CZ" altLang="cs-CZ" sz="1600" smtClean="0"/>
              <a:t>sledovat skutečné důchodové, nákladové a výdajové položky a porovnávat je s položkami rozpočtu a v případě potřeby korigovat odchylky.</a:t>
            </a:r>
          </a:p>
          <a:p>
            <a:pPr eaLnBrk="1" hangingPunct="1">
              <a:lnSpc>
                <a:spcPct val="80000"/>
              </a:lnSpc>
            </a:pPr>
            <a:r>
              <a:rPr lang="cs-CZ" altLang="cs-CZ" sz="1600" smtClean="0"/>
              <a:t>Je nezbytné navrhnout postupy pro sběr a přenos údajů k rozpracování a kontrole rozpočtů a stanovení nápravné akce</a:t>
            </a:r>
          </a:p>
          <a:p>
            <a:pPr eaLnBrk="1" hangingPunct="1">
              <a:lnSpc>
                <a:spcPct val="80000"/>
              </a:lnSpc>
            </a:pPr>
            <a:r>
              <a:rPr lang="cs-CZ" altLang="cs-CZ" sz="1600" smtClean="0"/>
              <a:t>Je nutné vést konzultace ve všech etapách zavádění systému s nižším event. středním managementem tak, aby dokončený systém splňoval všechny její požadavky</a:t>
            </a:r>
          </a:p>
          <a:p>
            <a:pPr eaLnBrk="1" hangingPunct="1">
              <a:lnSpc>
                <a:spcPct val="80000"/>
              </a:lnSpc>
            </a:pPr>
            <a:r>
              <a:rPr lang="cs-CZ" altLang="cs-CZ" sz="1600" smtClean="0"/>
              <a:t>Je vhodné, aby se poradci aktivně účastnili průpravy zaměstnanců při práci s novým systémem a jeho jednotlivými postupy, přičemž by měli podniku zůstat k dispozici tak dlouho, dokud systém nebude úspěšně a kompletně implementován. </a:t>
            </a:r>
          </a:p>
        </p:txBody>
      </p:sp>
    </p:spTree>
    <p:extLst>
      <p:ext uri="{BB962C8B-B14F-4D97-AF65-F5344CB8AC3E}">
        <p14:creationId xmlns:p14="http://schemas.microsoft.com/office/powerpoint/2010/main" val="1331211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88913"/>
            <a:ext cx="8229600" cy="836612"/>
          </a:xfrm>
        </p:spPr>
        <p:txBody>
          <a:bodyPr/>
          <a:lstStyle/>
          <a:p>
            <a:r>
              <a:rPr lang="cs-CZ" altLang="cs-CZ" sz="2900"/>
              <a:t>Organizační struktura</a:t>
            </a:r>
          </a:p>
        </p:txBody>
      </p:sp>
      <p:pic>
        <p:nvPicPr>
          <p:cNvPr id="14339" name="Picture 3" descr="struktura plzensky prazdroj"/>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7544" y="1052736"/>
            <a:ext cx="3851920" cy="19266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descr="unistav"/>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35487" y="1772816"/>
            <a:ext cx="4608513" cy="2141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descr="struktura metrostav"/>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42988" y="3141663"/>
            <a:ext cx="6553200" cy="364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5640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88913"/>
            <a:ext cx="8229600" cy="836612"/>
          </a:xfrm>
        </p:spPr>
        <p:txBody>
          <a:bodyPr/>
          <a:lstStyle/>
          <a:p>
            <a:r>
              <a:rPr lang="cs-CZ" altLang="cs-CZ"/>
              <a:t>Rozhodovací systémy</a:t>
            </a:r>
          </a:p>
        </p:txBody>
      </p:sp>
      <p:sp>
        <p:nvSpPr>
          <p:cNvPr id="15363" name="Rectangle 3"/>
          <p:cNvSpPr>
            <a:spLocks noGrp="1" noChangeArrowheads="1"/>
          </p:cNvSpPr>
          <p:nvPr>
            <p:ph sz="quarter" idx="1"/>
          </p:nvPr>
        </p:nvSpPr>
        <p:spPr>
          <a:xfrm>
            <a:off x="467544" y="1556792"/>
            <a:ext cx="8507413" cy="5545137"/>
          </a:xfrm>
        </p:spPr>
        <p:txBody>
          <a:bodyPr/>
          <a:lstStyle/>
          <a:p>
            <a:pPr>
              <a:lnSpc>
                <a:spcPct val="80000"/>
              </a:lnSpc>
            </a:pPr>
            <a:r>
              <a:rPr lang="cs-CZ" altLang="cs-CZ" sz="1900" dirty="0"/>
              <a:t>potíže s metodami a organizací rozhodování</a:t>
            </a:r>
          </a:p>
          <a:p>
            <a:pPr>
              <a:lnSpc>
                <a:spcPct val="80000"/>
              </a:lnSpc>
              <a:buFont typeface="Wingdings" pitchFamily="2" charset="2"/>
              <a:buNone/>
            </a:pPr>
            <a:r>
              <a:rPr lang="cs-CZ" altLang="cs-CZ" sz="1900" b="1" dirty="0"/>
              <a:t>úkol poradce:</a:t>
            </a:r>
          </a:p>
          <a:p>
            <a:pPr>
              <a:lnSpc>
                <a:spcPct val="80000"/>
              </a:lnSpc>
            </a:pPr>
            <a:r>
              <a:rPr lang="cs-CZ" altLang="cs-CZ" sz="1900" dirty="0"/>
              <a:t>roztřídění rozhodnutí do skupin podle jejich povahy, naléhavosti, finančních důsledků, stupně komplexnosti, atd.;</a:t>
            </a:r>
          </a:p>
          <a:p>
            <a:pPr>
              <a:lnSpc>
                <a:spcPct val="80000"/>
              </a:lnSpc>
            </a:pPr>
            <a:r>
              <a:rPr lang="cs-CZ" altLang="cs-CZ" sz="1900" dirty="0"/>
              <a:t>způsobů, jakými se typická rozhodnutí přijímají</a:t>
            </a:r>
          </a:p>
          <a:p>
            <a:pPr>
              <a:lnSpc>
                <a:spcPct val="80000"/>
              </a:lnSpc>
            </a:pPr>
            <a:r>
              <a:rPr lang="cs-CZ" altLang="cs-CZ" sz="1900" dirty="0"/>
              <a:t>jednotlivých rozhodovacích rolí, které hrají štábní specialisté a linioví manažeři;</a:t>
            </a:r>
          </a:p>
          <a:p>
            <a:pPr>
              <a:lnSpc>
                <a:spcPct val="80000"/>
              </a:lnSpc>
            </a:pPr>
            <a:r>
              <a:rPr lang="cs-CZ" altLang="cs-CZ" sz="1900" dirty="0"/>
              <a:t>rolí kolektivních orgánů při přípravě a přijímání rozhodnutí;</a:t>
            </a:r>
          </a:p>
          <a:p>
            <a:pPr>
              <a:lnSpc>
                <a:spcPct val="80000"/>
              </a:lnSpc>
            </a:pPr>
            <a:r>
              <a:rPr lang="cs-CZ" altLang="cs-CZ" sz="1900" dirty="0"/>
              <a:t>účasti zástupců zaměstnanců na rozhodování;</a:t>
            </a:r>
          </a:p>
          <a:p>
            <a:pPr>
              <a:lnSpc>
                <a:spcPct val="80000"/>
              </a:lnSpc>
            </a:pPr>
            <a:r>
              <a:rPr lang="cs-CZ" altLang="cs-CZ" sz="1900" dirty="0"/>
              <a:t>rozhodovací a poradní role jednotlivců v neformálních postaveních, která jim propůjčují vliv;</a:t>
            </a:r>
          </a:p>
          <a:p>
            <a:pPr>
              <a:lnSpc>
                <a:spcPct val="80000"/>
              </a:lnSpc>
            </a:pPr>
            <a:r>
              <a:rPr lang="cs-CZ" altLang="cs-CZ" sz="1900" dirty="0"/>
              <a:t>odpovědnosti za rozhodnutí, jejich implementaci a kontrolu implementace;</a:t>
            </a:r>
          </a:p>
          <a:p>
            <a:pPr>
              <a:lnSpc>
                <a:spcPct val="80000"/>
              </a:lnSpc>
            </a:pPr>
            <a:r>
              <a:rPr lang="cs-CZ" altLang="cs-CZ" sz="1900" dirty="0"/>
              <a:t>využití rozhodovacích technik, modelů nebo formalizovaných postupů.</a:t>
            </a:r>
          </a:p>
        </p:txBody>
      </p:sp>
    </p:spTree>
    <p:extLst>
      <p:ext uri="{BB962C8B-B14F-4D97-AF65-F5344CB8AC3E}">
        <p14:creationId xmlns:p14="http://schemas.microsoft.com/office/powerpoint/2010/main" val="348031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836612"/>
          </a:xfrm>
        </p:spPr>
        <p:txBody>
          <a:bodyPr/>
          <a:lstStyle/>
          <a:p>
            <a:r>
              <a:rPr lang="cs-CZ" altLang="cs-CZ"/>
              <a:t>Podniková kultura</a:t>
            </a:r>
          </a:p>
        </p:txBody>
      </p:sp>
      <p:sp>
        <p:nvSpPr>
          <p:cNvPr id="16387" name="Rectangle 3"/>
          <p:cNvSpPr>
            <a:spLocks noGrp="1" noChangeArrowheads="1"/>
          </p:cNvSpPr>
          <p:nvPr>
            <p:ph sz="quarter" idx="1"/>
          </p:nvPr>
        </p:nvSpPr>
        <p:spPr>
          <a:xfrm>
            <a:off x="395288" y="1052513"/>
            <a:ext cx="8291512" cy="4752975"/>
          </a:xfrm>
        </p:spPr>
        <p:txBody>
          <a:bodyPr/>
          <a:lstStyle/>
          <a:p>
            <a:pPr>
              <a:lnSpc>
                <a:spcPct val="90000"/>
              </a:lnSpc>
              <a:buFont typeface="Wingdings" pitchFamily="2" charset="2"/>
              <a:buNone/>
            </a:pPr>
            <a:r>
              <a:rPr lang="cs-CZ" altLang="cs-CZ" sz="2100" b="1"/>
              <a:t>Kdy se zaměřovat na kulturu?</a:t>
            </a:r>
          </a:p>
          <a:p>
            <a:pPr>
              <a:lnSpc>
                <a:spcPct val="90000"/>
              </a:lnSpc>
            </a:pPr>
            <a:r>
              <a:rPr lang="cs-CZ" altLang="cs-CZ" sz="2100"/>
              <a:t>Když je podnik v nesnázích. </a:t>
            </a:r>
          </a:p>
          <a:p>
            <a:pPr>
              <a:lnSpc>
                <a:spcPct val="90000"/>
              </a:lnSpc>
            </a:pPr>
            <a:r>
              <a:rPr lang="cs-CZ" altLang="cs-CZ" sz="2100"/>
              <a:t>Když se podnik velmi rychle rozrostl. </a:t>
            </a:r>
          </a:p>
          <a:p>
            <a:pPr>
              <a:lnSpc>
                <a:spcPct val="90000"/>
              </a:lnSpc>
            </a:pPr>
            <a:r>
              <a:rPr lang="cs-CZ" altLang="cs-CZ" sz="2100"/>
              <a:t>Když je naplánována významná technologická a strukturální změna. </a:t>
            </a:r>
          </a:p>
          <a:p>
            <a:pPr>
              <a:lnSpc>
                <a:spcPct val="90000"/>
              </a:lnSpc>
            </a:pPr>
            <a:r>
              <a:rPr lang="cs-CZ" altLang="cs-CZ" sz="2100"/>
              <a:t>Když se zdá, že existuje konflikt mezi kulturou podniku a hodnotami, které převažují v okolí – např. jestliže veřejnost stále důrazněji vyžaduje, aby se podnik choval v rozporu se svou kulturou.</a:t>
            </a:r>
          </a:p>
          <a:p>
            <a:pPr>
              <a:lnSpc>
                <a:spcPct val="90000"/>
              </a:lnSpc>
            </a:pPr>
            <a:r>
              <a:rPr lang="cs-CZ" altLang="cs-CZ" sz="2100"/>
              <a:t>Když jsou operace podniku internacionalizovány a problém tkví v tom, jak se přizpůsobit cizím kulturám.</a:t>
            </a:r>
          </a:p>
        </p:txBody>
      </p:sp>
    </p:spTree>
    <p:extLst>
      <p:ext uri="{BB962C8B-B14F-4D97-AF65-F5344CB8AC3E}">
        <p14:creationId xmlns:p14="http://schemas.microsoft.com/office/powerpoint/2010/main" val="642748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cs-CZ" altLang="cs-CZ"/>
              <a:t>Soulad mezi kulturou a strategií</a:t>
            </a:r>
          </a:p>
        </p:txBody>
      </p:sp>
      <p:pic>
        <p:nvPicPr>
          <p:cNvPr id="17411" name="Picture 3" descr="kulturaI"/>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9425" y="1974850"/>
            <a:ext cx="8137525" cy="378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3423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altLang="cs-CZ"/>
              <a:t>Inovace</a:t>
            </a:r>
          </a:p>
        </p:txBody>
      </p:sp>
      <p:sp>
        <p:nvSpPr>
          <p:cNvPr id="18435" name="Rectangle 3"/>
          <p:cNvSpPr>
            <a:spLocks noGrp="1" noChangeArrowheads="1"/>
          </p:cNvSpPr>
          <p:nvPr>
            <p:ph sz="quarter" idx="1"/>
          </p:nvPr>
        </p:nvSpPr>
        <p:spPr/>
        <p:txBody>
          <a:bodyPr/>
          <a:lstStyle/>
          <a:p>
            <a:r>
              <a:rPr lang="cs-CZ" altLang="cs-CZ"/>
              <a:t>bez ohledu na problém, jaký v podniku existuje, zákazník očekává určitou inovaci</a:t>
            </a:r>
          </a:p>
          <a:p>
            <a:r>
              <a:rPr lang="cs-CZ" altLang="cs-CZ"/>
              <a:t>analýza inovační schopnosti podniku</a:t>
            </a:r>
          </a:p>
          <a:p>
            <a:r>
              <a:rPr lang="cs-CZ" altLang="cs-CZ"/>
              <a:t>provázanost s marketingem, výrobou</a:t>
            </a:r>
          </a:p>
          <a:p>
            <a:r>
              <a:rPr lang="cs-CZ" altLang="cs-CZ"/>
              <a:t>kreativita!!!!</a:t>
            </a:r>
          </a:p>
        </p:txBody>
      </p:sp>
    </p:spTree>
    <p:extLst>
      <p:ext uri="{BB962C8B-B14F-4D97-AF65-F5344CB8AC3E}">
        <p14:creationId xmlns:p14="http://schemas.microsoft.com/office/powerpoint/2010/main" val="267148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Fúze a akvizice</a:t>
            </a:r>
            <a:endParaRPr lang="cs-CZ" dirty="0"/>
          </a:p>
        </p:txBody>
      </p:sp>
      <p:sp>
        <p:nvSpPr>
          <p:cNvPr id="3" name="Zástupný symbol pro obsah 2"/>
          <p:cNvSpPr>
            <a:spLocks noGrp="1"/>
          </p:cNvSpPr>
          <p:nvPr>
            <p:ph sz="quarter" idx="1"/>
          </p:nvPr>
        </p:nvSpPr>
        <p:spPr/>
        <p:txBody>
          <a:bodyPr/>
          <a:lstStyle/>
          <a:p>
            <a:r>
              <a:rPr lang="cs-CZ" dirty="0" smtClean="0"/>
              <a:t>Proces tvorby strategické kooperace</a:t>
            </a:r>
          </a:p>
          <a:p>
            <a:r>
              <a:rPr lang="cs-CZ" dirty="0" smtClean="0"/>
              <a:t>Výběr a ohodnocení partnera – </a:t>
            </a:r>
            <a:r>
              <a:rPr lang="cs-CZ" dirty="0" err="1" smtClean="0"/>
              <a:t>due</a:t>
            </a:r>
            <a:r>
              <a:rPr lang="cs-CZ" dirty="0" smtClean="0"/>
              <a:t> </a:t>
            </a:r>
            <a:r>
              <a:rPr lang="cs-CZ" dirty="0" err="1" smtClean="0"/>
              <a:t>dilligence</a:t>
            </a:r>
            <a:endParaRPr lang="cs-CZ" dirty="0" smtClean="0"/>
          </a:p>
          <a:p>
            <a:r>
              <a:rPr lang="cs-CZ" dirty="0" smtClean="0"/>
              <a:t>Ohodnocení kompatibilit </a:t>
            </a:r>
          </a:p>
          <a:p>
            <a:r>
              <a:rPr lang="cs-CZ" dirty="0" smtClean="0"/>
              <a:t>Rozpory kultur</a:t>
            </a:r>
          </a:p>
          <a:p>
            <a:r>
              <a:rPr lang="cs-CZ" dirty="0" smtClean="0"/>
              <a:t>Struktury ovládání</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21088"/>
            <a:ext cx="5308650" cy="222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846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Kulturní odlišnosti</a:t>
            </a:r>
            <a:endParaRPr lang="cs-CZ" dirty="0"/>
          </a:p>
        </p:txBody>
      </p:sp>
      <p:sp>
        <p:nvSpPr>
          <p:cNvPr id="3" name="Zástupný symbol pro obsah 2"/>
          <p:cNvSpPr>
            <a:spLocks noGrp="1"/>
          </p:cNvSpPr>
          <p:nvPr>
            <p:ph sz="quarter" idx="1"/>
          </p:nvPr>
        </p:nvSpPr>
        <p:spPr/>
        <p:txBody>
          <a:bodyPr/>
          <a:lstStyle/>
          <a:p>
            <a:endParaRPr lang="cs-CZ"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34491" t="26616" r="35944" b="28125"/>
          <a:stretch>
            <a:fillRect/>
          </a:stretch>
        </p:blipFill>
        <p:spPr bwMode="auto">
          <a:xfrm>
            <a:off x="630238" y="1628775"/>
            <a:ext cx="3846512"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34412" t="40517" r="36386" b="11272"/>
          <a:stretch>
            <a:fillRect/>
          </a:stretch>
        </p:blipFill>
        <p:spPr bwMode="auto">
          <a:xfrm>
            <a:off x="4887913" y="1628775"/>
            <a:ext cx="379888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11"/>
          <p:cNvSpPr>
            <a:spLocks noChangeArrowheads="1"/>
          </p:cNvSpPr>
          <p:nvPr/>
        </p:nvSpPr>
        <p:spPr bwMode="auto">
          <a:xfrm>
            <a:off x="520700" y="5156200"/>
            <a:ext cx="6859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cs-CZ" sz="1800"/>
              <a:t>http://geert-hofstede.com/czech-republic.html</a:t>
            </a:r>
          </a:p>
        </p:txBody>
      </p:sp>
      <p:sp>
        <p:nvSpPr>
          <p:cNvPr id="7" name="Obdélník 11"/>
          <p:cNvSpPr>
            <a:spLocks noChangeArrowheads="1"/>
          </p:cNvSpPr>
          <p:nvPr/>
        </p:nvSpPr>
        <p:spPr bwMode="auto">
          <a:xfrm>
            <a:off x="539750" y="5734050"/>
            <a:ext cx="685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cs-CZ" sz="1800">
                <a:hlinkClick r:id="rId4"/>
              </a:rPr>
              <a:t>http://www.businessinfo.cz/cs/clanky/organizacni-kultura-a-narodni-kultura-7699.html</a:t>
            </a:r>
            <a:r>
              <a:rPr lang="cs-CZ" altLang="cs-CZ" sz="1800"/>
              <a:t> </a:t>
            </a:r>
            <a:endParaRPr lang="en-US" altLang="cs-CZ" sz="1800"/>
          </a:p>
        </p:txBody>
      </p:sp>
    </p:spTree>
    <p:extLst>
      <p:ext uri="{BB962C8B-B14F-4D97-AF65-F5344CB8AC3E}">
        <p14:creationId xmlns:p14="http://schemas.microsoft.com/office/powerpoint/2010/main" val="3185255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755576" y="1557338"/>
            <a:ext cx="8136904" cy="1800225"/>
          </a:xfrm>
        </p:spPr>
        <p:txBody>
          <a:bodyPr/>
          <a:lstStyle/>
          <a:p>
            <a:pPr algn="ctr" eaLnBrk="1" hangingPunct="1"/>
            <a:r>
              <a:rPr lang="cs-CZ" altLang="cs-CZ" sz="4400" dirty="0" smtClean="0"/>
              <a:t>Poradenství  v   oblasti marketingu</a:t>
            </a:r>
          </a:p>
        </p:txBody>
      </p:sp>
      <p:sp>
        <p:nvSpPr>
          <p:cNvPr id="5" name="Rectangle 4"/>
          <p:cNvSpPr>
            <a:spLocks noGrp="1" noChangeArrowheads="1"/>
          </p:cNvSpPr>
          <p:nvPr>
            <p:ph type="dt" sz="half" idx="10"/>
          </p:nvPr>
        </p:nvSpPr>
        <p:spPr/>
        <p:txBody>
          <a:bodyPr/>
          <a:lstStyle/>
          <a:p>
            <a:pPr>
              <a:defRPr/>
            </a:pPr>
            <a:r>
              <a:rPr lang="en-US" altLang="en-US" smtClean="0"/>
              <a:t>Blok 1_12.3.2016</a:t>
            </a:r>
            <a:endParaRPr lang="cs-CZ" altLang="en-US" dirty="0"/>
          </a:p>
        </p:txBody>
      </p:sp>
      <p:sp>
        <p:nvSpPr>
          <p:cNvPr id="7" name="Rectangle 6"/>
          <p:cNvSpPr>
            <a:spLocks noGrp="1" noChangeArrowheads="1"/>
          </p:cNvSpPr>
          <p:nvPr>
            <p:ph type="sldNum" sz="quarter" idx="12"/>
          </p:nvPr>
        </p:nvSpPr>
        <p:spPr/>
        <p:txBody>
          <a:bodyPr/>
          <a:lstStyle/>
          <a:p>
            <a:pPr>
              <a:defRPr/>
            </a:pPr>
            <a:fld id="{193322B4-E0F4-4EAC-BD0F-D2986EA04E77}" type="slidenum">
              <a:rPr lang="cs-CZ" altLang="en-US"/>
              <a:pPr>
                <a:defRPr/>
              </a:pPr>
              <a:t>18</a:t>
            </a:fld>
            <a:endParaRPr lang="cs-CZ" altLang="en-US"/>
          </a:p>
        </p:txBody>
      </p:sp>
      <p:pic>
        <p:nvPicPr>
          <p:cNvPr id="3079" name="Picture 4" descr="MCj01557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3573463"/>
            <a:ext cx="16208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dnadpis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91855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cs-CZ" altLang="cs-CZ" smtClean="0"/>
              <a:t>Poradenství pro řízení marketingu a odbytu</a:t>
            </a:r>
          </a:p>
        </p:txBody>
      </p:sp>
      <p:sp>
        <p:nvSpPr>
          <p:cNvPr id="4099" name="Rectangle 3"/>
          <p:cNvSpPr>
            <a:spLocks noGrp="1" noChangeArrowheads="1"/>
          </p:cNvSpPr>
          <p:nvPr>
            <p:ph type="body" idx="1"/>
          </p:nvPr>
        </p:nvSpPr>
        <p:spPr/>
        <p:txBody>
          <a:bodyPr/>
          <a:lstStyle/>
          <a:p>
            <a:pPr eaLnBrk="1" hangingPunct="1"/>
            <a:r>
              <a:rPr lang="cs-CZ" altLang="cs-CZ" sz="2600" smtClean="0"/>
              <a:t>3 problémové oblasti</a:t>
            </a:r>
          </a:p>
          <a:p>
            <a:pPr lvl="1" eaLnBrk="1" hangingPunct="1"/>
            <a:r>
              <a:rPr lang="cs-CZ" altLang="cs-CZ" sz="2200" smtClean="0"/>
              <a:t>marketingová strategie (koncepční pojetí marketingu) – tvorba, změna, plán</a:t>
            </a:r>
          </a:p>
          <a:p>
            <a:pPr lvl="1" eaLnBrk="1" hangingPunct="1"/>
            <a:r>
              <a:rPr lang="cs-CZ" altLang="cs-CZ" sz="2200" smtClean="0"/>
              <a:t>marketingové činnosti (funkční pojetí marketingu– reklamní kampaň, vývoj nových produktů, obalová technika, </a:t>
            </a:r>
            <a:r>
              <a:rPr lang="cs-CZ" altLang="cs-CZ" sz="2200" b="1" smtClean="0"/>
              <a:t>budování značky</a:t>
            </a:r>
            <a:r>
              <a:rPr lang="cs-CZ" altLang="cs-CZ" sz="2200" smtClean="0"/>
              <a:t>....</a:t>
            </a:r>
          </a:p>
          <a:p>
            <a:pPr lvl="1" eaLnBrk="1" hangingPunct="1"/>
            <a:r>
              <a:rPr lang="cs-CZ" altLang="cs-CZ" sz="2200" smtClean="0"/>
              <a:t>marketingový průzkum, generace „leadů“</a:t>
            </a:r>
          </a:p>
          <a:p>
            <a:pPr eaLnBrk="1" hangingPunct="1"/>
            <a:r>
              <a:rPr lang="cs-CZ" altLang="cs-CZ" sz="2600" smtClean="0"/>
              <a:t>Využitelné metody: Analýza silných a slabých stránek, analýza příležitostí a hrozeb, analýza marketingového a komunikačního mixu, Porterův model pěti konkurenčních sil</a:t>
            </a:r>
          </a:p>
        </p:txBody>
      </p:sp>
    </p:spTree>
    <p:extLst>
      <p:ext uri="{BB962C8B-B14F-4D97-AF65-F5344CB8AC3E}">
        <p14:creationId xmlns:p14="http://schemas.microsoft.com/office/powerpoint/2010/main" val="15804628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755576" y="1557338"/>
            <a:ext cx="8136904" cy="1800225"/>
          </a:xfrm>
        </p:spPr>
        <p:txBody>
          <a:bodyPr/>
          <a:lstStyle/>
          <a:p>
            <a:pPr algn="ctr" eaLnBrk="1" hangingPunct="1"/>
            <a:r>
              <a:rPr lang="cs-CZ" altLang="cs-CZ" sz="4400" dirty="0" smtClean="0"/>
              <a:t>Poradenství  v   Obecném a  strategickém managementu</a:t>
            </a:r>
          </a:p>
        </p:txBody>
      </p:sp>
      <p:sp>
        <p:nvSpPr>
          <p:cNvPr id="5" name="Rectangle 4"/>
          <p:cNvSpPr>
            <a:spLocks noGrp="1" noChangeArrowheads="1"/>
          </p:cNvSpPr>
          <p:nvPr>
            <p:ph type="dt" sz="half" idx="10"/>
          </p:nvPr>
        </p:nvSpPr>
        <p:spPr/>
        <p:txBody>
          <a:bodyPr/>
          <a:lstStyle/>
          <a:p>
            <a:pPr>
              <a:defRPr/>
            </a:pPr>
            <a:r>
              <a:rPr lang="en-US" altLang="en-US" smtClean="0"/>
              <a:t>Blok 1_12.3.2016</a:t>
            </a:r>
            <a:endParaRPr lang="cs-CZ" altLang="en-US" dirty="0"/>
          </a:p>
        </p:txBody>
      </p:sp>
      <p:sp>
        <p:nvSpPr>
          <p:cNvPr id="7" name="Rectangle 6"/>
          <p:cNvSpPr>
            <a:spLocks noGrp="1" noChangeArrowheads="1"/>
          </p:cNvSpPr>
          <p:nvPr>
            <p:ph type="sldNum" sz="quarter" idx="12"/>
          </p:nvPr>
        </p:nvSpPr>
        <p:spPr/>
        <p:txBody>
          <a:bodyPr/>
          <a:lstStyle/>
          <a:p>
            <a:pPr>
              <a:defRPr/>
            </a:pPr>
            <a:fld id="{193322B4-E0F4-4EAC-BD0F-D2986EA04E77}" type="slidenum">
              <a:rPr lang="cs-CZ" altLang="en-US"/>
              <a:pPr>
                <a:defRPr/>
              </a:pPr>
              <a:t>2</a:t>
            </a:fld>
            <a:endParaRPr lang="cs-CZ" altLang="en-US"/>
          </a:p>
        </p:txBody>
      </p:sp>
      <p:pic>
        <p:nvPicPr>
          <p:cNvPr id="3079" name="Picture 4" descr="MCj01557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3573463"/>
            <a:ext cx="16208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dnadpis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47881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Marketingový outsourcing</a:t>
            </a:r>
          </a:p>
        </p:txBody>
      </p:sp>
      <p:sp>
        <p:nvSpPr>
          <p:cNvPr id="77827" name="Rectangle 3"/>
          <p:cNvSpPr>
            <a:spLocks noGrp="1" noChangeArrowheads="1"/>
          </p:cNvSpPr>
          <p:nvPr>
            <p:ph type="body" idx="1"/>
          </p:nvPr>
        </p:nvSpPr>
        <p:spPr>
          <a:xfrm>
            <a:off x="323528" y="1412776"/>
            <a:ext cx="8281988" cy="4608513"/>
          </a:xfrm>
        </p:spPr>
        <p:txBody>
          <a:bodyPr>
            <a:normAutofit lnSpcReduction="10000"/>
          </a:bodyPr>
          <a:lstStyle/>
          <a:p>
            <a:pPr eaLnBrk="1" hangingPunct="1">
              <a:defRPr/>
            </a:pPr>
            <a:r>
              <a:rPr lang="cs-CZ" altLang="cs-CZ" dirty="0" smtClean="0"/>
              <a:t>Výhody</a:t>
            </a:r>
          </a:p>
          <a:p>
            <a:pPr lvl="1" eaLnBrk="1" hangingPunct="1">
              <a:defRPr/>
            </a:pPr>
            <a:r>
              <a:rPr lang="cs-CZ" altLang="cs-CZ" dirty="0" smtClean="0"/>
              <a:t>Úspora nákladů</a:t>
            </a:r>
          </a:p>
          <a:p>
            <a:pPr lvl="1" eaLnBrk="1" hangingPunct="1">
              <a:defRPr/>
            </a:pPr>
            <a:r>
              <a:rPr lang="cs-CZ" altLang="cs-CZ" dirty="0" smtClean="0"/>
              <a:t>Nezávislý pohled na problematiku zvenčí</a:t>
            </a:r>
          </a:p>
          <a:p>
            <a:pPr lvl="1" eaLnBrk="1" hangingPunct="1">
              <a:defRPr/>
            </a:pPr>
            <a:r>
              <a:rPr lang="cs-CZ" altLang="cs-CZ" dirty="0" smtClean="0"/>
              <a:t>Nové inspirace</a:t>
            </a:r>
          </a:p>
          <a:p>
            <a:pPr lvl="1" eaLnBrk="1" hangingPunct="1">
              <a:defRPr/>
            </a:pPr>
            <a:r>
              <a:rPr lang="cs-CZ" altLang="cs-CZ" dirty="0" smtClean="0"/>
              <a:t>Vyšší nasazení týmu</a:t>
            </a:r>
          </a:p>
          <a:p>
            <a:pPr lvl="1" eaLnBrk="1" hangingPunct="1">
              <a:defRPr/>
            </a:pPr>
            <a:r>
              <a:rPr lang="cs-CZ" altLang="cs-CZ" dirty="0" smtClean="0"/>
              <a:t>Vyšší specializace</a:t>
            </a:r>
          </a:p>
          <a:p>
            <a:pPr lvl="1" eaLnBrk="1" hangingPunct="1">
              <a:defRPr/>
            </a:pPr>
            <a:r>
              <a:rPr lang="cs-CZ" altLang="cs-CZ" dirty="0" smtClean="0"/>
              <a:t>Vyšší efektivita</a:t>
            </a:r>
          </a:p>
          <a:p>
            <a:pPr eaLnBrk="1" hangingPunct="1">
              <a:defRPr/>
            </a:pPr>
            <a:r>
              <a:rPr lang="cs-CZ" altLang="cs-CZ" dirty="0" smtClean="0"/>
              <a:t>Zrušit marketingová oddělení?</a:t>
            </a:r>
          </a:p>
          <a:p>
            <a:pPr lvl="1" eaLnBrk="1" hangingPunct="1">
              <a:defRPr/>
            </a:pPr>
            <a:r>
              <a:rPr lang="cs-CZ" dirty="0" smtClean="0"/>
              <a:t>84 % všech marketingových programů je neprofitujících! (dle </a:t>
            </a:r>
            <a:r>
              <a:rPr lang="cs-CZ" dirty="0" err="1" smtClean="0"/>
              <a:t>Copernicus</a:t>
            </a:r>
            <a:r>
              <a:rPr lang="cs-CZ" dirty="0" smtClean="0"/>
              <a:t>, 2005)</a:t>
            </a:r>
          </a:p>
          <a:p>
            <a:pPr lvl="1" eaLnBrk="1" hangingPunct="1">
              <a:defRPr/>
            </a:pPr>
            <a:r>
              <a:rPr lang="cs-CZ" dirty="0" smtClean="0"/>
              <a:t>Problém </a:t>
            </a:r>
            <a:r>
              <a:rPr lang="cs-CZ" dirty="0" err="1" smtClean="0"/>
              <a:t>komodizace</a:t>
            </a:r>
            <a:r>
              <a:rPr lang="cs-CZ" dirty="0" smtClean="0"/>
              <a:t> značky</a:t>
            </a:r>
          </a:p>
          <a:p>
            <a:pPr lvl="1" eaLnBrk="1" hangingPunct="1">
              <a:defRPr/>
            </a:pPr>
            <a:r>
              <a:rPr lang="cs-CZ" dirty="0" smtClean="0"/>
              <a:t>??? Je důvodem tzv. intuitivní marketing ??? </a:t>
            </a:r>
          </a:p>
          <a:p>
            <a:pPr lvl="1" eaLnBrk="1" hangingPunct="1">
              <a:defRPr/>
            </a:pPr>
            <a:r>
              <a:rPr lang="cs-CZ" dirty="0" smtClean="0"/>
              <a:t>???Je důvodem nevhodná komunikace produktu zákazníkům???</a:t>
            </a:r>
          </a:p>
        </p:txBody>
      </p:sp>
    </p:spTree>
    <p:extLst>
      <p:ext uri="{BB962C8B-B14F-4D97-AF65-F5344CB8AC3E}">
        <p14:creationId xmlns:p14="http://schemas.microsoft.com/office/powerpoint/2010/main" val="113699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mtClean="0"/>
              <a:t>Marketingová strategie</a:t>
            </a:r>
          </a:p>
        </p:txBody>
      </p:sp>
      <p:sp>
        <p:nvSpPr>
          <p:cNvPr id="6147" name="Rectangle 3"/>
          <p:cNvSpPr>
            <a:spLocks noGrp="1" noChangeArrowheads="1"/>
          </p:cNvSpPr>
          <p:nvPr>
            <p:ph type="body" idx="1"/>
          </p:nvPr>
        </p:nvSpPr>
        <p:spPr/>
        <p:txBody>
          <a:bodyPr/>
          <a:lstStyle/>
          <a:p>
            <a:pPr eaLnBrk="1" hangingPunct="1"/>
            <a:r>
              <a:rPr lang="cs-CZ" altLang="cs-CZ" sz="2600" smtClean="0"/>
              <a:t>Zhodnocení vize a na základě toho stanovených cílů – musí být orientace na zákazníka!</a:t>
            </a:r>
          </a:p>
          <a:p>
            <a:pPr eaLnBrk="1" hangingPunct="1"/>
            <a:r>
              <a:rPr lang="cs-CZ" altLang="cs-CZ" sz="2600" smtClean="0"/>
              <a:t>strategická rozhodnutí v marketingu mají dopad na další funkce jako výroba, vývoj nových výrobků nebo finanční řízení</a:t>
            </a:r>
          </a:p>
          <a:p>
            <a:pPr eaLnBrk="1" hangingPunct="1"/>
            <a:r>
              <a:rPr lang="cs-CZ" altLang="cs-CZ" sz="2600" smtClean="0"/>
              <a:t>klasifikace klientovy orientace k trhu:</a:t>
            </a:r>
          </a:p>
          <a:p>
            <a:pPr lvl="1" eaLnBrk="1" hangingPunct="1"/>
            <a:r>
              <a:rPr lang="cs-CZ" altLang="cs-CZ" sz="2200" smtClean="0"/>
              <a:t>orientace na výrobek</a:t>
            </a:r>
          </a:p>
          <a:p>
            <a:pPr lvl="1" eaLnBrk="1" hangingPunct="1"/>
            <a:r>
              <a:rPr lang="cs-CZ" altLang="cs-CZ" sz="2200" smtClean="0"/>
              <a:t>orientace na výrobu</a:t>
            </a:r>
          </a:p>
          <a:p>
            <a:pPr lvl="1" eaLnBrk="1" hangingPunct="1"/>
            <a:r>
              <a:rPr lang="cs-CZ" altLang="cs-CZ" sz="2200" smtClean="0"/>
              <a:t>orientace na trh</a:t>
            </a:r>
          </a:p>
          <a:p>
            <a:pPr eaLnBrk="1" hangingPunct="1"/>
            <a:r>
              <a:rPr lang="cs-CZ" altLang="cs-CZ" sz="2600" smtClean="0">
                <a:hlinkClick r:id="" action="ppaction://hlinkshowjump?jump=nextslide"/>
              </a:rPr>
              <a:t>Marketingový</a:t>
            </a:r>
            <a:r>
              <a:rPr lang="cs-CZ" altLang="cs-CZ" sz="2600" smtClean="0"/>
              <a:t> audit</a:t>
            </a:r>
          </a:p>
        </p:txBody>
      </p:sp>
    </p:spTree>
    <p:extLst>
      <p:ext uri="{BB962C8B-B14F-4D97-AF65-F5344CB8AC3E}">
        <p14:creationId xmlns:p14="http://schemas.microsoft.com/office/powerpoint/2010/main" val="13185872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188913"/>
            <a:ext cx="8229600" cy="1139825"/>
          </a:xfrm>
        </p:spPr>
        <p:txBody>
          <a:bodyPr/>
          <a:lstStyle/>
          <a:p>
            <a:pPr eaLnBrk="1" hangingPunct="1"/>
            <a:r>
              <a:rPr lang="cs-CZ" altLang="cs-CZ" smtClean="0"/>
              <a:t>Marketingový audit</a:t>
            </a:r>
          </a:p>
        </p:txBody>
      </p:sp>
      <p:sp>
        <p:nvSpPr>
          <p:cNvPr id="7171" name="Rectangle 3"/>
          <p:cNvSpPr>
            <a:spLocks noGrp="1" noChangeArrowheads="1"/>
          </p:cNvSpPr>
          <p:nvPr>
            <p:ph type="body" idx="1"/>
          </p:nvPr>
        </p:nvSpPr>
        <p:spPr/>
        <p:txBody>
          <a:bodyPr/>
          <a:lstStyle/>
          <a:p>
            <a:pPr eaLnBrk="1" hangingPunct="1">
              <a:lnSpc>
                <a:spcPct val="80000"/>
              </a:lnSpc>
            </a:pPr>
            <a:r>
              <a:rPr lang="cs-CZ" altLang="cs-CZ" sz="2100" smtClean="0"/>
              <a:t>= prověření všech MKT činností, které podnik vyvíjí</a:t>
            </a:r>
          </a:p>
          <a:p>
            <a:pPr eaLnBrk="1" hangingPunct="1">
              <a:lnSpc>
                <a:spcPct val="80000"/>
              </a:lnSpc>
            </a:pPr>
            <a:r>
              <a:rPr lang="cs-CZ" altLang="cs-CZ" sz="2100" smtClean="0"/>
              <a:t>- nezávislé zkoumání s cílem určit problémové oblasti a příležitosti a</a:t>
            </a:r>
          </a:p>
          <a:p>
            <a:pPr eaLnBrk="1" hangingPunct="1">
              <a:lnSpc>
                <a:spcPct val="80000"/>
              </a:lnSpc>
            </a:pPr>
            <a:r>
              <a:rPr lang="cs-CZ" altLang="cs-CZ" sz="2100" smtClean="0"/>
              <a:t>doporučit opatření ke zlepšení</a:t>
            </a:r>
          </a:p>
          <a:p>
            <a:pPr eaLnBrk="1" hangingPunct="1">
              <a:lnSpc>
                <a:spcPct val="80000"/>
              </a:lnSpc>
            </a:pPr>
            <a:r>
              <a:rPr lang="cs-CZ" altLang="cs-CZ" sz="2100" smtClean="0"/>
              <a:t>zkoumané oblasti:</a:t>
            </a:r>
          </a:p>
          <a:p>
            <a:pPr lvl="1" eaLnBrk="1" hangingPunct="1">
              <a:lnSpc>
                <a:spcPct val="80000"/>
              </a:lnSpc>
            </a:pPr>
            <a:r>
              <a:rPr lang="cs-CZ" altLang="cs-CZ" sz="2000" smtClean="0"/>
              <a:t>reklama a propagace, účast na veletrzích, průzkum trhu,</a:t>
            </a:r>
          </a:p>
          <a:p>
            <a:pPr lvl="1" eaLnBrk="1" hangingPunct="1">
              <a:lnSpc>
                <a:spcPct val="80000"/>
              </a:lnSpc>
            </a:pPr>
            <a:r>
              <a:rPr lang="cs-CZ" altLang="cs-CZ" sz="2000" smtClean="0"/>
              <a:t>sledování konkurence, ale také firemní kultura, image</a:t>
            </a:r>
          </a:p>
          <a:p>
            <a:pPr lvl="1" eaLnBrk="1" hangingPunct="1">
              <a:lnSpc>
                <a:spcPct val="80000"/>
              </a:lnSpc>
            </a:pPr>
            <a:r>
              <a:rPr lang="cs-CZ" altLang="cs-CZ" sz="2000" smtClean="0"/>
              <a:t>podniku, způsob komunikace se zákazníky a s veřejností,</a:t>
            </a:r>
          </a:p>
          <a:p>
            <a:pPr lvl="1" eaLnBrk="1" hangingPunct="1">
              <a:lnSpc>
                <a:spcPct val="80000"/>
              </a:lnSpc>
            </a:pPr>
            <a:r>
              <a:rPr lang="cs-CZ" altLang="cs-CZ" sz="2000" smtClean="0"/>
              <a:t>vztahy s okolím, systém komunikace s médii, apod.</a:t>
            </a:r>
          </a:p>
          <a:p>
            <a:pPr eaLnBrk="1" hangingPunct="1">
              <a:lnSpc>
                <a:spcPct val="80000"/>
              </a:lnSpc>
            </a:pPr>
            <a:r>
              <a:rPr lang="cs-CZ" altLang="cs-CZ" sz="2100" smtClean="0"/>
              <a:t> poradce/podnik sám/</a:t>
            </a:r>
          </a:p>
          <a:p>
            <a:pPr eaLnBrk="1" hangingPunct="1">
              <a:lnSpc>
                <a:spcPct val="80000"/>
              </a:lnSpc>
              <a:buFont typeface="Wingdings" pitchFamily="2" charset="2"/>
              <a:buNone/>
            </a:pPr>
            <a:r>
              <a:rPr lang="cs-CZ" altLang="cs-CZ" sz="2100" smtClean="0"/>
              <a:t>+ širší záběr MKT znalostí, zkušeností a poznatků z jiných firem</a:t>
            </a:r>
          </a:p>
          <a:p>
            <a:pPr eaLnBrk="1" hangingPunct="1">
              <a:lnSpc>
                <a:spcPct val="80000"/>
              </a:lnSpc>
              <a:buFont typeface="Wingdings" pitchFamily="2" charset="2"/>
              <a:buNone/>
            </a:pPr>
            <a:r>
              <a:rPr lang="cs-CZ" altLang="cs-CZ" sz="2100" smtClean="0"/>
              <a:t>		plné pracovní nasazení</a:t>
            </a:r>
          </a:p>
          <a:p>
            <a:pPr eaLnBrk="1" hangingPunct="1">
              <a:lnSpc>
                <a:spcPct val="80000"/>
              </a:lnSpc>
              <a:buFont typeface="Wingdings" pitchFamily="2" charset="2"/>
              <a:buNone/>
            </a:pPr>
            <a:r>
              <a:rPr lang="cs-CZ" altLang="cs-CZ" sz="2100" smtClean="0"/>
              <a:t>		objektivnější pohled z venku</a:t>
            </a:r>
          </a:p>
          <a:p>
            <a:pPr eaLnBrk="1" hangingPunct="1">
              <a:lnSpc>
                <a:spcPct val="80000"/>
              </a:lnSpc>
              <a:buFont typeface="Wingdings" pitchFamily="2" charset="2"/>
              <a:buNone/>
            </a:pPr>
            <a:r>
              <a:rPr lang="cs-CZ" altLang="cs-CZ" sz="2100" smtClean="0"/>
              <a:t>- peníze</a:t>
            </a:r>
          </a:p>
        </p:txBody>
      </p:sp>
    </p:spTree>
    <p:extLst>
      <p:ext uri="{BB962C8B-B14F-4D97-AF65-F5344CB8AC3E}">
        <p14:creationId xmlns:p14="http://schemas.microsoft.com/office/powerpoint/2010/main" val="556089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036638"/>
            <a:ext cx="663733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777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mtClean="0"/>
              <a:t>Výsledky marketingového auditu</a:t>
            </a:r>
          </a:p>
        </p:txBody>
      </p:sp>
      <p:sp>
        <p:nvSpPr>
          <p:cNvPr id="9219" name="Rectangle 3"/>
          <p:cNvSpPr>
            <a:spLocks noGrp="1" noChangeArrowheads="1"/>
          </p:cNvSpPr>
          <p:nvPr>
            <p:ph type="body" sz="half" idx="1"/>
          </p:nvPr>
        </p:nvSpPr>
        <p:spPr>
          <a:xfrm>
            <a:off x="457200" y="1268760"/>
            <a:ext cx="4038600" cy="5472608"/>
          </a:xfrm>
        </p:spPr>
        <p:txBody>
          <a:bodyPr>
            <a:noAutofit/>
          </a:bodyPr>
          <a:lstStyle/>
          <a:p>
            <a:pPr eaLnBrk="1" hangingPunct="1">
              <a:lnSpc>
                <a:spcPct val="80000"/>
              </a:lnSpc>
            </a:pPr>
            <a:r>
              <a:rPr lang="cs-CZ" altLang="cs-CZ" sz="1600" dirty="0" smtClean="0"/>
              <a:t>Jaké příležitosti má Vaše firma díky okolnímu prostředí, dokáže se vyvarovat rizik a využít příležitosti?</a:t>
            </a:r>
          </a:p>
          <a:p>
            <a:pPr eaLnBrk="1" hangingPunct="1">
              <a:lnSpc>
                <a:spcPct val="80000"/>
              </a:lnSpc>
            </a:pPr>
            <a:r>
              <a:rPr lang="cs-CZ" altLang="cs-CZ" sz="1600" dirty="0" smtClean="0"/>
              <a:t>Jak se </a:t>
            </a:r>
            <a:r>
              <a:rPr lang="cs-CZ" altLang="cs-CZ" sz="1600" dirty="0" smtClean="0"/>
              <a:t>vyvíjel</a:t>
            </a:r>
            <a:r>
              <a:rPr lang="cs-CZ" altLang="cs-CZ" sz="1600" dirty="0" smtClean="0"/>
              <a:t>, jak se bude v krátkém i delším horizontu vyvíjet trh, na kterém podnikáte? </a:t>
            </a:r>
            <a:r>
              <a:rPr lang="cs-CZ" altLang="cs-CZ" sz="1600" dirty="0" err="1" smtClean="0"/>
              <a:t>Co,udělá</a:t>
            </a:r>
            <a:r>
              <a:rPr lang="cs-CZ" altLang="cs-CZ" sz="1600" dirty="0" smtClean="0"/>
              <a:t> změna trhu s pozicí Vaší firmy? Jak se lze přizpůsobit?</a:t>
            </a:r>
          </a:p>
          <a:p>
            <a:pPr eaLnBrk="1" hangingPunct="1">
              <a:lnSpc>
                <a:spcPct val="80000"/>
              </a:lnSpc>
            </a:pPr>
            <a:r>
              <a:rPr lang="cs-CZ" altLang="cs-CZ" sz="1600" dirty="0" smtClean="0"/>
              <a:t>Kdo jsou Vaši zákazníci? Jaké mají nákupní chování, jak je lze ovlivnit apod.? Jak vidí zákazníci firmu?</a:t>
            </a:r>
          </a:p>
          <a:p>
            <a:pPr eaLnBrk="1" hangingPunct="1">
              <a:lnSpc>
                <a:spcPct val="80000"/>
              </a:lnSpc>
            </a:pPr>
            <a:r>
              <a:rPr lang="cs-CZ" altLang="cs-CZ" sz="1600" dirty="0" smtClean="0"/>
              <a:t>Kdo jsou Vaši konkurenti? V čem jsou lepší, jaké strategie používají a jak účinně proti nim bojovat?</a:t>
            </a:r>
          </a:p>
          <a:p>
            <a:pPr eaLnBrk="1" hangingPunct="1">
              <a:lnSpc>
                <a:spcPct val="80000"/>
              </a:lnSpc>
            </a:pPr>
            <a:r>
              <a:rPr lang="cs-CZ" altLang="cs-CZ" sz="1600" dirty="0" smtClean="0"/>
              <a:t>Jak lze efektivně spolupracovat s dodavateli? Jak se bránit </a:t>
            </a:r>
            <a:r>
              <a:rPr lang="cs-CZ" altLang="cs-CZ" sz="1600" dirty="0" err="1" smtClean="0"/>
              <a:t>dod</a:t>
            </a:r>
            <a:r>
              <a:rPr lang="cs-CZ" altLang="cs-CZ" sz="1600" dirty="0" smtClean="0"/>
              <a:t>. nátlakům, nebo případné ztrátě důležitých dodavatelů?</a:t>
            </a:r>
          </a:p>
          <a:p>
            <a:pPr eaLnBrk="1" hangingPunct="1">
              <a:lnSpc>
                <a:spcPct val="80000"/>
              </a:lnSpc>
            </a:pPr>
            <a:r>
              <a:rPr lang="cs-CZ" altLang="cs-CZ" sz="1600" dirty="0" smtClean="0"/>
              <a:t>Má firma doopravdy jasně a srozumitelně stanovený cíl pro dlouhodobý horizont?</a:t>
            </a:r>
          </a:p>
          <a:p>
            <a:pPr eaLnBrk="1" hangingPunct="1">
              <a:lnSpc>
                <a:spcPct val="80000"/>
              </a:lnSpc>
            </a:pPr>
            <a:r>
              <a:rPr lang="cs-CZ" altLang="cs-CZ" sz="1600" dirty="0" smtClean="0"/>
              <a:t>Jaká je synergie úkolů</a:t>
            </a:r>
            <a:r>
              <a:rPr lang="cs-CZ" altLang="cs-CZ" sz="1600" dirty="0" smtClean="0"/>
              <a:t>?</a:t>
            </a:r>
            <a:endParaRPr lang="cs-CZ" altLang="cs-CZ" sz="1600" dirty="0" smtClean="0"/>
          </a:p>
        </p:txBody>
      </p:sp>
      <p:sp>
        <p:nvSpPr>
          <p:cNvPr id="2" name="Zástupný symbol pro obsah 1"/>
          <p:cNvSpPr>
            <a:spLocks noGrp="1"/>
          </p:cNvSpPr>
          <p:nvPr>
            <p:ph sz="half" idx="2"/>
          </p:nvPr>
        </p:nvSpPr>
        <p:spPr>
          <a:xfrm>
            <a:off x="4648200" y="1124744"/>
            <a:ext cx="4038600" cy="5733256"/>
          </a:xfrm>
        </p:spPr>
        <p:txBody>
          <a:bodyPr>
            <a:normAutofit fontScale="92500" lnSpcReduction="20000"/>
          </a:bodyPr>
          <a:lstStyle/>
          <a:p>
            <a:pPr>
              <a:lnSpc>
                <a:spcPct val="80000"/>
              </a:lnSpc>
            </a:pPr>
            <a:r>
              <a:rPr lang="cs-CZ" altLang="cs-CZ" sz="2100" dirty="0"/>
              <a:t>Má firma marketingovou strategii? Je tato strategie vhodná?</a:t>
            </a:r>
          </a:p>
          <a:p>
            <a:pPr>
              <a:lnSpc>
                <a:spcPct val="80000"/>
              </a:lnSpc>
            </a:pPr>
            <a:r>
              <a:rPr lang="cs-CZ" altLang="cs-CZ" sz="2100" dirty="0"/>
              <a:t>Jak firma získává informace a jak s nimi zachází?</a:t>
            </a:r>
          </a:p>
          <a:p>
            <a:pPr>
              <a:lnSpc>
                <a:spcPct val="80000"/>
              </a:lnSpc>
            </a:pPr>
            <a:r>
              <a:rPr lang="cs-CZ" altLang="cs-CZ" sz="2100" dirty="0"/>
              <a:t>Ví firma opravdu přesně jaká je rentabilita produktu, trhu, zákazníků apod.?</a:t>
            </a:r>
          </a:p>
          <a:p>
            <a:pPr>
              <a:lnSpc>
                <a:spcPct val="80000"/>
              </a:lnSpc>
            </a:pPr>
            <a:r>
              <a:rPr lang="cs-CZ" altLang="cs-CZ" sz="2100" dirty="0"/>
              <a:t>Jak vypadají sortimentní řady?</a:t>
            </a:r>
          </a:p>
          <a:p>
            <a:pPr>
              <a:lnSpc>
                <a:spcPct val="80000"/>
              </a:lnSpc>
            </a:pPr>
            <a:r>
              <a:rPr lang="cs-CZ" altLang="cs-CZ" sz="2100" dirty="0"/>
              <a:t>Jaké má firma zákazníky? Kdo jsou hlavními zákazníky a jak na ně působit? Proč firma některé zákazníky ztrácí? Čím může firma zákazníky získávat?</a:t>
            </a:r>
          </a:p>
          <a:p>
            <a:pPr>
              <a:lnSpc>
                <a:spcPct val="80000"/>
              </a:lnSpc>
            </a:pPr>
            <a:r>
              <a:rPr lang="cs-CZ" altLang="cs-CZ" sz="2100" dirty="0"/>
              <a:t>Je cena produktu správně stanovena? Jaké metody lze použít, aby firma byla zisková a poptávka po produktech se díky ceně nesnížila?</a:t>
            </a:r>
          </a:p>
          <a:p>
            <a:pPr>
              <a:lnSpc>
                <a:spcPct val="80000"/>
              </a:lnSpc>
            </a:pPr>
            <a:r>
              <a:rPr lang="cs-CZ" altLang="cs-CZ" sz="2100" dirty="0"/>
              <a:t>Je propagace, kterou firma v současnosti realizuje, účinná a efektivní? Které typy propagace lze opustit a kterým se věnovat?</a:t>
            </a:r>
          </a:p>
          <a:p>
            <a:pPr>
              <a:lnSpc>
                <a:spcPct val="80000"/>
              </a:lnSpc>
            </a:pPr>
            <a:r>
              <a:rPr lang="cs-CZ" altLang="cs-CZ" sz="2100" dirty="0"/>
              <a:t>Dokáže firma doopravdy získávat vhodné osoby pro jednotlivé úseky organizace? Je současný stav dostačující?...</a:t>
            </a:r>
          </a:p>
          <a:p>
            <a:pPr>
              <a:lnSpc>
                <a:spcPct val="80000"/>
              </a:lnSpc>
            </a:pPr>
            <a:r>
              <a:rPr lang="cs-CZ" altLang="cs-CZ" sz="2100" dirty="0"/>
              <a:t>zpět</a:t>
            </a:r>
          </a:p>
          <a:p>
            <a:endParaRPr lang="en-GB" dirty="0"/>
          </a:p>
        </p:txBody>
      </p:sp>
    </p:spTree>
    <p:extLst>
      <p:ext uri="{BB962C8B-B14F-4D97-AF65-F5344CB8AC3E}">
        <p14:creationId xmlns:p14="http://schemas.microsoft.com/office/powerpoint/2010/main" val="2982256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mtClean="0"/>
              <a:t>Analýza marketingové strategie</a:t>
            </a:r>
          </a:p>
        </p:txBody>
      </p:sp>
      <p:sp>
        <p:nvSpPr>
          <p:cNvPr id="10243" name="Rectangle 3"/>
          <p:cNvSpPr>
            <a:spLocks noGrp="1" noChangeArrowheads="1"/>
          </p:cNvSpPr>
          <p:nvPr>
            <p:ph type="body" sz="half" idx="1"/>
          </p:nvPr>
        </p:nvSpPr>
        <p:spPr>
          <a:xfrm>
            <a:off x="1042988" y="1557338"/>
            <a:ext cx="6165850" cy="4637087"/>
          </a:xfrm>
        </p:spPr>
        <p:txBody>
          <a:bodyPr/>
          <a:lstStyle/>
          <a:p>
            <a:pPr eaLnBrk="1" hangingPunct="1"/>
            <a:r>
              <a:rPr lang="cs-CZ" altLang="cs-CZ" sz="2600" smtClean="0"/>
              <a:t>analýza výrobního sortimentu</a:t>
            </a:r>
          </a:p>
          <a:p>
            <a:pPr eaLnBrk="1" hangingPunct="1"/>
            <a:r>
              <a:rPr lang="cs-CZ" altLang="cs-CZ" sz="2600" smtClean="0"/>
              <a:t>neexistují mezery?</a:t>
            </a:r>
          </a:p>
          <a:p>
            <a:pPr eaLnBrk="1" hangingPunct="1"/>
            <a:r>
              <a:rPr lang="cs-CZ" altLang="cs-CZ" sz="2600" smtClean="0"/>
              <a:t>nevyrábí se něco v příliš malé kapacitě?</a:t>
            </a:r>
          </a:p>
          <a:p>
            <a:pPr eaLnBrk="1" hangingPunct="1"/>
            <a:r>
              <a:rPr lang="cs-CZ" altLang="cs-CZ" sz="2600" smtClean="0"/>
              <a:t>kvalita zboží a spolehlivost doručení </a:t>
            </a:r>
          </a:p>
          <a:p>
            <a:pPr eaLnBrk="1" hangingPunct="1"/>
            <a:r>
              <a:rPr lang="cs-CZ" altLang="cs-CZ" sz="2600" smtClean="0"/>
              <a:t>tvorba ceny</a:t>
            </a:r>
          </a:p>
          <a:p>
            <a:pPr eaLnBrk="1" hangingPunct="1"/>
            <a:r>
              <a:rPr lang="cs-CZ" altLang="cs-CZ" sz="2600" smtClean="0"/>
              <a:t>dojem firmy na veřejnost</a:t>
            </a:r>
          </a:p>
        </p:txBody>
      </p:sp>
      <p:pic>
        <p:nvPicPr>
          <p:cNvPr id="10244" name="Picture 4" descr="MCj0349648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flipH="1">
            <a:off x="8101013" y="3790950"/>
            <a:ext cx="361950" cy="110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58824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mtClean="0"/>
              <a:t>Marketingové operace</a:t>
            </a:r>
          </a:p>
        </p:txBody>
      </p:sp>
      <p:sp>
        <p:nvSpPr>
          <p:cNvPr id="11267" name="Rectangle 3"/>
          <p:cNvSpPr>
            <a:spLocks noGrp="1" noChangeArrowheads="1"/>
          </p:cNvSpPr>
          <p:nvPr>
            <p:ph type="body" idx="1"/>
          </p:nvPr>
        </p:nvSpPr>
        <p:spPr/>
        <p:txBody>
          <a:bodyPr/>
          <a:lstStyle/>
          <a:p>
            <a:pPr eaLnBrk="1" hangingPunct="1"/>
            <a:r>
              <a:rPr lang="cs-CZ" altLang="cs-CZ" smtClean="0"/>
              <a:t>volba vhodných komunikačních nástrojů</a:t>
            </a:r>
          </a:p>
          <a:p>
            <a:pPr eaLnBrk="1" hangingPunct="1"/>
            <a:r>
              <a:rPr lang="cs-CZ" altLang="cs-CZ" smtClean="0"/>
              <a:t>řízení prodeje</a:t>
            </a:r>
          </a:p>
          <a:p>
            <a:pPr eaLnBrk="1" hangingPunct="1"/>
            <a:r>
              <a:rPr lang="cs-CZ" altLang="cs-CZ" smtClean="0"/>
              <a:t>reklama a podpora trhu</a:t>
            </a:r>
          </a:p>
          <a:p>
            <a:pPr eaLnBrk="1" hangingPunct="1"/>
            <a:r>
              <a:rPr lang="cs-CZ" altLang="cs-CZ" smtClean="0"/>
              <a:t>distribuční cesty</a:t>
            </a:r>
          </a:p>
          <a:p>
            <a:pPr eaLnBrk="1" hangingPunct="1"/>
            <a:r>
              <a:rPr lang="cs-CZ" altLang="cs-CZ" smtClean="0"/>
              <a:t>vývoj nových výrobků</a:t>
            </a:r>
          </a:p>
          <a:p>
            <a:pPr eaLnBrk="1" hangingPunct="1"/>
            <a:r>
              <a:rPr lang="cs-CZ" altLang="cs-CZ" smtClean="0"/>
              <a:t>obalová technika</a:t>
            </a:r>
          </a:p>
        </p:txBody>
      </p:sp>
    </p:spTree>
    <p:extLst>
      <p:ext uri="{BB962C8B-B14F-4D97-AF65-F5344CB8AC3E}">
        <p14:creationId xmlns:p14="http://schemas.microsoft.com/office/powerpoint/2010/main" val="10709842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altLang="cs-CZ" smtClean="0"/>
              <a:t>Marketingový průzkum</a:t>
            </a:r>
          </a:p>
        </p:txBody>
      </p:sp>
      <p:sp>
        <p:nvSpPr>
          <p:cNvPr id="3" name="Zástupný symbol pro obsah 2"/>
          <p:cNvSpPr>
            <a:spLocks noGrp="1"/>
          </p:cNvSpPr>
          <p:nvPr>
            <p:ph idx="1"/>
          </p:nvPr>
        </p:nvSpPr>
        <p:spPr/>
        <p:txBody>
          <a:bodyPr/>
          <a:lstStyle/>
          <a:p>
            <a:pPr>
              <a:defRPr/>
            </a:pPr>
            <a:r>
              <a:rPr lang="cs-CZ" dirty="0" smtClean="0"/>
              <a:t>Rostoucí specializace</a:t>
            </a:r>
          </a:p>
          <a:p>
            <a:pPr>
              <a:defRPr/>
            </a:pPr>
            <a:r>
              <a:rPr lang="cs-CZ" dirty="0" smtClean="0"/>
              <a:t>Uplatnění firemních výrobků na trhu a výhled</a:t>
            </a:r>
          </a:p>
          <a:p>
            <a:pPr>
              <a:defRPr/>
            </a:pPr>
            <a:r>
              <a:rPr lang="cs-CZ" dirty="0" smtClean="0"/>
              <a:t>Nejedná se o poradenství pro řízení marketingu</a:t>
            </a:r>
          </a:p>
          <a:p>
            <a:pPr>
              <a:defRPr/>
            </a:pPr>
            <a:r>
              <a:rPr lang="cs-CZ" dirty="0" smtClean="0"/>
              <a:t>Vytváření seznamu „</a:t>
            </a:r>
            <a:r>
              <a:rPr lang="cs-CZ" dirty="0" err="1" smtClean="0"/>
              <a:t>leadů</a:t>
            </a:r>
            <a:r>
              <a:rPr lang="cs-CZ" dirty="0" smtClean="0"/>
              <a:t> – přechod od </a:t>
            </a:r>
            <a:r>
              <a:rPr lang="cs-CZ" dirty="0" err="1" smtClean="0"/>
              <a:t>push</a:t>
            </a:r>
            <a:r>
              <a:rPr lang="cs-CZ" dirty="0" smtClean="0"/>
              <a:t> strategie k </a:t>
            </a:r>
            <a:r>
              <a:rPr lang="cs-CZ" dirty="0" err="1" smtClean="0"/>
              <a:t>pull</a:t>
            </a:r>
            <a:r>
              <a:rPr lang="cs-CZ" dirty="0" smtClean="0"/>
              <a:t> strategii</a:t>
            </a:r>
          </a:p>
          <a:p>
            <a:pPr lvl="1">
              <a:defRPr/>
            </a:pPr>
            <a:r>
              <a:rPr lang="cs-CZ" dirty="0" smtClean="0"/>
              <a:t>cenové porovnávače</a:t>
            </a:r>
          </a:p>
          <a:p>
            <a:pPr lvl="1">
              <a:defRPr/>
            </a:pPr>
            <a:r>
              <a:rPr lang="cs-CZ" dirty="0" smtClean="0"/>
              <a:t>on-line komunikace</a:t>
            </a:r>
          </a:p>
          <a:p>
            <a:pPr lvl="1">
              <a:defRPr/>
            </a:pPr>
            <a:r>
              <a:rPr lang="cs-CZ" dirty="0"/>
              <a:t>v</a:t>
            </a:r>
            <a:r>
              <a:rPr lang="cs-CZ" dirty="0" smtClean="0"/>
              <a:t>ýkonnostní marketing</a:t>
            </a:r>
          </a:p>
          <a:p>
            <a:pPr marL="0" indent="0">
              <a:buFont typeface="Wingdings" pitchFamily="2" charset="2"/>
              <a:buNone/>
              <a:defRPr/>
            </a:pPr>
            <a:endParaRPr lang="cs-CZ" i="1" dirty="0" smtClean="0"/>
          </a:p>
          <a:p>
            <a:pPr>
              <a:defRPr/>
            </a:pPr>
            <a:endParaRPr lang="cs-CZ" dirty="0"/>
          </a:p>
        </p:txBody>
      </p:sp>
      <p:pic>
        <p:nvPicPr>
          <p:cNvPr id="12292"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58152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395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549275"/>
            <a:ext cx="8229600" cy="5759450"/>
          </a:xfrm>
        </p:spPr>
        <p:txBody>
          <a:bodyPr/>
          <a:lstStyle/>
          <a:p>
            <a:pPr eaLnBrk="1" hangingPunct="1">
              <a:lnSpc>
                <a:spcPct val="80000"/>
              </a:lnSpc>
            </a:pPr>
            <a:r>
              <a:rPr lang="cs-CZ" altLang="cs-CZ" sz="2100" b="1" smtClean="0"/>
              <a:t>Tržní potenciál</a:t>
            </a:r>
            <a:r>
              <a:rPr lang="cs-CZ" altLang="cs-CZ" sz="2100" smtClean="0"/>
              <a:t> (potenciální poptávka TP) je nejvyšší možná poptávka. Udává, kolik jednotek produktu můžeme na trhu maximálně prodat </a:t>
            </a:r>
          </a:p>
          <a:p>
            <a:pPr eaLnBrk="1" hangingPunct="1">
              <a:lnSpc>
                <a:spcPct val="80000"/>
              </a:lnSpc>
            </a:pPr>
            <a:r>
              <a:rPr lang="cs-CZ" altLang="cs-CZ" sz="2100" b="1" smtClean="0"/>
              <a:t>Objem trhu</a:t>
            </a:r>
            <a:r>
              <a:rPr lang="cs-CZ" altLang="cs-CZ" sz="2100" smtClean="0"/>
              <a:t> (tržní kapacita TK) udává realizované odbytové množství produktů všech nabízejících za určitou dobu na určitém trhu.</a:t>
            </a:r>
          </a:p>
          <a:p>
            <a:pPr eaLnBrk="1" hangingPunct="1">
              <a:lnSpc>
                <a:spcPct val="80000"/>
              </a:lnSpc>
            </a:pPr>
            <a:r>
              <a:rPr lang="cs-CZ" altLang="cs-CZ" sz="2100" b="1" smtClean="0"/>
              <a:t>Odbytový potenciál (OP) </a:t>
            </a:r>
            <a:r>
              <a:rPr lang="cs-CZ" altLang="cs-CZ" sz="2100" smtClean="0"/>
              <a:t>udává maximální možný podíl jednoho nabízejícího na tržním potenciálu.</a:t>
            </a:r>
            <a:endParaRPr lang="cs-CZ" altLang="cs-CZ" sz="2100" b="1" smtClean="0"/>
          </a:p>
          <a:p>
            <a:pPr eaLnBrk="1" hangingPunct="1">
              <a:lnSpc>
                <a:spcPct val="80000"/>
              </a:lnSpc>
            </a:pPr>
            <a:r>
              <a:rPr lang="cs-CZ" altLang="cs-CZ" sz="2100" b="1" smtClean="0"/>
              <a:t>Objem odbytu (OO)</a:t>
            </a:r>
            <a:r>
              <a:rPr lang="cs-CZ" altLang="cs-CZ" sz="2100" smtClean="0"/>
              <a:t> představuje sumu uskutečněných obratů nebo prodaného množství jednoho nabízejícího za určité období na určitém trhu.</a:t>
            </a:r>
            <a:endParaRPr lang="cs-CZ" altLang="cs-CZ" sz="2100" b="1" smtClean="0"/>
          </a:p>
          <a:p>
            <a:pPr eaLnBrk="1" hangingPunct="1">
              <a:lnSpc>
                <a:spcPct val="80000"/>
              </a:lnSpc>
            </a:pPr>
            <a:r>
              <a:rPr lang="cs-CZ" altLang="cs-CZ" sz="2100" b="1" smtClean="0"/>
              <a:t>Tržní podíl (PT)</a:t>
            </a:r>
            <a:r>
              <a:rPr lang="cs-CZ" altLang="cs-CZ" sz="2100" smtClean="0"/>
              <a:t> je procentní podíl objemu odbytu jednoho nabízejícího k objemu trhu. </a:t>
            </a:r>
          </a:p>
          <a:p>
            <a:pPr eaLnBrk="1" hangingPunct="1">
              <a:lnSpc>
                <a:spcPct val="80000"/>
              </a:lnSpc>
              <a:buFont typeface="Wingdings" pitchFamily="2" charset="2"/>
              <a:buNone/>
            </a:pPr>
            <a:r>
              <a:rPr lang="cs-CZ" altLang="cs-CZ" sz="2100" smtClean="0"/>
              <a:t>	PT = (OO/TK)*100</a:t>
            </a:r>
          </a:p>
          <a:p>
            <a:pPr eaLnBrk="1" hangingPunct="1">
              <a:lnSpc>
                <a:spcPct val="80000"/>
              </a:lnSpc>
            </a:pPr>
            <a:r>
              <a:rPr lang="cs-CZ" altLang="cs-CZ" sz="2100" b="1" smtClean="0"/>
              <a:t>Stupeň nasycenosti trhu</a:t>
            </a:r>
            <a:r>
              <a:rPr lang="cs-CZ" altLang="cs-CZ" sz="2100" smtClean="0"/>
              <a:t> je poměr mezi tržní kapacitou  a tržním potenciálem za určitou dobu (TP) </a:t>
            </a:r>
          </a:p>
          <a:p>
            <a:pPr eaLnBrk="1" hangingPunct="1">
              <a:lnSpc>
                <a:spcPct val="80000"/>
              </a:lnSpc>
              <a:buFont typeface="Wingdings" pitchFamily="2" charset="2"/>
              <a:buNone/>
            </a:pPr>
            <a:r>
              <a:rPr lang="cs-CZ" altLang="cs-CZ" sz="2100" smtClean="0"/>
              <a:t>	NT = (TK/TP)*100</a:t>
            </a:r>
          </a:p>
          <a:p>
            <a:pPr eaLnBrk="1" hangingPunct="1">
              <a:lnSpc>
                <a:spcPct val="80000"/>
              </a:lnSpc>
            </a:pPr>
            <a:endParaRPr lang="cs-CZ" altLang="cs-CZ" sz="2100" smtClean="0"/>
          </a:p>
          <a:p>
            <a:pPr eaLnBrk="1" hangingPunct="1">
              <a:lnSpc>
                <a:spcPct val="80000"/>
              </a:lnSpc>
            </a:pPr>
            <a:endParaRPr lang="cs-CZ" altLang="cs-CZ" sz="2100" smtClean="0"/>
          </a:p>
        </p:txBody>
      </p:sp>
    </p:spTree>
    <p:extLst>
      <p:ext uri="{BB962C8B-B14F-4D97-AF65-F5344CB8AC3E}">
        <p14:creationId xmlns:p14="http://schemas.microsoft.com/office/powerpoint/2010/main" val="12064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cs-CZ" sz="1800"/>
          </a:p>
        </p:txBody>
      </p:sp>
      <p:pic>
        <p:nvPicPr>
          <p:cNvPr id="14339" name="Picture 3" descr="Obr1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844675"/>
            <a:ext cx="86423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title"/>
          </p:nvPr>
        </p:nvSpPr>
        <p:spPr/>
        <p:txBody>
          <a:bodyPr/>
          <a:lstStyle/>
          <a:p>
            <a:pPr eaLnBrk="1" hangingPunct="1"/>
            <a:r>
              <a:rPr lang="cs-CZ" altLang="cs-CZ" smtClean="0"/>
              <a:t>Vztahy mezi veličinami</a:t>
            </a:r>
          </a:p>
        </p:txBody>
      </p:sp>
    </p:spTree>
    <p:extLst>
      <p:ext uri="{BB962C8B-B14F-4D97-AF65-F5344CB8AC3E}">
        <p14:creationId xmlns:p14="http://schemas.microsoft.com/office/powerpoint/2010/main" val="3530211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a:t>Poradenství v obecném řízení</a:t>
            </a:r>
          </a:p>
        </p:txBody>
      </p:sp>
      <p:sp>
        <p:nvSpPr>
          <p:cNvPr id="8195" name="Rectangle 3"/>
          <p:cNvSpPr>
            <a:spLocks noGrp="1" noChangeArrowheads="1"/>
          </p:cNvSpPr>
          <p:nvPr>
            <p:ph sz="quarter" idx="1"/>
          </p:nvPr>
        </p:nvSpPr>
        <p:spPr/>
        <p:txBody>
          <a:bodyPr/>
          <a:lstStyle/>
          <a:p>
            <a:pPr>
              <a:lnSpc>
                <a:spcPct val="80000"/>
              </a:lnSpc>
            </a:pPr>
            <a:r>
              <a:rPr lang="cs-CZ" altLang="cs-CZ" sz="1900" u="sng" dirty="0" smtClean="0"/>
              <a:t>Čeho se týká:</a:t>
            </a:r>
          </a:p>
          <a:p>
            <a:pPr>
              <a:lnSpc>
                <a:spcPct val="80000"/>
              </a:lnSpc>
            </a:pPr>
            <a:endParaRPr lang="cs-CZ" altLang="cs-CZ" sz="1900" dirty="0"/>
          </a:p>
          <a:p>
            <a:pPr>
              <a:lnSpc>
                <a:spcPct val="80000"/>
              </a:lnSpc>
            </a:pPr>
            <a:r>
              <a:rPr lang="cs-CZ" altLang="cs-CZ" sz="1900" dirty="0" smtClean="0"/>
              <a:t>základní </a:t>
            </a:r>
            <a:r>
              <a:rPr lang="cs-CZ" altLang="cs-CZ" sz="1900" dirty="0"/>
              <a:t>cíle</a:t>
            </a:r>
          </a:p>
          <a:p>
            <a:pPr>
              <a:lnSpc>
                <a:spcPct val="80000"/>
              </a:lnSpc>
            </a:pPr>
            <a:r>
              <a:rPr lang="cs-CZ" altLang="cs-CZ" sz="1900" dirty="0"/>
              <a:t>podnikatelská politika a strategie</a:t>
            </a:r>
          </a:p>
          <a:p>
            <a:pPr>
              <a:lnSpc>
                <a:spcPct val="80000"/>
              </a:lnSpc>
            </a:pPr>
            <a:r>
              <a:rPr lang="cs-CZ" altLang="cs-CZ" sz="1900" dirty="0"/>
              <a:t>restrukturalizace podniku</a:t>
            </a:r>
          </a:p>
          <a:p>
            <a:pPr>
              <a:lnSpc>
                <a:spcPct val="80000"/>
              </a:lnSpc>
            </a:pPr>
            <a:r>
              <a:rPr lang="cs-CZ" altLang="cs-CZ" sz="1900" dirty="0"/>
              <a:t>plánování, rozhodování</a:t>
            </a:r>
          </a:p>
          <a:p>
            <a:pPr>
              <a:lnSpc>
                <a:spcPct val="80000"/>
              </a:lnSpc>
            </a:pPr>
            <a:r>
              <a:rPr lang="cs-CZ" altLang="cs-CZ" sz="1900" dirty="0"/>
              <a:t>strukturování (organizační struktura)</a:t>
            </a:r>
          </a:p>
          <a:p>
            <a:pPr>
              <a:lnSpc>
                <a:spcPct val="80000"/>
              </a:lnSpc>
            </a:pPr>
            <a:r>
              <a:rPr lang="cs-CZ" altLang="cs-CZ" sz="1900" dirty="0"/>
              <a:t>řízení organizace</a:t>
            </a:r>
          </a:p>
          <a:p>
            <a:pPr>
              <a:lnSpc>
                <a:spcPct val="80000"/>
              </a:lnSpc>
            </a:pPr>
            <a:r>
              <a:rPr lang="cs-CZ" altLang="cs-CZ" sz="1900" dirty="0"/>
              <a:t>podniková kultura</a:t>
            </a:r>
          </a:p>
          <a:p>
            <a:pPr>
              <a:lnSpc>
                <a:spcPct val="80000"/>
              </a:lnSpc>
            </a:pPr>
            <a:r>
              <a:rPr lang="cs-CZ" altLang="cs-CZ" sz="1900" dirty="0"/>
              <a:t>inovace</a:t>
            </a:r>
          </a:p>
          <a:p>
            <a:pPr>
              <a:lnSpc>
                <a:spcPct val="80000"/>
              </a:lnSpc>
            </a:pPr>
            <a:endParaRPr lang="cs-CZ" altLang="cs-CZ" sz="1900" dirty="0"/>
          </a:p>
          <a:p>
            <a:pPr>
              <a:lnSpc>
                <a:spcPct val="80000"/>
              </a:lnSpc>
            </a:pPr>
            <a:r>
              <a:rPr lang="cs-CZ" altLang="cs-CZ" sz="1900" dirty="0" err="1" smtClean="0"/>
              <a:t>Generalisté</a:t>
            </a:r>
            <a:r>
              <a:rPr lang="cs-CZ" altLang="cs-CZ" sz="1900" dirty="0" smtClean="0"/>
              <a:t> – co řeší?</a:t>
            </a:r>
            <a:endParaRPr lang="cs-CZ" altLang="cs-CZ" sz="1900" dirty="0"/>
          </a:p>
        </p:txBody>
      </p:sp>
    </p:spTree>
    <p:extLst>
      <p:ext uri="{BB962C8B-B14F-4D97-AF65-F5344CB8AC3E}">
        <p14:creationId xmlns:p14="http://schemas.microsoft.com/office/powerpoint/2010/main" val="3044781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z="3800" smtClean="0"/>
              <a:t>Tržní veličiny ve vztahu trh-podnik</a:t>
            </a:r>
          </a:p>
        </p:txBody>
      </p:sp>
      <p:graphicFrame>
        <p:nvGraphicFramePr>
          <p:cNvPr id="26627" name="Group 3"/>
          <p:cNvGraphicFramePr>
            <a:graphicFrameLocks noGrp="1"/>
          </p:cNvGraphicFramePr>
          <p:nvPr>
            <p:ph idx="1"/>
          </p:nvPr>
        </p:nvGraphicFramePr>
        <p:xfrm>
          <a:off x="611188" y="1628775"/>
          <a:ext cx="7572375" cy="4160838"/>
        </p:xfrm>
        <a:graphic>
          <a:graphicData uri="http://schemas.openxmlformats.org/drawingml/2006/table">
            <a:tbl>
              <a:tblPr/>
              <a:tblGrid>
                <a:gridCol w="1863725"/>
                <a:gridCol w="1920875"/>
                <a:gridCol w="1922462"/>
                <a:gridCol w="1865313"/>
              </a:tblGrid>
              <a:tr h="1384511">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defRPr>
                      </a:lvl3pPr>
                      <a:lvl4pPr indent="-347663">
                        <a:spcBef>
                          <a:spcPct val="20000"/>
                        </a:spcBef>
                        <a:buClr>
                          <a:schemeClr val="accent2"/>
                        </a:buClr>
                        <a:buSzPct val="70000"/>
                        <a:buFont typeface="Wingdings" pitchFamily="2" charset="2"/>
                        <a:defRPr>
                          <a:solidFill>
                            <a:schemeClr val="tx1"/>
                          </a:solidFill>
                          <a:latin typeface="Arial" charset="0"/>
                        </a:defRPr>
                      </a:lvl4pPr>
                      <a:lvl5pPr indent="-487363">
                        <a:spcBef>
                          <a:spcPct val="20000"/>
                        </a:spcBef>
                        <a:buClr>
                          <a:schemeClr val="accent1"/>
                        </a:buClr>
                        <a:buSzPct val="75000"/>
                        <a:buFont typeface="Wingdings" pitchFamily="2" charset="2"/>
                        <a:defRPr>
                          <a:solidFill>
                            <a:schemeClr val="tx1"/>
                          </a:solidFill>
                          <a:latin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cs-CZ" sz="2000" b="0" i="0" u="none" strike="noStrike" cap="none" normalizeH="0" baseline="0" smtClean="0">
                        <a:ln>
                          <a:noFill/>
                        </a:ln>
                        <a:solidFill>
                          <a:schemeClr val="tx1"/>
                        </a:solidFill>
                        <a:effectLst/>
                        <a:latin typeface="Arial" charset="0"/>
                      </a:endParaRPr>
                    </a:p>
                  </a:txBody>
                  <a:tcPr marT="45727" marB="45727"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Trh</a:t>
                      </a:r>
                      <a:endParaRPr kumimoji="0" lang="cs-CZ" altLang="cs-CZ" sz="2000" b="1"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Podnik</a:t>
                      </a:r>
                      <a:endParaRPr kumimoji="0" lang="cs-CZ" altLang="cs-CZ" sz="2000" b="1"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Trh/podnik</a:t>
                      </a:r>
                      <a:endParaRPr kumimoji="0" lang="cs-CZ" altLang="cs-CZ" sz="2000" b="1"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840">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Možný stav</a:t>
                      </a:r>
                      <a:b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Reálný stav</a:t>
                      </a:r>
                      <a:endParaRPr kumimoji="0" lang="cs-CZ" altLang="cs-CZ" sz="2000" b="1" i="0" u="none" strike="noStrike" cap="none" normalizeH="0" baseline="0" smtClean="0">
                        <a:ln>
                          <a:noFill/>
                        </a:ln>
                        <a:solidFill>
                          <a:schemeClr val="tx1"/>
                        </a:solidFill>
                        <a:effectLst/>
                        <a:latin typeface="Arial" charset="0"/>
                      </a:endParaRPr>
                    </a:p>
                  </a:txBody>
                  <a:tcPr marT="45727" marB="45727"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Tržní potenciál</a:t>
                      </a:r>
                      <a:b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Objem trhu</a:t>
                      </a:r>
                      <a:endParaRPr kumimoji="0" lang="cs-CZ" altLang="cs-CZ" sz="20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Odbytový potenciál</a:t>
                      </a:r>
                      <a:b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Objem odbytu</a:t>
                      </a:r>
                      <a:endParaRPr kumimoji="0" lang="cs-CZ" altLang="cs-CZ" sz="20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a:t>
                      </a:r>
                      <a:b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Tržní podíl</a:t>
                      </a:r>
                      <a:endParaRPr kumimoji="0" lang="cs-CZ" altLang="cs-CZ" sz="20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5487">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Tržní potenciál</a:t>
                      </a:r>
                      <a:b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
                      </a:r>
                      <a:b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rPr>
                        <a:t>Objem trhu</a:t>
                      </a:r>
                      <a:endParaRPr kumimoji="0" lang="cs-CZ" altLang="cs-CZ"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marT="45727" marB="45727"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  nasycený trh</a:t>
                      </a:r>
                      <a:b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&gt;  nenasycený trh</a:t>
                      </a:r>
                      <a:endParaRPr kumimoji="0" lang="cs-CZ" altLang="cs-CZ" sz="20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a:t>
                      </a:r>
                      <a:b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cs-CZ" altLang="cs-CZ" sz="20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a:t>
                      </a:r>
                      <a:b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br>
                      <a:r>
                        <a:rPr kumimoji="0" lang="cs-CZ" altLang="cs-CZ"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cs-CZ" altLang="cs-CZ" sz="20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39599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68313" y="404813"/>
            <a:ext cx="6130925" cy="4530725"/>
          </a:xfrm>
        </p:spPr>
        <p:txBody>
          <a:bodyPr/>
          <a:lstStyle/>
          <a:p>
            <a:pPr eaLnBrk="1" hangingPunct="1">
              <a:lnSpc>
                <a:spcPct val="90000"/>
              </a:lnSpc>
            </a:pPr>
            <a:r>
              <a:rPr lang="cs-CZ" altLang="cs-CZ" sz="2100" dirty="0" smtClean="0"/>
              <a:t>Počet obyvatel v ČR: cca 10 milionů</a:t>
            </a:r>
          </a:p>
          <a:p>
            <a:pPr eaLnBrk="1" hangingPunct="1">
              <a:lnSpc>
                <a:spcPct val="90000"/>
              </a:lnSpc>
            </a:pPr>
            <a:r>
              <a:rPr lang="cs-CZ" altLang="cs-CZ" sz="2100" dirty="0" smtClean="0"/>
              <a:t>Průměrná spotřeba piva: cca 160 litrů/rok</a:t>
            </a:r>
          </a:p>
          <a:p>
            <a:pPr eaLnBrk="1" hangingPunct="1">
              <a:lnSpc>
                <a:spcPct val="90000"/>
              </a:lnSpc>
            </a:pPr>
            <a:r>
              <a:rPr lang="cs-CZ" altLang="cs-CZ" sz="2100" dirty="0" smtClean="0"/>
              <a:t>1 pivo = 0,5 l piva = cca 25,- Kč</a:t>
            </a:r>
          </a:p>
          <a:p>
            <a:pPr eaLnBrk="1" hangingPunct="1">
              <a:lnSpc>
                <a:spcPct val="90000"/>
              </a:lnSpc>
            </a:pPr>
            <a:r>
              <a:rPr lang="cs-CZ" altLang="cs-CZ" sz="2100" dirty="0" smtClean="0"/>
              <a:t>V r. 2009 prodáno: 1.500 milionů l piva</a:t>
            </a:r>
          </a:p>
          <a:p>
            <a:pPr eaLnBrk="1" hangingPunct="1">
              <a:lnSpc>
                <a:spcPct val="90000"/>
              </a:lnSpc>
            </a:pPr>
            <a:r>
              <a:rPr lang="cs-CZ" altLang="cs-CZ" sz="2100" dirty="0" smtClean="0"/>
              <a:t>Prazdroj v r. 2009 prodal: 750 milionů </a:t>
            </a:r>
            <a:r>
              <a:rPr lang="cs-CZ" altLang="cs-CZ" sz="2100" dirty="0" smtClean="0"/>
              <a:t>l (v současnosti 10 mil. Hektolitrů v roce 2015, 2/3 v CR</a:t>
            </a:r>
            <a:endParaRPr lang="cs-CZ" altLang="cs-CZ" sz="2100" dirty="0" smtClean="0"/>
          </a:p>
          <a:p>
            <a:pPr eaLnBrk="1" hangingPunct="1">
              <a:lnSpc>
                <a:spcPct val="90000"/>
              </a:lnSpc>
            </a:pPr>
            <a:endParaRPr lang="cs-CZ" altLang="cs-CZ" sz="2100" dirty="0" smtClean="0"/>
          </a:p>
          <a:p>
            <a:pPr eaLnBrk="1" hangingPunct="1">
              <a:lnSpc>
                <a:spcPct val="90000"/>
              </a:lnSpc>
            </a:pPr>
            <a:r>
              <a:rPr lang="cs-CZ" altLang="cs-CZ" sz="2100" b="1" dirty="0" smtClean="0"/>
              <a:t>???</a:t>
            </a:r>
          </a:p>
          <a:p>
            <a:pPr eaLnBrk="1" hangingPunct="1">
              <a:lnSpc>
                <a:spcPct val="90000"/>
              </a:lnSpc>
            </a:pPr>
            <a:r>
              <a:rPr lang="cs-CZ" altLang="cs-CZ" sz="2100" dirty="0" smtClean="0"/>
              <a:t>celkový tržní potenciál na rok v ks a Kč</a:t>
            </a:r>
          </a:p>
          <a:p>
            <a:pPr eaLnBrk="1" hangingPunct="1">
              <a:lnSpc>
                <a:spcPct val="90000"/>
              </a:lnSpc>
            </a:pPr>
            <a:r>
              <a:rPr lang="cs-CZ" altLang="cs-CZ" sz="2100" dirty="0" smtClean="0"/>
              <a:t>celkovou tržní kapacitu v ks a Kč</a:t>
            </a:r>
          </a:p>
          <a:p>
            <a:pPr eaLnBrk="1" hangingPunct="1">
              <a:lnSpc>
                <a:spcPct val="90000"/>
              </a:lnSpc>
            </a:pPr>
            <a:r>
              <a:rPr lang="cs-CZ" altLang="cs-CZ" sz="2100" dirty="0" smtClean="0"/>
              <a:t>nasycenost trhu</a:t>
            </a:r>
          </a:p>
          <a:p>
            <a:pPr eaLnBrk="1" hangingPunct="1">
              <a:lnSpc>
                <a:spcPct val="90000"/>
              </a:lnSpc>
            </a:pPr>
            <a:r>
              <a:rPr lang="cs-CZ" altLang="cs-CZ" sz="2100" dirty="0" smtClean="0"/>
              <a:t>tržní podíl Prazdroje</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368120"/>
            <a:ext cx="5386387"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544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Nastroje-int-marketing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33375"/>
            <a:ext cx="8532812"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792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z="3800" smtClean="0"/>
              <a:t>Náklady na marketingové poradenství</a:t>
            </a:r>
          </a:p>
        </p:txBody>
      </p:sp>
      <p:sp>
        <p:nvSpPr>
          <p:cNvPr id="18435" name="Rectangle 3"/>
          <p:cNvSpPr>
            <a:spLocks noGrp="1" noChangeArrowheads="1"/>
          </p:cNvSpPr>
          <p:nvPr>
            <p:ph type="body" idx="1"/>
          </p:nvPr>
        </p:nvSpPr>
        <p:spPr/>
        <p:txBody>
          <a:bodyPr/>
          <a:lstStyle/>
          <a:p>
            <a:pPr eaLnBrk="1" hangingPunct="1">
              <a:lnSpc>
                <a:spcPct val="80000"/>
              </a:lnSpc>
            </a:pPr>
            <a:r>
              <a:rPr lang="cs-CZ" altLang="cs-CZ" sz="2600" smtClean="0"/>
              <a:t>faktory určující výši ceny:</a:t>
            </a:r>
          </a:p>
          <a:p>
            <a:pPr lvl="1" eaLnBrk="1" hangingPunct="1">
              <a:lnSpc>
                <a:spcPct val="80000"/>
              </a:lnSpc>
            </a:pPr>
            <a:r>
              <a:rPr lang="cs-CZ" altLang="cs-CZ" sz="2200" smtClean="0"/>
              <a:t>pro jaké trhy; pro kolik výrobků/služeb; pouze</a:t>
            </a:r>
          </a:p>
          <a:p>
            <a:pPr lvl="1" eaLnBrk="1" hangingPunct="1">
              <a:lnSpc>
                <a:spcPct val="80000"/>
              </a:lnSpc>
            </a:pPr>
            <a:r>
              <a:rPr lang="cs-CZ" altLang="cs-CZ" sz="2200" smtClean="0"/>
              <a:t>poradenství/i zpracování, atd.</a:t>
            </a:r>
          </a:p>
          <a:p>
            <a:pPr eaLnBrk="1" hangingPunct="1">
              <a:lnSpc>
                <a:spcPct val="80000"/>
              </a:lnSpc>
            </a:pPr>
            <a:r>
              <a:rPr lang="cs-CZ" altLang="cs-CZ" sz="2600" smtClean="0"/>
              <a:t>způsoby stanovení honoráře poradce:</a:t>
            </a:r>
          </a:p>
          <a:p>
            <a:pPr lvl="1" eaLnBrk="1" hangingPunct="1">
              <a:lnSpc>
                <a:spcPct val="80000"/>
              </a:lnSpc>
            </a:pPr>
            <a:r>
              <a:rPr lang="cs-CZ" altLang="cs-CZ" sz="2200" smtClean="0"/>
              <a:t>časový (obtížný odhad potřebné doby, závislost na serióznosti poradce)</a:t>
            </a:r>
          </a:p>
          <a:p>
            <a:pPr lvl="1" eaLnBrk="1" hangingPunct="1">
              <a:lnSpc>
                <a:spcPct val="80000"/>
              </a:lnSpc>
            </a:pPr>
            <a:r>
              <a:rPr lang="cs-CZ" altLang="cs-CZ" sz="2200" smtClean="0"/>
              <a:t>stanovený celkovou cenou (riziko - práce zadarmo)</a:t>
            </a:r>
          </a:p>
          <a:p>
            <a:pPr lvl="1" eaLnBrk="1" hangingPunct="1">
              <a:lnSpc>
                <a:spcPct val="80000"/>
              </a:lnSpc>
            </a:pPr>
            <a:r>
              <a:rPr lang="cs-CZ" altLang="cs-CZ" sz="2200" smtClean="0"/>
              <a:t>závislý na výsledcích (kontrola dosažených výsledků, rozpor mezi hodnot. kritérií a zájmy klienta, vnější vlivy)</a:t>
            </a:r>
          </a:p>
          <a:p>
            <a:pPr lvl="1" eaLnBrk="1" hangingPunct="1">
              <a:lnSpc>
                <a:spcPct val="80000"/>
              </a:lnSpc>
            </a:pPr>
            <a:r>
              <a:rPr lang="cs-CZ" altLang="cs-CZ" sz="2200" smtClean="0"/>
              <a:t>paušální</a:t>
            </a:r>
          </a:p>
          <a:p>
            <a:pPr eaLnBrk="1" hangingPunct="1">
              <a:lnSpc>
                <a:spcPct val="80000"/>
              </a:lnSpc>
            </a:pPr>
            <a:r>
              <a:rPr lang="cs-CZ" altLang="cs-CZ" sz="2600" smtClean="0"/>
              <a:t>strategie nízké, vysoké a konkurenceschopné ceny</a:t>
            </a:r>
          </a:p>
          <a:p>
            <a:pPr eaLnBrk="1" hangingPunct="1">
              <a:lnSpc>
                <a:spcPct val="80000"/>
              </a:lnSpc>
            </a:pPr>
            <a:r>
              <a:rPr lang="cs-CZ" altLang="cs-CZ" sz="2600" smtClean="0"/>
              <a:t>cca 20-100 tis.Kč/M</a:t>
            </a:r>
          </a:p>
        </p:txBody>
      </p:sp>
    </p:spTree>
    <p:extLst>
      <p:ext uri="{BB962C8B-B14F-4D97-AF65-F5344CB8AC3E}">
        <p14:creationId xmlns:p14="http://schemas.microsoft.com/office/powerpoint/2010/main" val="3943746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Zdroje infomací</a:t>
            </a:r>
          </a:p>
        </p:txBody>
      </p:sp>
      <p:sp>
        <p:nvSpPr>
          <p:cNvPr id="19459" name="Rectangle 3"/>
          <p:cNvSpPr>
            <a:spLocks noGrp="1" noChangeArrowheads="1"/>
          </p:cNvSpPr>
          <p:nvPr>
            <p:ph type="body" idx="1"/>
          </p:nvPr>
        </p:nvSpPr>
        <p:spPr/>
        <p:txBody>
          <a:bodyPr/>
          <a:lstStyle/>
          <a:p>
            <a:pPr eaLnBrk="1" hangingPunct="1">
              <a:lnSpc>
                <a:spcPct val="80000"/>
              </a:lnSpc>
            </a:pPr>
            <a:r>
              <a:rPr lang="cs-CZ" altLang="cs-CZ" sz="2100" smtClean="0"/>
              <a:t>Odborné časopisy:</a:t>
            </a:r>
          </a:p>
          <a:p>
            <a:pPr eaLnBrk="1" hangingPunct="1">
              <a:lnSpc>
                <a:spcPct val="80000"/>
              </a:lnSpc>
            </a:pPr>
            <a:r>
              <a:rPr lang="cs-CZ" altLang="cs-CZ" sz="2100" smtClean="0"/>
              <a:t> Marketing a média</a:t>
            </a:r>
          </a:p>
          <a:p>
            <a:pPr eaLnBrk="1" hangingPunct="1">
              <a:lnSpc>
                <a:spcPct val="80000"/>
              </a:lnSpc>
            </a:pPr>
            <a:r>
              <a:rPr lang="cs-CZ" altLang="cs-CZ" sz="2100" smtClean="0"/>
              <a:t> Strategie</a:t>
            </a:r>
          </a:p>
          <a:p>
            <a:pPr eaLnBrk="1" hangingPunct="1">
              <a:lnSpc>
                <a:spcPct val="80000"/>
              </a:lnSpc>
            </a:pPr>
            <a:r>
              <a:rPr lang="cs-CZ" altLang="cs-CZ" sz="2100" smtClean="0"/>
              <a:t> Marketing a komunikace</a:t>
            </a:r>
          </a:p>
          <a:p>
            <a:pPr eaLnBrk="1" hangingPunct="1">
              <a:lnSpc>
                <a:spcPct val="80000"/>
              </a:lnSpc>
            </a:pPr>
            <a:r>
              <a:rPr lang="cs-CZ" altLang="cs-CZ" sz="2100" smtClean="0"/>
              <a:t> Internet:</a:t>
            </a:r>
          </a:p>
          <a:p>
            <a:pPr lvl="1" eaLnBrk="1" hangingPunct="1">
              <a:lnSpc>
                <a:spcPct val="80000"/>
              </a:lnSpc>
            </a:pPr>
            <a:r>
              <a:rPr lang="cs-CZ" altLang="cs-CZ" sz="2000" smtClean="0"/>
              <a:t> www.mam.cz</a:t>
            </a:r>
          </a:p>
          <a:p>
            <a:pPr lvl="1" eaLnBrk="1" hangingPunct="1">
              <a:lnSpc>
                <a:spcPct val="80000"/>
              </a:lnSpc>
            </a:pPr>
            <a:r>
              <a:rPr lang="cs-CZ" altLang="cs-CZ" sz="2000" smtClean="0"/>
              <a:t> www.istrategie.cz</a:t>
            </a:r>
          </a:p>
          <a:p>
            <a:pPr lvl="1" eaLnBrk="1" hangingPunct="1">
              <a:lnSpc>
                <a:spcPct val="80000"/>
              </a:lnSpc>
            </a:pPr>
            <a:r>
              <a:rPr lang="cs-CZ" altLang="cs-CZ" sz="2000" smtClean="0"/>
              <a:t> www.marketingovenoviny.cz</a:t>
            </a:r>
          </a:p>
          <a:p>
            <a:pPr eaLnBrk="1" hangingPunct="1">
              <a:lnSpc>
                <a:spcPct val="80000"/>
              </a:lnSpc>
            </a:pPr>
            <a:r>
              <a:rPr lang="cs-CZ" altLang="cs-CZ" sz="2100" smtClean="0"/>
              <a:t> Profesní asociace:</a:t>
            </a:r>
          </a:p>
          <a:p>
            <a:pPr lvl="1" eaLnBrk="1" hangingPunct="1">
              <a:lnSpc>
                <a:spcPct val="80000"/>
              </a:lnSpc>
            </a:pPr>
            <a:r>
              <a:rPr lang="cs-CZ" altLang="cs-CZ" sz="2000" smtClean="0"/>
              <a:t> AKA: www.aka.cz</a:t>
            </a:r>
          </a:p>
          <a:p>
            <a:pPr lvl="1" eaLnBrk="1" hangingPunct="1">
              <a:lnSpc>
                <a:spcPct val="80000"/>
              </a:lnSpc>
            </a:pPr>
            <a:r>
              <a:rPr lang="cs-CZ" altLang="cs-CZ" sz="2000" smtClean="0"/>
              <a:t> AČRA: www.acra-mk.cz</a:t>
            </a:r>
          </a:p>
          <a:p>
            <a:pPr lvl="1" eaLnBrk="1" hangingPunct="1">
              <a:lnSpc>
                <a:spcPct val="80000"/>
              </a:lnSpc>
            </a:pPr>
            <a:r>
              <a:rPr lang="cs-CZ" altLang="cs-CZ" sz="2000" smtClean="0"/>
              <a:t> APRA: www.apra.cz</a:t>
            </a:r>
          </a:p>
          <a:p>
            <a:pPr lvl="1" eaLnBrk="1" hangingPunct="1">
              <a:lnSpc>
                <a:spcPct val="80000"/>
              </a:lnSpc>
            </a:pPr>
            <a:r>
              <a:rPr lang="cs-CZ" altLang="cs-CZ" sz="2000" smtClean="0"/>
              <a:t> KOPR: www.komorapr.cz</a:t>
            </a:r>
          </a:p>
          <a:p>
            <a:pPr lvl="1" eaLnBrk="1" hangingPunct="1">
              <a:lnSpc>
                <a:spcPct val="80000"/>
              </a:lnSpc>
            </a:pPr>
            <a:r>
              <a:rPr lang="cs-CZ" altLang="cs-CZ" sz="2000" smtClean="0"/>
              <a:t> ČMS: www.cms-cma.cz</a:t>
            </a:r>
          </a:p>
        </p:txBody>
      </p:sp>
    </p:spTree>
    <p:extLst>
      <p:ext uri="{BB962C8B-B14F-4D97-AF65-F5344CB8AC3E}">
        <p14:creationId xmlns:p14="http://schemas.microsoft.com/office/powerpoint/2010/main" val="944439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Profit Impact of Market Strategy</a:t>
            </a:r>
          </a:p>
        </p:txBody>
      </p:sp>
      <p:sp>
        <p:nvSpPr>
          <p:cNvPr id="20483" name="Rectangle 3"/>
          <p:cNvSpPr>
            <a:spLocks noGrp="1" noChangeArrowheads="1"/>
          </p:cNvSpPr>
          <p:nvPr>
            <p:ph type="body" idx="1"/>
          </p:nvPr>
        </p:nvSpPr>
        <p:spPr>
          <a:xfrm>
            <a:off x="457200" y="1600200"/>
            <a:ext cx="8229600" cy="5257800"/>
          </a:xfrm>
        </p:spPr>
        <p:txBody>
          <a:bodyPr/>
          <a:lstStyle/>
          <a:p>
            <a:pPr eaLnBrk="1" hangingPunct="1">
              <a:lnSpc>
                <a:spcPct val="80000"/>
              </a:lnSpc>
            </a:pPr>
            <a:r>
              <a:rPr lang="cs-CZ" altLang="cs-CZ" sz="1900" dirty="0" smtClean="0"/>
              <a:t>Externí IS na podporu managementu při strategickém rozhodování</a:t>
            </a:r>
          </a:p>
          <a:p>
            <a:pPr eaLnBrk="1" hangingPunct="1">
              <a:lnSpc>
                <a:spcPct val="80000"/>
              </a:lnSpc>
            </a:pPr>
            <a:r>
              <a:rPr lang="cs-CZ" altLang="cs-CZ" sz="1900" dirty="0" smtClean="0"/>
              <a:t>Identifikace strategických proměnných majících vliv na zisk (např. tržní podíl, kvalita produktu, intenzita investic, a kvalita služeb, stupeň vertikální integrace, apod.)</a:t>
            </a:r>
          </a:p>
          <a:p>
            <a:pPr eaLnBrk="1" hangingPunct="1">
              <a:lnSpc>
                <a:spcPct val="80000"/>
              </a:lnSpc>
            </a:pPr>
            <a:r>
              <a:rPr lang="cs-CZ" altLang="cs-CZ" sz="1900" dirty="0" smtClean="0"/>
              <a:t>Data od více než 3 tis. SBU z více než 200 podniků; každý charakterizován více než 500 proměnnými (finanční oblast, charakteristiky odvětví, obsluhovaný trh, produkční charakteristiky, konkurenční, pozice, profil spotřebitele, charakteristiky produktu)</a:t>
            </a:r>
          </a:p>
          <a:p>
            <a:pPr eaLnBrk="1" hangingPunct="1">
              <a:lnSpc>
                <a:spcPct val="80000"/>
              </a:lnSpc>
            </a:pPr>
            <a:r>
              <a:rPr lang="cs-CZ" altLang="cs-CZ" sz="1900" dirty="0" smtClean="0"/>
              <a:t>Zapojeny: </a:t>
            </a:r>
            <a:r>
              <a:rPr lang="cs-CZ" altLang="cs-CZ" sz="1900" dirty="0" err="1" smtClean="0"/>
              <a:t>Unilever</a:t>
            </a:r>
            <a:r>
              <a:rPr lang="cs-CZ" altLang="cs-CZ" sz="1900" dirty="0" smtClean="0"/>
              <a:t>, Nestlé, Ford, BMW, Motorola, Coca-Cola, HP atp.</a:t>
            </a:r>
          </a:p>
          <a:p>
            <a:pPr eaLnBrk="1" hangingPunct="1">
              <a:lnSpc>
                <a:spcPct val="80000"/>
              </a:lnSpc>
            </a:pPr>
            <a:r>
              <a:rPr lang="cs-CZ" altLang="cs-CZ" sz="1900" dirty="0" smtClean="0"/>
              <a:t>PIMS hledá odpovědi na tyto otázky:</a:t>
            </a:r>
          </a:p>
          <a:p>
            <a:pPr eaLnBrk="1" hangingPunct="1">
              <a:lnSpc>
                <a:spcPct val="80000"/>
              </a:lnSpc>
              <a:buFont typeface="Wingdings" pitchFamily="2" charset="2"/>
              <a:buNone/>
            </a:pPr>
            <a:r>
              <a:rPr lang="cs-CZ" altLang="cs-CZ" sz="1900" dirty="0" smtClean="0"/>
              <a:t>- Jaká je typická míra ziskovosti pro určitý typ firmy?</a:t>
            </a:r>
          </a:p>
          <a:p>
            <a:pPr eaLnBrk="1" hangingPunct="1">
              <a:lnSpc>
                <a:spcPct val="80000"/>
              </a:lnSpc>
              <a:buFont typeface="Wingdings" pitchFamily="2" charset="2"/>
              <a:buNone/>
            </a:pPr>
            <a:r>
              <a:rPr lang="cs-CZ" altLang="cs-CZ" sz="1900" dirty="0" smtClean="0"/>
              <a:t>- Jaké budou provozní výsledky při současné strategii firmy?</a:t>
            </a:r>
          </a:p>
          <a:p>
            <a:pPr eaLnBrk="1" hangingPunct="1">
              <a:lnSpc>
                <a:spcPct val="80000"/>
              </a:lnSpc>
              <a:buFont typeface="Wingdings" pitchFamily="2" charset="2"/>
              <a:buNone/>
            </a:pPr>
            <a:r>
              <a:rPr lang="cs-CZ" altLang="cs-CZ" sz="1900" dirty="0" smtClean="0"/>
              <a:t>- Jaké strategie by mohly pomáhat ke zlepšení budoucích provozních výsledků?</a:t>
            </a:r>
          </a:p>
        </p:txBody>
      </p:sp>
    </p:spTree>
    <p:extLst>
      <p:ext uri="{BB962C8B-B14F-4D97-AF65-F5344CB8AC3E}">
        <p14:creationId xmlns:p14="http://schemas.microsoft.com/office/powerpoint/2010/main" val="1558182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Aplikace PIMS</a:t>
            </a:r>
          </a:p>
        </p:txBody>
      </p:sp>
      <p:sp>
        <p:nvSpPr>
          <p:cNvPr id="21507" name="Rectangle 3"/>
          <p:cNvSpPr>
            <a:spLocks noGrp="1" noChangeArrowheads="1"/>
          </p:cNvSpPr>
          <p:nvPr>
            <p:ph type="body" idx="1"/>
          </p:nvPr>
        </p:nvSpPr>
        <p:spPr/>
        <p:txBody>
          <a:bodyPr/>
          <a:lstStyle/>
          <a:p>
            <a:pPr eaLnBrk="1" hangingPunct="1">
              <a:lnSpc>
                <a:spcPct val="90000"/>
              </a:lnSpc>
            </a:pPr>
            <a:r>
              <a:rPr lang="cs-CZ" altLang="cs-CZ" sz="2600" smtClean="0"/>
              <a:t>Stimuluje vedení k přemýšlení o tom, jaké jsou důvody odchylky od požadovaných výsledků.</a:t>
            </a:r>
          </a:p>
          <a:p>
            <a:pPr eaLnBrk="1" hangingPunct="1">
              <a:lnSpc>
                <a:spcPct val="90000"/>
              </a:lnSpc>
            </a:pPr>
            <a:r>
              <a:rPr lang="cs-CZ" altLang="cs-CZ" sz="2600" smtClean="0"/>
              <a:t>Poskytuje přehled toho, jaký strategický krok podniknout ke zlepšení ROI.</a:t>
            </a:r>
          </a:p>
          <a:p>
            <a:pPr eaLnBrk="1" hangingPunct="1">
              <a:lnSpc>
                <a:spcPct val="90000"/>
              </a:lnSpc>
            </a:pPr>
            <a:r>
              <a:rPr lang="cs-CZ" altLang="cs-CZ" sz="2600" smtClean="0"/>
              <a:t>Pomáhá stanovit, jaká míra zisku je normální pro podnik s určitými charakteristikami, technologií, strukturou nákladů apod.</a:t>
            </a:r>
          </a:p>
          <a:p>
            <a:pPr eaLnBrk="1" hangingPunct="1">
              <a:lnSpc>
                <a:spcPct val="90000"/>
              </a:lnSpc>
            </a:pPr>
            <a:r>
              <a:rPr lang="cs-CZ" altLang="cs-CZ" sz="2600" smtClean="0"/>
              <a:t>Pomáhá odhadnout, jak se bude krátkodobě nebo dlouhodobě měnit rentabilita a cash-flow, je-li dána určitá budoucí strategie.</a:t>
            </a:r>
          </a:p>
          <a:p>
            <a:pPr eaLnBrk="1" hangingPunct="1">
              <a:lnSpc>
                <a:spcPct val="90000"/>
              </a:lnSpc>
            </a:pPr>
            <a:r>
              <a:rPr lang="cs-CZ" altLang="cs-CZ" sz="2600" smtClean="0"/>
              <a:t>Možno použít i k benchmarkingu</a:t>
            </a:r>
          </a:p>
        </p:txBody>
      </p:sp>
    </p:spTree>
    <p:extLst>
      <p:ext uri="{BB962C8B-B14F-4D97-AF65-F5344CB8AC3E}">
        <p14:creationId xmlns:p14="http://schemas.microsoft.com/office/powerpoint/2010/main" val="3290209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z="3800" smtClean="0"/>
              <a:t>Profit Impact of Market strategy (PIMS)</a:t>
            </a:r>
          </a:p>
        </p:txBody>
      </p:sp>
      <p:sp>
        <p:nvSpPr>
          <p:cNvPr id="22531" name="Rectangle 3"/>
          <p:cNvSpPr>
            <a:spLocks noGrp="1" noChangeArrowheads="1"/>
          </p:cNvSpPr>
          <p:nvPr>
            <p:ph type="body" idx="1"/>
          </p:nvPr>
        </p:nvSpPr>
        <p:spPr/>
        <p:txBody>
          <a:bodyPr/>
          <a:lstStyle/>
          <a:p>
            <a:pPr eaLnBrk="1" hangingPunct="1">
              <a:lnSpc>
                <a:spcPct val="90000"/>
              </a:lnSpc>
            </a:pPr>
            <a:r>
              <a:rPr lang="cs-CZ" altLang="cs-CZ" smtClean="0"/>
              <a:t>hlavní faktory ovlivňující ziskovost:</a:t>
            </a:r>
          </a:p>
          <a:p>
            <a:pPr lvl="1" eaLnBrk="1" hangingPunct="1">
              <a:lnSpc>
                <a:spcPct val="90000"/>
              </a:lnSpc>
            </a:pPr>
            <a:r>
              <a:rPr lang="cs-CZ" altLang="cs-CZ" smtClean="0"/>
              <a:t>investiční intenzita</a:t>
            </a:r>
          </a:p>
          <a:p>
            <a:pPr lvl="1" eaLnBrk="1" hangingPunct="1">
              <a:lnSpc>
                <a:spcPct val="90000"/>
              </a:lnSpc>
            </a:pPr>
            <a:r>
              <a:rPr lang="cs-CZ" altLang="cs-CZ" smtClean="0"/>
              <a:t>produktivita</a:t>
            </a:r>
          </a:p>
          <a:p>
            <a:pPr lvl="1" eaLnBrk="1" hangingPunct="1">
              <a:lnSpc>
                <a:spcPct val="90000"/>
              </a:lnSpc>
            </a:pPr>
            <a:r>
              <a:rPr lang="cs-CZ" altLang="cs-CZ" smtClean="0"/>
              <a:t>tržní pozice</a:t>
            </a:r>
          </a:p>
          <a:p>
            <a:pPr lvl="1" eaLnBrk="1" hangingPunct="1">
              <a:lnSpc>
                <a:spcPct val="90000"/>
              </a:lnSpc>
            </a:pPr>
            <a:r>
              <a:rPr lang="cs-CZ" altLang="cs-CZ" smtClean="0"/>
              <a:t>růst trhu</a:t>
            </a:r>
          </a:p>
          <a:p>
            <a:pPr lvl="1" eaLnBrk="1" hangingPunct="1">
              <a:lnSpc>
                <a:spcPct val="90000"/>
              </a:lnSpc>
            </a:pPr>
            <a:r>
              <a:rPr lang="cs-CZ" altLang="cs-CZ" smtClean="0"/>
              <a:t>kvalita výrobků a služeb</a:t>
            </a:r>
          </a:p>
          <a:p>
            <a:pPr lvl="1" eaLnBrk="1" hangingPunct="1">
              <a:lnSpc>
                <a:spcPct val="90000"/>
              </a:lnSpc>
            </a:pPr>
            <a:r>
              <a:rPr lang="cs-CZ" altLang="cs-CZ" smtClean="0"/>
              <a:t>inovace a diferenciace</a:t>
            </a:r>
          </a:p>
          <a:p>
            <a:pPr lvl="1" eaLnBrk="1" hangingPunct="1">
              <a:lnSpc>
                <a:spcPct val="90000"/>
              </a:lnSpc>
            </a:pPr>
            <a:r>
              <a:rPr lang="cs-CZ" altLang="cs-CZ" smtClean="0"/>
              <a:t>vertikální integrace</a:t>
            </a:r>
          </a:p>
          <a:p>
            <a:pPr lvl="1" eaLnBrk="1" hangingPunct="1">
              <a:lnSpc>
                <a:spcPct val="90000"/>
              </a:lnSpc>
            </a:pPr>
            <a:r>
              <a:rPr lang="cs-CZ" altLang="cs-CZ" smtClean="0"/>
              <a:t>růst nákladů</a:t>
            </a:r>
          </a:p>
          <a:p>
            <a:pPr lvl="1" eaLnBrk="1" hangingPunct="1">
              <a:lnSpc>
                <a:spcPct val="90000"/>
              </a:lnSpc>
            </a:pPr>
            <a:r>
              <a:rPr lang="cs-CZ" altLang="cs-CZ" smtClean="0"/>
              <a:t>strategický záměr</a:t>
            </a:r>
          </a:p>
        </p:txBody>
      </p:sp>
    </p:spTree>
    <p:extLst>
      <p:ext uri="{BB962C8B-B14F-4D97-AF65-F5344CB8AC3E}">
        <p14:creationId xmlns:p14="http://schemas.microsoft.com/office/powerpoint/2010/main" val="1725520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3800" dirty="0" smtClean="0"/>
              <a:t>Profit </a:t>
            </a:r>
            <a:r>
              <a:rPr lang="cs-CZ" altLang="cs-CZ" sz="3800" dirty="0" err="1" smtClean="0"/>
              <a:t>Impact</a:t>
            </a:r>
            <a:r>
              <a:rPr lang="cs-CZ" altLang="cs-CZ" sz="3800" dirty="0" smtClean="0"/>
              <a:t> </a:t>
            </a:r>
            <a:r>
              <a:rPr lang="cs-CZ" altLang="cs-CZ" sz="3800" dirty="0" err="1" smtClean="0"/>
              <a:t>of</a:t>
            </a:r>
            <a:r>
              <a:rPr lang="cs-CZ" altLang="cs-CZ" sz="3800" dirty="0" smtClean="0"/>
              <a:t> Market </a:t>
            </a:r>
            <a:r>
              <a:rPr lang="cs-CZ" altLang="cs-CZ" sz="3800" dirty="0" err="1" smtClean="0"/>
              <a:t>strategy</a:t>
            </a:r>
            <a:r>
              <a:rPr lang="cs-CZ" altLang="cs-CZ" sz="3800" dirty="0" smtClean="0"/>
              <a:t> (PIMS)</a:t>
            </a:r>
          </a:p>
        </p:txBody>
      </p:sp>
      <p:sp>
        <p:nvSpPr>
          <p:cNvPr id="23555" name="Rectangle 3"/>
          <p:cNvSpPr>
            <a:spLocks noGrp="1" noChangeArrowheads="1"/>
          </p:cNvSpPr>
          <p:nvPr>
            <p:ph type="body" idx="1"/>
          </p:nvPr>
        </p:nvSpPr>
        <p:spPr>
          <a:xfrm>
            <a:off x="323850" y="1628800"/>
            <a:ext cx="8424863" cy="5084738"/>
          </a:xfrm>
        </p:spPr>
        <p:txBody>
          <a:bodyPr/>
          <a:lstStyle/>
          <a:p>
            <a:pPr eaLnBrk="1" hangingPunct="1"/>
            <a:r>
              <a:rPr lang="cs-CZ" altLang="cs-CZ" sz="2600" dirty="0" smtClean="0"/>
              <a:t>Zjištění:</a:t>
            </a:r>
          </a:p>
          <a:p>
            <a:pPr lvl="1" eaLnBrk="1" hangingPunct="1"/>
            <a:r>
              <a:rPr lang="cs-CZ" altLang="cs-CZ" sz="2200" dirty="0" smtClean="0"/>
              <a:t>ziskovost firmy (měřeno ROI) vzrůstá s relativním podílem na trhu (obecně lze říci, že zvýšení podílu na trhu o 10% odpovídá průměrnému zvýšení ROI o 5% před zdaněním)</a:t>
            </a:r>
          </a:p>
          <a:p>
            <a:pPr lvl="1" eaLnBrk="1" hangingPunct="1"/>
            <a:r>
              <a:rPr lang="cs-CZ" altLang="cs-CZ" sz="2200" dirty="0" smtClean="0"/>
              <a:t>výhody většího tržního podílu: </a:t>
            </a:r>
            <a:r>
              <a:rPr lang="cs-CZ" altLang="cs-CZ" sz="2000" dirty="0" smtClean="0"/>
              <a:t>při nákupu zboží, prodaného množství, přístup k novým produktům, rozsah reklamy, možnost budovat obchodní centra</a:t>
            </a:r>
          </a:p>
          <a:p>
            <a:pPr eaLnBrk="1" hangingPunct="1"/>
            <a:r>
              <a:rPr lang="cs-CZ" altLang="cs-CZ" sz="2600" dirty="0" smtClean="0"/>
              <a:t>PIMS a kritiky: </a:t>
            </a:r>
            <a:r>
              <a:rPr lang="cs-CZ" altLang="cs-CZ" sz="2000" dirty="0" smtClean="0"/>
              <a:t>Existují úspěšné firmy i s malým tržním podílem, databáze stojí na zastaralých údajích, zaměření na tradiční průmysl a velké podniky, nebyly zahrnuty disfunkční SBU, teoretické kritiky: „</a:t>
            </a:r>
            <a:r>
              <a:rPr lang="cs-CZ" altLang="cs-CZ" sz="2000" dirty="0" err="1" smtClean="0"/>
              <a:t>correlation</a:t>
            </a:r>
            <a:r>
              <a:rPr lang="cs-CZ" altLang="cs-CZ" sz="2000" dirty="0" smtClean="0"/>
              <a:t> </a:t>
            </a:r>
            <a:r>
              <a:rPr lang="cs-CZ" altLang="cs-CZ" sz="2000" dirty="0" err="1" smtClean="0"/>
              <a:t>is</a:t>
            </a:r>
            <a:r>
              <a:rPr lang="cs-CZ" altLang="cs-CZ" sz="2000" dirty="0" smtClean="0"/>
              <a:t> not </a:t>
            </a:r>
            <a:r>
              <a:rPr lang="cs-CZ" altLang="cs-CZ" sz="2000" dirty="0" err="1" smtClean="0"/>
              <a:t>causation</a:t>
            </a:r>
            <a:r>
              <a:rPr lang="cs-CZ" altLang="cs-CZ" sz="2000" dirty="0" smtClean="0"/>
              <a:t>“</a:t>
            </a:r>
          </a:p>
          <a:p>
            <a:pPr eaLnBrk="1" hangingPunct="1"/>
            <a:r>
              <a:rPr lang="cs-CZ" altLang="cs-CZ" sz="2000" dirty="0" smtClean="0"/>
              <a:t>více informací na: </a:t>
            </a:r>
            <a:r>
              <a:rPr lang="cs-CZ" altLang="cs-CZ" sz="2000" dirty="0" smtClean="0">
                <a:hlinkClick r:id="rId3"/>
              </a:rPr>
              <a:t>www.pimsonline.com</a:t>
            </a:r>
            <a:r>
              <a:rPr lang="cs-CZ" altLang="cs-CZ" sz="2000" dirty="0" smtClean="0"/>
              <a:t> </a:t>
            </a:r>
          </a:p>
          <a:p>
            <a:pPr lvl="1" eaLnBrk="1" hangingPunct="1"/>
            <a:endParaRPr lang="cs-CZ" altLang="cs-CZ" sz="2000" dirty="0" smtClean="0"/>
          </a:p>
        </p:txBody>
      </p:sp>
    </p:spTree>
    <p:extLst>
      <p:ext uri="{BB962C8B-B14F-4D97-AF65-F5344CB8AC3E}">
        <p14:creationId xmlns:p14="http://schemas.microsoft.com/office/powerpoint/2010/main" val="3700358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cs-CZ" altLang="cs-CZ" smtClean="0"/>
              <a:t>Nabídka PA a RA</a:t>
            </a:r>
          </a:p>
        </p:txBody>
      </p:sp>
      <p:sp>
        <p:nvSpPr>
          <p:cNvPr id="24579" name="Rectangle 6"/>
          <p:cNvSpPr>
            <a:spLocks noGrp="1" noChangeArrowheads="1"/>
          </p:cNvSpPr>
          <p:nvPr>
            <p:ph type="body" sz="half" idx="1"/>
          </p:nvPr>
        </p:nvSpPr>
        <p:spPr>
          <a:xfrm>
            <a:off x="457200" y="1673352"/>
            <a:ext cx="4038600" cy="4996008"/>
          </a:xfrm>
        </p:spPr>
        <p:txBody>
          <a:bodyPr/>
          <a:lstStyle/>
          <a:p>
            <a:pPr eaLnBrk="1" hangingPunct="1">
              <a:lnSpc>
                <a:spcPct val="80000"/>
              </a:lnSpc>
            </a:pPr>
            <a:r>
              <a:rPr lang="cs-CZ" altLang="cs-CZ" sz="1300" dirty="0" smtClean="0"/>
              <a:t>poradenství pro </a:t>
            </a:r>
            <a:r>
              <a:rPr lang="cs-CZ" altLang="cs-CZ" sz="1300" dirty="0" err="1" smtClean="0"/>
              <a:t>managery</a:t>
            </a:r>
            <a:r>
              <a:rPr lang="cs-CZ" altLang="cs-CZ" sz="1300" dirty="0" smtClean="0"/>
              <a:t> nebo pracovníky obchodu formou konzultací</a:t>
            </a:r>
          </a:p>
          <a:p>
            <a:pPr eaLnBrk="1" hangingPunct="1">
              <a:lnSpc>
                <a:spcPct val="80000"/>
              </a:lnSpc>
            </a:pPr>
            <a:r>
              <a:rPr lang="cs-CZ" altLang="cs-CZ" sz="1300" dirty="0" smtClean="0"/>
              <a:t>poradenství a pomoc při stanovení obchodní a marketingové strategie</a:t>
            </a:r>
          </a:p>
          <a:p>
            <a:pPr eaLnBrk="1" hangingPunct="1">
              <a:lnSpc>
                <a:spcPct val="80000"/>
              </a:lnSpc>
            </a:pPr>
            <a:r>
              <a:rPr lang="cs-CZ" altLang="cs-CZ" sz="1300" dirty="0" smtClean="0"/>
              <a:t>poradenství a pomoc při stanovení distribuční politiky</a:t>
            </a:r>
          </a:p>
          <a:p>
            <a:pPr eaLnBrk="1" hangingPunct="1">
              <a:lnSpc>
                <a:spcPct val="80000"/>
              </a:lnSpc>
            </a:pPr>
            <a:r>
              <a:rPr lang="cs-CZ" altLang="cs-CZ" sz="1300" dirty="0" smtClean="0"/>
              <a:t>analýza metod a přístupů konkurence k trhu</a:t>
            </a:r>
          </a:p>
          <a:p>
            <a:pPr eaLnBrk="1" hangingPunct="1">
              <a:lnSpc>
                <a:spcPct val="80000"/>
              </a:lnSpc>
            </a:pPr>
            <a:r>
              <a:rPr lang="cs-CZ" altLang="cs-CZ" sz="1300" dirty="0" smtClean="0"/>
              <a:t>analýza trhu v zadané oblasti</a:t>
            </a:r>
          </a:p>
          <a:p>
            <a:pPr eaLnBrk="1" hangingPunct="1">
              <a:lnSpc>
                <a:spcPct val="80000"/>
              </a:lnSpc>
            </a:pPr>
            <a:r>
              <a:rPr lang="cs-CZ" altLang="cs-CZ" sz="1300" dirty="0" smtClean="0"/>
              <a:t>kompletní průzkum trhu dle zadání</a:t>
            </a:r>
          </a:p>
          <a:p>
            <a:pPr eaLnBrk="1" hangingPunct="1">
              <a:lnSpc>
                <a:spcPct val="80000"/>
              </a:lnSpc>
            </a:pPr>
            <a:r>
              <a:rPr lang="cs-CZ" altLang="cs-CZ" sz="1300" dirty="0" smtClean="0"/>
              <a:t>analýza vlastních obchodních aktivit</a:t>
            </a:r>
          </a:p>
          <a:p>
            <a:pPr eaLnBrk="1" hangingPunct="1">
              <a:lnSpc>
                <a:spcPct val="80000"/>
              </a:lnSpc>
            </a:pPr>
            <a:r>
              <a:rPr lang="cs-CZ" altLang="cs-CZ" sz="1300" dirty="0" smtClean="0"/>
              <a:t>poradenství v oblasti práce s obchodními partnery</a:t>
            </a:r>
          </a:p>
          <a:p>
            <a:pPr eaLnBrk="1" hangingPunct="1">
              <a:lnSpc>
                <a:spcPct val="80000"/>
              </a:lnSpc>
            </a:pPr>
            <a:r>
              <a:rPr lang="cs-CZ" altLang="cs-CZ" sz="1300" dirty="0" smtClean="0"/>
              <a:t>audit reklamních a marketingových nákladů</a:t>
            </a:r>
          </a:p>
          <a:p>
            <a:pPr eaLnBrk="1" hangingPunct="1">
              <a:lnSpc>
                <a:spcPct val="80000"/>
              </a:lnSpc>
            </a:pPr>
            <a:r>
              <a:rPr lang="cs-CZ" altLang="cs-CZ" sz="1300" dirty="0" smtClean="0"/>
              <a:t>marketingové a reklamní poradenství</a:t>
            </a:r>
          </a:p>
          <a:p>
            <a:pPr eaLnBrk="1" hangingPunct="1">
              <a:lnSpc>
                <a:spcPct val="80000"/>
              </a:lnSpc>
            </a:pPr>
            <a:r>
              <a:rPr lang="cs-CZ" altLang="cs-CZ" sz="1300" dirty="0" smtClean="0"/>
              <a:t>poradenství v oblasti prodeje na internetu</a:t>
            </a:r>
          </a:p>
          <a:p>
            <a:pPr eaLnBrk="1" hangingPunct="1">
              <a:lnSpc>
                <a:spcPct val="80000"/>
              </a:lnSpc>
            </a:pPr>
            <a:r>
              <a:rPr lang="cs-CZ" altLang="cs-CZ" sz="1300" dirty="0" smtClean="0"/>
              <a:t>poradenství v oblasti veletrhů a výstav</a:t>
            </a:r>
          </a:p>
          <a:p>
            <a:pPr eaLnBrk="1" hangingPunct="1">
              <a:lnSpc>
                <a:spcPct val="80000"/>
              </a:lnSpc>
            </a:pPr>
            <a:r>
              <a:rPr lang="cs-CZ" altLang="cs-CZ" sz="1300" dirty="0" smtClean="0"/>
              <a:t>outsourcing činností marketingového oddělení dle požadavku</a:t>
            </a:r>
          </a:p>
          <a:p>
            <a:pPr eaLnBrk="1" hangingPunct="1">
              <a:lnSpc>
                <a:spcPct val="80000"/>
              </a:lnSpc>
            </a:pPr>
            <a:r>
              <a:rPr lang="cs-CZ" altLang="cs-CZ" sz="1300" dirty="0" smtClean="0"/>
              <a:t>zajištění návrhů, příp. dodávek reklamních předmětů</a:t>
            </a:r>
          </a:p>
        </p:txBody>
      </p:sp>
      <p:sp>
        <p:nvSpPr>
          <p:cNvPr id="24580" name="Rectangle 7"/>
          <p:cNvSpPr>
            <a:spLocks noGrp="1" noChangeArrowheads="1"/>
          </p:cNvSpPr>
          <p:nvPr>
            <p:ph type="body" sz="half" idx="2"/>
          </p:nvPr>
        </p:nvSpPr>
        <p:spPr/>
        <p:txBody>
          <a:bodyPr/>
          <a:lstStyle/>
          <a:p>
            <a:pPr eaLnBrk="1" hangingPunct="1">
              <a:lnSpc>
                <a:spcPct val="80000"/>
              </a:lnSpc>
            </a:pPr>
            <a:r>
              <a:rPr lang="cs-CZ" altLang="cs-CZ" sz="1300" smtClean="0"/>
              <a:t>Kreativní strategie</a:t>
            </a:r>
          </a:p>
          <a:p>
            <a:pPr lvl="1" eaLnBrk="1" hangingPunct="1">
              <a:lnSpc>
                <a:spcPct val="80000"/>
              </a:lnSpc>
            </a:pPr>
            <a:r>
              <a:rPr lang="cs-CZ" altLang="cs-CZ" sz="1100" smtClean="0"/>
              <a:t>Vymýšlení vtipných a chytlavých idejí reklamních kampaní (idea maker), od skicy po hotový vizuál, reklamní textařství, DTP práce</a:t>
            </a:r>
          </a:p>
          <a:p>
            <a:pPr eaLnBrk="1" hangingPunct="1">
              <a:lnSpc>
                <a:spcPct val="80000"/>
              </a:lnSpc>
            </a:pPr>
            <a:r>
              <a:rPr lang="cs-CZ" altLang="cs-CZ" sz="1300" smtClean="0"/>
              <a:t>Mediální strategie</a:t>
            </a:r>
          </a:p>
          <a:p>
            <a:pPr lvl="1" eaLnBrk="1" hangingPunct="1">
              <a:lnSpc>
                <a:spcPct val="80000"/>
              </a:lnSpc>
            </a:pPr>
            <a:r>
              <a:rPr lang="cs-CZ" altLang="cs-CZ" sz="1100" smtClean="0"/>
              <a:t>Monitoring konkurenčních výdajů, strategické naplánování mediálního mixu, nákup prostoru a času v médiích, mediální školení členů marketingového týmu zákazníka</a:t>
            </a:r>
          </a:p>
          <a:p>
            <a:pPr eaLnBrk="1" hangingPunct="1">
              <a:lnSpc>
                <a:spcPct val="80000"/>
              </a:lnSpc>
            </a:pPr>
            <a:r>
              <a:rPr lang="cs-CZ" altLang="cs-CZ" sz="1300" smtClean="0"/>
              <a:t>Produkční služby</a:t>
            </a:r>
          </a:p>
          <a:p>
            <a:pPr lvl="1" eaLnBrk="1" hangingPunct="1">
              <a:lnSpc>
                <a:spcPct val="80000"/>
              </a:lnSpc>
            </a:pPr>
            <a:r>
              <a:rPr lang="cs-CZ" altLang="cs-CZ" sz="1100" smtClean="0"/>
              <a:t>Velkoplošný plotterový tisk, malonákladový digitální tisk, ofsetový a rotační tisk, celopolepy aut, directmailing, orientační systémy, reklamní 3D předměty, světelná a 3D reklama</a:t>
            </a:r>
          </a:p>
          <a:p>
            <a:pPr eaLnBrk="1" hangingPunct="1">
              <a:lnSpc>
                <a:spcPct val="80000"/>
              </a:lnSpc>
            </a:pPr>
            <a:r>
              <a:rPr lang="cs-CZ" altLang="cs-CZ" sz="1300" smtClean="0"/>
              <a:t>Public relations</a:t>
            </a:r>
          </a:p>
          <a:p>
            <a:pPr lvl="1" eaLnBrk="1" hangingPunct="1">
              <a:lnSpc>
                <a:spcPct val="80000"/>
              </a:lnSpc>
            </a:pPr>
            <a:r>
              <a:rPr lang="cs-CZ" altLang="cs-CZ" sz="1100" smtClean="0"/>
              <a:t>PR (tiskové konference, speciální akce pro média, tiskové zprávy, prohlášení, press kity,rozhovory, PR články), semináře, konference zrealizujeme od námětu a kreativního návrhu přes kompletní organizaci a produkci až po medializaci a vyhodnocení akce, publicity, monitoring, event marketing</a:t>
            </a:r>
          </a:p>
          <a:p>
            <a:pPr eaLnBrk="1" hangingPunct="1">
              <a:lnSpc>
                <a:spcPct val="80000"/>
              </a:lnSpc>
            </a:pPr>
            <a:r>
              <a:rPr lang="cs-CZ" altLang="cs-CZ" sz="1300" smtClean="0"/>
              <a:t>Digital</a:t>
            </a:r>
          </a:p>
          <a:p>
            <a:pPr lvl="1" eaLnBrk="1" hangingPunct="1">
              <a:lnSpc>
                <a:spcPct val="80000"/>
              </a:lnSpc>
            </a:pPr>
            <a:r>
              <a:rPr lang="cs-CZ" altLang="cs-CZ" sz="1100" smtClean="0"/>
              <a:t>Internetové stránky, SEM, SEO optimalizace, flashové prezentace, animace, znělky a efekty,multimediální efekty, rádiové spoty, virtuální foto prezentace, interaktivní video prezentace</a:t>
            </a:r>
          </a:p>
        </p:txBody>
      </p:sp>
    </p:spTree>
    <p:extLst>
      <p:ext uri="{BB962C8B-B14F-4D97-AF65-F5344CB8AC3E}">
        <p14:creationId xmlns:p14="http://schemas.microsoft.com/office/powerpoint/2010/main" val="338282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sz="quarter" idx="1"/>
          </p:nvPr>
        </p:nvSpPr>
        <p:spPr>
          <a:xfrm>
            <a:off x="467544" y="836712"/>
            <a:ext cx="8229600" cy="6043040"/>
          </a:xfrm>
        </p:spPr>
        <p:txBody>
          <a:bodyPr>
            <a:normAutofit/>
          </a:bodyPr>
          <a:lstStyle/>
          <a:p>
            <a:pPr>
              <a:buFont typeface="Wingdings" pitchFamily="2" charset="2"/>
              <a:buNone/>
            </a:pPr>
            <a:r>
              <a:rPr lang="cs-CZ" altLang="cs-CZ" b="1" dirty="0" smtClean="0"/>
              <a:t>Kdy volat poradce pro strategický management nebo obecné řízení?</a:t>
            </a:r>
          </a:p>
          <a:p>
            <a:pPr>
              <a:buFont typeface="Wingdings" pitchFamily="2" charset="2"/>
              <a:buNone/>
            </a:pPr>
            <a:endParaRPr lang="cs-CZ" altLang="cs-CZ" b="1" dirty="0" smtClean="0"/>
          </a:p>
          <a:p>
            <a:pPr>
              <a:buFont typeface="Wingdings" pitchFamily="2" charset="2"/>
              <a:buNone/>
            </a:pPr>
            <a:r>
              <a:rPr lang="cs-CZ" altLang="cs-CZ" b="1" dirty="0" smtClean="0"/>
              <a:t>Symptomy</a:t>
            </a:r>
            <a:r>
              <a:rPr lang="cs-CZ" altLang="cs-CZ" dirty="0" smtClean="0"/>
              <a:t> </a:t>
            </a:r>
            <a:endParaRPr lang="cs-CZ" altLang="cs-CZ" dirty="0"/>
          </a:p>
          <a:p>
            <a:r>
              <a:rPr lang="cs-CZ" altLang="cs-CZ" dirty="0"/>
              <a:t>upadající výkonnost</a:t>
            </a:r>
          </a:p>
          <a:p>
            <a:r>
              <a:rPr lang="cs-CZ" altLang="cs-CZ" dirty="0"/>
              <a:t>rostoucí nespokojenost zaměstnanců</a:t>
            </a:r>
          </a:p>
          <a:p>
            <a:r>
              <a:rPr lang="cs-CZ" altLang="cs-CZ" dirty="0"/>
              <a:t>špatné vyhlídky odvětví</a:t>
            </a:r>
          </a:p>
          <a:p>
            <a:endParaRPr lang="cs-CZ" altLang="cs-CZ" dirty="0"/>
          </a:p>
          <a:p>
            <a:pPr>
              <a:buFont typeface="Wingdings" pitchFamily="2" charset="2"/>
              <a:buNone/>
            </a:pPr>
            <a:r>
              <a:rPr lang="cs-CZ" altLang="cs-CZ" b="1" dirty="0"/>
              <a:t>Charakter problémů</a:t>
            </a:r>
          </a:p>
          <a:p>
            <a:r>
              <a:rPr lang="cs-CZ" altLang="cs-CZ" dirty="0"/>
              <a:t>mnohofunkční</a:t>
            </a:r>
          </a:p>
          <a:p>
            <a:r>
              <a:rPr lang="cs-CZ" altLang="cs-CZ" dirty="0" smtClean="0"/>
              <a:t>Interdisciplinární</a:t>
            </a:r>
          </a:p>
          <a:p>
            <a:r>
              <a:rPr lang="cs-CZ" altLang="cs-CZ" dirty="0" smtClean="0"/>
              <a:t>dlouhodobé</a:t>
            </a:r>
            <a:endParaRPr lang="cs-CZ" altLang="cs-CZ" dirty="0" smtClean="0"/>
          </a:p>
          <a:p>
            <a:pPr marL="0" indent="0">
              <a:buNone/>
            </a:pPr>
            <a:endParaRPr lang="cs-CZ" altLang="cs-CZ" dirty="0"/>
          </a:p>
        </p:txBody>
      </p:sp>
    </p:spTree>
    <p:extLst>
      <p:ext uri="{BB962C8B-B14F-4D97-AF65-F5344CB8AC3E}">
        <p14:creationId xmlns:p14="http://schemas.microsoft.com/office/powerpoint/2010/main" val="1191288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cs-CZ" altLang="cs-CZ" sz="3800" smtClean="0"/>
              <a:t>Pojmy - oblast marketingové poradenství</a:t>
            </a:r>
          </a:p>
        </p:txBody>
      </p:sp>
      <p:sp>
        <p:nvSpPr>
          <p:cNvPr id="25603" name="Rectangle 3"/>
          <p:cNvSpPr>
            <a:spLocks noGrp="1" noChangeArrowheads="1"/>
          </p:cNvSpPr>
          <p:nvPr>
            <p:ph type="body" sz="half" idx="1"/>
          </p:nvPr>
        </p:nvSpPr>
        <p:spPr/>
        <p:txBody>
          <a:bodyPr/>
          <a:lstStyle/>
          <a:p>
            <a:pPr eaLnBrk="1" hangingPunct="1">
              <a:lnSpc>
                <a:spcPct val="90000"/>
              </a:lnSpc>
            </a:pPr>
            <a:r>
              <a:rPr lang="cs-CZ" altLang="cs-CZ" sz="2200" smtClean="0"/>
              <a:t>Account manager</a:t>
            </a:r>
          </a:p>
          <a:p>
            <a:pPr eaLnBrk="1" hangingPunct="1">
              <a:lnSpc>
                <a:spcPct val="90000"/>
              </a:lnSpc>
            </a:pPr>
            <a:r>
              <a:rPr lang="cs-CZ" altLang="cs-CZ" sz="2200" smtClean="0"/>
              <a:t>Copywriter</a:t>
            </a:r>
          </a:p>
          <a:p>
            <a:pPr eaLnBrk="1" hangingPunct="1">
              <a:lnSpc>
                <a:spcPct val="90000"/>
              </a:lnSpc>
            </a:pPr>
            <a:r>
              <a:rPr lang="cs-CZ" altLang="cs-CZ" sz="2200" smtClean="0"/>
              <a:t>Banner</a:t>
            </a:r>
          </a:p>
          <a:p>
            <a:pPr eaLnBrk="1" hangingPunct="1">
              <a:lnSpc>
                <a:spcPct val="90000"/>
              </a:lnSpc>
            </a:pPr>
            <a:r>
              <a:rPr lang="cs-CZ" altLang="cs-CZ" sz="2200" smtClean="0">
                <a:hlinkClick r:id="rId3" action="ppaction://hlinksldjump"/>
              </a:rPr>
              <a:t>Brief</a:t>
            </a:r>
            <a:endParaRPr lang="cs-CZ" altLang="cs-CZ" sz="2200" smtClean="0"/>
          </a:p>
          <a:p>
            <a:pPr eaLnBrk="1" hangingPunct="1">
              <a:lnSpc>
                <a:spcPct val="90000"/>
              </a:lnSpc>
            </a:pPr>
            <a:r>
              <a:rPr lang="cs-CZ" altLang="cs-CZ" sz="2200" smtClean="0"/>
              <a:t>Corporate Identity</a:t>
            </a:r>
          </a:p>
          <a:p>
            <a:pPr eaLnBrk="1" hangingPunct="1">
              <a:lnSpc>
                <a:spcPct val="90000"/>
              </a:lnSpc>
            </a:pPr>
            <a:r>
              <a:rPr lang="cs-CZ" altLang="cs-CZ" sz="2200" smtClean="0"/>
              <a:t>Cílová skupina</a:t>
            </a:r>
          </a:p>
          <a:p>
            <a:pPr eaLnBrk="1" hangingPunct="1">
              <a:lnSpc>
                <a:spcPct val="90000"/>
              </a:lnSpc>
            </a:pPr>
            <a:r>
              <a:rPr lang="cs-CZ" altLang="cs-CZ" sz="2200" smtClean="0"/>
              <a:t>Citylight (CLV)</a:t>
            </a:r>
          </a:p>
          <a:p>
            <a:pPr eaLnBrk="1" hangingPunct="1">
              <a:lnSpc>
                <a:spcPct val="90000"/>
              </a:lnSpc>
            </a:pPr>
            <a:r>
              <a:rPr lang="cs-CZ" altLang="cs-CZ" sz="2200" smtClean="0"/>
              <a:t>Claim</a:t>
            </a:r>
          </a:p>
          <a:p>
            <a:pPr eaLnBrk="1" hangingPunct="1">
              <a:lnSpc>
                <a:spcPct val="90000"/>
              </a:lnSpc>
            </a:pPr>
            <a:r>
              <a:rPr lang="cs-CZ" altLang="cs-CZ" sz="2200" smtClean="0"/>
              <a:t>Corporate Design</a:t>
            </a:r>
          </a:p>
          <a:p>
            <a:pPr eaLnBrk="1" hangingPunct="1">
              <a:lnSpc>
                <a:spcPct val="90000"/>
              </a:lnSpc>
            </a:pPr>
            <a:r>
              <a:rPr lang="cs-CZ" altLang="cs-CZ" sz="2200" smtClean="0"/>
              <a:t>Customer relationship management (CRM)</a:t>
            </a:r>
          </a:p>
          <a:p>
            <a:pPr eaLnBrk="1" hangingPunct="1">
              <a:lnSpc>
                <a:spcPct val="90000"/>
              </a:lnSpc>
            </a:pPr>
            <a:r>
              <a:rPr lang="cs-CZ" altLang="cs-CZ" sz="2200" smtClean="0"/>
              <a:t>Design manuál</a:t>
            </a:r>
          </a:p>
          <a:p>
            <a:pPr eaLnBrk="1" hangingPunct="1">
              <a:lnSpc>
                <a:spcPct val="90000"/>
              </a:lnSpc>
            </a:pPr>
            <a:endParaRPr lang="cs-CZ" altLang="cs-CZ" sz="2200" smtClean="0"/>
          </a:p>
        </p:txBody>
      </p:sp>
      <p:sp>
        <p:nvSpPr>
          <p:cNvPr id="25604" name="Rectangle 4"/>
          <p:cNvSpPr>
            <a:spLocks noGrp="1" noChangeArrowheads="1"/>
          </p:cNvSpPr>
          <p:nvPr>
            <p:ph type="body" sz="half" idx="2"/>
          </p:nvPr>
        </p:nvSpPr>
        <p:spPr/>
        <p:txBody>
          <a:bodyPr/>
          <a:lstStyle/>
          <a:p>
            <a:pPr eaLnBrk="1" hangingPunct="1">
              <a:lnSpc>
                <a:spcPct val="90000"/>
              </a:lnSpc>
            </a:pPr>
            <a:r>
              <a:rPr lang="cs-CZ" altLang="cs-CZ" sz="2200" smtClean="0"/>
              <a:t>DTP – desktop publishing</a:t>
            </a:r>
          </a:p>
          <a:p>
            <a:pPr eaLnBrk="1" hangingPunct="1">
              <a:lnSpc>
                <a:spcPct val="90000"/>
              </a:lnSpc>
            </a:pPr>
            <a:r>
              <a:rPr lang="cs-CZ" altLang="cs-CZ" sz="2200" smtClean="0"/>
              <a:t>Body(copy)</a:t>
            </a:r>
          </a:p>
          <a:p>
            <a:pPr eaLnBrk="1" hangingPunct="1">
              <a:lnSpc>
                <a:spcPct val="90000"/>
              </a:lnSpc>
            </a:pPr>
            <a:r>
              <a:rPr lang="cs-CZ" altLang="cs-CZ" sz="2200" smtClean="0"/>
              <a:t>Eventy</a:t>
            </a:r>
          </a:p>
          <a:p>
            <a:pPr eaLnBrk="1" hangingPunct="1">
              <a:lnSpc>
                <a:spcPct val="90000"/>
              </a:lnSpc>
            </a:pPr>
            <a:r>
              <a:rPr lang="cs-CZ" altLang="cs-CZ" sz="2200" smtClean="0"/>
              <a:t>Layout</a:t>
            </a:r>
          </a:p>
          <a:p>
            <a:pPr eaLnBrk="1" hangingPunct="1">
              <a:lnSpc>
                <a:spcPct val="90000"/>
              </a:lnSpc>
            </a:pPr>
            <a:r>
              <a:rPr lang="cs-CZ" altLang="cs-CZ" sz="2200" smtClean="0"/>
              <a:t>Nadlinkové komunikace (ATL)</a:t>
            </a:r>
          </a:p>
          <a:p>
            <a:pPr eaLnBrk="1" hangingPunct="1">
              <a:lnSpc>
                <a:spcPct val="90000"/>
              </a:lnSpc>
            </a:pPr>
            <a:r>
              <a:rPr lang="cs-CZ" altLang="cs-CZ" sz="2200" smtClean="0"/>
              <a:t>Podlinkové komunikace (BTL)</a:t>
            </a:r>
          </a:p>
          <a:p>
            <a:pPr eaLnBrk="1" hangingPunct="1">
              <a:lnSpc>
                <a:spcPct val="90000"/>
              </a:lnSpc>
            </a:pPr>
            <a:r>
              <a:rPr lang="cs-CZ" altLang="cs-CZ" sz="2200" smtClean="0"/>
              <a:t>PR (Public relations)</a:t>
            </a:r>
          </a:p>
          <a:p>
            <a:pPr eaLnBrk="1" hangingPunct="1">
              <a:lnSpc>
                <a:spcPct val="90000"/>
              </a:lnSpc>
            </a:pPr>
            <a:r>
              <a:rPr lang="cs-CZ" altLang="cs-CZ" sz="2200" smtClean="0"/>
              <a:t>Sampling</a:t>
            </a:r>
          </a:p>
          <a:p>
            <a:pPr eaLnBrk="1" hangingPunct="1">
              <a:lnSpc>
                <a:spcPct val="90000"/>
              </a:lnSpc>
            </a:pPr>
            <a:endParaRPr lang="cs-CZ" altLang="cs-CZ" sz="2200" smtClean="0"/>
          </a:p>
        </p:txBody>
      </p:sp>
    </p:spTree>
    <p:extLst>
      <p:ext uri="{BB962C8B-B14F-4D97-AF65-F5344CB8AC3E}">
        <p14:creationId xmlns:p14="http://schemas.microsoft.com/office/powerpoint/2010/main" val="4190711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t>Spolupráce s poradcem (RA)</a:t>
            </a:r>
          </a:p>
        </p:txBody>
      </p:sp>
      <p:sp>
        <p:nvSpPr>
          <p:cNvPr id="26627" name="Rectangle 3"/>
          <p:cNvSpPr>
            <a:spLocks noGrp="1" noChangeArrowheads="1"/>
          </p:cNvSpPr>
          <p:nvPr>
            <p:ph type="body" idx="1"/>
          </p:nvPr>
        </p:nvSpPr>
        <p:spPr/>
        <p:txBody>
          <a:bodyPr/>
          <a:lstStyle/>
          <a:p>
            <a:pPr eaLnBrk="1" hangingPunct="1">
              <a:lnSpc>
                <a:spcPct val="80000"/>
              </a:lnSpc>
            </a:pPr>
            <a:r>
              <a:rPr lang="cs-CZ" altLang="cs-CZ" sz="1700" smtClean="0"/>
              <a:t>doporučovaný minimální (právní) rámec spolupráce (obecně platný, nejen marketing)</a:t>
            </a:r>
          </a:p>
          <a:p>
            <a:pPr lvl="1" eaLnBrk="1" hangingPunct="1">
              <a:lnSpc>
                <a:spcPct val="80000"/>
              </a:lnSpc>
            </a:pPr>
            <a:r>
              <a:rPr lang="cs-CZ" altLang="cs-CZ" sz="1500" smtClean="0"/>
              <a:t>smlouva o mlčenlivosti</a:t>
            </a:r>
          </a:p>
          <a:p>
            <a:pPr lvl="1" eaLnBrk="1" hangingPunct="1">
              <a:lnSpc>
                <a:spcPct val="80000"/>
              </a:lnSpc>
            </a:pPr>
            <a:r>
              <a:rPr lang="cs-CZ" altLang="cs-CZ" sz="1500" smtClean="0"/>
              <a:t>objednávka</a:t>
            </a:r>
          </a:p>
          <a:p>
            <a:pPr lvl="1" eaLnBrk="1" hangingPunct="1">
              <a:lnSpc>
                <a:spcPct val="80000"/>
              </a:lnSpc>
            </a:pPr>
            <a:r>
              <a:rPr lang="cs-CZ" altLang="cs-CZ" sz="1500" smtClean="0"/>
              <a:t>termínová struktura zakázky</a:t>
            </a:r>
          </a:p>
          <a:p>
            <a:pPr lvl="1" eaLnBrk="1" hangingPunct="1">
              <a:lnSpc>
                <a:spcPct val="80000"/>
              </a:lnSpc>
            </a:pPr>
            <a:r>
              <a:rPr lang="cs-CZ" altLang="cs-CZ" sz="1500" smtClean="0"/>
              <a:t>SOD</a:t>
            </a:r>
          </a:p>
          <a:p>
            <a:pPr lvl="1" eaLnBrk="1" hangingPunct="1">
              <a:lnSpc>
                <a:spcPct val="80000"/>
              </a:lnSpc>
            </a:pPr>
            <a:r>
              <a:rPr lang="cs-CZ" altLang="cs-CZ" sz="1500" smtClean="0"/>
              <a:t>dodací list/předávací protokol, atd.</a:t>
            </a:r>
          </a:p>
          <a:p>
            <a:pPr lvl="1" eaLnBrk="1" hangingPunct="1">
              <a:lnSpc>
                <a:spcPct val="80000"/>
              </a:lnSpc>
            </a:pPr>
            <a:r>
              <a:rPr lang="cs-CZ" altLang="cs-CZ" sz="1500" smtClean="0"/>
              <a:t>vyžádání referencí</a:t>
            </a:r>
          </a:p>
          <a:p>
            <a:pPr eaLnBrk="1" hangingPunct="1">
              <a:lnSpc>
                <a:spcPct val="80000"/>
              </a:lnSpc>
            </a:pPr>
            <a:r>
              <a:rPr lang="cs-CZ" altLang="cs-CZ" sz="1700" smtClean="0"/>
              <a:t>nejčastější problémy:</a:t>
            </a:r>
          </a:p>
          <a:p>
            <a:pPr lvl="1" eaLnBrk="1" hangingPunct="1">
              <a:lnSpc>
                <a:spcPct val="80000"/>
              </a:lnSpc>
            </a:pPr>
            <a:r>
              <a:rPr lang="cs-CZ" altLang="cs-CZ" sz="1500" smtClean="0"/>
              <a:t>nepochopení se navzájem</a:t>
            </a:r>
          </a:p>
          <a:p>
            <a:pPr lvl="1" eaLnBrk="1" hangingPunct="1">
              <a:lnSpc>
                <a:spcPct val="80000"/>
              </a:lnSpc>
            </a:pPr>
            <a:r>
              <a:rPr lang="cs-CZ" altLang="cs-CZ" sz="1500" smtClean="0"/>
              <a:t>nedodržení smluvních podmínek</a:t>
            </a:r>
          </a:p>
          <a:p>
            <a:pPr lvl="1" eaLnBrk="1" hangingPunct="1">
              <a:lnSpc>
                <a:spcPct val="80000"/>
              </a:lnSpc>
            </a:pPr>
            <a:r>
              <a:rPr lang="cs-CZ" altLang="cs-CZ" sz="1500" smtClean="0"/>
              <a:t>neosobní jednání</a:t>
            </a:r>
          </a:p>
          <a:p>
            <a:pPr lvl="1" eaLnBrk="1" hangingPunct="1">
              <a:lnSpc>
                <a:spcPct val="80000"/>
              </a:lnSpc>
            </a:pPr>
            <a:r>
              <a:rPr lang="cs-CZ" altLang="cs-CZ" sz="1500" smtClean="0"/>
              <a:t>špatná organizace uvnitř agentury</a:t>
            </a:r>
          </a:p>
          <a:p>
            <a:pPr lvl="1" eaLnBrk="1" hangingPunct="1">
              <a:lnSpc>
                <a:spcPct val="80000"/>
              </a:lnSpc>
            </a:pPr>
            <a:r>
              <a:rPr lang="cs-CZ" altLang="cs-CZ" sz="1500" smtClean="0"/>
              <a:t>nedostatečné kompetence na straně klienta</a:t>
            </a:r>
          </a:p>
          <a:p>
            <a:pPr eaLnBrk="1" hangingPunct="1">
              <a:lnSpc>
                <a:spcPct val="80000"/>
              </a:lnSpc>
            </a:pPr>
            <a:r>
              <a:rPr lang="cs-CZ" altLang="cs-CZ" sz="1700" smtClean="0"/>
              <a:t>můžeme jim předcházet pomocí:</a:t>
            </a:r>
          </a:p>
          <a:p>
            <a:pPr lvl="1" eaLnBrk="1" hangingPunct="1">
              <a:lnSpc>
                <a:spcPct val="80000"/>
              </a:lnSpc>
            </a:pPr>
            <a:r>
              <a:rPr lang="cs-CZ" altLang="cs-CZ" sz="1500" smtClean="0"/>
              <a:t>zápisů z jednání, komunikace prostřednictvím jednoho accounta, kvalitního smluvního ujednání, dobře zpracovaným briefem, přesnou specifikací požadavků, včasným dodáním kompletních podkladů, průběžnými korekturami,...</a:t>
            </a:r>
          </a:p>
        </p:txBody>
      </p:sp>
    </p:spTree>
    <p:extLst>
      <p:ext uri="{BB962C8B-B14F-4D97-AF65-F5344CB8AC3E}">
        <p14:creationId xmlns:p14="http://schemas.microsoft.com/office/powerpoint/2010/main" val="786111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Co má obsahovat dobrý „bríf“</a:t>
            </a:r>
          </a:p>
        </p:txBody>
      </p:sp>
      <p:sp>
        <p:nvSpPr>
          <p:cNvPr id="27651" name="Rectangle 3"/>
          <p:cNvSpPr>
            <a:spLocks noGrp="1" noChangeArrowheads="1"/>
          </p:cNvSpPr>
          <p:nvPr>
            <p:ph type="body" idx="1"/>
          </p:nvPr>
        </p:nvSpPr>
        <p:spPr/>
        <p:txBody>
          <a:bodyPr/>
          <a:lstStyle/>
          <a:p>
            <a:pPr eaLnBrk="1" hangingPunct="1">
              <a:lnSpc>
                <a:spcPct val="80000"/>
              </a:lnSpc>
            </a:pPr>
            <a:r>
              <a:rPr lang="cs-CZ" altLang="cs-CZ" sz="2600" smtClean="0"/>
              <a:t>1. Projekt a jeho řízení</a:t>
            </a:r>
          </a:p>
          <a:p>
            <a:pPr eaLnBrk="1" hangingPunct="1">
              <a:lnSpc>
                <a:spcPct val="80000"/>
              </a:lnSpc>
            </a:pPr>
            <a:r>
              <a:rPr lang="cs-CZ" altLang="cs-CZ" sz="2600" smtClean="0"/>
              <a:t>2. Kde jsme teď?</a:t>
            </a:r>
          </a:p>
          <a:p>
            <a:pPr eaLnBrk="1" hangingPunct="1">
              <a:lnSpc>
                <a:spcPct val="80000"/>
              </a:lnSpc>
            </a:pPr>
            <a:r>
              <a:rPr lang="cs-CZ" altLang="cs-CZ" sz="2600" smtClean="0"/>
              <a:t>3. Kam se chceme dostat?</a:t>
            </a:r>
          </a:p>
          <a:p>
            <a:pPr eaLnBrk="1" hangingPunct="1">
              <a:lnSpc>
                <a:spcPct val="80000"/>
              </a:lnSpc>
            </a:pPr>
            <a:r>
              <a:rPr lang="cs-CZ" altLang="cs-CZ" sz="2600" smtClean="0"/>
              <a:t>4. Co pro to děláme, abychom se tam dostali?</a:t>
            </a:r>
          </a:p>
          <a:p>
            <a:pPr eaLnBrk="1" hangingPunct="1">
              <a:lnSpc>
                <a:spcPct val="80000"/>
              </a:lnSpc>
            </a:pPr>
            <a:r>
              <a:rPr lang="cs-CZ" altLang="cs-CZ" sz="2600" smtClean="0"/>
              <a:t>5. Ke komu se obracíme?</a:t>
            </a:r>
          </a:p>
          <a:p>
            <a:pPr eaLnBrk="1" hangingPunct="1">
              <a:lnSpc>
                <a:spcPct val="80000"/>
              </a:lnSpc>
            </a:pPr>
            <a:r>
              <a:rPr lang="cs-CZ" altLang="cs-CZ" sz="2600" smtClean="0"/>
              <a:t>6. Podle čeho poznáme, jak jsme uspěli?</a:t>
            </a:r>
          </a:p>
          <a:p>
            <a:pPr eaLnBrk="1" hangingPunct="1">
              <a:lnSpc>
                <a:spcPct val="80000"/>
              </a:lnSpc>
            </a:pPr>
            <a:r>
              <a:rPr lang="cs-CZ" altLang="cs-CZ" sz="2600" smtClean="0"/>
              <a:t>7. Praktické informace</a:t>
            </a:r>
          </a:p>
          <a:p>
            <a:pPr lvl="1" eaLnBrk="1" hangingPunct="1">
              <a:lnSpc>
                <a:spcPct val="80000"/>
              </a:lnSpc>
            </a:pPr>
            <a:r>
              <a:rPr lang="cs-CZ" altLang="cs-CZ" sz="2200" smtClean="0"/>
              <a:t>Rozpočet</a:t>
            </a:r>
          </a:p>
          <a:p>
            <a:pPr lvl="1" eaLnBrk="1" hangingPunct="1">
              <a:lnSpc>
                <a:spcPct val="80000"/>
              </a:lnSpc>
            </a:pPr>
            <a:r>
              <a:rPr lang="cs-CZ" altLang="cs-CZ" sz="2200" smtClean="0"/>
              <a:t>Časový plán</a:t>
            </a:r>
          </a:p>
          <a:p>
            <a:pPr lvl="1" eaLnBrk="1" hangingPunct="1">
              <a:lnSpc>
                <a:spcPct val="80000"/>
              </a:lnSpc>
            </a:pPr>
            <a:r>
              <a:rPr lang="cs-CZ" altLang="cs-CZ" sz="2200" smtClean="0"/>
              <a:t>Ost. omezení</a:t>
            </a:r>
          </a:p>
          <a:p>
            <a:pPr eaLnBrk="1" hangingPunct="1">
              <a:lnSpc>
                <a:spcPct val="80000"/>
              </a:lnSpc>
            </a:pPr>
            <a:r>
              <a:rPr lang="cs-CZ" altLang="cs-CZ" sz="2600" smtClean="0"/>
              <a:t>8. Schvalování</a:t>
            </a:r>
          </a:p>
        </p:txBody>
      </p:sp>
    </p:spTree>
    <p:extLst>
      <p:ext uri="{BB962C8B-B14F-4D97-AF65-F5344CB8AC3E}">
        <p14:creationId xmlns:p14="http://schemas.microsoft.com/office/powerpoint/2010/main" val="1708238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755576" y="1557338"/>
            <a:ext cx="8136904" cy="1800225"/>
          </a:xfrm>
        </p:spPr>
        <p:txBody>
          <a:bodyPr/>
          <a:lstStyle/>
          <a:p>
            <a:pPr algn="ctr" eaLnBrk="1" hangingPunct="1"/>
            <a:r>
              <a:rPr lang="cs-CZ" altLang="cs-CZ" sz="4400" dirty="0" smtClean="0"/>
              <a:t>Poradenství  v   oblasti Řízení lidských zdrojů</a:t>
            </a:r>
          </a:p>
        </p:txBody>
      </p:sp>
      <p:sp>
        <p:nvSpPr>
          <p:cNvPr id="5" name="Rectangle 4"/>
          <p:cNvSpPr>
            <a:spLocks noGrp="1" noChangeArrowheads="1"/>
          </p:cNvSpPr>
          <p:nvPr>
            <p:ph type="dt" sz="half" idx="10"/>
          </p:nvPr>
        </p:nvSpPr>
        <p:spPr/>
        <p:txBody>
          <a:bodyPr/>
          <a:lstStyle/>
          <a:p>
            <a:pPr>
              <a:defRPr/>
            </a:pPr>
            <a:r>
              <a:rPr lang="en-US" altLang="en-US" smtClean="0"/>
              <a:t>Blok 1_12.3.2016</a:t>
            </a:r>
            <a:endParaRPr lang="cs-CZ" altLang="en-US" dirty="0"/>
          </a:p>
        </p:txBody>
      </p:sp>
      <p:sp>
        <p:nvSpPr>
          <p:cNvPr id="7" name="Rectangle 6"/>
          <p:cNvSpPr>
            <a:spLocks noGrp="1" noChangeArrowheads="1"/>
          </p:cNvSpPr>
          <p:nvPr>
            <p:ph type="sldNum" sz="quarter" idx="12"/>
          </p:nvPr>
        </p:nvSpPr>
        <p:spPr/>
        <p:txBody>
          <a:bodyPr/>
          <a:lstStyle/>
          <a:p>
            <a:pPr>
              <a:defRPr/>
            </a:pPr>
            <a:fld id="{193322B4-E0F4-4EAC-BD0F-D2986EA04E77}" type="slidenum">
              <a:rPr lang="cs-CZ" altLang="en-US"/>
              <a:pPr>
                <a:defRPr/>
              </a:pPr>
              <a:t>43</a:t>
            </a:fld>
            <a:endParaRPr lang="cs-CZ" altLang="en-US"/>
          </a:p>
        </p:txBody>
      </p:sp>
      <p:pic>
        <p:nvPicPr>
          <p:cNvPr id="3079" name="Picture 4" descr="MCj01557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3573463"/>
            <a:ext cx="16208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dnadpis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407670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idx="1"/>
          </p:nvPr>
        </p:nvSpPr>
        <p:spPr/>
        <p:txBody>
          <a:bodyPr/>
          <a:lstStyle/>
          <a:p>
            <a:r>
              <a:rPr lang="cs-CZ" altLang="cs-CZ" sz="3200" dirty="0" smtClean="0"/>
              <a:t>Poslání personálního poradenství</a:t>
            </a:r>
            <a:r>
              <a:rPr lang="cs-CZ" altLang="cs-CZ" sz="3500" dirty="0" smtClean="0"/>
              <a:t>	–</a:t>
            </a:r>
            <a:r>
              <a:rPr lang="cs-CZ" altLang="cs-CZ" sz="3200" dirty="0" smtClean="0"/>
              <a:t> </a:t>
            </a:r>
            <a:r>
              <a:rPr lang="cs-CZ" altLang="cs-CZ" sz="3200" b="1" dirty="0" smtClean="0"/>
              <a:t>přispívat k optimalizaci všech stránek personálního řízení v podniku</a:t>
            </a:r>
          </a:p>
          <a:p>
            <a:r>
              <a:rPr lang="cs-CZ" altLang="cs-CZ" dirty="0" smtClean="0"/>
              <a:t>Základní metoda – personální audit</a:t>
            </a:r>
            <a:endParaRPr lang="cs-CZ" altLang="cs-CZ" sz="3200" dirty="0" smtClean="0"/>
          </a:p>
          <a:p>
            <a:pPr>
              <a:buFont typeface="Wingdings" pitchFamily="2" charset="2"/>
              <a:buNone/>
            </a:pPr>
            <a:endParaRPr lang="cs-CZ" altLang="cs-CZ" sz="3200" b="1" dirty="0" smtClean="0"/>
          </a:p>
        </p:txBody>
      </p:sp>
      <p:sp>
        <p:nvSpPr>
          <p:cNvPr id="2" name="Nadpis 1"/>
          <p:cNvSpPr>
            <a:spLocks noGrp="1"/>
          </p:cNvSpPr>
          <p:nvPr>
            <p:ph type="title"/>
          </p:nvPr>
        </p:nvSpPr>
        <p:spPr/>
        <p:txBody>
          <a:bodyPr/>
          <a:lstStyle/>
          <a:p>
            <a:pPr fontAlgn="auto">
              <a:spcAft>
                <a:spcPts val="0"/>
              </a:spcAft>
              <a:defRPr/>
            </a:pPr>
            <a:r>
              <a:rPr lang="cs-CZ" dirty="0" smtClean="0"/>
              <a:t>Personální poradenství</a:t>
            </a:r>
            <a:endParaRPr lang="en-US" dirty="0"/>
          </a:p>
        </p:txBody>
      </p:sp>
    </p:spTree>
    <p:extLst>
      <p:ext uri="{BB962C8B-B14F-4D97-AF65-F5344CB8AC3E}">
        <p14:creationId xmlns:p14="http://schemas.microsoft.com/office/powerpoint/2010/main" val="1796759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p:txBody>
          <a:bodyPr/>
          <a:lstStyle/>
          <a:p>
            <a:r>
              <a:rPr lang="cs-CZ" altLang="cs-CZ" sz="2800" b="1" dirty="0" smtClean="0"/>
              <a:t>připravit přesné zadání úkolu</a:t>
            </a:r>
            <a:r>
              <a:rPr lang="cs-CZ" altLang="cs-CZ" sz="2800" b="1" dirty="0" smtClean="0">
                <a:solidFill>
                  <a:srgbClr val="FF0000"/>
                </a:solidFill>
              </a:rPr>
              <a:t>!!!!</a:t>
            </a:r>
          </a:p>
          <a:p>
            <a:endParaRPr lang="cs-CZ" altLang="cs-CZ" dirty="0" smtClean="0"/>
          </a:p>
          <a:p>
            <a:r>
              <a:rPr lang="cs-CZ" altLang="cs-CZ" dirty="0" smtClean="0"/>
              <a:t>Týmový přístup</a:t>
            </a:r>
          </a:p>
          <a:p>
            <a:r>
              <a:rPr lang="cs-CZ" altLang="cs-CZ" dirty="0" smtClean="0"/>
              <a:t>Fyzický kontakt s prostředím</a:t>
            </a:r>
          </a:p>
          <a:p>
            <a:r>
              <a:rPr lang="cs-CZ" altLang="cs-CZ" dirty="0" smtClean="0"/>
              <a:t>Důkladná analýza podmínek problému</a:t>
            </a:r>
          </a:p>
          <a:p>
            <a:r>
              <a:rPr lang="cs-CZ" altLang="cs-CZ" dirty="0" smtClean="0"/>
              <a:t>Návrh (syntéza) podrobená oponentuře</a:t>
            </a:r>
          </a:p>
          <a:p>
            <a:r>
              <a:rPr lang="cs-CZ" altLang="cs-CZ" dirty="0" smtClean="0"/>
              <a:t>neuspěchanost</a:t>
            </a:r>
          </a:p>
        </p:txBody>
      </p:sp>
      <p:sp>
        <p:nvSpPr>
          <p:cNvPr id="67586" name="Rectangle 2"/>
          <p:cNvSpPr>
            <a:spLocks noGrp="1" noChangeArrowheads="1"/>
          </p:cNvSpPr>
          <p:nvPr>
            <p:ph type="title"/>
          </p:nvPr>
        </p:nvSpPr>
        <p:spPr/>
        <p:txBody>
          <a:bodyPr>
            <a:normAutofit fontScale="90000"/>
          </a:bodyPr>
          <a:lstStyle/>
          <a:p>
            <a:pPr fontAlgn="auto">
              <a:spcAft>
                <a:spcPts val="0"/>
              </a:spcAft>
              <a:defRPr/>
            </a:pPr>
            <a:r>
              <a:rPr lang="cs-CZ" sz="3800"/>
              <a:t>Podmínky úspěšného personálního poradenství</a:t>
            </a:r>
          </a:p>
        </p:txBody>
      </p:sp>
    </p:spTree>
    <p:extLst>
      <p:ext uri="{BB962C8B-B14F-4D97-AF65-F5344CB8AC3E}">
        <p14:creationId xmlns:p14="http://schemas.microsoft.com/office/powerpoint/2010/main" val="41360858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365760" indent="-256032" fontAlgn="auto">
              <a:spcAft>
                <a:spcPts val="0"/>
              </a:spcAft>
              <a:buFont typeface="Wingdings 3"/>
              <a:buChar char=""/>
              <a:defRPr/>
            </a:pPr>
            <a:r>
              <a:rPr lang="cs-CZ" b="1" i="1" dirty="0" smtClean="0"/>
              <a:t>interní poradenství</a:t>
            </a:r>
            <a:r>
              <a:rPr lang="cs-CZ" b="1" dirty="0" smtClean="0"/>
              <a:t> </a:t>
            </a:r>
            <a:r>
              <a:rPr lang="cs-CZ" dirty="0" smtClean="0"/>
              <a:t>- zaměřené na permanentní spolupráci podnikového právníka, sociologa, sociálního pracovníka, psychologa a odborníka pro andragogiku (vzdělávání dospělých), atd. s vedoucími pracovníky (v okruhu své působnosti)</a:t>
            </a:r>
          </a:p>
          <a:p>
            <a:pPr marL="365760" indent="-256032" fontAlgn="auto">
              <a:lnSpc>
                <a:spcPct val="50000"/>
              </a:lnSpc>
              <a:spcAft>
                <a:spcPts val="0"/>
              </a:spcAft>
              <a:buFont typeface="Wingdings 3"/>
              <a:buChar char=""/>
              <a:defRPr/>
            </a:pPr>
            <a:endParaRPr lang="cs-CZ" i="1" dirty="0" smtClean="0"/>
          </a:p>
          <a:p>
            <a:pPr marL="365760" indent="-256032" fontAlgn="auto">
              <a:spcAft>
                <a:spcPts val="0"/>
              </a:spcAft>
              <a:buFont typeface="Wingdings 3"/>
              <a:buChar char=""/>
              <a:defRPr/>
            </a:pPr>
            <a:r>
              <a:rPr lang="cs-CZ" b="1" i="1" dirty="0" smtClean="0"/>
              <a:t>externí poradenství </a:t>
            </a:r>
            <a:r>
              <a:rPr lang="cs-CZ" i="1" dirty="0" smtClean="0"/>
              <a:t>- </a:t>
            </a:r>
            <a:r>
              <a:rPr lang="cs-CZ" dirty="0" smtClean="0"/>
              <a:t>zaměřené na jednorázové úkoly zadávané smluvně vybrané poradenské firmě.		</a:t>
            </a:r>
          </a:p>
          <a:p>
            <a:pPr marL="621792" lvl="1" fontAlgn="auto">
              <a:spcBef>
                <a:spcPts val="324"/>
              </a:spcBef>
              <a:spcAft>
                <a:spcPts val="0"/>
              </a:spcAft>
              <a:buFont typeface="Verdana"/>
              <a:buChar char="◦"/>
              <a:defRPr/>
            </a:pPr>
            <a:r>
              <a:rPr lang="cs-CZ" dirty="0" smtClean="0"/>
              <a:t>Personální agentura</a:t>
            </a:r>
          </a:p>
          <a:p>
            <a:pPr marL="621792" lvl="1" fontAlgn="auto">
              <a:spcBef>
                <a:spcPts val="324"/>
              </a:spcBef>
              <a:spcAft>
                <a:spcPts val="0"/>
              </a:spcAft>
              <a:buFont typeface="Verdana"/>
              <a:buChar char="◦"/>
              <a:defRPr/>
            </a:pPr>
            <a:r>
              <a:rPr lang="cs-CZ" dirty="0" smtClean="0"/>
              <a:t>Poradenská společnost</a:t>
            </a:r>
          </a:p>
          <a:p>
            <a:pPr marL="365760" indent="-256032" fontAlgn="auto">
              <a:spcAft>
                <a:spcPts val="0"/>
              </a:spcAft>
              <a:buFont typeface="Wingdings 3"/>
              <a:buChar char=""/>
              <a:defRPr/>
            </a:pPr>
            <a:endParaRPr lang="en-US" dirty="0"/>
          </a:p>
        </p:txBody>
      </p:sp>
      <p:sp>
        <p:nvSpPr>
          <p:cNvPr id="2" name="Nadpis 1"/>
          <p:cNvSpPr>
            <a:spLocks noGrp="1"/>
          </p:cNvSpPr>
          <p:nvPr>
            <p:ph type="title"/>
          </p:nvPr>
        </p:nvSpPr>
        <p:spPr/>
        <p:txBody>
          <a:bodyPr>
            <a:normAutofit/>
          </a:bodyPr>
          <a:lstStyle/>
          <a:p>
            <a:pPr fontAlgn="auto">
              <a:spcAft>
                <a:spcPts val="0"/>
              </a:spcAft>
              <a:defRPr/>
            </a:pPr>
            <a:r>
              <a:rPr lang="cs-CZ" dirty="0" smtClean="0"/>
              <a:t>Formy personálního poradenství</a:t>
            </a:r>
            <a:endParaRPr lang="en-US" dirty="0"/>
          </a:p>
        </p:txBody>
      </p:sp>
    </p:spTree>
    <p:extLst>
      <p:ext uri="{BB962C8B-B14F-4D97-AF65-F5344CB8AC3E}">
        <p14:creationId xmlns:p14="http://schemas.microsoft.com/office/powerpoint/2010/main" val="902074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68313" y="1196975"/>
            <a:ext cx="8207375" cy="5040313"/>
          </a:xfrm>
        </p:spPr>
        <p:txBody>
          <a:bodyPr>
            <a:normAutofit/>
          </a:bodyPr>
          <a:lstStyle/>
          <a:p>
            <a:pPr marL="365760" indent="-256032" fontAlgn="auto">
              <a:lnSpc>
                <a:spcPct val="80000"/>
              </a:lnSpc>
              <a:spcAft>
                <a:spcPts val="0"/>
              </a:spcAft>
              <a:buFont typeface="Wingdings" pitchFamily="2" charset="2"/>
              <a:buNone/>
              <a:defRPr/>
            </a:pPr>
            <a:r>
              <a:rPr lang="cs-CZ" sz="2600" b="1"/>
              <a:t>EXTERNÍ PORADENSKOU FIRMOU</a:t>
            </a:r>
            <a:endParaRPr lang="cs-CZ" sz="2400" b="1"/>
          </a:p>
          <a:p>
            <a:pPr marL="365760" indent="-256032" fontAlgn="auto">
              <a:lnSpc>
                <a:spcPct val="80000"/>
              </a:lnSpc>
              <a:spcAft>
                <a:spcPts val="0"/>
              </a:spcAft>
              <a:buFont typeface="Wingdings 3"/>
              <a:buChar char=""/>
              <a:defRPr/>
            </a:pPr>
            <a:r>
              <a:rPr lang="cs-CZ" sz="2400"/>
              <a:t>externí poradci pomáhají s implementací závěrů auditu,</a:t>
            </a:r>
          </a:p>
          <a:p>
            <a:pPr marL="365760" indent="-256032" fontAlgn="auto">
              <a:lnSpc>
                <a:spcPct val="80000"/>
              </a:lnSpc>
              <a:spcAft>
                <a:spcPts val="0"/>
              </a:spcAft>
              <a:buFont typeface="Wingdings 3"/>
              <a:buChar char=""/>
              <a:defRPr/>
            </a:pPr>
            <a:r>
              <a:rPr lang="cs-CZ" sz="2400"/>
              <a:t>přinesou kapacitu, kterou podnik nedisponuje,</a:t>
            </a:r>
          </a:p>
          <a:p>
            <a:pPr marL="365760" indent="-256032" fontAlgn="auto">
              <a:lnSpc>
                <a:spcPct val="80000"/>
              </a:lnSpc>
              <a:spcAft>
                <a:spcPts val="0"/>
              </a:spcAft>
              <a:buFont typeface="Wingdings 3"/>
              <a:buChar char=""/>
              <a:defRPr/>
            </a:pPr>
            <a:r>
              <a:rPr lang="cs-CZ" sz="2400"/>
              <a:t>dodají know‑how, přinášejí nové metody a techniky práce,</a:t>
            </a:r>
          </a:p>
          <a:p>
            <a:pPr marL="365760" indent="-256032" fontAlgn="auto">
              <a:lnSpc>
                <a:spcPct val="80000"/>
              </a:lnSpc>
              <a:spcAft>
                <a:spcPts val="0"/>
              </a:spcAft>
              <a:buFont typeface="Wingdings 3"/>
              <a:buChar char=""/>
              <a:defRPr/>
            </a:pPr>
            <a:r>
              <a:rPr lang="cs-CZ" sz="2400"/>
              <a:t>mají možnost srovnání s řešeními jiných podniků,</a:t>
            </a:r>
          </a:p>
          <a:p>
            <a:pPr marL="365760" indent="-256032" fontAlgn="auto">
              <a:lnSpc>
                <a:spcPct val="80000"/>
              </a:lnSpc>
              <a:spcAft>
                <a:spcPts val="0"/>
              </a:spcAft>
              <a:buFont typeface="Wingdings 3"/>
              <a:buChar char=""/>
              <a:defRPr/>
            </a:pPr>
            <a:r>
              <a:rPr lang="cs-CZ" sz="2400"/>
              <a:t>mají nové pohledy na řešení problémů, </a:t>
            </a:r>
          </a:p>
          <a:p>
            <a:pPr marL="365760" indent="-256032" fontAlgn="auto">
              <a:lnSpc>
                <a:spcPct val="80000"/>
              </a:lnSpc>
              <a:spcAft>
                <a:spcPts val="0"/>
              </a:spcAft>
              <a:buFont typeface="Wingdings 3"/>
              <a:buChar char=""/>
              <a:defRPr/>
            </a:pPr>
            <a:r>
              <a:rPr lang="cs-CZ" sz="2400"/>
              <a:t>mají větší přesvědčovací moc než interní zaměstnanci.</a:t>
            </a:r>
          </a:p>
          <a:p>
            <a:pPr marL="365760" indent="-256032" fontAlgn="auto">
              <a:lnSpc>
                <a:spcPct val="80000"/>
              </a:lnSpc>
              <a:spcAft>
                <a:spcPts val="0"/>
              </a:spcAft>
              <a:buFont typeface="Wingdings" pitchFamily="2" charset="2"/>
              <a:buNone/>
              <a:defRPr/>
            </a:pPr>
            <a:endParaRPr lang="cs-CZ" sz="2600" b="1"/>
          </a:p>
          <a:p>
            <a:pPr marL="365760" indent="-256032" fontAlgn="auto">
              <a:lnSpc>
                <a:spcPct val="80000"/>
              </a:lnSpc>
              <a:spcAft>
                <a:spcPts val="0"/>
              </a:spcAft>
              <a:buFont typeface="Wingdings" pitchFamily="2" charset="2"/>
              <a:buNone/>
              <a:defRPr/>
            </a:pPr>
            <a:r>
              <a:rPr lang="cs-CZ" sz="2600" b="1"/>
              <a:t>INTERNÍMI ÚTVARY</a:t>
            </a:r>
          </a:p>
          <a:p>
            <a:pPr marL="365760" indent="-256032" fontAlgn="auto">
              <a:lnSpc>
                <a:spcPct val="80000"/>
              </a:lnSpc>
              <a:spcAft>
                <a:spcPts val="0"/>
              </a:spcAft>
              <a:buFont typeface="Wingdings 3"/>
              <a:buChar char=""/>
              <a:defRPr/>
            </a:pPr>
            <a:r>
              <a:rPr lang="cs-CZ" sz="2400"/>
              <a:t>důvěrná znalost sociálního klimatu podniku,</a:t>
            </a:r>
          </a:p>
          <a:p>
            <a:pPr marL="365760" indent="-256032" fontAlgn="auto">
              <a:lnSpc>
                <a:spcPct val="105000"/>
              </a:lnSpc>
              <a:spcAft>
                <a:spcPts val="0"/>
              </a:spcAft>
              <a:buFont typeface="Wingdings 3"/>
              <a:buChar char=""/>
              <a:defRPr/>
            </a:pPr>
            <a:r>
              <a:rPr lang="cs-CZ" sz="2400"/>
              <a:t>přesnější informace o zkoumaných podnikových otázkách.</a:t>
            </a:r>
          </a:p>
        </p:txBody>
      </p:sp>
      <p:sp>
        <p:nvSpPr>
          <p:cNvPr id="64514" name="Rectangle 2"/>
          <p:cNvSpPr>
            <a:spLocks noGrp="1" noChangeArrowheads="1"/>
          </p:cNvSpPr>
          <p:nvPr>
            <p:ph type="title"/>
          </p:nvPr>
        </p:nvSpPr>
        <p:spPr>
          <a:xfrm>
            <a:off x="457200" y="277813"/>
            <a:ext cx="8229600" cy="630237"/>
          </a:xfrm>
        </p:spPr>
        <p:txBody>
          <a:bodyPr>
            <a:normAutofit fontScale="90000"/>
          </a:bodyPr>
          <a:lstStyle/>
          <a:p>
            <a:pPr fontAlgn="auto">
              <a:spcAft>
                <a:spcPts val="0"/>
              </a:spcAft>
              <a:defRPr/>
            </a:pPr>
            <a:r>
              <a:rPr lang="cs-CZ" sz="3800"/>
              <a:t>Výhody spolupráce</a:t>
            </a:r>
          </a:p>
        </p:txBody>
      </p:sp>
    </p:spTree>
    <p:extLst>
      <p:ext uri="{BB962C8B-B14F-4D97-AF65-F5344CB8AC3E}">
        <p14:creationId xmlns:p14="http://schemas.microsoft.com/office/powerpoint/2010/main" val="2587699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idx="1"/>
          </p:nvPr>
        </p:nvSpPr>
        <p:spPr>
          <a:xfrm>
            <a:off x="457200" y="1844675"/>
            <a:ext cx="8075613" cy="4286250"/>
          </a:xfrm>
        </p:spPr>
        <p:txBody>
          <a:bodyPr/>
          <a:lstStyle/>
          <a:p>
            <a:r>
              <a:rPr lang="cs-CZ" altLang="cs-CZ" sz="2800" b="1" smtClean="0"/>
              <a:t>získávání, výběr a rozmisťování vhodných uchazečů na vybrané pozice v podniku,</a:t>
            </a:r>
          </a:p>
          <a:p>
            <a:r>
              <a:rPr lang="cs-CZ" altLang="cs-CZ" sz="2800" b="1" smtClean="0"/>
              <a:t>komplexní řešení problematiky lidských zdrojů,</a:t>
            </a:r>
          </a:p>
          <a:p>
            <a:r>
              <a:rPr lang="cs-CZ" altLang="cs-CZ" sz="2800" b="1" smtClean="0"/>
              <a:t>zpracování profesiogramů na jednotlivé pozice (pracovní místa),</a:t>
            </a:r>
          </a:p>
          <a:p>
            <a:r>
              <a:rPr lang="cs-CZ" altLang="cs-CZ" sz="2800" b="1" smtClean="0"/>
              <a:t>tvorba modelu optimálního počtu pracovníků.</a:t>
            </a:r>
          </a:p>
        </p:txBody>
      </p:sp>
      <p:sp>
        <p:nvSpPr>
          <p:cNvPr id="2253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AC51F1B-59E0-40EE-90BC-447FE4D8C341}" type="slidenum">
              <a:rPr lang="cs-CZ" altLang="en-US"/>
              <a:pPr fontAlgn="base">
                <a:spcBef>
                  <a:spcPct val="0"/>
                </a:spcBef>
                <a:spcAft>
                  <a:spcPct val="0"/>
                </a:spcAft>
              </a:pPr>
              <a:t>48</a:t>
            </a:fld>
            <a:endParaRPr lang="cs-CZ" altLang="en-US"/>
          </a:p>
        </p:txBody>
      </p:sp>
      <p:sp>
        <p:nvSpPr>
          <p:cNvPr id="12290" name="Rectangle 2"/>
          <p:cNvSpPr>
            <a:spLocks noGrp="1" noChangeArrowheads="1"/>
          </p:cNvSpPr>
          <p:nvPr>
            <p:ph type="title"/>
          </p:nvPr>
        </p:nvSpPr>
        <p:spPr/>
        <p:txBody>
          <a:bodyPr>
            <a:normAutofit fontScale="90000"/>
          </a:bodyPr>
          <a:lstStyle/>
          <a:p>
            <a:pPr fontAlgn="auto">
              <a:spcAft>
                <a:spcPts val="0"/>
              </a:spcAft>
              <a:defRPr/>
            </a:pPr>
            <a:r>
              <a:rPr lang="cs-CZ" sz="3800"/>
              <a:t>VYUŽÍVÁNÍ EXTERNÍHO PORADENSTVÍ:</a:t>
            </a:r>
          </a:p>
        </p:txBody>
      </p:sp>
    </p:spTree>
    <p:extLst>
      <p:ext uri="{BB962C8B-B14F-4D97-AF65-F5344CB8AC3E}">
        <p14:creationId xmlns:p14="http://schemas.microsoft.com/office/powerpoint/2010/main" val="3317024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457200" y="1844675"/>
            <a:ext cx="8075613" cy="4286250"/>
          </a:xfrm>
        </p:spPr>
        <p:txBody>
          <a:bodyPr/>
          <a:lstStyle/>
          <a:p>
            <a:pPr>
              <a:lnSpc>
                <a:spcPct val="90000"/>
              </a:lnSpc>
            </a:pPr>
            <a:r>
              <a:rPr lang="cs-CZ" altLang="cs-CZ" sz="2800" b="1" smtClean="0"/>
              <a:t>průběžná výchova, vzdělávání, výcvik a plánování profesního i osobního rozvoje,</a:t>
            </a:r>
          </a:p>
          <a:p>
            <a:pPr>
              <a:lnSpc>
                <a:spcPct val="90000"/>
              </a:lnSpc>
            </a:pPr>
            <a:r>
              <a:rPr lang="cs-CZ" altLang="cs-CZ" sz="2800" b="1" smtClean="0"/>
              <a:t>individuální poradenství k nejvhodnějšímu zaměření pracovní orientace zaměstnanců a rekvalifikace,</a:t>
            </a:r>
          </a:p>
          <a:p>
            <a:pPr>
              <a:lnSpc>
                <a:spcPct val="90000"/>
              </a:lnSpc>
            </a:pPr>
            <a:r>
              <a:rPr lang="cs-CZ" altLang="cs-CZ" sz="2800" b="1" smtClean="0"/>
              <a:t>zprostředkování zpětné vazby:</a:t>
            </a:r>
          </a:p>
          <a:p>
            <a:pPr lvl="1">
              <a:lnSpc>
                <a:spcPct val="90000"/>
              </a:lnSpc>
            </a:pPr>
            <a:r>
              <a:rPr lang="cs-CZ" altLang="cs-CZ" sz="2400" b="1" smtClean="0"/>
              <a:t>informování o efektech rozhodnutí vedení podniku,</a:t>
            </a:r>
          </a:p>
          <a:p>
            <a:pPr lvl="1">
              <a:lnSpc>
                <a:spcPct val="90000"/>
              </a:lnSpc>
            </a:pPr>
            <a:r>
              <a:rPr lang="cs-CZ" altLang="cs-CZ" sz="2400" b="1" smtClean="0"/>
              <a:t>informování o veřejném mínění pracovníků firmy.</a:t>
            </a:r>
          </a:p>
        </p:txBody>
      </p:sp>
      <p:sp>
        <p:nvSpPr>
          <p:cNvPr id="2457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2752BFA7-2390-4501-96A3-93FDA57B765B}" type="slidenum">
              <a:rPr lang="cs-CZ" altLang="en-US"/>
              <a:pPr fontAlgn="base">
                <a:spcBef>
                  <a:spcPct val="0"/>
                </a:spcBef>
                <a:spcAft>
                  <a:spcPct val="0"/>
                </a:spcAft>
              </a:pPr>
              <a:t>49</a:t>
            </a:fld>
            <a:endParaRPr lang="cs-CZ" altLang="en-US"/>
          </a:p>
        </p:txBody>
      </p:sp>
      <p:sp>
        <p:nvSpPr>
          <p:cNvPr id="13314" name="Rectangle 2"/>
          <p:cNvSpPr>
            <a:spLocks noGrp="1" noChangeArrowheads="1"/>
          </p:cNvSpPr>
          <p:nvPr>
            <p:ph type="title"/>
          </p:nvPr>
        </p:nvSpPr>
        <p:spPr/>
        <p:txBody>
          <a:bodyPr>
            <a:normAutofit fontScale="90000"/>
          </a:bodyPr>
          <a:lstStyle/>
          <a:p>
            <a:pPr fontAlgn="auto">
              <a:spcAft>
                <a:spcPts val="0"/>
              </a:spcAft>
              <a:defRPr/>
            </a:pPr>
            <a:r>
              <a:rPr lang="cs-CZ" sz="3800"/>
              <a:t>VYUŽÍVÁNÍ INTERNÍHO PORADENSTVÍ:</a:t>
            </a:r>
          </a:p>
        </p:txBody>
      </p:sp>
    </p:spTree>
    <p:extLst>
      <p:ext uri="{BB962C8B-B14F-4D97-AF65-F5344CB8AC3E}">
        <p14:creationId xmlns:p14="http://schemas.microsoft.com/office/powerpoint/2010/main" val="413303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a:t>Co za postupy využít?</a:t>
            </a:r>
          </a:p>
        </p:txBody>
      </p:sp>
      <p:sp>
        <p:nvSpPr>
          <p:cNvPr id="10243" name="Rectangle 3"/>
          <p:cNvSpPr>
            <a:spLocks noGrp="1" noChangeArrowheads="1"/>
          </p:cNvSpPr>
          <p:nvPr>
            <p:ph sz="quarter" idx="1"/>
          </p:nvPr>
        </p:nvSpPr>
        <p:spPr/>
        <p:txBody>
          <a:bodyPr/>
          <a:lstStyle/>
          <a:p>
            <a:r>
              <a:rPr lang="cs-CZ" altLang="cs-CZ" dirty="0"/>
              <a:t>7S (model podniku)</a:t>
            </a:r>
          </a:p>
          <a:p>
            <a:r>
              <a:rPr lang="cs-CZ" altLang="cs-CZ" dirty="0"/>
              <a:t>Hodnotový řetězec (model činností v podniku)</a:t>
            </a:r>
          </a:p>
          <a:p>
            <a:r>
              <a:rPr lang="cs-CZ" altLang="cs-CZ" dirty="0"/>
              <a:t>BSC (pro implementaci strategie)</a:t>
            </a:r>
          </a:p>
          <a:p>
            <a:r>
              <a:rPr lang="cs-CZ" altLang="cs-CZ" dirty="0"/>
              <a:t>SWOT analýza</a:t>
            </a:r>
          </a:p>
          <a:p>
            <a:r>
              <a:rPr lang="cs-CZ" altLang="cs-CZ" dirty="0"/>
              <a:t>SLEPT, STEP analýza</a:t>
            </a:r>
          </a:p>
          <a:p>
            <a:r>
              <a:rPr lang="cs-CZ" altLang="cs-CZ" dirty="0" smtClean="0"/>
              <a:t>kontingenční </a:t>
            </a:r>
            <a:r>
              <a:rPr lang="cs-CZ" altLang="cs-CZ" dirty="0" smtClean="0"/>
              <a:t>přístup</a:t>
            </a:r>
          </a:p>
          <a:p>
            <a:r>
              <a:rPr lang="cs-CZ" altLang="cs-CZ" dirty="0" smtClean="0"/>
              <a:t>Kongruenční model</a:t>
            </a:r>
            <a:endParaRPr lang="cs-CZ" altLang="cs-CZ" dirty="0"/>
          </a:p>
          <a:p>
            <a:endParaRPr lang="cs-CZ" altLang="cs-CZ" dirty="0"/>
          </a:p>
        </p:txBody>
      </p:sp>
    </p:spTree>
    <p:extLst>
      <p:ext uri="{BB962C8B-B14F-4D97-AF65-F5344CB8AC3E}">
        <p14:creationId xmlns:p14="http://schemas.microsoft.com/office/powerpoint/2010/main" val="18913495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pro obsah 2"/>
          <p:cNvSpPr>
            <a:spLocks noGrp="1"/>
          </p:cNvSpPr>
          <p:nvPr>
            <p:ph idx="1"/>
          </p:nvPr>
        </p:nvSpPr>
        <p:spPr/>
        <p:txBody>
          <a:bodyPr/>
          <a:lstStyle/>
          <a:p>
            <a:r>
              <a:rPr lang="cs-CZ" altLang="cs-CZ" b="1" smtClean="0"/>
              <a:t>prověření personálních činností a metod a z toho vyplývající návrh na úpravu či změnu</a:t>
            </a:r>
          </a:p>
          <a:p>
            <a:pPr>
              <a:buFont typeface="Wingdings" pitchFamily="2" charset="2"/>
              <a:buNone/>
            </a:pPr>
            <a:r>
              <a:rPr lang="cs-CZ" altLang="cs-CZ" b="1" smtClean="0"/>
              <a:t>		- testování, </a:t>
            </a:r>
          </a:p>
          <a:p>
            <a:pPr>
              <a:buFont typeface="Wingdings" pitchFamily="2" charset="2"/>
              <a:buNone/>
            </a:pPr>
            <a:r>
              <a:rPr lang="cs-CZ" altLang="cs-CZ" b="1" smtClean="0"/>
              <a:t>		- hodnocení, </a:t>
            </a:r>
          </a:p>
          <a:p>
            <a:pPr>
              <a:buFont typeface="Wingdings" pitchFamily="2" charset="2"/>
              <a:buNone/>
            </a:pPr>
            <a:r>
              <a:rPr lang="cs-CZ" altLang="cs-CZ" b="1" smtClean="0"/>
              <a:t>		- poradenství</a:t>
            </a:r>
            <a:endParaRPr lang="en-US" altLang="cs-CZ" smtClean="0"/>
          </a:p>
        </p:txBody>
      </p:sp>
      <p:sp>
        <p:nvSpPr>
          <p:cNvPr id="2" name="Nadpis 1"/>
          <p:cNvSpPr>
            <a:spLocks noGrp="1"/>
          </p:cNvSpPr>
          <p:nvPr>
            <p:ph type="title"/>
          </p:nvPr>
        </p:nvSpPr>
        <p:spPr/>
        <p:txBody>
          <a:bodyPr/>
          <a:lstStyle/>
          <a:p>
            <a:pPr fontAlgn="auto">
              <a:spcAft>
                <a:spcPts val="0"/>
              </a:spcAft>
              <a:defRPr/>
            </a:pPr>
            <a:r>
              <a:rPr lang="cs-CZ" dirty="0" smtClean="0"/>
              <a:t>Personální audit</a:t>
            </a:r>
            <a:endParaRPr lang="en-US" dirty="0"/>
          </a:p>
        </p:txBody>
      </p:sp>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565400"/>
            <a:ext cx="3725862"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882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a:xfrm>
            <a:off x="457200" y="1196975"/>
            <a:ext cx="8291513" cy="4933950"/>
          </a:xfrm>
        </p:spPr>
        <p:txBody>
          <a:bodyPr/>
          <a:lstStyle/>
          <a:p>
            <a:pPr>
              <a:lnSpc>
                <a:spcPct val="105000"/>
              </a:lnSpc>
              <a:spcBef>
                <a:spcPct val="15000"/>
              </a:spcBef>
            </a:pPr>
            <a:r>
              <a:rPr lang="cs-CZ" altLang="cs-CZ" sz="1500" smtClean="0"/>
              <a:t>Obsahem je zjišťování názorů a postojů pracovníků</a:t>
            </a:r>
          </a:p>
          <a:p>
            <a:pPr>
              <a:lnSpc>
                <a:spcPct val="105000"/>
              </a:lnSpc>
              <a:spcBef>
                <a:spcPct val="15000"/>
              </a:spcBef>
            </a:pPr>
            <a:r>
              <a:rPr lang="cs-CZ" altLang="cs-CZ" sz="1500" smtClean="0"/>
              <a:t>Celková kontrola personálních činností v oblastech:</a:t>
            </a:r>
          </a:p>
          <a:p>
            <a:pPr lvl="1">
              <a:lnSpc>
                <a:spcPct val="105000"/>
              </a:lnSpc>
              <a:spcBef>
                <a:spcPct val="15000"/>
              </a:spcBef>
            </a:pPr>
            <a:r>
              <a:rPr lang="cs-CZ" altLang="cs-CZ" sz="1300" smtClean="0"/>
              <a:t>Dodržování zákonů a nařízení v pracovně právní oblasti</a:t>
            </a:r>
          </a:p>
          <a:p>
            <a:pPr lvl="1">
              <a:lnSpc>
                <a:spcPct val="105000"/>
              </a:lnSpc>
              <a:spcBef>
                <a:spcPct val="15000"/>
              </a:spcBef>
            </a:pPr>
            <a:r>
              <a:rPr lang="cs-CZ" altLang="cs-CZ" sz="1300" smtClean="0"/>
              <a:t>Účinnosti v podniku zpracovaných metodických postupů (vyhledávání, přijímání, hodnocení, plánování kariéry)</a:t>
            </a:r>
          </a:p>
          <a:p>
            <a:pPr lvl="1">
              <a:lnSpc>
                <a:spcPct val="105000"/>
              </a:lnSpc>
              <a:spcBef>
                <a:spcPct val="15000"/>
              </a:spcBef>
            </a:pPr>
            <a:r>
              <a:rPr lang="cs-CZ" altLang="cs-CZ" sz="1300" smtClean="0"/>
              <a:t>Účinnosti systému hodnocení pracovních výkonů a mzdového systému</a:t>
            </a:r>
          </a:p>
          <a:p>
            <a:pPr lvl="1">
              <a:lnSpc>
                <a:spcPct val="105000"/>
              </a:lnSpc>
              <a:spcBef>
                <a:spcPct val="15000"/>
              </a:spcBef>
            </a:pPr>
            <a:r>
              <a:rPr lang="cs-CZ" altLang="cs-CZ" sz="1300" smtClean="0"/>
              <a:t>Dopadu všech personálních aktivit do vědomí pracovníků, zjišťování měkkých dat</a:t>
            </a:r>
          </a:p>
          <a:p>
            <a:pPr>
              <a:lnSpc>
                <a:spcPct val="105000"/>
              </a:lnSpc>
              <a:spcBef>
                <a:spcPct val="15000"/>
              </a:spcBef>
            </a:pPr>
            <a:r>
              <a:rPr lang="cs-CZ" altLang="cs-CZ" sz="1500" smtClean="0"/>
              <a:t>nezávislé a objektivní hodnocení pers. činností a procesů firmy,</a:t>
            </a:r>
          </a:p>
          <a:p>
            <a:pPr>
              <a:lnSpc>
                <a:spcPct val="105000"/>
              </a:lnSpc>
              <a:spcBef>
                <a:spcPct val="15000"/>
              </a:spcBef>
            </a:pPr>
            <a:r>
              <a:rPr lang="cs-CZ" altLang="cs-CZ" sz="1500" smtClean="0"/>
              <a:t>zjištění intelektuálního kapitálu firmy i jednotlivých ZCů,</a:t>
            </a:r>
          </a:p>
          <a:p>
            <a:pPr>
              <a:lnSpc>
                <a:spcPct val="105000"/>
              </a:lnSpc>
              <a:spcBef>
                <a:spcPct val="15000"/>
              </a:spcBef>
            </a:pPr>
            <a:r>
              <a:rPr lang="cs-CZ" altLang="cs-CZ" sz="1500" smtClean="0"/>
              <a:t>zjištění vytíženosti jednotlivých pozic, týmů i jednotlivců,</a:t>
            </a:r>
          </a:p>
          <a:p>
            <a:pPr>
              <a:lnSpc>
                <a:spcPct val="105000"/>
              </a:lnSpc>
              <a:spcBef>
                <a:spcPct val="15000"/>
              </a:spcBef>
            </a:pPr>
            <a:r>
              <a:rPr lang="cs-CZ" altLang="cs-CZ" sz="1500" smtClean="0"/>
              <a:t>identifikace potřeb osobního a profesního rozvoje ZCů, zjištění vzdělávacích potřeb ZCů,</a:t>
            </a:r>
          </a:p>
          <a:p>
            <a:pPr>
              <a:lnSpc>
                <a:spcPct val="105000"/>
              </a:lnSpc>
              <a:spcBef>
                <a:spcPct val="15000"/>
              </a:spcBef>
            </a:pPr>
            <a:r>
              <a:rPr lang="cs-CZ" altLang="cs-CZ" sz="1500" smtClean="0"/>
              <a:t>vliv personálního řízení na produktivitu práce a kvalitu pracovního života zaměstnanců,</a:t>
            </a:r>
          </a:p>
          <a:p>
            <a:pPr>
              <a:lnSpc>
                <a:spcPct val="105000"/>
              </a:lnSpc>
              <a:spcBef>
                <a:spcPct val="15000"/>
              </a:spcBef>
            </a:pPr>
            <a:r>
              <a:rPr lang="cs-CZ" altLang="cs-CZ" sz="1500" smtClean="0"/>
              <a:t>zvýšení spokojenosti zaměstnanců</a:t>
            </a:r>
          </a:p>
          <a:p>
            <a:pPr>
              <a:lnSpc>
                <a:spcPct val="105000"/>
              </a:lnSpc>
              <a:spcBef>
                <a:spcPct val="15000"/>
              </a:spcBef>
            </a:pPr>
            <a:r>
              <a:rPr lang="cs-CZ" altLang="cs-CZ" sz="1500" smtClean="0"/>
              <a:t>výše nákladů, spojených se zaměstnanci,</a:t>
            </a:r>
          </a:p>
          <a:p>
            <a:pPr>
              <a:lnSpc>
                <a:spcPct val="105000"/>
              </a:lnSpc>
              <a:spcBef>
                <a:spcPct val="15000"/>
              </a:spcBef>
            </a:pPr>
            <a:r>
              <a:rPr lang="cs-CZ" altLang="cs-CZ" sz="1500" smtClean="0"/>
              <a:t>vliv spokojenosti zaměstnanců a jejich identifikace s podnikem na výkonnost podniku.</a:t>
            </a:r>
          </a:p>
        </p:txBody>
      </p:sp>
      <p:sp>
        <p:nvSpPr>
          <p:cNvPr id="70658" name="Rectangle 2"/>
          <p:cNvSpPr>
            <a:spLocks noGrp="1" noChangeArrowheads="1"/>
          </p:cNvSpPr>
          <p:nvPr>
            <p:ph type="title"/>
          </p:nvPr>
        </p:nvSpPr>
        <p:spPr/>
        <p:txBody>
          <a:bodyPr/>
          <a:lstStyle/>
          <a:p>
            <a:pPr fontAlgn="auto">
              <a:spcAft>
                <a:spcPts val="0"/>
              </a:spcAft>
              <a:defRPr/>
            </a:pPr>
            <a:r>
              <a:rPr lang="cs-CZ" sz="3800" dirty="0"/>
              <a:t>Personální </a:t>
            </a:r>
            <a:r>
              <a:rPr lang="cs-CZ" sz="3800" dirty="0" smtClean="0"/>
              <a:t>audit/výzkum</a:t>
            </a:r>
            <a:endParaRPr lang="cs-CZ" sz="3800" dirty="0"/>
          </a:p>
        </p:txBody>
      </p:sp>
    </p:spTree>
    <p:extLst>
      <p:ext uri="{BB962C8B-B14F-4D97-AF65-F5344CB8AC3E}">
        <p14:creationId xmlns:p14="http://schemas.microsoft.com/office/powerpoint/2010/main" val="3640730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a:xfrm>
            <a:off x="457200" y="1916113"/>
            <a:ext cx="8002588" cy="4214812"/>
          </a:xfrm>
        </p:spPr>
        <p:txBody>
          <a:bodyPr/>
          <a:lstStyle/>
          <a:p>
            <a:r>
              <a:rPr lang="cs-CZ" altLang="cs-CZ" sz="2800" b="1" smtClean="0"/>
              <a:t>analýza dokumentů (</a:t>
            </a:r>
            <a:r>
              <a:rPr lang="cs-CZ" altLang="cs-CZ" sz="2400" b="1" smtClean="0"/>
              <a:t>vnitropodnikových i externích</a:t>
            </a:r>
            <a:r>
              <a:rPr lang="cs-CZ" altLang="cs-CZ" sz="2800" b="1" smtClean="0"/>
              <a:t>),</a:t>
            </a:r>
          </a:p>
          <a:p>
            <a:pPr>
              <a:lnSpc>
                <a:spcPct val="50000"/>
              </a:lnSpc>
            </a:pPr>
            <a:endParaRPr lang="cs-CZ" altLang="cs-CZ" sz="2800" b="1" smtClean="0"/>
          </a:p>
          <a:p>
            <a:r>
              <a:rPr lang="cs-CZ" altLang="cs-CZ" sz="2800" b="1" smtClean="0"/>
              <a:t>rozhovory,</a:t>
            </a:r>
          </a:p>
          <a:p>
            <a:pPr>
              <a:lnSpc>
                <a:spcPct val="50000"/>
              </a:lnSpc>
            </a:pPr>
            <a:endParaRPr lang="cs-CZ" altLang="cs-CZ" sz="2800" b="1" smtClean="0"/>
          </a:p>
          <a:p>
            <a:r>
              <a:rPr lang="cs-CZ" altLang="cs-CZ" sz="2800" b="1" smtClean="0"/>
              <a:t>dotazníkové průzkumy,</a:t>
            </a:r>
          </a:p>
          <a:p>
            <a:pPr>
              <a:lnSpc>
                <a:spcPct val="50000"/>
              </a:lnSpc>
            </a:pPr>
            <a:endParaRPr lang="cs-CZ" altLang="cs-CZ" sz="2800" b="1" smtClean="0"/>
          </a:p>
          <a:p>
            <a:r>
              <a:rPr lang="cs-CZ" altLang="cs-CZ" sz="2800" b="1" smtClean="0"/>
              <a:t>popř. personální experimenty.</a:t>
            </a:r>
          </a:p>
        </p:txBody>
      </p:sp>
      <p:sp>
        <p:nvSpPr>
          <p:cNvPr id="72706" name="Rectangle 2"/>
          <p:cNvSpPr>
            <a:spLocks noGrp="1" noChangeArrowheads="1"/>
          </p:cNvSpPr>
          <p:nvPr>
            <p:ph type="title"/>
          </p:nvPr>
        </p:nvSpPr>
        <p:spPr/>
        <p:txBody>
          <a:bodyPr/>
          <a:lstStyle/>
          <a:p>
            <a:pPr fontAlgn="auto">
              <a:spcAft>
                <a:spcPts val="0"/>
              </a:spcAft>
              <a:defRPr/>
            </a:pPr>
            <a:r>
              <a:rPr lang="cs-CZ" sz="3800" dirty="0"/>
              <a:t>Nástroje personálního </a:t>
            </a:r>
            <a:r>
              <a:rPr lang="cs-CZ" sz="3800" dirty="0" smtClean="0"/>
              <a:t>auditu</a:t>
            </a:r>
            <a:endParaRPr lang="cs-CZ" sz="3800" dirty="0"/>
          </a:p>
        </p:txBody>
      </p:sp>
      <p:pic>
        <p:nvPicPr>
          <p:cNvPr id="29699" name="Picture 4" descr="panac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360613"/>
            <a:ext cx="3441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735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1196975"/>
            <a:ext cx="8218488" cy="4968875"/>
          </a:xfrm>
        </p:spPr>
        <p:txBody>
          <a:bodyPr>
            <a:normAutofit/>
          </a:bodyPr>
          <a:lstStyle/>
          <a:p>
            <a:pPr marL="365760" indent="-256032" fontAlgn="auto">
              <a:lnSpc>
                <a:spcPct val="90000"/>
              </a:lnSpc>
              <a:spcAft>
                <a:spcPts val="0"/>
              </a:spcAft>
              <a:buFont typeface="Wingdings 3"/>
              <a:buChar char=""/>
              <a:defRPr/>
            </a:pPr>
            <a:r>
              <a:rPr lang="cs-CZ" sz="2200"/>
              <a:t>pracovní spokojenost pracovníků organizace,</a:t>
            </a:r>
          </a:p>
          <a:p>
            <a:pPr marL="365760" indent="-256032" fontAlgn="auto">
              <a:lnSpc>
                <a:spcPct val="90000"/>
              </a:lnSpc>
              <a:spcAft>
                <a:spcPts val="0"/>
              </a:spcAft>
              <a:buFont typeface="Wingdings 3"/>
              <a:buChar char=""/>
              <a:defRPr/>
            </a:pPr>
            <a:r>
              <a:rPr lang="cs-CZ" sz="2200"/>
              <a:t>očekávání pracovníků ve vztahu k práci a k jejímu obsahu, nebo k podniku jako celku,</a:t>
            </a:r>
          </a:p>
          <a:p>
            <a:pPr marL="365760" indent="-256032" fontAlgn="auto">
              <a:lnSpc>
                <a:spcPct val="90000"/>
              </a:lnSpc>
              <a:spcAft>
                <a:spcPts val="0"/>
              </a:spcAft>
              <a:buFont typeface="Wingdings 3"/>
              <a:buChar char=""/>
              <a:defRPr/>
            </a:pPr>
            <a:r>
              <a:rPr lang="cs-CZ" sz="2200"/>
              <a:t>preference stylu řízení pracovníky podniku,</a:t>
            </a:r>
          </a:p>
          <a:p>
            <a:pPr marL="365760" indent="-256032" fontAlgn="auto">
              <a:lnSpc>
                <a:spcPct val="90000"/>
              </a:lnSpc>
              <a:spcAft>
                <a:spcPts val="0"/>
              </a:spcAft>
              <a:buFont typeface="Wingdings 3"/>
              <a:buChar char=""/>
              <a:defRPr/>
            </a:pPr>
            <a:r>
              <a:rPr lang="cs-CZ" sz="2200"/>
              <a:t>sociální klima podniku a sociální klima na pracovištích,</a:t>
            </a:r>
          </a:p>
          <a:p>
            <a:pPr marL="365760" indent="-256032" fontAlgn="auto">
              <a:lnSpc>
                <a:spcPct val="90000"/>
              </a:lnSpc>
              <a:spcAft>
                <a:spcPts val="0"/>
              </a:spcAft>
              <a:buFont typeface="Wingdings 3"/>
              <a:buChar char=""/>
              <a:defRPr/>
            </a:pPr>
            <a:r>
              <a:rPr lang="cs-CZ" sz="2200"/>
              <a:t>postoje pracovníků k různým stránkám života a fungování podniku,</a:t>
            </a:r>
          </a:p>
          <a:p>
            <a:pPr marL="365760" indent="-256032" fontAlgn="auto">
              <a:lnSpc>
                <a:spcPct val="90000"/>
              </a:lnSpc>
              <a:spcAft>
                <a:spcPts val="0"/>
              </a:spcAft>
              <a:buFont typeface="Wingdings 3"/>
              <a:buChar char=""/>
              <a:defRPr/>
            </a:pPr>
            <a:r>
              <a:rPr lang="cs-CZ" sz="2200"/>
              <a:t>názory a mínění pracovníků ve vztahu k cílům a jiným skutečnostem, významným z hlediska prosperity podniku,</a:t>
            </a:r>
          </a:p>
          <a:p>
            <a:pPr marL="365760" indent="-256032" fontAlgn="auto">
              <a:lnSpc>
                <a:spcPct val="90000"/>
              </a:lnSpc>
              <a:spcAft>
                <a:spcPts val="0"/>
              </a:spcAft>
              <a:buFont typeface="Wingdings 3"/>
              <a:buChar char=""/>
              <a:defRPr/>
            </a:pPr>
            <a:r>
              <a:rPr lang="cs-CZ" sz="2200"/>
              <a:t>hodnotové orientace a preference pracovníků,</a:t>
            </a:r>
          </a:p>
          <a:p>
            <a:pPr marL="365760" indent="-256032" fontAlgn="auto">
              <a:lnSpc>
                <a:spcPct val="90000"/>
              </a:lnSpc>
              <a:spcAft>
                <a:spcPts val="0"/>
              </a:spcAft>
              <a:buFont typeface="Wingdings 3"/>
              <a:buChar char=""/>
              <a:defRPr/>
            </a:pPr>
            <a:r>
              <a:rPr lang="cs-CZ" sz="2200"/>
              <a:t>významné rysy podnikové kultury a její působení na výsledky hospodářské činnosti,</a:t>
            </a:r>
          </a:p>
          <a:p>
            <a:pPr marL="365760" indent="-256032" fontAlgn="auto">
              <a:lnSpc>
                <a:spcPct val="90000"/>
              </a:lnSpc>
              <a:spcAft>
                <a:spcPts val="0"/>
              </a:spcAft>
              <a:buFont typeface="Wingdings 3"/>
              <a:buChar char=""/>
              <a:defRPr/>
            </a:pPr>
            <a:r>
              <a:rPr lang="cs-CZ" sz="2200"/>
              <a:t>míra účinnosti v podniku uplatňovaných podnětů k práci, resp. stimulačních systémů (motivačních programů) apod.</a:t>
            </a:r>
          </a:p>
        </p:txBody>
      </p:sp>
      <p:sp>
        <p:nvSpPr>
          <p:cNvPr id="74754" name="Rectangle 2"/>
          <p:cNvSpPr>
            <a:spLocks noGrp="1" noChangeArrowheads="1"/>
          </p:cNvSpPr>
          <p:nvPr>
            <p:ph type="title"/>
          </p:nvPr>
        </p:nvSpPr>
        <p:spPr/>
        <p:txBody>
          <a:bodyPr/>
          <a:lstStyle/>
          <a:p>
            <a:pPr fontAlgn="auto">
              <a:spcAft>
                <a:spcPts val="0"/>
              </a:spcAft>
              <a:defRPr/>
            </a:pPr>
            <a:r>
              <a:rPr lang="cs-CZ" sz="3800"/>
              <a:t>Zjišťování měkkých dat</a:t>
            </a:r>
          </a:p>
        </p:txBody>
      </p:sp>
    </p:spTree>
    <p:extLst>
      <p:ext uri="{BB962C8B-B14F-4D97-AF65-F5344CB8AC3E}">
        <p14:creationId xmlns:p14="http://schemas.microsoft.com/office/powerpoint/2010/main" val="4164882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idx="1"/>
          </p:nvPr>
        </p:nvSpPr>
        <p:spPr>
          <a:xfrm>
            <a:off x="323850" y="1160463"/>
            <a:ext cx="8353425" cy="4789487"/>
          </a:xfrm>
        </p:spPr>
        <p:txBody>
          <a:bodyPr/>
          <a:lstStyle/>
          <a:p>
            <a:pPr marL="400050" indent="-400050">
              <a:lnSpc>
                <a:spcPct val="80000"/>
              </a:lnSpc>
              <a:buFont typeface="Wingdings" pitchFamily="2" charset="2"/>
              <a:buNone/>
            </a:pPr>
            <a:r>
              <a:rPr lang="cs-CZ" altLang="cs-CZ" sz="2000" b="1" smtClean="0"/>
              <a:t>PŘÍKLADY:</a:t>
            </a:r>
          </a:p>
          <a:p>
            <a:pPr marL="400050" indent="-400050">
              <a:lnSpc>
                <a:spcPct val="80000"/>
              </a:lnSpc>
            </a:pPr>
            <a:r>
              <a:rPr lang="cs-CZ" altLang="cs-CZ" sz="2000" smtClean="0"/>
              <a:t>porovnání chování pracovníků skupiny, v níž </a:t>
            </a:r>
          </a:p>
          <a:p>
            <a:pPr marL="400050" indent="-400050">
              <a:lnSpc>
                <a:spcPct val="80000"/>
              </a:lnSpc>
              <a:buFont typeface="Wingdings" pitchFamily="2" charset="2"/>
              <a:buNone/>
            </a:pPr>
            <a:r>
              <a:rPr lang="cs-CZ" altLang="cs-CZ" sz="2000" smtClean="0"/>
              <a:t>	bylo provedeno důkladné proškolení o účincích </a:t>
            </a:r>
          </a:p>
          <a:p>
            <a:pPr marL="400050" indent="-400050">
              <a:lnSpc>
                <a:spcPct val="80000"/>
              </a:lnSpc>
              <a:buFont typeface="Wingdings" pitchFamily="2" charset="2"/>
              <a:buNone/>
            </a:pPr>
            <a:r>
              <a:rPr lang="cs-CZ" altLang="cs-CZ" sz="2000" smtClean="0"/>
              <a:t>	fyzikálních parametrů pracovního prostředí a </a:t>
            </a:r>
          </a:p>
          <a:p>
            <a:pPr marL="400050" indent="-400050">
              <a:lnSpc>
                <a:spcPct val="80000"/>
              </a:lnSpc>
              <a:buFont typeface="Wingdings" pitchFamily="2" charset="2"/>
              <a:buNone/>
            </a:pPr>
            <a:r>
              <a:rPr lang="cs-CZ" altLang="cs-CZ" sz="2000" smtClean="0"/>
              <a:t>	možností jejich zlepšování (experimentální </a:t>
            </a:r>
          </a:p>
          <a:p>
            <a:pPr marL="400050" indent="-400050">
              <a:lnSpc>
                <a:spcPct val="80000"/>
              </a:lnSpc>
              <a:buFont typeface="Wingdings" pitchFamily="2" charset="2"/>
              <a:buNone/>
            </a:pPr>
            <a:r>
              <a:rPr lang="cs-CZ" altLang="cs-CZ" sz="2000" smtClean="0"/>
              <a:t>	skupina) s jednáním pracovníků ostatních </a:t>
            </a:r>
          </a:p>
          <a:p>
            <a:pPr marL="400050" indent="-400050">
              <a:lnSpc>
                <a:spcPct val="80000"/>
              </a:lnSpc>
              <a:buFont typeface="Wingdings" pitchFamily="2" charset="2"/>
              <a:buNone/>
            </a:pPr>
            <a:r>
              <a:rPr lang="cs-CZ" altLang="cs-CZ" sz="2000" smtClean="0"/>
              <a:t>	skupin, kde toto školení neproběhlo,</a:t>
            </a:r>
          </a:p>
          <a:p>
            <a:pPr marL="400050" indent="-400050">
              <a:lnSpc>
                <a:spcPct val="80000"/>
              </a:lnSpc>
              <a:buFont typeface="Wingdings" pitchFamily="2" charset="2"/>
              <a:buNone/>
            </a:pPr>
            <a:r>
              <a:rPr lang="cs-CZ" altLang="cs-CZ" sz="2000" b="1" smtClean="0"/>
              <a:t>NÁROKY NA PERSONÁLNÍ EXPERIMENTOVÁNÍ:</a:t>
            </a:r>
          </a:p>
          <a:p>
            <a:pPr marL="400050" indent="-400050">
              <a:lnSpc>
                <a:spcPct val="80000"/>
              </a:lnSpc>
            </a:pPr>
            <a:r>
              <a:rPr lang="cs-CZ" altLang="cs-CZ" sz="2000" smtClean="0"/>
              <a:t>důkladné promyšlení a příprava,</a:t>
            </a:r>
          </a:p>
          <a:p>
            <a:pPr marL="400050" indent="-400050">
              <a:lnSpc>
                <a:spcPct val="80000"/>
              </a:lnSpc>
            </a:pPr>
            <a:r>
              <a:rPr lang="cs-CZ" altLang="cs-CZ" sz="2000" smtClean="0"/>
              <a:t>nesmí docházet k porušování etických principů (nelze např. experimentálně zkoušet v jedné skupině naprosto jiný systém odměňování za stejnou práci),</a:t>
            </a:r>
          </a:p>
          <a:p>
            <a:pPr marL="400050" indent="-400050">
              <a:lnSpc>
                <a:spcPct val="80000"/>
              </a:lnSpc>
            </a:pPr>
            <a:r>
              <a:rPr lang="cs-CZ" altLang="cs-CZ" sz="2000" smtClean="0"/>
              <a:t>důkladná kontrola podmínek, aby se odlišilo, zda jednání pracovníků tzv. srovnávací skupiny nebylo zavedením experimentální skupiny přece jen ovlivněno</a:t>
            </a:r>
          </a:p>
        </p:txBody>
      </p:sp>
      <p:sp>
        <p:nvSpPr>
          <p:cNvPr id="3379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47A2E389-B00F-4074-88E3-F8B9FEE4DA91}" type="slidenum">
              <a:rPr lang="cs-CZ" altLang="en-US"/>
              <a:pPr fontAlgn="base">
                <a:spcBef>
                  <a:spcPct val="0"/>
                </a:spcBef>
                <a:spcAft>
                  <a:spcPct val="0"/>
                </a:spcAft>
              </a:pPr>
              <a:t>54</a:t>
            </a:fld>
            <a:endParaRPr lang="cs-CZ" altLang="en-US"/>
          </a:p>
        </p:txBody>
      </p:sp>
      <p:sp>
        <p:nvSpPr>
          <p:cNvPr id="56322" name="Rectangle 2"/>
          <p:cNvSpPr>
            <a:spLocks noGrp="1" noChangeArrowheads="1"/>
          </p:cNvSpPr>
          <p:nvPr>
            <p:ph type="title"/>
          </p:nvPr>
        </p:nvSpPr>
        <p:spPr/>
        <p:txBody>
          <a:bodyPr/>
          <a:lstStyle/>
          <a:p>
            <a:pPr fontAlgn="auto">
              <a:spcAft>
                <a:spcPts val="0"/>
              </a:spcAft>
              <a:defRPr/>
            </a:pPr>
            <a:r>
              <a:rPr lang="cs-CZ"/>
              <a:t>PERSONÁLNÍ EXPERIMENT: </a:t>
            </a:r>
          </a:p>
        </p:txBody>
      </p:sp>
      <p:pic>
        <p:nvPicPr>
          <p:cNvPr id="33796" name="Picture 5" descr="ma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174750"/>
            <a:ext cx="29527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1470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539750" y="1484313"/>
            <a:ext cx="8147050" cy="4357687"/>
          </a:xfrm>
        </p:spPr>
        <p:txBody>
          <a:bodyPr/>
          <a:lstStyle/>
          <a:p>
            <a:r>
              <a:rPr lang="cs-CZ" altLang="cs-CZ" sz="2800" b="1" smtClean="0"/>
              <a:t>výše nákladů, spojených se zaměstnanci,</a:t>
            </a:r>
          </a:p>
          <a:p>
            <a:pPr>
              <a:lnSpc>
                <a:spcPct val="45000"/>
              </a:lnSpc>
            </a:pPr>
            <a:endParaRPr lang="cs-CZ" altLang="cs-CZ" sz="2800" b="1" smtClean="0"/>
          </a:p>
          <a:p>
            <a:r>
              <a:rPr lang="cs-CZ" altLang="cs-CZ" sz="2800" b="1" smtClean="0"/>
              <a:t>vliv personálního řízení na produktivitu práce a kvalitu pracovního života zaměstnanců,</a:t>
            </a:r>
          </a:p>
          <a:p>
            <a:pPr>
              <a:lnSpc>
                <a:spcPct val="45000"/>
              </a:lnSpc>
            </a:pPr>
            <a:endParaRPr lang="cs-CZ" altLang="cs-CZ" sz="2800" b="1" smtClean="0"/>
          </a:p>
          <a:p>
            <a:r>
              <a:rPr lang="cs-CZ" altLang="cs-CZ" sz="2800" b="1" smtClean="0"/>
              <a:t>vliv spokojenosti zaměstnanců a jejich identifikace s podnikem na výkonnost podniku.</a:t>
            </a:r>
          </a:p>
        </p:txBody>
      </p:sp>
      <p:sp>
        <p:nvSpPr>
          <p:cNvPr id="3481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938FDA8C-DDFB-45D0-A188-F6CE28B22702}" type="slidenum">
              <a:rPr lang="cs-CZ" altLang="en-US"/>
              <a:pPr fontAlgn="base">
                <a:spcBef>
                  <a:spcPct val="0"/>
                </a:spcBef>
                <a:spcAft>
                  <a:spcPct val="0"/>
                </a:spcAft>
              </a:pPr>
              <a:t>55</a:t>
            </a:fld>
            <a:endParaRPr lang="cs-CZ" altLang="en-US"/>
          </a:p>
        </p:txBody>
      </p:sp>
      <p:sp>
        <p:nvSpPr>
          <p:cNvPr id="30722" name="Rectangle 2"/>
          <p:cNvSpPr>
            <a:spLocks noGrp="1" noChangeArrowheads="1"/>
          </p:cNvSpPr>
          <p:nvPr>
            <p:ph type="title"/>
          </p:nvPr>
        </p:nvSpPr>
        <p:spPr/>
        <p:txBody>
          <a:bodyPr>
            <a:normAutofit fontScale="90000"/>
          </a:bodyPr>
          <a:lstStyle/>
          <a:p>
            <a:pPr fontAlgn="auto">
              <a:spcAft>
                <a:spcPts val="0"/>
              </a:spcAft>
              <a:defRPr/>
            </a:pPr>
            <a:r>
              <a:rPr lang="cs-CZ" sz="3800" dirty="0" smtClean="0"/>
              <a:t>Proč je důležitý audit právě v personální oblasti?</a:t>
            </a:r>
            <a:endParaRPr lang="cs-CZ" sz="3800" dirty="0"/>
          </a:p>
        </p:txBody>
      </p:sp>
    </p:spTree>
    <p:extLst>
      <p:ext uri="{BB962C8B-B14F-4D97-AF65-F5344CB8AC3E}">
        <p14:creationId xmlns:p14="http://schemas.microsoft.com/office/powerpoint/2010/main" val="1293197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a:xfrm>
            <a:off x="457200" y="260350"/>
            <a:ext cx="8229600" cy="5870575"/>
          </a:xfrm>
        </p:spPr>
        <p:txBody>
          <a:bodyPr/>
          <a:lstStyle/>
          <a:p>
            <a:endParaRPr lang="cs-CZ" altLang="cs-CZ" b="1" smtClean="0"/>
          </a:p>
        </p:txBody>
      </p:sp>
      <p:sp>
        <p:nvSpPr>
          <p:cNvPr id="35842"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A0AAE311-F865-4143-890B-FDA415ED34E1}" type="slidenum">
              <a:rPr lang="cs-CZ" altLang="en-US"/>
              <a:pPr fontAlgn="base">
                <a:spcBef>
                  <a:spcPct val="0"/>
                </a:spcBef>
                <a:spcAft>
                  <a:spcPct val="0"/>
                </a:spcAft>
              </a:pPr>
              <a:t>56</a:t>
            </a:fld>
            <a:endParaRPr lang="cs-CZ" altLang="en-US"/>
          </a:p>
        </p:txBody>
      </p:sp>
      <p:sp>
        <p:nvSpPr>
          <p:cNvPr id="37890" name="Rectangle 2"/>
          <p:cNvSpPr>
            <a:spLocks noGrp="1" noChangeArrowheads="1"/>
          </p:cNvSpPr>
          <p:nvPr>
            <p:ph type="title"/>
          </p:nvPr>
        </p:nvSpPr>
        <p:spPr/>
        <p:txBody>
          <a:bodyPr/>
          <a:lstStyle/>
          <a:p>
            <a:pPr fontAlgn="auto">
              <a:spcAft>
                <a:spcPts val="0"/>
              </a:spcAft>
              <a:defRPr/>
            </a:pPr>
            <a:endParaRPr lang="en-US"/>
          </a:p>
        </p:txBody>
      </p:sp>
      <p:sp>
        <p:nvSpPr>
          <p:cNvPr id="35844" name="Rectangle 4"/>
          <p:cNvSpPr>
            <a:spLocks noChangeArrowheads="1"/>
          </p:cNvSpPr>
          <p:nvPr/>
        </p:nvSpPr>
        <p:spPr bwMode="auto">
          <a:xfrm>
            <a:off x="684213" y="476250"/>
            <a:ext cx="7848600" cy="554513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lnSpc>
                <a:spcPct val="115000"/>
              </a:lnSpc>
            </a:pPr>
            <a:r>
              <a:rPr lang="cs-CZ" altLang="cs-CZ" sz="3200" b="1"/>
              <a:t>OPAKOVAT ANALÝZY V  </a:t>
            </a:r>
          </a:p>
          <a:p>
            <a:pPr algn="ctr">
              <a:lnSpc>
                <a:spcPct val="115000"/>
              </a:lnSpc>
            </a:pPr>
            <a:r>
              <a:rPr lang="cs-CZ" altLang="cs-CZ" sz="3200" b="1"/>
              <a:t>PERSONÁLNÍM AUDITU</a:t>
            </a:r>
            <a:endParaRPr lang="cs-CZ" altLang="cs-CZ" sz="3200" b="1">
              <a:sym typeface="Wingdings" pitchFamily="2" charset="2"/>
            </a:endParaRPr>
          </a:p>
          <a:p>
            <a:pPr algn="ctr">
              <a:lnSpc>
                <a:spcPct val="115000"/>
              </a:lnSpc>
            </a:pPr>
            <a:r>
              <a:rPr lang="cs-CZ" altLang="cs-CZ" sz="3200" b="1">
                <a:sym typeface="Wingdings" pitchFamily="2" charset="2"/>
              </a:rPr>
              <a:t></a:t>
            </a:r>
            <a:endParaRPr lang="cs-CZ" altLang="cs-CZ" sz="3200" b="1"/>
          </a:p>
          <a:p>
            <a:pPr algn="ctr">
              <a:lnSpc>
                <a:spcPct val="115000"/>
              </a:lnSpc>
            </a:pPr>
            <a:r>
              <a:rPr lang="cs-CZ" altLang="cs-CZ" sz="3200" b="1"/>
              <a:t>ZACHYTIT DYNAMIKU </a:t>
            </a:r>
          </a:p>
          <a:p>
            <a:pPr algn="ctr">
              <a:lnSpc>
                <a:spcPct val="115000"/>
              </a:lnSpc>
            </a:pPr>
            <a:r>
              <a:rPr lang="cs-CZ" altLang="cs-CZ" sz="3200" b="1"/>
              <a:t>SOCIÁLNÍHO SYSTÉMU PODNIKU</a:t>
            </a:r>
          </a:p>
          <a:p>
            <a:pPr algn="ctr">
              <a:lnSpc>
                <a:spcPct val="115000"/>
              </a:lnSpc>
            </a:pPr>
            <a:endParaRPr lang="cs-CZ" altLang="cs-CZ" sz="3200"/>
          </a:p>
        </p:txBody>
      </p:sp>
    </p:spTree>
    <p:extLst>
      <p:ext uri="{BB962C8B-B14F-4D97-AF65-F5344CB8AC3E}">
        <p14:creationId xmlns:p14="http://schemas.microsoft.com/office/powerpoint/2010/main" val="330509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79388" y="1555750"/>
            <a:ext cx="8785225" cy="4537075"/>
          </a:xfrm>
        </p:spPr>
        <p:txBody>
          <a:bodyPr>
            <a:normAutofit/>
          </a:bodyPr>
          <a:lstStyle/>
          <a:p>
            <a:pPr marL="365760" indent="-256032" fontAlgn="auto">
              <a:lnSpc>
                <a:spcPct val="90000"/>
              </a:lnSpc>
              <a:spcAft>
                <a:spcPts val="0"/>
              </a:spcAft>
              <a:buFont typeface="Wingdings 3"/>
              <a:buChar char=""/>
              <a:defRPr/>
            </a:pPr>
            <a:r>
              <a:rPr lang="cs-CZ" sz="2100"/>
              <a:t>o plánovaném počtu pracovních míst v podniku a jeho vývoji,</a:t>
            </a:r>
          </a:p>
          <a:p>
            <a:pPr marL="365760" indent="-256032" fontAlgn="auto">
              <a:lnSpc>
                <a:spcPct val="90000"/>
              </a:lnSpc>
              <a:spcAft>
                <a:spcPts val="0"/>
              </a:spcAft>
              <a:buFont typeface="Wingdings 3"/>
              <a:buChar char=""/>
              <a:defRPr/>
            </a:pPr>
            <a:r>
              <a:rPr lang="cs-CZ" sz="2100"/>
              <a:t>o kvalifikační struktuře pracovníků podniku a tendencích jejího vývoje,</a:t>
            </a:r>
          </a:p>
          <a:p>
            <a:pPr marL="365760" indent="-256032" fontAlgn="auto">
              <a:lnSpc>
                <a:spcPct val="90000"/>
              </a:lnSpc>
              <a:spcAft>
                <a:spcPts val="0"/>
              </a:spcAft>
              <a:buFont typeface="Wingdings 3"/>
              <a:buChar char=""/>
              <a:defRPr/>
            </a:pPr>
            <a:r>
              <a:rPr lang="cs-CZ" sz="2100"/>
              <a:t>o nárocích na další vzdělávání a rekvalifikaci pracovníků,</a:t>
            </a:r>
          </a:p>
          <a:p>
            <a:pPr marL="365760" indent="-256032" fontAlgn="auto">
              <a:lnSpc>
                <a:spcPct val="90000"/>
              </a:lnSpc>
              <a:spcAft>
                <a:spcPts val="0"/>
              </a:spcAft>
              <a:buFont typeface="Wingdings 3"/>
              <a:buChar char=""/>
              <a:defRPr/>
            </a:pPr>
            <a:r>
              <a:rPr lang="cs-CZ" sz="2100"/>
              <a:t>o věkové struktuře pracovníků podniku a jejím vývoji,</a:t>
            </a:r>
          </a:p>
          <a:p>
            <a:pPr marL="365760" indent="-256032" fontAlgn="auto">
              <a:lnSpc>
                <a:spcPct val="90000"/>
              </a:lnSpc>
              <a:spcAft>
                <a:spcPts val="0"/>
              </a:spcAft>
              <a:buFont typeface="Wingdings 3"/>
              <a:buChar char=""/>
              <a:defRPr/>
            </a:pPr>
            <a:r>
              <a:rPr lang="cs-CZ" sz="2100"/>
              <a:t>o současnosti a vývojových tendencích v oblasti zdravotního stavu a nemocnosti pracovníků,</a:t>
            </a:r>
          </a:p>
          <a:p>
            <a:pPr marL="365760" indent="-256032" fontAlgn="auto">
              <a:lnSpc>
                <a:spcPct val="90000"/>
              </a:lnSpc>
              <a:spcAft>
                <a:spcPts val="0"/>
              </a:spcAft>
              <a:buFont typeface="Wingdings 3"/>
              <a:buChar char=""/>
              <a:defRPr/>
            </a:pPr>
            <a:r>
              <a:rPr lang="cs-CZ" sz="2100"/>
              <a:t>o stavu a tendencích fluktuace pracovníků,</a:t>
            </a:r>
          </a:p>
          <a:p>
            <a:pPr marL="365760" indent="-256032" fontAlgn="auto">
              <a:lnSpc>
                <a:spcPct val="90000"/>
              </a:lnSpc>
              <a:spcAft>
                <a:spcPts val="0"/>
              </a:spcAft>
              <a:buFont typeface="Wingdings 3"/>
              <a:buChar char=""/>
              <a:defRPr/>
            </a:pPr>
            <a:r>
              <a:rPr lang="cs-CZ" sz="2100"/>
              <a:t>o situaci na regionálním (lokálním) trhu pracovních sil,</a:t>
            </a:r>
          </a:p>
          <a:p>
            <a:pPr marL="365760" indent="-256032" fontAlgn="auto">
              <a:lnSpc>
                <a:spcPct val="90000"/>
              </a:lnSpc>
              <a:spcAft>
                <a:spcPts val="0"/>
              </a:spcAft>
              <a:buFont typeface="Wingdings 3"/>
              <a:buChar char=""/>
              <a:defRPr/>
            </a:pPr>
            <a:r>
              <a:rPr lang="cs-CZ" sz="2100"/>
              <a:t>o životních a pracovních očekáváních obyvatel regionu nebo širších geografických útvarů,</a:t>
            </a:r>
          </a:p>
          <a:p>
            <a:pPr marL="365760" indent="-256032" fontAlgn="auto">
              <a:lnSpc>
                <a:spcPct val="90000"/>
              </a:lnSpc>
              <a:spcAft>
                <a:spcPts val="0"/>
              </a:spcAft>
              <a:buFont typeface="Wingdings 3"/>
              <a:buChar char=""/>
              <a:defRPr/>
            </a:pPr>
            <a:r>
              <a:rPr lang="cs-CZ" sz="2100"/>
              <a:t>o vývoji finančních příjmů (mzdové úrovně) v relevantním okolí podniku,</a:t>
            </a:r>
          </a:p>
          <a:p>
            <a:pPr marL="365760" indent="-256032" fontAlgn="auto">
              <a:lnSpc>
                <a:spcPct val="90000"/>
              </a:lnSpc>
              <a:spcAft>
                <a:spcPts val="0"/>
              </a:spcAft>
              <a:buFont typeface="Wingdings 3"/>
              <a:buChar char=""/>
              <a:defRPr/>
            </a:pPr>
            <a:r>
              <a:rPr lang="cs-CZ" sz="2100"/>
              <a:t>údaje o mimopodnikové mobilitě pracovních sil apod.</a:t>
            </a:r>
          </a:p>
        </p:txBody>
      </p:sp>
      <p:sp>
        <p:nvSpPr>
          <p:cNvPr id="3891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2CE82C75-C973-4DCF-8653-BC927B140F10}" type="slidenum">
              <a:rPr lang="cs-CZ" altLang="en-US"/>
              <a:pPr fontAlgn="base">
                <a:spcBef>
                  <a:spcPct val="0"/>
                </a:spcBef>
                <a:spcAft>
                  <a:spcPct val="0"/>
                </a:spcAft>
              </a:pPr>
              <a:t>57</a:t>
            </a:fld>
            <a:endParaRPr lang="cs-CZ" altLang="en-US"/>
          </a:p>
        </p:txBody>
      </p:sp>
      <p:sp>
        <p:nvSpPr>
          <p:cNvPr id="60418" name="Rectangle 2"/>
          <p:cNvSpPr>
            <a:spLocks noGrp="1" noChangeArrowheads="1"/>
          </p:cNvSpPr>
          <p:nvPr>
            <p:ph type="title"/>
          </p:nvPr>
        </p:nvSpPr>
        <p:spPr>
          <a:xfrm>
            <a:off x="457200" y="273050"/>
            <a:ext cx="8229600" cy="1139825"/>
          </a:xfrm>
        </p:spPr>
        <p:txBody>
          <a:bodyPr>
            <a:normAutofit fontScale="90000"/>
          </a:bodyPr>
          <a:lstStyle/>
          <a:p>
            <a:pPr fontAlgn="auto">
              <a:spcAft>
                <a:spcPts val="0"/>
              </a:spcAft>
              <a:defRPr/>
            </a:pPr>
            <a:r>
              <a:rPr lang="cs-CZ" sz="3800"/>
              <a:t>ÚDAJE Z VÝZKUMU TRHU PRACOVNÍCH SIL:</a:t>
            </a:r>
          </a:p>
        </p:txBody>
      </p:sp>
    </p:spTree>
    <p:extLst>
      <p:ext uri="{BB962C8B-B14F-4D97-AF65-F5344CB8AC3E}">
        <p14:creationId xmlns:p14="http://schemas.microsoft.com/office/powerpoint/2010/main" val="4028181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idx="1"/>
          </p:nvPr>
        </p:nvSpPr>
        <p:spPr>
          <a:xfrm>
            <a:off x="-180528" y="24048"/>
            <a:ext cx="8662988" cy="4895850"/>
          </a:xfrm>
        </p:spPr>
        <p:txBody>
          <a:bodyPr/>
          <a:lstStyle/>
          <a:p>
            <a:pPr algn="r">
              <a:lnSpc>
                <a:spcPct val="80000"/>
              </a:lnSpc>
              <a:buFont typeface="Wingdings" pitchFamily="2" charset="2"/>
              <a:buNone/>
            </a:pPr>
            <a:r>
              <a:rPr lang="cs-CZ" altLang="cs-CZ" sz="1600" dirty="0" smtClean="0"/>
              <a:t>Příklad využití informací z procesně-personálního auditu:</a:t>
            </a:r>
          </a:p>
          <a:p>
            <a:pPr>
              <a:lnSpc>
                <a:spcPct val="80000"/>
              </a:lnSpc>
              <a:buFont typeface="Wingdings" pitchFamily="2" charset="2"/>
              <a:buNone/>
            </a:pPr>
            <a:r>
              <a:rPr lang="cs-CZ" altLang="cs-CZ" sz="1700" b="1" dirty="0" smtClean="0"/>
              <a:t>Kritéria: (problém s nespokojeností zaměstnanců, analýza vytíženosti) </a:t>
            </a:r>
          </a:p>
          <a:p>
            <a:pPr lvl="1">
              <a:lnSpc>
                <a:spcPct val="80000"/>
              </a:lnSpc>
            </a:pPr>
            <a:r>
              <a:rPr lang="cs-CZ" altLang="cs-CZ" sz="1500" dirty="0" smtClean="0"/>
              <a:t>Překročení 10% pracovního fondu</a:t>
            </a:r>
          </a:p>
          <a:p>
            <a:pPr lvl="1">
              <a:lnSpc>
                <a:spcPct val="80000"/>
              </a:lnSpc>
            </a:pPr>
            <a:r>
              <a:rPr lang="cs-CZ" altLang="cs-CZ" sz="1500" dirty="0" smtClean="0"/>
              <a:t>práce ve více než 5 procesech</a:t>
            </a:r>
          </a:p>
          <a:p>
            <a:pPr lvl="1">
              <a:lnSpc>
                <a:spcPct val="80000"/>
              </a:lnSpc>
            </a:pPr>
            <a:r>
              <a:rPr lang="cs-CZ" altLang="cs-CZ" sz="1500" dirty="0" smtClean="0"/>
              <a:t>posunuté těžiště práce</a:t>
            </a:r>
          </a:p>
          <a:p>
            <a:pPr>
              <a:lnSpc>
                <a:spcPct val="80000"/>
              </a:lnSpc>
              <a:buFont typeface="Wingdings" pitchFamily="2" charset="2"/>
              <a:buNone/>
            </a:pPr>
            <a:r>
              <a:rPr lang="cs-CZ" altLang="cs-CZ" sz="1700" b="1" dirty="0" smtClean="0"/>
              <a:t>Klíčová zjištění:</a:t>
            </a:r>
          </a:p>
          <a:p>
            <a:pPr lvl="1">
              <a:lnSpc>
                <a:spcPct val="80000"/>
              </a:lnSpc>
            </a:pPr>
            <a:r>
              <a:rPr lang="cs-CZ" altLang="cs-CZ" sz="1500" dirty="0" smtClean="0"/>
              <a:t>organizační struktura obsahuje pozice, které jsou značně přetíženy, i pozice, u nichž dochází ke kumulaci procesů</a:t>
            </a:r>
          </a:p>
          <a:p>
            <a:pPr lvl="1">
              <a:lnSpc>
                <a:spcPct val="80000"/>
              </a:lnSpc>
            </a:pPr>
            <a:r>
              <a:rPr lang="cs-CZ" altLang="cs-CZ" sz="1500" dirty="0" smtClean="0"/>
              <a:t>průměrný věk zaměstnanců v provozu překročil 50 let, směnný provoz je neefektivní, existuje velké množství interní dokumentace a dochází k jejím častým změnám apod. </a:t>
            </a:r>
          </a:p>
          <a:p>
            <a:pPr>
              <a:lnSpc>
                <a:spcPct val="80000"/>
              </a:lnSpc>
              <a:buFont typeface="Wingdings" pitchFamily="2" charset="2"/>
              <a:buNone/>
            </a:pPr>
            <a:r>
              <a:rPr lang="cs-CZ" altLang="cs-CZ" sz="1700" b="1" dirty="0" smtClean="0"/>
              <a:t>Doporučení:</a:t>
            </a:r>
          </a:p>
          <a:p>
            <a:pPr lvl="1">
              <a:lnSpc>
                <a:spcPct val="80000"/>
              </a:lnSpc>
            </a:pPr>
            <a:r>
              <a:rPr lang="cs-CZ" altLang="cs-CZ" sz="1500" dirty="0" smtClean="0"/>
              <a:t>krátkodobá v oblastech: optimalizace kapacity kritických pracovních pozic; zefektivnění směnného provozu; snížení administrativy </a:t>
            </a:r>
          </a:p>
          <a:p>
            <a:pPr lvl="1">
              <a:lnSpc>
                <a:spcPct val="80000"/>
              </a:lnSpc>
            </a:pPr>
            <a:r>
              <a:rPr lang="cs-CZ" altLang="cs-CZ" sz="1500" dirty="0" smtClean="0"/>
              <a:t>střednědobá v oblastech: implementace </a:t>
            </a:r>
          </a:p>
          <a:p>
            <a:pPr lvl="1">
              <a:lnSpc>
                <a:spcPct val="80000"/>
              </a:lnSpc>
              <a:buFont typeface="Wingdings" pitchFamily="2" charset="2"/>
              <a:buNone/>
            </a:pPr>
            <a:r>
              <a:rPr lang="cs-CZ" altLang="cs-CZ" sz="1500" dirty="0" smtClean="0"/>
              <a:t>	navrženého procesního modelu a </a:t>
            </a:r>
          </a:p>
          <a:p>
            <a:pPr lvl="1">
              <a:lnSpc>
                <a:spcPct val="80000"/>
              </a:lnSpc>
              <a:buFont typeface="Wingdings" pitchFamily="2" charset="2"/>
              <a:buNone/>
            </a:pPr>
            <a:r>
              <a:rPr lang="cs-CZ" altLang="cs-CZ" sz="1500" dirty="0" smtClean="0"/>
              <a:t>	</a:t>
            </a:r>
            <a:r>
              <a:rPr lang="cs-CZ" altLang="cs-CZ" sz="1500" dirty="0" err="1" smtClean="0"/>
              <a:t>org</a:t>
            </a:r>
            <a:r>
              <a:rPr lang="cs-CZ" altLang="cs-CZ" sz="1500" dirty="0" smtClean="0"/>
              <a:t>. struktury; vytvoření a využívání </a:t>
            </a:r>
          </a:p>
          <a:p>
            <a:pPr lvl="1">
              <a:lnSpc>
                <a:spcPct val="80000"/>
              </a:lnSpc>
              <a:buFont typeface="Wingdings" pitchFamily="2" charset="2"/>
              <a:buNone/>
            </a:pPr>
            <a:r>
              <a:rPr lang="cs-CZ" altLang="cs-CZ" sz="1500" dirty="0" smtClean="0"/>
              <a:t>	katalogu pracovních funkcí; vytvoření </a:t>
            </a:r>
          </a:p>
          <a:p>
            <a:pPr lvl="1">
              <a:lnSpc>
                <a:spcPct val="80000"/>
              </a:lnSpc>
              <a:buFont typeface="Wingdings" pitchFamily="2" charset="2"/>
              <a:buNone/>
            </a:pPr>
            <a:r>
              <a:rPr lang="cs-CZ" altLang="cs-CZ" sz="1500" dirty="0" smtClean="0"/>
              <a:t>	personálního marketingu; změna systému </a:t>
            </a:r>
          </a:p>
          <a:p>
            <a:pPr lvl="1">
              <a:lnSpc>
                <a:spcPct val="80000"/>
              </a:lnSpc>
              <a:buFont typeface="Wingdings" pitchFamily="2" charset="2"/>
              <a:buNone/>
            </a:pPr>
            <a:r>
              <a:rPr lang="cs-CZ" altLang="cs-CZ" sz="1500" dirty="0" smtClean="0"/>
              <a:t>	motivace a odměňování; sjednocení </a:t>
            </a:r>
          </a:p>
          <a:p>
            <a:pPr lvl="1">
              <a:lnSpc>
                <a:spcPct val="80000"/>
              </a:lnSpc>
              <a:buFont typeface="Wingdings" pitchFamily="2" charset="2"/>
              <a:buNone/>
            </a:pPr>
            <a:r>
              <a:rPr lang="cs-CZ" altLang="cs-CZ" sz="1500" dirty="0" smtClean="0"/>
              <a:t>	softwarové aplikace a informačních </a:t>
            </a:r>
            <a:r>
              <a:rPr lang="cs-CZ" altLang="cs-CZ" sz="1500" dirty="0" err="1" smtClean="0"/>
              <a:t>syst</a:t>
            </a:r>
            <a:r>
              <a:rPr lang="cs-CZ" altLang="cs-CZ" sz="1500" dirty="0" smtClean="0"/>
              <a:t>. </a:t>
            </a:r>
          </a:p>
        </p:txBody>
      </p:sp>
      <p:sp>
        <p:nvSpPr>
          <p:cNvPr id="3686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2A6C9010-6162-40E6-9F4F-27B69FDC1508}" type="slidenum">
              <a:rPr lang="cs-CZ" altLang="en-US"/>
              <a:pPr fontAlgn="base">
                <a:spcBef>
                  <a:spcPct val="0"/>
                </a:spcBef>
                <a:spcAft>
                  <a:spcPct val="0"/>
                </a:spcAft>
              </a:pPr>
              <a:t>58</a:t>
            </a:fld>
            <a:endParaRPr lang="cs-CZ" altLang="en-US"/>
          </a:p>
        </p:txBody>
      </p:sp>
      <p:pic>
        <p:nvPicPr>
          <p:cNvPr id="36867" name="Picture 5" descr="MO3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141663"/>
            <a:ext cx="43926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descr="MO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870450"/>
            <a:ext cx="26638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2933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23850" y="1557338"/>
            <a:ext cx="8569325" cy="4751387"/>
          </a:xfrm>
        </p:spPr>
        <p:txBody>
          <a:bodyPr>
            <a:normAutofit fontScale="85000" lnSpcReduction="20000"/>
          </a:bodyPr>
          <a:lstStyle/>
          <a:p>
            <a:pPr marL="365760" indent="-256032" fontAlgn="auto">
              <a:spcAft>
                <a:spcPts val="0"/>
              </a:spcAft>
              <a:buFont typeface="Wingdings 3"/>
              <a:buChar char=""/>
              <a:defRPr/>
            </a:pPr>
            <a:r>
              <a:rPr lang="cs-CZ" sz="2600" b="1" dirty="0"/>
              <a:t>vyhledávání, výběr a adaptace </a:t>
            </a:r>
            <a:r>
              <a:rPr lang="cs-CZ" sz="2600" b="1" dirty="0" smtClean="0"/>
              <a:t>pracovníků,</a:t>
            </a:r>
          </a:p>
          <a:p>
            <a:pPr marL="621792" lvl="1" fontAlgn="auto">
              <a:spcBef>
                <a:spcPts val="324"/>
              </a:spcBef>
              <a:spcAft>
                <a:spcPts val="0"/>
              </a:spcAft>
              <a:buFont typeface="Verdana"/>
              <a:buChar char="◦"/>
              <a:defRPr/>
            </a:pPr>
            <a:r>
              <a:rPr lang="cs-CZ" sz="1800" dirty="0"/>
              <a:t>např. </a:t>
            </a:r>
            <a:r>
              <a:rPr lang="cs-CZ" sz="1800" dirty="0" err="1"/>
              <a:t>Hoganovy</a:t>
            </a:r>
            <a:r>
              <a:rPr lang="cs-CZ" sz="1800" dirty="0"/>
              <a:t> testy, AC, ...</a:t>
            </a:r>
          </a:p>
          <a:p>
            <a:pPr marL="365760" indent="-256032" fontAlgn="auto">
              <a:spcAft>
                <a:spcPts val="0"/>
              </a:spcAft>
              <a:buFont typeface="Wingdings 3"/>
              <a:buChar char=""/>
              <a:defRPr/>
            </a:pPr>
            <a:r>
              <a:rPr lang="cs-CZ" sz="2600" b="1" dirty="0" smtClean="0"/>
              <a:t>motivace </a:t>
            </a:r>
            <a:r>
              <a:rPr lang="cs-CZ" sz="2600" b="1" dirty="0"/>
              <a:t>a stimulace pracovního výkonu,</a:t>
            </a:r>
          </a:p>
          <a:p>
            <a:pPr marL="365760" indent="-256032" fontAlgn="auto">
              <a:spcAft>
                <a:spcPts val="0"/>
              </a:spcAft>
              <a:buFont typeface="Wingdings 3"/>
              <a:buChar char=""/>
              <a:defRPr/>
            </a:pPr>
            <a:r>
              <a:rPr lang="cs-CZ" sz="2600" b="1" dirty="0"/>
              <a:t>vytváření systémů odměňování pracovníků</a:t>
            </a:r>
            <a:r>
              <a:rPr lang="cs-CZ" sz="2600" b="1" dirty="0" smtClean="0"/>
              <a:t>,</a:t>
            </a:r>
          </a:p>
          <a:p>
            <a:pPr marL="365760" indent="-256032" fontAlgn="auto">
              <a:spcAft>
                <a:spcPts val="0"/>
              </a:spcAft>
              <a:buFont typeface="Wingdings 3"/>
              <a:buChar char=""/>
              <a:defRPr/>
            </a:pPr>
            <a:r>
              <a:rPr lang="cs-CZ" sz="2600" b="1" dirty="0" smtClean="0"/>
              <a:t>Vzdělávání a rozvoj zaměstnanců</a:t>
            </a:r>
          </a:p>
          <a:p>
            <a:pPr marL="365760" indent="-256032" fontAlgn="auto">
              <a:spcAft>
                <a:spcPts val="0"/>
              </a:spcAft>
              <a:buFont typeface="Wingdings 3"/>
              <a:buChar char=""/>
              <a:defRPr/>
            </a:pPr>
            <a:r>
              <a:rPr lang="cs-CZ" sz="2600" b="1" dirty="0" smtClean="0"/>
              <a:t>řízení personálního a sociálního rozvoje a kariérového postupu</a:t>
            </a:r>
          </a:p>
          <a:p>
            <a:pPr marL="365760" indent="-256032" fontAlgn="auto">
              <a:lnSpc>
                <a:spcPct val="80000"/>
              </a:lnSpc>
              <a:spcAft>
                <a:spcPts val="0"/>
              </a:spcAft>
              <a:buFont typeface="Wingdings 3"/>
              <a:buChar char=""/>
              <a:defRPr/>
            </a:pPr>
            <a:r>
              <a:rPr lang="cs-CZ" sz="2600" b="1" dirty="0" err="1" smtClean="0"/>
              <a:t>teambuilding</a:t>
            </a:r>
            <a:r>
              <a:rPr lang="cs-CZ" sz="2600" b="1" dirty="0" smtClean="0"/>
              <a:t> </a:t>
            </a:r>
            <a:r>
              <a:rPr lang="cs-CZ" sz="2600" b="1" dirty="0"/>
              <a:t>(diagnostika, sestavení, supervize </a:t>
            </a:r>
            <a:r>
              <a:rPr lang="cs-CZ" sz="2600" b="1" dirty="0" err="1"/>
              <a:t>tým.práce</a:t>
            </a:r>
            <a:r>
              <a:rPr lang="cs-CZ" sz="2600" b="1" dirty="0"/>
              <a:t>),</a:t>
            </a:r>
          </a:p>
          <a:p>
            <a:pPr marL="621792" lvl="1" fontAlgn="auto">
              <a:lnSpc>
                <a:spcPct val="80000"/>
              </a:lnSpc>
              <a:spcBef>
                <a:spcPts val="324"/>
              </a:spcBef>
              <a:spcAft>
                <a:spcPts val="0"/>
              </a:spcAft>
              <a:buFont typeface="Verdana"/>
              <a:buChar char="◦"/>
              <a:defRPr/>
            </a:pPr>
            <a:r>
              <a:rPr lang="cs-CZ" sz="1800" dirty="0" err="1" smtClean="0"/>
              <a:t>Belbinův</a:t>
            </a:r>
            <a:r>
              <a:rPr lang="cs-CZ" sz="1800" dirty="0" smtClean="0"/>
              <a:t> test, …</a:t>
            </a:r>
          </a:p>
          <a:p>
            <a:pPr marL="365760" indent="-256032" fontAlgn="auto">
              <a:spcAft>
                <a:spcPts val="0"/>
              </a:spcAft>
              <a:buFont typeface="Wingdings 3"/>
              <a:buChar char=""/>
              <a:defRPr/>
            </a:pPr>
            <a:r>
              <a:rPr lang="cs-CZ" sz="2600" b="1" dirty="0" smtClean="0"/>
              <a:t>Efektivní vedení porad</a:t>
            </a:r>
          </a:p>
          <a:p>
            <a:pPr marL="621792" lvl="1" fontAlgn="auto">
              <a:spcBef>
                <a:spcPts val="324"/>
              </a:spcBef>
              <a:spcAft>
                <a:spcPts val="0"/>
              </a:spcAft>
              <a:buFont typeface="Verdana"/>
              <a:buChar char="◦"/>
              <a:defRPr/>
            </a:pPr>
            <a:r>
              <a:rPr lang="cs-CZ" sz="1800" dirty="0"/>
              <a:t>facilitace</a:t>
            </a:r>
          </a:p>
          <a:p>
            <a:pPr marL="365760" indent="-256032" fontAlgn="auto">
              <a:spcAft>
                <a:spcPts val="0"/>
              </a:spcAft>
              <a:buFont typeface="Wingdings 3"/>
              <a:buChar char=""/>
              <a:defRPr/>
            </a:pPr>
            <a:r>
              <a:rPr lang="cs-CZ" sz="2600" b="1" dirty="0" smtClean="0"/>
              <a:t>uvolňování pracovníků (</a:t>
            </a:r>
            <a:r>
              <a:rPr lang="cs-CZ" sz="2600" b="1" dirty="0" err="1" smtClean="0"/>
              <a:t>outplacement</a:t>
            </a:r>
            <a:r>
              <a:rPr lang="cs-CZ" sz="2600" b="1" dirty="0" smtClean="0"/>
              <a:t>)...</a:t>
            </a:r>
          </a:p>
          <a:p>
            <a:pPr marL="365760" indent="-256032" fontAlgn="auto">
              <a:lnSpc>
                <a:spcPct val="80000"/>
              </a:lnSpc>
              <a:spcAft>
                <a:spcPts val="0"/>
              </a:spcAft>
              <a:buFont typeface="Wingdings 3"/>
              <a:buChar char=""/>
              <a:defRPr/>
            </a:pPr>
            <a:r>
              <a:rPr lang="cs-CZ" sz="2600" b="1" dirty="0"/>
              <a:t>právní a psychologické poradenství,</a:t>
            </a:r>
          </a:p>
          <a:p>
            <a:pPr marL="365760" indent="-256032" fontAlgn="auto">
              <a:lnSpc>
                <a:spcPct val="80000"/>
              </a:lnSpc>
              <a:spcAft>
                <a:spcPts val="0"/>
              </a:spcAft>
              <a:buFont typeface="Wingdings 3"/>
              <a:buChar char=""/>
              <a:defRPr/>
            </a:pPr>
            <a:r>
              <a:rPr lang="cs-CZ" sz="2600" b="1" dirty="0"/>
              <a:t>změny stylu a přístupů k vedení lidí,</a:t>
            </a:r>
          </a:p>
          <a:p>
            <a:pPr marL="621792" lvl="1" fontAlgn="auto">
              <a:lnSpc>
                <a:spcPct val="80000"/>
              </a:lnSpc>
              <a:spcBef>
                <a:spcPts val="324"/>
              </a:spcBef>
              <a:spcAft>
                <a:spcPts val="0"/>
              </a:spcAft>
              <a:buFont typeface="Verdana"/>
              <a:buChar char="◦"/>
              <a:defRPr/>
            </a:pPr>
            <a:r>
              <a:rPr lang="cs-CZ" sz="1700" dirty="0" smtClean="0"/>
              <a:t>4 typy vůdcovských stylů, ...</a:t>
            </a:r>
          </a:p>
          <a:p>
            <a:pPr marL="365760" indent="-256032" fontAlgn="auto">
              <a:lnSpc>
                <a:spcPct val="80000"/>
              </a:lnSpc>
              <a:spcAft>
                <a:spcPts val="0"/>
              </a:spcAft>
              <a:buFont typeface="Wingdings 3"/>
              <a:buChar char=""/>
              <a:defRPr/>
            </a:pPr>
            <a:r>
              <a:rPr lang="cs-CZ" sz="2600" b="1" dirty="0"/>
              <a:t>(</a:t>
            </a:r>
            <a:r>
              <a:rPr lang="cs-CZ" sz="2600" b="1" dirty="0" err="1"/>
              <a:t>koučing</a:t>
            </a:r>
            <a:r>
              <a:rPr lang="cs-CZ" sz="2600" b="1" dirty="0"/>
              <a:t>), </a:t>
            </a:r>
          </a:p>
          <a:p>
            <a:pPr marL="365760" indent="-256032" fontAlgn="auto">
              <a:spcAft>
                <a:spcPts val="0"/>
              </a:spcAft>
              <a:buFont typeface="Wingdings 3"/>
              <a:buChar char=""/>
              <a:defRPr/>
            </a:pPr>
            <a:endParaRPr lang="cs-CZ" sz="2600" b="1" dirty="0"/>
          </a:p>
        </p:txBody>
      </p:sp>
      <p:sp>
        <p:nvSpPr>
          <p:cNvPr id="41986" name="Rectangle 2"/>
          <p:cNvSpPr>
            <a:spLocks noGrp="1" noChangeArrowheads="1"/>
          </p:cNvSpPr>
          <p:nvPr>
            <p:ph type="title"/>
          </p:nvPr>
        </p:nvSpPr>
        <p:spPr>
          <a:xfrm>
            <a:off x="323850" y="277813"/>
            <a:ext cx="8569325" cy="1139825"/>
          </a:xfrm>
        </p:spPr>
        <p:txBody>
          <a:bodyPr>
            <a:normAutofit/>
          </a:bodyPr>
          <a:lstStyle/>
          <a:p>
            <a:pPr fontAlgn="auto">
              <a:spcAft>
                <a:spcPts val="0"/>
              </a:spcAft>
              <a:defRPr/>
            </a:pPr>
            <a:r>
              <a:rPr lang="cs-CZ" sz="3800"/>
              <a:t>Oblasti poradenství v personální oblasti</a:t>
            </a:r>
          </a:p>
        </p:txBody>
      </p:sp>
    </p:spTree>
    <p:extLst>
      <p:ext uri="{BB962C8B-B14F-4D97-AF65-F5344CB8AC3E}">
        <p14:creationId xmlns:p14="http://schemas.microsoft.com/office/powerpoint/2010/main" val="442818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mtClean="0"/>
              <a:t>„7 S“</a:t>
            </a:r>
          </a:p>
        </p:txBody>
      </p:sp>
      <p:sp>
        <p:nvSpPr>
          <p:cNvPr id="8195" name="Rectangle 3"/>
          <p:cNvSpPr>
            <a:spLocks noGrp="1" noChangeArrowheads="1"/>
          </p:cNvSpPr>
          <p:nvPr>
            <p:ph sz="quarter" idx="1"/>
          </p:nvPr>
        </p:nvSpPr>
        <p:spPr/>
        <p:txBody>
          <a:bodyPr/>
          <a:lstStyle/>
          <a:p>
            <a:pPr eaLnBrk="1" hangingPunct="1"/>
            <a:r>
              <a:rPr lang="cs-CZ" altLang="cs-CZ" sz="2800" smtClean="0"/>
              <a:t>strategie</a:t>
            </a:r>
          </a:p>
          <a:p>
            <a:pPr eaLnBrk="1" hangingPunct="1"/>
            <a:r>
              <a:rPr lang="cs-CZ" altLang="cs-CZ" sz="2800" smtClean="0"/>
              <a:t>struktura</a:t>
            </a:r>
          </a:p>
          <a:p>
            <a:pPr eaLnBrk="1" hangingPunct="1"/>
            <a:r>
              <a:rPr lang="cs-CZ" altLang="cs-CZ" sz="2800" smtClean="0"/>
              <a:t>systémy</a:t>
            </a:r>
          </a:p>
          <a:p>
            <a:pPr eaLnBrk="1" hangingPunct="1"/>
            <a:r>
              <a:rPr lang="cs-CZ" altLang="cs-CZ" sz="2800" smtClean="0"/>
              <a:t>styl řízení</a:t>
            </a:r>
          </a:p>
          <a:p>
            <a:pPr eaLnBrk="1" hangingPunct="1"/>
            <a:r>
              <a:rPr lang="cs-CZ" altLang="cs-CZ" sz="2800" smtClean="0"/>
              <a:t>sdílené hodnoty</a:t>
            </a:r>
          </a:p>
          <a:p>
            <a:pPr eaLnBrk="1" hangingPunct="1"/>
            <a:r>
              <a:rPr lang="cs-CZ" altLang="cs-CZ" sz="2800" smtClean="0"/>
              <a:t>zaměstnanci (staff)</a:t>
            </a:r>
          </a:p>
          <a:p>
            <a:pPr eaLnBrk="1" hangingPunct="1"/>
            <a:r>
              <a:rPr lang="cs-CZ" altLang="cs-CZ" sz="2800" smtClean="0"/>
              <a:t>dovednosti (skills)</a:t>
            </a:r>
          </a:p>
          <a:p>
            <a:pPr eaLnBrk="1" hangingPunct="1"/>
            <a:endParaRPr lang="cs-CZ" altLang="cs-CZ" sz="2800" smtClean="0"/>
          </a:p>
        </p:txBody>
      </p:sp>
    </p:spTree>
    <p:extLst>
      <p:ext uri="{BB962C8B-B14F-4D97-AF65-F5344CB8AC3E}">
        <p14:creationId xmlns:p14="http://schemas.microsoft.com/office/powerpoint/2010/main" val="5071626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Zástupný symbol pro obsah 2"/>
          <p:cNvSpPr>
            <a:spLocks noGrp="1"/>
          </p:cNvSpPr>
          <p:nvPr>
            <p:ph idx="1"/>
          </p:nvPr>
        </p:nvSpPr>
        <p:spPr/>
        <p:txBody>
          <a:bodyPr/>
          <a:lstStyle/>
          <a:p>
            <a:r>
              <a:rPr lang="cs-CZ" altLang="cs-CZ" smtClean="0"/>
              <a:t>Proběh nábor uvnitř podniku? ANO </a:t>
            </a:r>
          </a:p>
          <a:p>
            <a:r>
              <a:rPr lang="cs-CZ" altLang="cs-CZ" smtClean="0"/>
              <a:t>Personální agentura vs. Executive search společnost</a:t>
            </a:r>
          </a:p>
          <a:p>
            <a:r>
              <a:rPr lang="cs-CZ" altLang="cs-CZ" smtClean="0"/>
              <a:t>Assessment Centre</a:t>
            </a:r>
          </a:p>
          <a:p>
            <a:r>
              <a:rPr lang="cs-CZ" altLang="cs-CZ" smtClean="0"/>
              <a:t>Headhunting – executive search (přímé vyhledávání)</a:t>
            </a:r>
          </a:p>
        </p:txBody>
      </p:sp>
      <p:sp>
        <p:nvSpPr>
          <p:cNvPr id="2" name="Nadpis 1"/>
          <p:cNvSpPr>
            <a:spLocks noGrp="1"/>
          </p:cNvSpPr>
          <p:nvPr>
            <p:ph type="title"/>
          </p:nvPr>
        </p:nvSpPr>
        <p:spPr/>
        <p:txBody>
          <a:bodyPr>
            <a:normAutofit/>
          </a:bodyPr>
          <a:lstStyle/>
          <a:p>
            <a:pPr fontAlgn="auto">
              <a:spcAft>
                <a:spcPts val="0"/>
              </a:spcAft>
              <a:defRPr/>
            </a:pPr>
            <a:r>
              <a:rPr lang="cs-CZ" dirty="0" smtClean="0"/>
              <a:t>Vyhledávání a výběr zaměstnanců</a:t>
            </a:r>
            <a:endParaRPr lang="en-US" dirty="0"/>
          </a:p>
        </p:txBody>
      </p:sp>
      <p:cxnSp>
        <p:nvCxnSpPr>
          <p:cNvPr id="5" name="Přímá spojnice se šipkou 4"/>
          <p:cNvCxnSpPr/>
          <p:nvPr/>
        </p:nvCxnSpPr>
        <p:spPr>
          <a:xfrm>
            <a:off x="6804025" y="1916113"/>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3545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0240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750" y="1341438"/>
            <a:ext cx="8229600" cy="4995862"/>
          </a:xfrm>
        </p:spPr>
        <p:txBody>
          <a:bodyPr>
            <a:normAutofit fontScale="92500" lnSpcReduction="20000"/>
          </a:bodyPr>
          <a:lstStyle/>
          <a:p>
            <a:pPr marL="971550" lvl="1" indent="-514350" fontAlgn="auto">
              <a:spcBef>
                <a:spcPts val="324"/>
              </a:spcBef>
              <a:spcAft>
                <a:spcPts val="0"/>
              </a:spcAft>
              <a:buFont typeface="+mj-lt"/>
              <a:buAutoNum type="arabicPeriod"/>
              <a:defRPr/>
            </a:pPr>
            <a:r>
              <a:rPr lang="cs-CZ" dirty="0" smtClean="0"/>
              <a:t>Výběr organizací (lovišť)</a:t>
            </a:r>
          </a:p>
          <a:p>
            <a:pPr marL="971550" lvl="1" indent="-514350" fontAlgn="auto">
              <a:spcBef>
                <a:spcPts val="324"/>
              </a:spcBef>
              <a:spcAft>
                <a:spcPts val="0"/>
              </a:spcAft>
              <a:buFont typeface="+mj-lt"/>
              <a:buAutoNum type="arabicPeriod"/>
              <a:defRPr/>
            </a:pPr>
            <a:r>
              <a:rPr lang="cs-CZ" dirty="0" smtClean="0"/>
              <a:t>Sestavení „</a:t>
            </a:r>
            <a:r>
              <a:rPr lang="cs-CZ" dirty="0" err="1" smtClean="0"/>
              <a:t>short</a:t>
            </a:r>
            <a:r>
              <a:rPr lang="cs-CZ" dirty="0" smtClean="0"/>
              <a:t> listu“</a:t>
            </a:r>
          </a:p>
          <a:p>
            <a:pPr marL="971550" lvl="1" indent="-514350" fontAlgn="auto">
              <a:spcBef>
                <a:spcPts val="324"/>
              </a:spcBef>
              <a:spcAft>
                <a:spcPts val="0"/>
              </a:spcAft>
              <a:buFont typeface="+mj-lt"/>
              <a:buAutoNum type="arabicPeriod"/>
              <a:defRPr/>
            </a:pPr>
            <a:r>
              <a:rPr lang="cs-CZ" dirty="0" smtClean="0"/>
              <a:t>Komunikace s lidmi ze „</a:t>
            </a:r>
            <a:r>
              <a:rPr lang="cs-CZ" dirty="0" err="1" smtClean="0"/>
              <a:t>short</a:t>
            </a:r>
            <a:r>
              <a:rPr lang="cs-CZ" dirty="0" smtClean="0"/>
              <a:t> listu“</a:t>
            </a:r>
          </a:p>
          <a:p>
            <a:pPr marL="971550" lvl="1" indent="-514350" fontAlgn="auto">
              <a:spcBef>
                <a:spcPts val="324"/>
              </a:spcBef>
              <a:spcAft>
                <a:spcPts val="0"/>
              </a:spcAft>
              <a:buFont typeface="+mj-lt"/>
              <a:buAutoNum type="arabicPeriod"/>
              <a:defRPr/>
            </a:pPr>
            <a:r>
              <a:rPr lang="cs-CZ" dirty="0" smtClean="0"/>
              <a:t>Doporučení jednoho kandidáta nebo úzké skupiny</a:t>
            </a:r>
            <a:endParaRPr lang="en-US" dirty="0" smtClean="0"/>
          </a:p>
          <a:p>
            <a:pPr marL="365760" indent="-256032" fontAlgn="auto">
              <a:spcAft>
                <a:spcPts val="0"/>
              </a:spcAft>
              <a:buFont typeface="Wingdings 3"/>
              <a:buChar char=""/>
              <a:defRPr/>
            </a:pPr>
            <a:r>
              <a:rPr lang="en-US" dirty="0" err="1" smtClean="0"/>
              <a:t>bussiness</a:t>
            </a:r>
            <a:r>
              <a:rPr lang="en-US" dirty="0" smtClean="0"/>
              <a:t> development, </a:t>
            </a:r>
            <a:r>
              <a:rPr lang="en-US" dirty="0" err="1" smtClean="0"/>
              <a:t>rekrutace</a:t>
            </a:r>
            <a:r>
              <a:rPr lang="en-US" dirty="0" smtClean="0"/>
              <a:t> a research</a:t>
            </a:r>
            <a:endParaRPr lang="cs-CZ" dirty="0" smtClean="0"/>
          </a:p>
          <a:p>
            <a:pPr marL="365760" indent="-256032" fontAlgn="auto">
              <a:spcAft>
                <a:spcPts val="0"/>
              </a:spcAft>
              <a:buFont typeface="Wingdings 3"/>
              <a:buChar char=""/>
              <a:defRPr/>
            </a:pPr>
            <a:r>
              <a:rPr lang="cs-CZ" dirty="0" smtClean="0"/>
              <a:t>Odměňování často po částech (např. po sestavení </a:t>
            </a:r>
            <a:r>
              <a:rPr lang="cs-CZ" dirty="0" err="1" smtClean="0"/>
              <a:t>shortlistu</a:t>
            </a:r>
            <a:endParaRPr lang="cs-CZ" dirty="0" smtClean="0"/>
          </a:p>
          <a:p>
            <a:pPr marL="365760" indent="-256032" fontAlgn="auto">
              <a:spcAft>
                <a:spcPts val="0"/>
              </a:spcAft>
              <a:buFont typeface="Wingdings 3"/>
              <a:buChar char=""/>
              <a:defRPr/>
            </a:pPr>
            <a:r>
              <a:rPr lang="cs-CZ" dirty="0" smtClean="0"/>
              <a:t>Jaké jsou výhody a nevýhody?</a:t>
            </a:r>
          </a:p>
          <a:p>
            <a:pPr marL="365760" indent="-256032" fontAlgn="auto">
              <a:spcAft>
                <a:spcPts val="0"/>
              </a:spcAft>
              <a:buFont typeface="Wingdings 3"/>
              <a:buChar char=""/>
              <a:defRPr/>
            </a:pPr>
            <a:r>
              <a:rPr lang="cs-CZ" dirty="0" smtClean="0"/>
              <a:t>Etická zásada - </a:t>
            </a:r>
            <a:r>
              <a:rPr lang="en-US" b="1" dirty="0" smtClean="0"/>
              <a:t>headhunter </a:t>
            </a:r>
            <a:r>
              <a:rPr lang="en-US" b="1" dirty="0" err="1" smtClean="0"/>
              <a:t>nesmí</a:t>
            </a:r>
            <a:r>
              <a:rPr lang="en-US" b="1" dirty="0" smtClean="0"/>
              <a:t> </a:t>
            </a:r>
            <a:r>
              <a:rPr lang="en-US" b="1" dirty="0" err="1" smtClean="0"/>
              <a:t>lovit</a:t>
            </a:r>
            <a:r>
              <a:rPr lang="en-US" b="1" dirty="0" smtClean="0"/>
              <a:t> </a:t>
            </a:r>
            <a:r>
              <a:rPr lang="en-US" b="1" dirty="0" err="1" smtClean="0"/>
              <a:t>kandidáty</a:t>
            </a:r>
            <a:r>
              <a:rPr lang="en-US" b="1" dirty="0" smtClean="0"/>
              <a:t> v </a:t>
            </a:r>
            <a:r>
              <a:rPr lang="en-US" b="1" dirty="0" err="1" smtClean="0"/>
              <a:t>organizacích</a:t>
            </a:r>
            <a:r>
              <a:rPr lang="en-US" b="1" dirty="0" smtClean="0"/>
              <a:t>, </a:t>
            </a:r>
            <a:r>
              <a:rPr lang="en-US" b="1" dirty="0" err="1" smtClean="0"/>
              <a:t>kam</a:t>
            </a:r>
            <a:r>
              <a:rPr lang="en-US" b="1" dirty="0" smtClean="0"/>
              <a:t> </a:t>
            </a:r>
            <a:r>
              <a:rPr lang="en-US" b="1" dirty="0" err="1" smtClean="0"/>
              <a:t>pracovníky</a:t>
            </a:r>
            <a:r>
              <a:rPr lang="en-US" b="1" dirty="0" smtClean="0"/>
              <a:t> </a:t>
            </a:r>
            <a:r>
              <a:rPr lang="en-US" b="1" dirty="0" err="1" smtClean="0"/>
              <a:t>dodává</a:t>
            </a:r>
            <a:endParaRPr lang="cs-CZ" b="1" dirty="0" smtClean="0"/>
          </a:p>
          <a:p>
            <a:pPr marL="365760" indent="-256032" fontAlgn="auto">
              <a:spcAft>
                <a:spcPts val="0"/>
              </a:spcAft>
              <a:buFont typeface="Wingdings 3"/>
              <a:buChar char=""/>
              <a:defRPr/>
            </a:pPr>
            <a:r>
              <a:rPr lang="cs-CZ" b="1" dirty="0" smtClean="0"/>
              <a:t>Největší agentury ve světě - </a:t>
            </a:r>
            <a:r>
              <a:rPr lang="en-US" dirty="0" smtClean="0"/>
              <a:t>Korn/Ferry International, </a:t>
            </a:r>
            <a:r>
              <a:rPr lang="en-US" dirty="0" err="1" smtClean="0"/>
              <a:t>Egon</a:t>
            </a:r>
            <a:r>
              <a:rPr lang="en-US" dirty="0" smtClean="0"/>
              <a:t> </a:t>
            </a:r>
            <a:r>
              <a:rPr lang="en-US" dirty="0" err="1" smtClean="0"/>
              <a:t>Zehnder</a:t>
            </a:r>
            <a:r>
              <a:rPr lang="en-US" dirty="0" smtClean="0"/>
              <a:t> International, Spencer Stuart, </a:t>
            </a:r>
            <a:r>
              <a:rPr lang="en-US" dirty="0" err="1" smtClean="0"/>
              <a:t>Russel</a:t>
            </a:r>
            <a:r>
              <a:rPr lang="en-US" dirty="0" smtClean="0"/>
              <a:t> Reynolds a </a:t>
            </a:r>
            <a:r>
              <a:rPr lang="en-US" dirty="0" err="1" smtClean="0"/>
              <a:t>Heidrick</a:t>
            </a:r>
            <a:r>
              <a:rPr lang="en-US" dirty="0" smtClean="0"/>
              <a:t> Struggles</a:t>
            </a:r>
            <a:endParaRPr lang="cs-CZ" dirty="0" smtClean="0"/>
          </a:p>
          <a:p>
            <a:pPr marL="365760" indent="-256032" fontAlgn="auto">
              <a:spcAft>
                <a:spcPts val="0"/>
              </a:spcAft>
              <a:buFont typeface="Wingdings 3"/>
              <a:buChar char=""/>
              <a:defRPr/>
            </a:pPr>
            <a:r>
              <a:rPr lang="cs-CZ" b="1" dirty="0" smtClean="0"/>
              <a:t>Agentury v ČR dle počtu umístěných </a:t>
            </a:r>
            <a:r>
              <a:rPr lang="cs-CZ" b="1" dirty="0" err="1" smtClean="0"/>
              <a:t>rpacovníků</a:t>
            </a:r>
            <a:r>
              <a:rPr lang="cs-CZ" b="1" dirty="0" smtClean="0"/>
              <a:t> (2007) - </a:t>
            </a:r>
            <a:r>
              <a:rPr lang="en-US" dirty="0" err="1" smtClean="0"/>
              <a:t>Klienbaum</a:t>
            </a:r>
            <a:r>
              <a:rPr lang="en-US" dirty="0" smtClean="0"/>
              <a:t> und Partner GmbH (85)</a:t>
            </a:r>
            <a:r>
              <a:rPr lang="cs-CZ" dirty="0" smtClean="0"/>
              <a:t>, </a:t>
            </a:r>
            <a:r>
              <a:rPr lang="en-US" dirty="0" err="1" smtClean="0"/>
              <a:t>Teamconsult</a:t>
            </a:r>
            <a:r>
              <a:rPr lang="en-US" dirty="0" smtClean="0"/>
              <a:t> (81)</a:t>
            </a:r>
            <a:r>
              <a:rPr lang="cs-CZ" dirty="0" smtClean="0"/>
              <a:t> </a:t>
            </a:r>
            <a:r>
              <a:rPr lang="en-US" dirty="0" smtClean="0"/>
              <a:t>Spencer Stuart (76)</a:t>
            </a:r>
            <a:r>
              <a:rPr lang="cs-CZ" dirty="0" smtClean="0"/>
              <a:t>, </a:t>
            </a:r>
            <a:r>
              <a:rPr lang="en-US" dirty="0" smtClean="0"/>
              <a:t>Anderson </a:t>
            </a:r>
            <a:r>
              <a:rPr lang="en-US" dirty="0" err="1" smtClean="0"/>
              <a:t>Willinger</a:t>
            </a:r>
            <a:r>
              <a:rPr lang="en-US" dirty="0" smtClean="0"/>
              <a:t> (75)</a:t>
            </a:r>
            <a:r>
              <a:rPr lang="cs-CZ" dirty="0" smtClean="0"/>
              <a:t>, </a:t>
            </a:r>
            <a:r>
              <a:rPr lang="en-US" dirty="0" err="1" smtClean="0"/>
              <a:t>Billanc</a:t>
            </a:r>
            <a:r>
              <a:rPr lang="en-US" dirty="0" smtClean="0"/>
              <a:t> Partners (74)</a:t>
            </a:r>
            <a:endParaRPr lang="cs-CZ" b="1" dirty="0" smtClean="0"/>
          </a:p>
        </p:txBody>
      </p:sp>
      <p:sp>
        <p:nvSpPr>
          <p:cNvPr id="2" name="Nadpis 1"/>
          <p:cNvSpPr>
            <a:spLocks noGrp="1"/>
          </p:cNvSpPr>
          <p:nvPr>
            <p:ph type="title"/>
          </p:nvPr>
        </p:nvSpPr>
        <p:spPr/>
        <p:txBody>
          <a:bodyPr/>
          <a:lstStyle/>
          <a:p>
            <a:pPr fontAlgn="auto">
              <a:spcAft>
                <a:spcPts val="0"/>
              </a:spcAft>
              <a:defRPr/>
            </a:pPr>
            <a:r>
              <a:rPr lang="cs-CZ" dirty="0" err="1" smtClean="0"/>
              <a:t>Headhunting</a:t>
            </a:r>
            <a:endParaRPr lang="en-US"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333375"/>
            <a:ext cx="16573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1831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Zástupný symbol pro obsah 2"/>
          <p:cNvSpPr>
            <a:spLocks noGrp="1"/>
          </p:cNvSpPr>
          <p:nvPr>
            <p:ph idx="1"/>
          </p:nvPr>
        </p:nvSpPr>
        <p:spPr/>
        <p:txBody>
          <a:bodyPr/>
          <a:lstStyle/>
          <a:p>
            <a:r>
              <a:rPr lang="cs-CZ" altLang="cs-CZ" smtClean="0"/>
              <a:t>Plošné vzdělávání vs. Zacílené</a:t>
            </a:r>
          </a:p>
          <a:p>
            <a:r>
              <a:rPr lang="cs-CZ" altLang="cs-CZ" smtClean="0"/>
              <a:t>Východiskem by mělo být roční hodnocení zaměstnance</a:t>
            </a:r>
          </a:p>
          <a:p>
            <a:r>
              <a:rPr lang="en-US" altLang="cs-CZ" smtClean="0"/>
              <a:t>poptávka po tréninku měkkých dovedností, zejména je akcentován leadership a koučování</a:t>
            </a:r>
            <a:endParaRPr lang="cs-CZ" altLang="cs-CZ" smtClean="0"/>
          </a:p>
          <a:p>
            <a:r>
              <a:rPr lang="en-US" altLang="cs-CZ" smtClean="0"/>
              <a:t>úsilí o zhodnocení přínosů vzdělávání k podnikatelským úspěchům, případně neúspěchům.</a:t>
            </a:r>
          </a:p>
        </p:txBody>
      </p:sp>
      <p:sp>
        <p:nvSpPr>
          <p:cNvPr id="2" name="Nadpis 1"/>
          <p:cNvSpPr>
            <a:spLocks noGrp="1"/>
          </p:cNvSpPr>
          <p:nvPr>
            <p:ph type="title"/>
          </p:nvPr>
        </p:nvSpPr>
        <p:spPr/>
        <p:txBody>
          <a:bodyPr/>
          <a:lstStyle/>
          <a:p>
            <a:pPr fontAlgn="auto">
              <a:spcAft>
                <a:spcPts val="0"/>
              </a:spcAft>
              <a:defRPr/>
            </a:pPr>
            <a:r>
              <a:rPr lang="cs-CZ" dirty="0" smtClean="0"/>
              <a:t>Vzdělávání</a:t>
            </a:r>
            <a:endParaRPr lang="en-US" dirty="0"/>
          </a:p>
        </p:txBody>
      </p:sp>
    </p:spTree>
    <p:extLst>
      <p:ext uri="{BB962C8B-B14F-4D97-AF65-F5344CB8AC3E}">
        <p14:creationId xmlns:p14="http://schemas.microsoft.com/office/powerpoint/2010/main" val="34732410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Zástupný symbol pro obsah 2"/>
          <p:cNvSpPr>
            <a:spLocks noGrp="1"/>
          </p:cNvSpPr>
          <p:nvPr>
            <p:ph idx="1"/>
          </p:nvPr>
        </p:nvSpPr>
        <p:spPr>
          <a:xfrm>
            <a:off x="769330" y="1124744"/>
            <a:ext cx="7907126" cy="2304256"/>
          </a:xfrm>
        </p:spPr>
        <p:txBody>
          <a:bodyPr/>
          <a:lstStyle/>
          <a:p>
            <a:r>
              <a:rPr lang="en-US" altLang="cs-CZ" dirty="0" err="1" smtClean="0"/>
              <a:t>systém</a:t>
            </a:r>
            <a:r>
              <a:rPr lang="en-US" altLang="cs-CZ" dirty="0" smtClean="0"/>
              <a:t> </a:t>
            </a:r>
            <a:r>
              <a:rPr lang="en-US" altLang="cs-CZ" dirty="0" err="1" smtClean="0"/>
              <a:t>odměňování</a:t>
            </a:r>
            <a:r>
              <a:rPr lang="en-US" altLang="cs-CZ" dirty="0" smtClean="0"/>
              <a:t>, </a:t>
            </a:r>
            <a:r>
              <a:rPr lang="en-US" altLang="cs-CZ" dirty="0" err="1" smtClean="0"/>
              <a:t>proces</a:t>
            </a:r>
            <a:r>
              <a:rPr lang="en-US" altLang="cs-CZ" dirty="0" smtClean="0"/>
              <a:t> </a:t>
            </a:r>
            <a:r>
              <a:rPr lang="en-US" altLang="cs-CZ" dirty="0" err="1" smtClean="0"/>
              <a:t>propouštění</a:t>
            </a:r>
            <a:r>
              <a:rPr lang="en-US" altLang="cs-CZ" dirty="0" smtClean="0"/>
              <a:t> </a:t>
            </a:r>
            <a:r>
              <a:rPr lang="en-US" altLang="cs-CZ" dirty="0" err="1" smtClean="0"/>
              <a:t>zaměstnanců</a:t>
            </a:r>
            <a:r>
              <a:rPr lang="en-US" altLang="cs-CZ" dirty="0" smtClean="0"/>
              <a:t> </a:t>
            </a:r>
            <a:r>
              <a:rPr lang="en-US" altLang="cs-CZ" dirty="0" err="1" smtClean="0"/>
              <a:t>nebo</a:t>
            </a:r>
            <a:r>
              <a:rPr lang="en-US" altLang="cs-CZ" dirty="0" smtClean="0"/>
              <a:t> </a:t>
            </a:r>
            <a:r>
              <a:rPr lang="en-US" altLang="cs-CZ" dirty="0" err="1" smtClean="0"/>
              <a:t>transformace</a:t>
            </a:r>
            <a:r>
              <a:rPr lang="en-US" altLang="cs-CZ" dirty="0" smtClean="0"/>
              <a:t> </a:t>
            </a:r>
            <a:r>
              <a:rPr lang="en-US" altLang="cs-CZ" dirty="0" err="1" smtClean="0"/>
              <a:t>celého</a:t>
            </a:r>
            <a:r>
              <a:rPr lang="en-US" altLang="cs-CZ" dirty="0" smtClean="0"/>
              <a:t> HR </a:t>
            </a:r>
            <a:r>
              <a:rPr lang="en-US" altLang="cs-CZ" dirty="0" err="1" smtClean="0"/>
              <a:t>oddělení</a:t>
            </a:r>
            <a:endParaRPr lang="cs-CZ" altLang="cs-CZ" dirty="0" smtClean="0"/>
          </a:p>
          <a:p>
            <a:r>
              <a:rPr lang="cs-CZ" altLang="cs-CZ" dirty="0" smtClean="0"/>
              <a:t>Analýza 	    </a:t>
            </a:r>
            <a:r>
              <a:rPr lang="cs-CZ" altLang="cs-CZ" dirty="0" err="1" smtClean="0"/>
              <a:t>benchmarking</a:t>
            </a:r>
            <a:r>
              <a:rPr lang="cs-CZ" altLang="cs-CZ" dirty="0" smtClean="0"/>
              <a:t>        design       implementace (interim management)</a:t>
            </a:r>
            <a:endParaRPr lang="en-US" altLang="cs-CZ" dirty="0" smtClean="0"/>
          </a:p>
        </p:txBody>
      </p:sp>
      <p:sp>
        <p:nvSpPr>
          <p:cNvPr id="2" name="Nadpis 1"/>
          <p:cNvSpPr>
            <a:spLocks noGrp="1"/>
          </p:cNvSpPr>
          <p:nvPr>
            <p:ph type="title"/>
          </p:nvPr>
        </p:nvSpPr>
        <p:spPr/>
        <p:txBody>
          <a:bodyPr/>
          <a:lstStyle/>
          <a:p>
            <a:pPr fontAlgn="auto">
              <a:spcAft>
                <a:spcPts val="0"/>
              </a:spcAft>
              <a:defRPr/>
            </a:pPr>
            <a:r>
              <a:rPr lang="cs-CZ" dirty="0" smtClean="0"/>
              <a:t>Změna HR procesu</a:t>
            </a:r>
            <a:endParaRPr lang="en-US" dirty="0"/>
          </a:p>
        </p:txBody>
      </p:sp>
      <p:cxnSp>
        <p:nvCxnSpPr>
          <p:cNvPr id="5" name="Přímá spojnice se šipkou 4"/>
          <p:cNvCxnSpPr/>
          <p:nvPr/>
        </p:nvCxnSpPr>
        <p:spPr>
          <a:xfrm>
            <a:off x="2570162" y="2614560"/>
            <a:ext cx="358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7668344" y="2634880"/>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5691188" y="2636912"/>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0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7" y="3603145"/>
            <a:ext cx="5551488" cy="322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543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Zástupný symbol pro obsah 2"/>
          <p:cNvSpPr>
            <a:spLocks noGrp="1"/>
          </p:cNvSpPr>
          <p:nvPr>
            <p:ph idx="1"/>
          </p:nvPr>
        </p:nvSpPr>
        <p:spPr/>
        <p:txBody>
          <a:bodyPr/>
          <a:lstStyle/>
          <a:p>
            <a:r>
              <a:rPr lang="en-US" altLang="cs-CZ" smtClean="0"/>
              <a:t>ponejvíce na úrovni mzdové a personální agendy malých firem</a:t>
            </a:r>
            <a:endParaRPr lang="cs-CZ" altLang="cs-CZ" smtClean="0"/>
          </a:p>
          <a:p>
            <a:r>
              <a:rPr lang="cs-CZ" altLang="cs-CZ" smtClean="0"/>
              <a:t>V ČR velmi pomalý nástup (začátek 21 stol.) – neochota propouštět, nepropojenost ŘLZ se strategií podniku</a:t>
            </a:r>
            <a:endParaRPr lang="en-US" altLang="cs-CZ" smtClean="0"/>
          </a:p>
        </p:txBody>
      </p:sp>
      <p:sp>
        <p:nvSpPr>
          <p:cNvPr id="2" name="Nadpis 1"/>
          <p:cNvSpPr>
            <a:spLocks noGrp="1"/>
          </p:cNvSpPr>
          <p:nvPr>
            <p:ph type="title"/>
          </p:nvPr>
        </p:nvSpPr>
        <p:spPr/>
        <p:txBody>
          <a:bodyPr/>
          <a:lstStyle/>
          <a:p>
            <a:pPr fontAlgn="auto">
              <a:spcAft>
                <a:spcPts val="0"/>
              </a:spcAft>
              <a:defRPr/>
            </a:pPr>
            <a:r>
              <a:rPr lang="cs-CZ" dirty="0" smtClean="0"/>
              <a:t>Outsourcing</a:t>
            </a:r>
            <a:endParaRPr lang="en-US" dirty="0"/>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4292600"/>
            <a:ext cx="12017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5" y="4316413"/>
            <a:ext cx="110013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8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365760" indent="-256032" fontAlgn="auto">
              <a:spcAft>
                <a:spcPts val="0"/>
              </a:spcAft>
              <a:buFont typeface="Wingdings 3"/>
              <a:buChar char=""/>
              <a:defRPr/>
            </a:pPr>
            <a:r>
              <a:rPr lang="en-US" dirty="0" err="1" smtClean="0"/>
              <a:t>Nadnárodní</a:t>
            </a:r>
            <a:r>
              <a:rPr lang="en-US" dirty="0" smtClean="0"/>
              <a:t> </a:t>
            </a:r>
            <a:r>
              <a:rPr lang="en-US" dirty="0" err="1" smtClean="0"/>
              <a:t>společnost</a:t>
            </a:r>
            <a:r>
              <a:rPr lang="en-US" dirty="0" smtClean="0"/>
              <a:t> s </a:t>
            </a:r>
            <a:r>
              <a:rPr lang="en-US" dirty="0" err="1" smtClean="0"/>
              <a:t>dceřinou</a:t>
            </a:r>
            <a:r>
              <a:rPr lang="en-US" dirty="0" smtClean="0"/>
              <a:t> </a:t>
            </a:r>
            <a:r>
              <a:rPr lang="en-US" dirty="0" err="1" smtClean="0"/>
              <a:t>firmou</a:t>
            </a:r>
            <a:r>
              <a:rPr lang="en-US" dirty="0" smtClean="0"/>
              <a:t> v ČR. </a:t>
            </a:r>
          </a:p>
          <a:p>
            <a:pPr marL="365760" indent="-256032" fontAlgn="auto">
              <a:spcAft>
                <a:spcPts val="0"/>
              </a:spcAft>
              <a:buFont typeface="Wingdings 3"/>
              <a:buChar char=""/>
              <a:defRPr/>
            </a:pPr>
            <a:r>
              <a:rPr lang="en-US" dirty="0" err="1" smtClean="0"/>
              <a:t>Výchozí</a:t>
            </a:r>
            <a:r>
              <a:rPr lang="en-US" dirty="0" smtClean="0"/>
              <a:t> </a:t>
            </a:r>
            <a:r>
              <a:rPr lang="en-US" dirty="0" err="1" smtClean="0"/>
              <a:t>situace</a:t>
            </a:r>
            <a:endParaRPr lang="en-US" dirty="0" smtClean="0"/>
          </a:p>
          <a:p>
            <a:pPr marL="621792" lvl="1" fontAlgn="auto">
              <a:spcBef>
                <a:spcPts val="324"/>
              </a:spcBef>
              <a:spcAft>
                <a:spcPts val="0"/>
              </a:spcAft>
              <a:buFont typeface="Verdana"/>
              <a:buChar char="◦"/>
              <a:defRPr/>
            </a:pPr>
            <a:r>
              <a:rPr lang="en-US" dirty="0" err="1" smtClean="0"/>
              <a:t>Počet</a:t>
            </a:r>
            <a:r>
              <a:rPr lang="en-US" dirty="0" smtClean="0"/>
              <a:t> </a:t>
            </a:r>
            <a:r>
              <a:rPr lang="en-US" dirty="0" err="1" smtClean="0"/>
              <a:t>zaměstnanců</a:t>
            </a:r>
            <a:r>
              <a:rPr lang="en-US" dirty="0" smtClean="0"/>
              <a:t>: 550</a:t>
            </a:r>
          </a:p>
          <a:p>
            <a:pPr marL="365760" indent="-256032" fontAlgn="auto">
              <a:spcAft>
                <a:spcPts val="0"/>
              </a:spcAft>
              <a:buFont typeface="Wingdings 3"/>
              <a:buChar char=""/>
              <a:defRPr/>
            </a:pPr>
            <a:r>
              <a:rPr lang="en-US" sz="3100" dirty="0" err="1"/>
              <a:t>Největší</a:t>
            </a:r>
            <a:r>
              <a:rPr lang="en-US" dirty="0" smtClean="0"/>
              <a:t> </a:t>
            </a:r>
            <a:r>
              <a:rPr lang="en-US" dirty="0" err="1" smtClean="0"/>
              <a:t>problémy</a:t>
            </a:r>
            <a:r>
              <a:rPr lang="en-US" dirty="0" smtClean="0"/>
              <a:t> s </a:t>
            </a:r>
            <a:r>
              <a:rPr lang="en-US" dirty="0" err="1" smtClean="0"/>
              <a:t>procesem</a:t>
            </a:r>
            <a:r>
              <a:rPr lang="en-US" dirty="0" smtClean="0"/>
              <a:t> </a:t>
            </a:r>
            <a:r>
              <a:rPr lang="en-US" dirty="0" err="1" smtClean="0"/>
              <a:t>zpracování</a:t>
            </a:r>
            <a:r>
              <a:rPr lang="en-US" dirty="0" smtClean="0"/>
              <a:t> </a:t>
            </a:r>
            <a:r>
              <a:rPr lang="en-US" dirty="0" err="1" smtClean="0"/>
              <a:t>mezd</a:t>
            </a:r>
            <a:r>
              <a:rPr lang="en-US" dirty="0" smtClean="0"/>
              <a:t>: </a:t>
            </a:r>
          </a:p>
          <a:p>
            <a:pPr marL="621792" lvl="1" fontAlgn="auto">
              <a:spcBef>
                <a:spcPts val="324"/>
              </a:spcBef>
              <a:spcAft>
                <a:spcPts val="0"/>
              </a:spcAft>
              <a:buFont typeface="Verdana"/>
              <a:buChar char="◦"/>
              <a:defRPr/>
            </a:pPr>
            <a:r>
              <a:rPr lang="en-US" dirty="0" err="1" smtClean="0"/>
              <a:t>vyšší</a:t>
            </a:r>
            <a:r>
              <a:rPr lang="en-US" dirty="0" smtClean="0"/>
              <a:t> </a:t>
            </a:r>
            <a:r>
              <a:rPr lang="en-US" dirty="0" err="1" smtClean="0"/>
              <a:t>fluktuace</a:t>
            </a:r>
            <a:r>
              <a:rPr lang="en-US" dirty="0" smtClean="0"/>
              <a:t> </a:t>
            </a:r>
            <a:r>
              <a:rPr lang="en-US" dirty="0" err="1" smtClean="0"/>
              <a:t>mzdového</a:t>
            </a:r>
            <a:r>
              <a:rPr lang="en-US" dirty="0" smtClean="0"/>
              <a:t> </a:t>
            </a:r>
            <a:r>
              <a:rPr lang="en-US" dirty="0" err="1" smtClean="0"/>
              <a:t>oddělení</a:t>
            </a:r>
            <a:endParaRPr lang="en-US" dirty="0" smtClean="0"/>
          </a:p>
          <a:p>
            <a:pPr marL="621792" lvl="1" fontAlgn="auto">
              <a:spcBef>
                <a:spcPts val="324"/>
              </a:spcBef>
              <a:spcAft>
                <a:spcPts val="0"/>
              </a:spcAft>
              <a:buFont typeface="Verdana"/>
              <a:buChar char="◦"/>
              <a:defRPr/>
            </a:pPr>
            <a:r>
              <a:rPr lang="en-US" dirty="0" err="1" smtClean="0"/>
              <a:t>omezená</a:t>
            </a:r>
            <a:r>
              <a:rPr lang="en-US" dirty="0" smtClean="0"/>
              <a:t> </a:t>
            </a:r>
            <a:r>
              <a:rPr lang="en-US" dirty="0" err="1" smtClean="0"/>
              <a:t>zastupitelnost</a:t>
            </a:r>
            <a:endParaRPr lang="en-US" dirty="0" smtClean="0"/>
          </a:p>
          <a:p>
            <a:pPr marL="621792" lvl="1" fontAlgn="auto">
              <a:spcBef>
                <a:spcPts val="324"/>
              </a:spcBef>
              <a:spcAft>
                <a:spcPts val="0"/>
              </a:spcAft>
              <a:buFont typeface="Verdana"/>
              <a:buChar char="◦"/>
              <a:defRPr/>
            </a:pPr>
            <a:r>
              <a:rPr lang="en-US" dirty="0" err="1" smtClean="0"/>
              <a:t>vyšší</a:t>
            </a:r>
            <a:r>
              <a:rPr lang="en-US" dirty="0" smtClean="0"/>
              <a:t> </a:t>
            </a:r>
            <a:r>
              <a:rPr lang="en-US" dirty="0" err="1" smtClean="0"/>
              <a:t>chybovost</a:t>
            </a:r>
            <a:r>
              <a:rPr lang="en-US" dirty="0" smtClean="0"/>
              <a:t> </a:t>
            </a:r>
            <a:r>
              <a:rPr lang="en-US" dirty="0" err="1" smtClean="0"/>
              <a:t>lidského</a:t>
            </a:r>
            <a:r>
              <a:rPr lang="en-US" dirty="0" smtClean="0"/>
              <a:t> </a:t>
            </a:r>
            <a:r>
              <a:rPr lang="en-US" dirty="0" err="1" smtClean="0"/>
              <a:t>faktoru</a:t>
            </a:r>
            <a:endParaRPr lang="en-US" dirty="0" smtClean="0"/>
          </a:p>
          <a:p>
            <a:pPr marL="621792" lvl="1" fontAlgn="auto">
              <a:spcBef>
                <a:spcPts val="324"/>
              </a:spcBef>
              <a:spcAft>
                <a:spcPts val="0"/>
              </a:spcAft>
              <a:buFont typeface="Verdana"/>
              <a:buChar char="◦"/>
              <a:defRPr/>
            </a:pPr>
            <a:r>
              <a:rPr lang="en-US" dirty="0" err="1" smtClean="0"/>
              <a:t>ze</a:t>
            </a:r>
            <a:r>
              <a:rPr lang="en-US" dirty="0" smtClean="0"/>
              <a:t> </a:t>
            </a:r>
            <a:r>
              <a:rPr lang="en-US" dirty="0" err="1" smtClean="0"/>
              <a:t>strany</a:t>
            </a:r>
            <a:r>
              <a:rPr lang="en-US" dirty="0" smtClean="0"/>
              <a:t> </a:t>
            </a:r>
            <a:r>
              <a:rPr lang="en-US" dirty="0" err="1" smtClean="0"/>
              <a:t>mateřské</a:t>
            </a:r>
            <a:r>
              <a:rPr lang="en-US" dirty="0" smtClean="0"/>
              <a:t> </a:t>
            </a:r>
            <a:r>
              <a:rPr lang="en-US" dirty="0" err="1" smtClean="0"/>
              <a:t>firmy</a:t>
            </a:r>
            <a:r>
              <a:rPr lang="en-US" dirty="0" smtClean="0"/>
              <a:t>: </a:t>
            </a:r>
            <a:r>
              <a:rPr lang="en-US" dirty="0" err="1" smtClean="0"/>
              <a:t>náročné</a:t>
            </a:r>
            <a:r>
              <a:rPr lang="en-US" dirty="0" smtClean="0"/>
              <a:t> </a:t>
            </a:r>
            <a:r>
              <a:rPr lang="en-US" dirty="0" err="1" smtClean="0"/>
              <a:t>technické</a:t>
            </a:r>
            <a:r>
              <a:rPr lang="en-US" dirty="0" smtClean="0"/>
              <a:t> </a:t>
            </a:r>
            <a:r>
              <a:rPr lang="en-US" dirty="0" err="1" smtClean="0"/>
              <a:t>požadavky</a:t>
            </a:r>
            <a:r>
              <a:rPr lang="en-US" dirty="0" smtClean="0"/>
              <a:t> </a:t>
            </a:r>
            <a:r>
              <a:rPr lang="en-US" dirty="0" err="1" smtClean="0"/>
              <a:t>na</a:t>
            </a:r>
            <a:r>
              <a:rPr lang="en-US" dirty="0" smtClean="0"/>
              <a:t> </a:t>
            </a:r>
            <a:r>
              <a:rPr lang="en-US" dirty="0" err="1" smtClean="0"/>
              <a:t>reporty</a:t>
            </a:r>
            <a:r>
              <a:rPr lang="en-US" dirty="0" smtClean="0"/>
              <a:t>, </a:t>
            </a:r>
            <a:r>
              <a:rPr lang="en-US" dirty="0" err="1" smtClean="0"/>
              <a:t>importy</a:t>
            </a:r>
            <a:r>
              <a:rPr lang="en-US" dirty="0" smtClean="0"/>
              <a:t> </a:t>
            </a:r>
            <a:r>
              <a:rPr lang="en-US" dirty="0" err="1" smtClean="0"/>
              <a:t>dat</a:t>
            </a:r>
            <a:r>
              <a:rPr lang="en-US" dirty="0" smtClean="0"/>
              <a:t> a </a:t>
            </a:r>
            <a:r>
              <a:rPr lang="en-US" dirty="0" err="1" smtClean="0"/>
              <a:t>přístupy</a:t>
            </a:r>
            <a:r>
              <a:rPr lang="en-US" dirty="0" smtClean="0"/>
              <a:t> do </a:t>
            </a:r>
            <a:r>
              <a:rPr lang="en-US" dirty="0" err="1" smtClean="0"/>
              <a:t>systému</a:t>
            </a:r>
            <a:r>
              <a:rPr lang="en-US" dirty="0" smtClean="0"/>
              <a:t> – </a:t>
            </a:r>
            <a:r>
              <a:rPr lang="en-US" dirty="0" err="1" smtClean="0"/>
              <a:t>nákladné</a:t>
            </a:r>
            <a:r>
              <a:rPr lang="en-US" dirty="0" smtClean="0"/>
              <a:t> pro </a:t>
            </a:r>
            <a:r>
              <a:rPr lang="en-US" dirty="0" err="1" smtClean="0"/>
              <a:t>relativně</a:t>
            </a:r>
            <a:r>
              <a:rPr lang="en-US" dirty="0" smtClean="0"/>
              <a:t> </a:t>
            </a:r>
            <a:r>
              <a:rPr lang="en-US" dirty="0" err="1" smtClean="0"/>
              <a:t>malé</a:t>
            </a:r>
            <a:r>
              <a:rPr lang="en-US" dirty="0" smtClean="0"/>
              <a:t> </a:t>
            </a:r>
            <a:r>
              <a:rPr lang="en-US" dirty="0" err="1" smtClean="0"/>
              <a:t>množství</a:t>
            </a:r>
            <a:r>
              <a:rPr lang="en-US" dirty="0" smtClean="0"/>
              <a:t> </a:t>
            </a:r>
            <a:r>
              <a:rPr lang="en-US" dirty="0" err="1" smtClean="0"/>
              <a:t>zpracovávaných</a:t>
            </a:r>
            <a:r>
              <a:rPr lang="en-US" dirty="0" smtClean="0"/>
              <a:t> </a:t>
            </a:r>
            <a:r>
              <a:rPr lang="en-US" dirty="0" err="1" smtClean="0"/>
              <a:t>mezd</a:t>
            </a:r>
            <a:endParaRPr lang="en-US" dirty="0" smtClean="0"/>
          </a:p>
          <a:p>
            <a:pPr marL="621792" lvl="1" fontAlgn="auto">
              <a:spcBef>
                <a:spcPts val="324"/>
              </a:spcBef>
              <a:spcAft>
                <a:spcPts val="0"/>
              </a:spcAft>
              <a:buFont typeface="Verdana"/>
              <a:buChar char="◦"/>
              <a:defRPr/>
            </a:pPr>
            <a:r>
              <a:rPr lang="en-US" dirty="0" smtClean="0"/>
              <a:t> </a:t>
            </a:r>
            <a:r>
              <a:rPr lang="en-US" dirty="0" err="1" smtClean="0"/>
              <a:t>vyšší</a:t>
            </a:r>
            <a:r>
              <a:rPr lang="en-US" dirty="0" smtClean="0"/>
              <a:t> </a:t>
            </a:r>
            <a:r>
              <a:rPr lang="en-US" dirty="0" err="1" smtClean="0"/>
              <a:t>náklady</a:t>
            </a:r>
            <a:r>
              <a:rPr lang="en-US" dirty="0" smtClean="0"/>
              <a:t>, </a:t>
            </a:r>
            <a:r>
              <a:rPr lang="en-US" dirty="0" err="1" smtClean="0"/>
              <a:t>nízká</a:t>
            </a:r>
            <a:r>
              <a:rPr lang="en-US" dirty="0" smtClean="0"/>
              <a:t> </a:t>
            </a:r>
            <a:r>
              <a:rPr lang="en-US" dirty="0" err="1" smtClean="0"/>
              <a:t>produktivita</a:t>
            </a:r>
            <a:endParaRPr lang="en-US" dirty="0" smtClean="0"/>
          </a:p>
          <a:p>
            <a:pPr marL="365760" indent="-256032" fontAlgn="auto">
              <a:spcAft>
                <a:spcPts val="0"/>
              </a:spcAft>
              <a:buFont typeface="Wingdings 3"/>
              <a:buChar char=""/>
              <a:defRPr/>
            </a:pPr>
            <a:endParaRPr lang="en-US" dirty="0" smtClean="0"/>
          </a:p>
        </p:txBody>
      </p:sp>
      <p:sp>
        <p:nvSpPr>
          <p:cNvPr id="2" name="Nadpis 1"/>
          <p:cNvSpPr>
            <a:spLocks noGrp="1"/>
          </p:cNvSpPr>
          <p:nvPr>
            <p:ph type="title"/>
          </p:nvPr>
        </p:nvSpPr>
        <p:spPr/>
        <p:txBody>
          <a:bodyPr/>
          <a:lstStyle/>
          <a:p>
            <a:pPr fontAlgn="auto">
              <a:spcAft>
                <a:spcPts val="0"/>
              </a:spcAft>
              <a:defRPr/>
            </a:pPr>
            <a:r>
              <a:rPr lang="cs-CZ" dirty="0" smtClean="0"/>
              <a:t>Outsourcing mezd</a:t>
            </a:r>
            <a:endParaRPr lang="en-US" dirty="0"/>
          </a:p>
        </p:txBody>
      </p:sp>
    </p:spTree>
    <p:extLst>
      <p:ext uri="{BB962C8B-B14F-4D97-AF65-F5344CB8AC3E}">
        <p14:creationId xmlns:p14="http://schemas.microsoft.com/office/powerpoint/2010/main" val="2456346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Zástupný symbol pro obsah 2"/>
          <p:cNvSpPr>
            <a:spLocks noGrp="1"/>
          </p:cNvSpPr>
          <p:nvPr>
            <p:ph idx="1"/>
          </p:nvPr>
        </p:nvSpPr>
        <p:spPr>
          <a:xfrm>
            <a:off x="457200" y="260350"/>
            <a:ext cx="8229600" cy="6408738"/>
          </a:xfrm>
        </p:spPr>
        <p:txBody>
          <a:bodyPr/>
          <a:lstStyle/>
          <a:p>
            <a:pPr marL="0" indent="0">
              <a:buFont typeface="Wingdings 3" pitchFamily="18" charset="2"/>
              <a:buNone/>
            </a:pPr>
            <a:r>
              <a:rPr lang="en-US" altLang="cs-CZ" sz="1400" smtClean="0"/>
              <a:t>Měsíční náklady na interní zpracování mezd</a:t>
            </a:r>
          </a:p>
          <a:p>
            <a:pPr lvl="1"/>
            <a:r>
              <a:rPr lang="en-US" altLang="cs-CZ" sz="1400" smtClean="0"/>
              <a:t>1.	Hlavní mzdová účetní (55 000 Kč) + odvody </a:t>
            </a:r>
            <a:r>
              <a:rPr lang="cs-CZ" altLang="cs-CZ" sz="1400" smtClean="0"/>
              <a:t> </a:t>
            </a:r>
            <a:r>
              <a:rPr lang="en-US" altLang="cs-CZ" sz="1400" smtClean="0"/>
              <a:t>34%	</a:t>
            </a:r>
            <a:r>
              <a:rPr lang="cs-CZ" altLang="cs-CZ" sz="1400" smtClean="0"/>
              <a:t>	</a:t>
            </a:r>
            <a:r>
              <a:rPr lang="en-US" altLang="cs-CZ" sz="1400" smtClean="0"/>
              <a:t>73 700 Kč</a:t>
            </a:r>
          </a:p>
          <a:p>
            <a:pPr lvl="1"/>
            <a:r>
              <a:rPr lang="en-US" altLang="cs-CZ" sz="1400" smtClean="0"/>
              <a:t>2.	Mzdová účetní (27 000 Kč) + odvody </a:t>
            </a:r>
            <a:r>
              <a:rPr lang="cs-CZ" altLang="cs-CZ" sz="1400" smtClean="0"/>
              <a:t> </a:t>
            </a:r>
            <a:r>
              <a:rPr lang="en-US" altLang="cs-CZ" sz="1400" smtClean="0"/>
              <a:t>34%	</a:t>
            </a:r>
            <a:r>
              <a:rPr lang="cs-CZ" altLang="cs-CZ" sz="1400" smtClean="0"/>
              <a:t>	</a:t>
            </a:r>
            <a:r>
              <a:rPr lang="en-US" altLang="cs-CZ" sz="1400" smtClean="0"/>
              <a:t>36 180 Kč</a:t>
            </a:r>
          </a:p>
          <a:p>
            <a:pPr lvl="1"/>
            <a:r>
              <a:rPr lang="en-US" altLang="cs-CZ" sz="1400" smtClean="0"/>
              <a:t>3.	Personální a mzdový pracovník (30 000 Kč) + odvody </a:t>
            </a:r>
            <a:r>
              <a:rPr lang="cs-CZ" altLang="cs-CZ" sz="1400" smtClean="0"/>
              <a:t> </a:t>
            </a:r>
            <a:r>
              <a:rPr lang="en-US" altLang="cs-CZ" sz="1400" smtClean="0"/>
              <a:t>34%	40 200 Kč</a:t>
            </a:r>
          </a:p>
          <a:p>
            <a:pPr lvl="1"/>
            <a:r>
              <a:rPr lang="en-US" altLang="cs-CZ" sz="1400" smtClean="0"/>
              <a:t>4.	Personální asistentka (25 000 Kč) + odvody 34%</a:t>
            </a:r>
            <a:r>
              <a:rPr lang="cs-CZ" altLang="cs-CZ" sz="1400" smtClean="0"/>
              <a:t>	</a:t>
            </a:r>
            <a:r>
              <a:rPr lang="en-US" altLang="cs-CZ" sz="1400" smtClean="0"/>
              <a:t>	33 500 Kč</a:t>
            </a:r>
          </a:p>
          <a:p>
            <a:pPr lvl="1"/>
            <a:r>
              <a:rPr lang="en-US" altLang="cs-CZ" sz="1400" smtClean="0"/>
              <a:t>5.	Služební auto hlavní mzdové účetní včetně služeb	</a:t>
            </a:r>
            <a:r>
              <a:rPr lang="cs-CZ" altLang="cs-CZ" sz="1400" smtClean="0"/>
              <a:t>	</a:t>
            </a:r>
            <a:r>
              <a:rPr lang="en-US" altLang="cs-CZ" sz="1400" smtClean="0"/>
              <a:t>15 000 Kč</a:t>
            </a:r>
          </a:p>
          <a:p>
            <a:pPr marL="0" indent="0">
              <a:buFont typeface="Wingdings 3" pitchFamily="18" charset="2"/>
              <a:buNone/>
            </a:pPr>
            <a:r>
              <a:rPr lang="en-US" altLang="cs-CZ" sz="1400" smtClean="0"/>
              <a:t>Náklady na kancelářská místa a ostatní náklady spojené s pracovním místem, např.</a:t>
            </a:r>
          </a:p>
          <a:p>
            <a:pPr lvl="1"/>
            <a:r>
              <a:rPr lang="en-US" altLang="cs-CZ" sz="1400" smtClean="0"/>
              <a:t>školení na legislativu</a:t>
            </a:r>
          </a:p>
          <a:p>
            <a:pPr lvl="1"/>
            <a:r>
              <a:rPr lang="en-US" altLang="cs-CZ" sz="1400" smtClean="0"/>
              <a:t>telefony</a:t>
            </a:r>
          </a:p>
          <a:p>
            <a:pPr lvl="1"/>
            <a:r>
              <a:rPr lang="en-US" altLang="cs-CZ" sz="1400" smtClean="0"/>
              <a:t>stravenky</a:t>
            </a:r>
          </a:p>
          <a:p>
            <a:pPr lvl="1"/>
            <a:r>
              <a:rPr lang="en-US" altLang="cs-CZ" sz="1400" smtClean="0"/>
              <a:t> penzijní připojištění</a:t>
            </a:r>
          </a:p>
          <a:p>
            <a:pPr lvl="1"/>
            <a:r>
              <a:rPr lang="en-US" altLang="cs-CZ" sz="1400" smtClean="0"/>
              <a:t>kancelářské potřeby</a:t>
            </a:r>
          </a:p>
          <a:p>
            <a:pPr lvl="1"/>
            <a:r>
              <a:rPr lang="en-US" altLang="cs-CZ" sz="1400" smtClean="0"/>
              <a:t>výdaje na reprezentaci </a:t>
            </a:r>
          </a:p>
          <a:p>
            <a:pPr lvl="1"/>
            <a:r>
              <a:rPr lang="en-US" altLang="cs-CZ" sz="1400" smtClean="0"/>
              <a:t>placená dovolená 5 týdnů + státní svátky atd.</a:t>
            </a:r>
          </a:p>
          <a:p>
            <a:pPr marL="0" indent="0">
              <a:buFont typeface="Wingdings 3" pitchFamily="18" charset="2"/>
              <a:buNone/>
            </a:pPr>
            <a:r>
              <a:rPr lang="en-US" altLang="cs-CZ" sz="1400" smtClean="0"/>
              <a:t>dosahují běžně 10% - 25% základní mzdy pracovníka, zde pro ukázku uvádíme tu nejnižší výši (i když není reálně dosažitelná), tj. 10%:</a:t>
            </a:r>
          </a:p>
          <a:p>
            <a:pPr lvl="1"/>
            <a:r>
              <a:rPr lang="en-US" altLang="cs-CZ" sz="1400" smtClean="0"/>
              <a:t>1.	Hlavní mzdová účetní	</a:t>
            </a:r>
            <a:r>
              <a:rPr lang="cs-CZ" altLang="cs-CZ" sz="1400" smtClean="0"/>
              <a:t>	</a:t>
            </a:r>
            <a:r>
              <a:rPr lang="en-US" altLang="cs-CZ" sz="1400" smtClean="0"/>
              <a:t>7 370 Kč</a:t>
            </a:r>
          </a:p>
          <a:p>
            <a:pPr lvl="1"/>
            <a:r>
              <a:rPr lang="en-US" altLang="cs-CZ" sz="1400" smtClean="0"/>
              <a:t>2.	Mzdová účetní	</a:t>
            </a:r>
            <a:r>
              <a:rPr lang="cs-CZ" altLang="cs-CZ" sz="1400" smtClean="0"/>
              <a:t>	</a:t>
            </a:r>
            <a:r>
              <a:rPr lang="en-US" altLang="cs-CZ" sz="1400" smtClean="0"/>
              <a:t>3 618 Kč</a:t>
            </a:r>
          </a:p>
          <a:p>
            <a:pPr lvl="1"/>
            <a:r>
              <a:rPr lang="en-US" altLang="cs-CZ" sz="1400" smtClean="0"/>
              <a:t>3.	Personální a mzdový pracovník	4 020 Kč</a:t>
            </a:r>
          </a:p>
          <a:p>
            <a:pPr lvl="1"/>
            <a:r>
              <a:rPr lang="en-US" altLang="cs-CZ" sz="1400" smtClean="0"/>
              <a:t>4.	Personální asistentka	</a:t>
            </a:r>
            <a:r>
              <a:rPr lang="cs-CZ" altLang="cs-CZ" sz="1400" smtClean="0"/>
              <a:t>	</a:t>
            </a:r>
            <a:r>
              <a:rPr lang="en-US" altLang="cs-CZ" sz="1400" smtClean="0"/>
              <a:t>3 350 Kč</a:t>
            </a:r>
          </a:p>
        </p:txBody>
      </p:sp>
    </p:spTree>
    <p:extLst>
      <p:ext uri="{BB962C8B-B14F-4D97-AF65-F5344CB8AC3E}">
        <p14:creationId xmlns:p14="http://schemas.microsoft.com/office/powerpoint/2010/main" val="17730138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fontAlgn="auto">
              <a:spcAft>
                <a:spcPts val="0"/>
              </a:spcAft>
              <a:buFont typeface="Wingdings 3"/>
              <a:buNone/>
              <a:defRPr/>
            </a:pPr>
            <a:r>
              <a:rPr lang="en-US" sz="1400" dirty="0" err="1" smtClean="0"/>
              <a:t>R</a:t>
            </a:r>
            <a:r>
              <a:rPr lang="en-US" sz="1600" dirty="0" err="1" smtClean="0"/>
              <a:t>izika</a:t>
            </a:r>
            <a:r>
              <a:rPr lang="en-US" sz="1600" dirty="0" smtClean="0"/>
              <a:t> </a:t>
            </a:r>
            <a:r>
              <a:rPr lang="en-US" sz="1600" dirty="0" err="1" smtClean="0"/>
              <a:t>interního</a:t>
            </a:r>
            <a:r>
              <a:rPr lang="en-US" sz="1600" dirty="0" smtClean="0"/>
              <a:t> </a:t>
            </a:r>
            <a:r>
              <a:rPr lang="en-US" sz="1600" dirty="0" err="1" smtClean="0"/>
              <a:t>zpracování</a:t>
            </a:r>
            <a:r>
              <a:rPr lang="en-US" sz="1600" dirty="0" smtClean="0"/>
              <a:t> </a:t>
            </a:r>
            <a:r>
              <a:rPr lang="en-US" sz="1600" dirty="0" err="1" smtClean="0"/>
              <a:t>mezd</a:t>
            </a:r>
            <a:r>
              <a:rPr lang="en-US" sz="1600" dirty="0" smtClean="0"/>
              <a:t> </a:t>
            </a:r>
            <a:r>
              <a:rPr lang="en-US" sz="1600" dirty="0" err="1" smtClean="0"/>
              <a:t>nelze</a:t>
            </a:r>
            <a:r>
              <a:rPr lang="en-US" sz="1600" dirty="0" smtClean="0"/>
              <a:t> </a:t>
            </a:r>
            <a:r>
              <a:rPr lang="en-US" sz="1600" dirty="0" err="1" smtClean="0"/>
              <a:t>krýt</a:t>
            </a:r>
            <a:r>
              <a:rPr lang="en-US" sz="1600" dirty="0" smtClean="0"/>
              <a:t> </a:t>
            </a:r>
            <a:r>
              <a:rPr lang="en-US" sz="1600" dirty="0" err="1" smtClean="0"/>
              <a:t>profesní</a:t>
            </a:r>
            <a:r>
              <a:rPr lang="en-US" sz="1600" dirty="0" smtClean="0"/>
              <a:t> </a:t>
            </a:r>
            <a:r>
              <a:rPr lang="en-US" sz="1600" dirty="0" err="1" smtClean="0"/>
              <a:t>pojistkou</a:t>
            </a:r>
            <a:r>
              <a:rPr lang="en-US" sz="1600" dirty="0" smtClean="0"/>
              <a:t>, </a:t>
            </a:r>
            <a:r>
              <a:rPr lang="en-US" sz="1600" dirty="0" err="1" smtClean="0"/>
              <a:t>hranicí</a:t>
            </a:r>
            <a:r>
              <a:rPr lang="en-US" sz="1600" dirty="0" smtClean="0"/>
              <a:t> pro </a:t>
            </a:r>
            <a:r>
              <a:rPr lang="en-US" sz="1600" dirty="0" err="1" smtClean="0"/>
              <a:t>odpovědnost</a:t>
            </a:r>
            <a:r>
              <a:rPr lang="en-US" sz="1600" dirty="0" smtClean="0"/>
              <a:t> </a:t>
            </a:r>
            <a:r>
              <a:rPr lang="en-US" sz="1600" dirty="0" err="1" smtClean="0"/>
              <a:t>zaměstnance</a:t>
            </a:r>
            <a:r>
              <a:rPr lang="en-US" sz="1600" dirty="0" smtClean="0"/>
              <a:t> je 4,5násobek </a:t>
            </a:r>
            <a:r>
              <a:rPr lang="en-US" sz="1600" dirty="0" err="1" smtClean="0"/>
              <a:t>hrubé</a:t>
            </a:r>
            <a:r>
              <a:rPr lang="en-US" sz="1600" dirty="0" smtClean="0"/>
              <a:t> </a:t>
            </a:r>
            <a:r>
              <a:rPr lang="en-US" sz="1600" dirty="0" err="1" smtClean="0"/>
              <a:t>mzdy</a:t>
            </a:r>
            <a:r>
              <a:rPr lang="en-US" sz="1600" dirty="0" smtClean="0"/>
              <a:t>. Z </a:t>
            </a:r>
            <a:r>
              <a:rPr lang="en-US" sz="1600" dirty="0" err="1" smtClean="0"/>
              <a:t>tohoto</a:t>
            </a:r>
            <a:r>
              <a:rPr lang="en-US" sz="1600" dirty="0" smtClean="0"/>
              <a:t> </a:t>
            </a:r>
            <a:r>
              <a:rPr lang="en-US" sz="1600" dirty="0" err="1" smtClean="0"/>
              <a:t>důvodu</a:t>
            </a:r>
            <a:r>
              <a:rPr lang="en-US" sz="1600" dirty="0" smtClean="0"/>
              <a:t> je </a:t>
            </a:r>
            <a:r>
              <a:rPr lang="en-US" sz="1600" dirty="0" err="1" smtClean="0"/>
              <a:t>tvořena</a:t>
            </a:r>
            <a:r>
              <a:rPr lang="en-US" sz="1600" dirty="0" smtClean="0"/>
              <a:t> </a:t>
            </a:r>
            <a:r>
              <a:rPr lang="en-US" sz="1600" dirty="0" err="1" smtClean="0"/>
              <a:t>rezerva</a:t>
            </a:r>
            <a:r>
              <a:rPr lang="en-US" sz="1600" dirty="0" smtClean="0"/>
              <a:t> 3% </a:t>
            </a:r>
            <a:r>
              <a:rPr lang="en-US" sz="1600" dirty="0" err="1" smtClean="0"/>
              <a:t>celkových</a:t>
            </a:r>
            <a:r>
              <a:rPr lang="en-US" sz="1600" dirty="0" smtClean="0"/>
              <a:t> </a:t>
            </a:r>
            <a:r>
              <a:rPr lang="en-US" sz="1600" dirty="0" err="1" smtClean="0"/>
              <a:t>mzdových</a:t>
            </a:r>
            <a:r>
              <a:rPr lang="en-US" sz="1600" dirty="0" smtClean="0"/>
              <a:t> </a:t>
            </a:r>
            <a:r>
              <a:rPr lang="en-US" sz="1600" dirty="0" err="1" smtClean="0"/>
              <a:t>nákladů</a:t>
            </a:r>
            <a:r>
              <a:rPr lang="en-US" sz="1600" dirty="0" smtClean="0"/>
              <a:t> </a:t>
            </a:r>
            <a:r>
              <a:rPr lang="en-US" sz="1600" dirty="0" err="1" smtClean="0"/>
              <a:t>mzdového</a:t>
            </a:r>
            <a:r>
              <a:rPr lang="en-US" sz="1600" dirty="0" smtClean="0"/>
              <a:t> </a:t>
            </a:r>
            <a:r>
              <a:rPr lang="en-US" sz="1600" dirty="0" err="1" smtClean="0"/>
              <a:t>oddělení</a:t>
            </a:r>
            <a:r>
              <a:rPr lang="en-US" sz="1600" dirty="0" smtClean="0"/>
              <a:t> </a:t>
            </a:r>
            <a:r>
              <a:rPr lang="en-US" sz="1600" dirty="0" err="1" smtClean="0"/>
              <a:t>ve</a:t>
            </a:r>
            <a:r>
              <a:rPr lang="en-US" sz="1600" dirty="0" smtClean="0"/>
              <a:t> </a:t>
            </a:r>
            <a:r>
              <a:rPr lang="en-US" sz="1600" dirty="0" err="1" smtClean="0"/>
              <a:t>výši</a:t>
            </a:r>
            <a:r>
              <a:rPr lang="en-US" sz="1600" dirty="0" smtClean="0"/>
              <a:t> 3 300 </a:t>
            </a:r>
            <a:r>
              <a:rPr lang="en-US" sz="1600" dirty="0" err="1" smtClean="0"/>
              <a:t>Kč</a:t>
            </a:r>
            <a:r>
              <a:rPr lang="en-US" sz="1600" dirty="0" smtClean="0"/>
              <a:t>.</a:t>
            </a:r>
          </a:p>
          <a:p>
            <a:pPr marL="621792" lvl="1" fontAlgn="auto">
              <a:spcBef>
                <a:spcPts val="324"/>
              </a:spcBef>
              <a:spcAft>
                <a:spcPts val="0"/>
              </a:spcAft>
              <a:buFont typeface="Verdana"/>
              <a:buChar char="◦"/>
              <a:defRPr/>
            </a:pPr>
            <a:r>
              <a:rPr lang="en-US" sz="1600" dirty="0" err="1" smtClean="0"/>
              <a:t>Rezerva</a:t>
            </a:r>
            <a:r>
              <a:rPr lang="en-US" sz="1600" dirty="0" smtClean="0"/>
              <a:t>	</a:t>
            </a:r>
            <a:r>
              <a:rPr lang="cs-CZ" sz="1600" dirty="0" smtClean="0"/>
              <a:t>				</a:t>
            </a:r>
            <a:r>
              <a:rPr lang="en-US" sz="1600" dirty="0" smtClean="0"/>
              <a:t>3 300 </a:t>
            </a:r>
            <a:r>
              <a:rPr lang="en-US" sz="1600" dirty="0" err="1" smtClean="0"/>
              <a:t>Kč</a:t>
            </a:r>
            <a:endParaRPr lang="en-US" sz="1600" dirty="0" smtClean="0"/>
          </a:p>
          <a:p>
            <a:pPr marL="621792" lvl="1" fontAlgn="auto">
              <a:spcBef>
                <a:spcPts val="324"/>
              </a:spcBef>
              <a:spcAft>
                <a:spcPts val="0"/>
              </a:spcAft>
              <a:buFont typeface="Verdana"/>
              <a:buChar char="◦"/>
              <a:defRPr/>
            </a:pPr>
            <a:r>
              <a:rPr lang="en-US" sz="1600" dirty="0" err="1" smtClean="0"/>
              <a:t>Náklady</a:t>
            </a:r>
            <a:r>
              <a:rPr lang="en-US" sz="1600" dirty="0" smtClean="0"/>
              <a:t> </a:t>
            </a:r>
            <a:r>
              <a:rPr lang="en-US" sz="1600" dirty="0" err="1" smtClean="0"/>
              <a:t>na</a:t>
            </a:r>
            <a:r>
              <a:rPr lang="en-US" sz="1600" dirty="0" smtClean="0"/>
              <a:t> IT (SW, HW, </a:t>
            </a:r>
            <a:r>
              <a:rPr lang="en-US" sz="1600" dirty="0" err="1" smtClean="0"/>
              <a:t>upgrady</a:t>
            </a:r>
            <a:r>
              <a:rPr lang="en-US" sz="1600" dirty="0" smtClean="0"/>
              <a:t>, IT </a:t>
            </a:r>
            <a:r>
              <a:rPr lang="en-US" sz="1600" dirty="0" err="1" smtClean="0"/>
              <a:t>správa</a:t>
            </a:r>
            <a:r>
              <a:rPr lang="en-US" sz="1600" dirty="0" smtClean="0"/>
              <a:t>)	7 500 </a:t>
            </a:r>
            <a:r>
              <a:rPr lang="en-US" sz="1600" dirty="0" err="1" smtClean="0"/>
              <a:t>Kč</a:t>
            </a:r>
            <a:endParaRPr lang="en-US" sz="1600" dirty="0" smtClean="0"/>
          </a:p>
          <a:p>
            <a:pPr marL="621792" lvl="1" fontAlgn="auto">
              <a:spcBef>
                <a:spcPts val="324"/>
              </a:spcBef>
              <a:spcAft>
                <a:spcPts val="0"/>
              </a:spcAft>
              <a:buFont typeface="Verdana"/>
              <a:buChar char="◦"/>
              <a:defRPr/>
            </a:pPr>
            <a:r>
              <a:rPr lang="en-US" sz="1600" dirty="0" err="1" smtClean="0"/>
              <a:t>Celkové</a:t>
            </a:r>
            <a:r>
              <a:rPr lang="en-US" sz="1600" dirty="0" smtClean="0"/>
              <a:t> </a:t>
            </a:r>
            <a:r>
              <a:rPr lang="en-US" sz="1600" dirty="0" err="1" smtClean="0"/>
              <a:t>měsíční</a:t>
            </a:r>
            <a:r>
              <a:rPr lang="en-US" sz="1600" dirty="0" smtClean="0"/>
              <a:t> </a:t>
            </a:r>
            <a:r>
              <a:rPr lang="en-US" sz="1600" dirty="0" err="1" smtClean="0"/>
              <a:t>náklady</a:t>
            </a:r>
            <a:r>
              <a:rPr lang="en-US" sz="1600" dirty="0" smtClean="0"/>
              <a:t> </a:t>
            </a:r>
            <a:r>
              <a:rPr lang="en-US" sz="1600" dirty="0" err="1" smtClean="0"/>
              <a:t>na</a:t>
            </a:r>
            <a:r>
              <a:rPr lang="en-US" sz="1600" dirty="0" smtClean="0"/>
              <a:t> </a:t>
            </a:r>
            <a:r>
              <a:rPr lang="en-US" sz="1600" dirty="0" err="1" smtClean="0"/>
              <a:t>zpracování</a:t>
            </a:r>
            <a:r>
              <a:rPr lang="en-US" sz="1600" dirty="0" smtClean="0"/>
              <a:t> </a:t>
            </a:r>
            <a:r>
              <a:rPr lang="en-US" sz="1600" dirty="0" err="1" smtClean="0"/>
              <a:t>mezd</a:t>
            </a:r>
            <a:r>
              <a:rPr lang="en-US" sz="1600" dirty="0" smtClean="0"/>
              <a:t>	227 738 </a:t>
            </a:r>
            <a:r>
              <a:rPr lang="en-US" sz="1600" dirty="0" err="1" smtClean="0"/>
              <a:t>Kč</a:t>
            </a:r>
            <a:endParaRPr lang="en-US" sz="1600" dirty="0" smtClean="0"/>
          </a:p>
          <a:p>
            <a:pPr marL="621792" lvl="1" fontAlgn="auto">
              <a:spcBef>
                <a:spcPts val="324"/>
              </a:spcBef>
              <a:spcAft>
                <a:spcPts val="0"/>
              </a:spcAft>
              <a:buFont typeface="Verdana"/>
              <a:buChar char="◦"/>
              <a:defRPr/>
            </a:pPr>
            <a:r>
              <a:rPr lang="en-US" sz="1600" dirty="0" err="1" smtClean="0"/>
              <a:t>Náklady</a:t>
            </a:r>
            <a:r>
              <a:rPr lang="en-US" sz="1600" dirty="0" smtClean="0"/>
              <a:t> </a:t>
            </a:r>
            <a:r>
              <a:rPr lang="en-US" sz="1600" dirty="0" err="1" smtClean="0"/>
              <a:t>na</a:t>
            </a:r>
            <a:r>
              <a:rPr lang="en-US" sz="1600" dirty="0" smtClean="0"/>
              <a:t> </a:t>
            </a:r>
            <a:r>
              <a:rPr lang="en-US" sz="1600" dirty="0" err="1" smtClean="0"/>
              <a:t>jednu</a:t>
            </a:r>
            <a:r>
              <a:rPr lang="en-US" sz="1600" dirty="0" smtClean="0"/>
              <a:t> </a:t>
            </a:r>
            <a:r>
              <a:rPr lang="en-US" sz="1600" dirty="0" err="1" smtClean="0"/>
              <a:t>zpracovanou</a:t>
            </a:r>
            <a:r>
              <a:rPr lang="en-US" sz="1600" dirty="0" smtClean="0"/>
              <a:t> </a:t>
            </a:r>
            <a:r>
              <a:rPr lang="en-US" sz="1600" dirty="0" err="1" smtClean="0"/>
              <a:t>mzdu</a:t>
            </a:r>
            <a:r>
              <a:rPr lang="en-US" sz="1600" dirty="0" smtClean="0"/>
              <a:t>	</a:t>
            </a:r>
            <a:r>
              <a:rPr lang="cs-CZ" sz="1600" dirty="0" smtClean="0"/>
              <a:t>	</a:t>
            </a:r>
            <a:r>
              <a:rPr lang="en-US" sz="1600" dirty="0" smtClean="0"/>
              <a:t>414 </a:t>
            </a:r>
            <a:r>
              <a:rPr lang="en-US" sz="1600" dirty="0" err="1" smtClean="0"/>
              <a:t>Kč</a:t>
            </a:r>
            <a:endParaRPr lang="cs-CZ" sz="1600" dirty="0" smtClean="0"/>
          </a:p>
          <a:p>
            <a:pPr marL="621792" lvl="1" fontAlgn="auto">
              <a:spcBef>
                <a:spcPts val="324"/>
              </a:spcBef>
              <a:spcAft>
                <a:spcPts val="0"/>
              </a:spcAft>
              <a:buFont typeface="Verdana"/>
              <a:buChar char="◦"/>
              <a:defRPr/>
            </a:pPr>
            <a:endParaRPr lang="cs-CZ" sz="1600" dirty="0"/>
          </a:p>
          <a:p>
            <a:pPr marL="365760" indent="-256032" fontAlgn="auto">
              <a:spcAft>
                <a:spcPts val="0"/>
              </a:spcAft>
              <a:buFont typeface="Wingdings 3"/>
              <a:buChar char=""/>
              <a:defRPr/>
            </a:pPr>
            <a:r>
              <a:rPr lang="en-US" sz="1600" b="1" dirty="0" err="1" smtClean="0"/>
              <a:t>Očekávaný</a:t>
            </a:r>
            <a:r>
              <a:rPr lang="en-US" sz="1600" b="1" dirty="0" smtClean="0"/>
              <a:t> </a:t>
            </a:r>
            <a:r>
              <a:rPr lang="en-US" sz="1600" b="1" dirty="0" err="1" smtClean="0"/>
              <a:t>cílový</a:t>
            </a:r>
            <a:r>
              <a:rPr lang="en-US" sz="1600" b="1" dirty="0" smtClean="0"/>
              <a:t> </a:t>
            </a:r>
            <a:r>
              <a:rPr lang="en-US" sz="1600" b="1" dirty="0" err="1" smtClean="0"/>
              <a:t>stav</a:t>
            </a:r>
            <a:r>
              <a:rPr lang="en-US" sz="1600" b="1" dirty="0" smtClean="0"/>
              <a:t>, </a:t>
            </a:r>
            <a:r>
              <a:rPr lang="en-US" sz="1600" b="1" dirty="0" err="1" smtClean="0"/>
              <a:t>navržené</a:t>
            </a:r>
            <a:r>
              <a:rPr lang="en-US" sz="1600" b="1" dirty="0" smtClean="0"/>
              <a:t> </a:t>
            </a:r>
            <a:r>
              <a:rPr lang="en-US" sz="1600" b="1" dirty="0" err="1" smtClean="0"/>
              <a:t>řešení</a:t>
            </a:r>
            <a:endParaRPr lang="en-US" sz="1600" b="1" dirty="0" smtClean="0"/>
          </a:p>
          <a:p>
            <a:pPr marL="365760" indent="-256032" fontAlgn="auto">
              <a:spcAft>
                <a:spcPts val="0"/>
              </a:spcAft>
              <a:buFont typeface="Wingdings 3"/>
              <a:buChar char=""/>
              <a:defRPr/>
            </a:pPr>
            <a:endParaRPr lang="en-US" sz="1600" dirty="0" smtClean="0"/>
          </a:p>
          <a:p>
            <a:pPr marL="365760" indent="-256032" fontAlgn="auto">
              <a:spcAft>
                <a:spcPts val="0"/>
              </a:spcAft>
              <a:buFont typeface="Wingdings 3"/>
              <a:buChar char=""/>
              <a:defRPr/>
            </a:pPr>
            <a:r>
              <a:rPr lang="en-US" sz="1600" dirty="0" err="1" smtClean="0"/>
              <a:t>Společnost</a:t>
            </a:r>
            <a:r>
              <a:rPr lang="en-US" sz="1600" dirty="0" smtClean="0"/>
              <a:t> se v </a:t>
            </a:r>
            <a:r>
              <a:rPr lang="en-US" sz="1600" dirty="0" err="1" smtClean="0"/>
              <a:t>roce</a:t>
            </a:r>
            <a:r>
              <a:rPr lang="en-US" sz="1600" dirty="0" smtClean="0"/>
              <a:t> 2007 </a:t>
            </a:r>
            <a:r>
              <a:rPr lang="en-US" sz="1600" dirty="0" err="1" smtClean="0"/>
              <a:t>rozhodla</a:t>
            </a:r>
            <a:r>
              <a:rPr lang="en-US" sz="1600" dirty="0" smtClean="0"/>
              <a:t> </a:t>
            </a:r>
            <a:r>
              <a:rPr lang="en-US" sz="1600" dirty="0" err="1" smtClean="0"/>
              <a:t>své</a:t>
            </a:r>
            <a:r>
              <a:rPr lang="en-US" sz="1600" dirty="0" smtClean="0"/>
              <a:t> </a:t>
            </a:r>
            <a:r>
              <a:rPr lang="en-US" sz="1600" dirty="0" err="1" smtClean="0"/>
              <a:t>uvedené</a:t>
            </a:r>
            <a:r>
              <a:rPr lang="en-US" sz="1600" dirty="0" smtClean="0"/>
              <a:t> </a:t>
            </a:r>
            <a:r>
              <a:rPr lang="en-US" sz="1600" dirty="0" err="1" smtClean="0"/>
              <a:t>problémy</a:t>
            </a:r>
            <a:r>
              <a:rPr lang="en-US" sz="1600" dirty="0" smtClean="0"/>
              <a:t> </a:t>
            </a:r>
            <a:r>
              <a:rPr lang="en-US" sz="1600" dirty="0" err="1" smtClean="0"/>
              <a:t>řešit</a:t>
            </a:r>
            <a:r>
              <a:rPr lang="en-US" sz="1600" dirty="0" smtClean="0"/>
              <a:t> </a:t>
            </a:r>
            <a:r>
              <a:rPr lang="en-US" sz="1600" dirty="0" err="1" smtClean="0"/>
              <a:t>outsourcingem</a:t>
            </a:r>
            <a:r>
              <a:rPr lang="en-US" sz="1600" dirty="0" smtClean="0"/>
              <a:t> </a:t>
            </a:r>
            <a:r>
              <a:rPr lang="en-US" sz="1600" dirty="0" err="1" smtClean="0"/>
              <a:t>mezd</a:t>
            </a:r>
            <a:r>
              <a:rPr lang="en-US" sz="1600" dirty="0" smtClean="0"/>
              <a:t>. </a:t>
            </a:r>
            <a:r>
              <a:rPr lang="en-US" sz="1600" dirty="0" err="1" smtClean="0"/>
              <a:t>Mateřská</a:t>
            </a:r>
            <a:r>
              <a:rPr lang="en-US" sz="1600" dirty="0" smtClean="0"/>
              <a:t> </a:t>
            </a:r>
            <a:r>
              <a:rPr lang="en-US" sz="1600" dirty="0" err="1" smtClean="0"/>
              <a:t>společnost</a:t>
            </a:r>
            <a:r>
              <a:rPr lang="en-US" sz="1600" dirty="0" smtClean="0"/>
              <a:t> </a:t>
            </a:r>
            <a:r>
              <a:rPr lang="en-US" sz="1600" dirty="0" err="1" smtClean="0"/>
              <a:t>požádala</a:t>
            </a:r>
            <a:r>
              <a:rPr lang="en-US" sz="1600" dirty="0" smtClean="0"/>
              <a:t> o </a:t>
            </a:r>
            <a:r>
              <a:rPr lang="en-US" sz="1600" dirty="0" err="1" smtClean="0"/>
              <a:t>pomoc</a:t>
            </a:r>
            <a:r>
              <a:rPr lang="en-US" sz="1600" dirty="0" smtClean="0"/>
              <a:t> </a:t>
            </a:r>
            <a:r>
              <a:rPr lang="en-US" sz="1600" dirty="0" err="1" smtClean="0"/>
              <a:t>při</a:t>
            </a:r>
            <a:r>
              <a:rPr lang="en-US" sz="1600" dirty="0" smtClean="0"/>
              <a:t> </a:t>
            </a:r>
            <a:r>
              <a:rPr lang="en-US" sz="1600" dirty="0" err="1" smtClean="0"/>
              <a:t>výběru</a:t>
            </a:r>
            <a:r>
              <a:rPr lang="en-US" sz="1600" dirty="0" smtClean="0"/>
              <a:t> </a:t>
            </a:r>
            <a:r>
              <a:rPr lang="en-US" sz="1600" dirty="0" err="1" smtClean="0"/>
              <a:t>outsourcingového</a:t>
            </a:r>
            <a:r>
              <a:rPr lang="en-US" sz="1600" dirty="0" smtClean="0"/>
              <a:t> </a:t>
            </a:r>
            <a:r>
              <a:rPr lang="en-US" sz="1600" dirty="0" err="1" smtClean="0"/>
              <a:t>partnera</a:t>
            </a:r>
            <a:r>
              <a:rPr lang="en-US" sz="1600" dirty="0" smtClean="0"/>
              <a:t> </a:t>
            </a:r>
            <a:r>
              <a:rPr lang="en-US" sz="1600" dirty="0" err="1" smtClean="0"/>
              <a:t>jejich</a:t>
            </a:r>
            <a:r>
              <a:rPr lang="en-US" sz="1600" dirty="0" smtClean="0"/>
              <a:t> </a:t>
            </a:r>
            <a:r>
              <a:rPr lang="en-US" sz="1600" dirty="0" err="1" smtClean="0"/>
              <a:t>celosvětového</a:t>
            </a:r>
            <a:r>
              <a:rPr lang="en-US" sz="1600" dirty="0" smtClean="0"/>
              <a:t> </a:t>
            </a:r>
            <a:r>
              <a:rPr lang="en-US" sz="1600" dirty="0" err="1" smtClean="0"/>
              <a:t>poskytovatele</a:t>
            </a:r>
            <a:r>
              <a:rPr lang="en-US" sz="1600" dirty="0" smtClean="0"/>
              <a:t> </a:t>
            </a:r>
            <a:r>
              <a:rPr lang="en-US" sz="1600" dirty="0" err="1" smtClean="0"/>
              <a:t>auditorských</a:t>
            </a:r>
            <a:r>
              <a:rPr lang="en-US" sz="1600" dirty="0" smtClean="0"/>
              <a:t> a </a:t>
            </a:r>
            <a:r>
              <a:rPr lang="en-US" sz="1600" dirty="0" err="1" smtClean="0"/>
              <a:t>konzultačních</a:t>
            </a:r>
            <a:r>
              <a:rPr lang="en-US" sz="1600" dirty="0" smtClean="0"/>
              <a:t> </a:t>
            </a:r>
            <a:r>
              <a:rPr lang="en-US" sz="1600" dirty="0" err="1" smtClean="0"/>
              <a:t>služeb</a:t>
            </a:r>
            <a:r>
              <a:rPr lang="en-US" sz="1600" dirty="0" smtClean="0"/>
              <a:t>, </a:t>
            </a:r>
            <a:r>
              <a:rPr lang="en-US" sz="1600" dirty="0" err="1" smtClean="0"/>
              <a:t>společnost</a:t>
            </a:r>
            <a:r>
              <a:rPr lang="en-US" sz="1600" dirty="0" smtClean="0"/>
              <a:t> z </a:t>
            </a:r>
            <a:r>
              <a:rPr lang="en-US" sz="1600" dirty="0" err="1" smtClean="0"/>
              <a:t>tzv</a:t>
            </a:r>
            <a:r>
              <a:rPr lang="en-US" sz="1600" dirty="0" smtClean="0"/>
              <a:t>. „</a:t>
            </a:r>
            <a:r>
              <a:rPr lang="en-US" sz="1600" dirty="0" err="1" smtClean="0"/>
              <a:t>velké</a:t>
            </a:r>
            <a:r>
              <a:rPr lang="en-US" sz="1600" dirty="0" smtClean="0"/>
              <a:t> </a:t>
            </a:r>
            <a:r>
              <a:rPr lang="en-US" sz="1600" dirty="0" err="1" smtClean="0"/>
              <a:t>čtyřky</a:t>
            </a:r>
            <a:r>
              <a:rPr lang="en-US" sz="1600" dirty="0" smtClean="0"/>
              <a:t>“. </a:t>
            </a:r>
            <a:r>
              <a:rPr lang="en-US" sz="1600" dirty="0" err="1" smtClean="0"/>
              <a:t>Ve</a:t>
            </a:r>
            <a:r>
              <a:rPr lang="en-US" sz="1600" dirty="0" smtClean="0"/>
              <a:t> </a:t>
            </a:r>
            <a:r>
              <a:rPr lang="en-US" sz="1600" dirty="0" err="1" smtClean="0"/>
              <a:t>výběrovém</a:t>
            </a:r>
            <a:r>
              <a:rPr lang="en-US" sz="1600" dirty="0" smtClean="0"/>
              <a:t> </a:t>
            </a:r>
            <a:r>
              <a:rPr lang="en-US" sz="1600" dirty="0" err="1" smtClean="0"/>
              <a:t>řízení</a:t>
            </a:r>
            <a:r>
              <a:rPr lang="en-US" sz="1600" dirty="0" smtClean="0"/>
              <a:t> </a:t>
            </a:r>
            <a:r>
              <a:rPr lang="en-US" sz="1600" dirty="0" err="1" smtClean="0"/>
              <a:t>zvítězila</a:t>
            </a:r>
            <a:r>
              <a:rPr lang="en-US" sz="1600" dirty="0" smtClean="0"/>
              <a:t> </a:t>
            </a:r>
            <a:r>
              <a:rPr lang="en-US" sz="1600" dirty="0" err="1" smtClean="0"/>
              <a:t>nabídka</a:t>
            </a:r>
            <a:r>
              <a:rPr lang="en-US" sz="1600" dirty="0" smtClean="0"/>
              <a:t> </a:t>
            </a:r>
            <a:r>
              <a:rPr lang="en-US" sz="1600" dirty="0" err="1" smtClean="0"/>
              <a:t>firmy</a:t>
            </a:r>
            <a:r>
              <a:rPr lang="en-US" sz="1600" dirty="0" smtClean="0"/>
              <a:t> E-Consulting Czech s.r.o.</a:t>
            </a:r>
          </a:p>
          <a:p>
            <a:pPr marL="621792" lvl="1" fontAlgn="auto">
              <a:spcBef>
                <a:spcPts val="324"/>
              </a:spcBef>
              <a:spcAft>
                <a:spcPts val="0"/>
              </a:spcAft>
              <a:buFont typeface="Verdana"/>
              <a:buChar char="◦"/>
              <a:defRPr/>
            </a:pPr>
            <a:endParaRPr lang="en-US" sz="1400" dirty="0" smtClean="0"/>
          </a:p>
          <a:p>
            <a:pPr marL="365760" indent="-256032" fontAlgn="auto">
              <a:spcAft>
                <a:spcPts val="0"/>
              </a:spcAft>
              <a:buFont typeface="Wingdings 3"/>
              <a:buChar char=""/>
              <a:defRPr/>
            </a:pPr>
            <a:endParaRPr lang="en-US" sz="1400" dirty="0" smtClean="0"/>
          </a:p>
          <a:p>
            <a:pPr marL="365760" indent="-256032" fontAlgn="auto">
              <a:spcAft>
                <a:spcPts val="0"/>
              </a:spcAft>
              <a:buFont typeface="Wingdings 3"/>
              <a:buChar char=""/>
              <a:defRPr/>
            </a:pPr>
            <a:endParaRPr lang="en-US" sz="1400" dirty="0"/>
          </a:p>
        </p:txBody>
      </p:sp>
      <p:sp>
        <p:nvSpPr>
          <p:cNvPr id="2" name="Nadpis 1"/>
          <p:cNvSpPr>
            <a:spLocks noGrp="1"/>
          </p:cNvSpPr>
          <p:nvPr>
            <p:ph type="title"/>
          </p:nvPr>
        </p:nvSpPr>
        <p:spPr/>
        <p:txBody>
          <a:bodyPr/>
          <a:lstStyle/>
          <a:p>
            <a:pPr fontAlgn="auto">
              <a:spcAft>
                <a:spcPts val="0"/>
              </a:spcAft>
              <a:defRPr/>
            </a:pPr>
            <a:endParaRPr lang="en-US"/>
          </a:p>
        </p:txBody>
      </p:sp>
    </p:spTree>
    <p:extLst>
      <p:ext uri="{BB962C8B-B14F-4D97-AF65-F5344CB8AC3E}">
        <p14:creationId xmlns:p14="http://schemas.microsoft.com/office/powerpoint/2010/main" val="284102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350"/>
            <a:ext cx="8229600" cy="6481763"/>
          </a:xfrm>
        </p:spPr>
        <p:txBody>
          <a:bodyPr>
            <a:noAutofit/>
          </a:bodyPr>
          <a:lstStyle/>
          <a:p>
            <a:pPr marL="365760" indent="-256032" fontAlgn="auto">
              <a:spcAft>
                <a:spcPts val="0"/>
              </a:spcAft>
              <a:buFont typeface="Wingdings 3"/>
              <a:buChar char=""/>
              <a:defRPr/>
            </a:pPr>
            <a:r>
              <a:rPr lang="en-US" sz="1400" b="1" dirty="0" err="1" smtClean="0"/>
              <a:t>Náklady</a:t>
            </a:r>
            <a:r>
              <a:rPr lang="en-US" sz="1400" b="1" dirty="0" smtClean="0"/>
              <a:t> </a:t>
            </a:r>
            <a:r>
              <a:rPr lang="en-US" sz="1400" b="1" dirty="0" err="1" smtClean="0"/>
              <a:t>po</a:t>
            </a:r>
            <a:r>
              <a:rPr lang="en-US" sz="1400" b="1" dirty="0" smtClean="0"/>
              <a:t> </a:t>
            </a:r>
            <a:r>
              <a:rPr lang="en-US" sz="1400" b="1" dirty="0" err="1" smtClean="0"/>
              <a:t>zavedení</a:t>
            </a:r>
            <a:r>
              <a:rPr lang="en-US" sz="1400" b="1" dirty="0" smtClean="0"/>
              <a:t> </a:t>
            </a:r>
            <a:r>
              <a:rPr lang="en-US" sz="1400" b="1" dirty="0" err="1" smtClean="0"/>
              <a:t>outsourcingu</a:t>
            </a:r>
            <a:r>
              <a:rPr lang="en-US" sz="1400" b="1" dirty="0" smtClean="0"/>
              <a:t> </a:t>
            </a:r>
            <a:r>
              <a:rPr lang="en-US" sz="1400" b="1" dirty="0" err="1" smtClean="0"/>
              <a:t>mezd</a:t>
            </a:r>
            <a:r>
              <a:rPr lang="cs-CZ" sz="1400" b="1" dirty="0"/>
              <a:t> </a:t>
            </a:r>
            <a:r>
              <a:rPr lang="cs-CZ" sz="1400" b="1" dirty="0" smtClean="0"/>
              <a:t>- </a:t>
            </a:r>
            <a:r>
              <a:rPr lang="en-US" sz="1400" b="1" dirty="0" err="1" smtClean="0"/>
              <a:t>Kalkulováno</a:t>
            </a:r>
            <a:r>
              <a:rPr lang="en-US" sz="1400" b="1" dirty="0" smtClean="0"/>
              <a:t> pro </a:t>
            </a:r>
            <a:r>
              <a:rPr lang="en-US" sz="1400" b="1" dirty="0" err="1" smtClean="0"/>
              <a:t>počet</a:t>
            </a:r>
            <a:r>
              <a:rPr lang="en-US" sz="1400" b="1" dirty="0" smtClean="0"/>
              <a:t> </a:t>
            </a:r>
            <a:r>
              <a:rPr lang="en-US" sz="1400" b="1" dirty="0" err="1" smtClean="0"/>
              <a:t>zaměstnanců</a:t>
            </a:r>
            <a:r>
              <a:rPr lang="en-US" sz="1400" b="1" dirty="0" smtClean="0"/>
              <a:t>: 550</a:t>
            </a:r>
          </a:p>
          <a:p>
            <a:pPr marL="0" indent="0" fontAlgn="auto">
              <a:spcAft>
                <a:spcPts val="0"/>
              </a:spcAft>
              <a:buFont typeface="Wingdings 3"/>
              <a:buNone/>
              <a:defRPr/>
            </a:pPr>
            <a:r>
              <a:rPr lang="en-US" sz="1400" dirty="0" smtClean="0"/>
              <a:t>1.</a:t>
            </a:r>
            <a:r>
              <a:rPr lang="cs-CZ" sz="1400" dirty="0" smtClean="0"/>
              <a:t> </a:t>
            </a:r>
            <a:r>
              <a:rPr lang="en-US" sz="1400" dirty="0" err="1" smtClean="0"/>
              <a:t>Základní</a:t>
            </a:r>
            <a:r>
              <a:rPr lang="en-US" sz="1400" dirty="0" smtClean="0"/>
              <a:t> </a:t>
            </a:r>
            <a:r>
              <a:rPr lang="en-US" sz="1400" dirty="0" err="1" smtClean="0"/>
              <a:t>cena</a:t>
            </a:r>
            <a:r>
              <a:rPr lang="en-US" sz="1400" dirty="0" smtClean="0"/>
              <a:t> </a:t>
            </a:r>
            <a:r>
              <a:rPr lang="en-US" sz="1400" dirty="0" err="1" smtClean="0"/>
              <a:t>zpracování</a:t>
            </a:r>
            <a:r>
              <a:rPr lang="en-US" sz="1400" dirty="0" smtClean="0"/>
              <a:t> </a:t>
            </a:r>
            <a:r>
              <a:rPr lang="en-US" sz="1400" dirty="0" err="1" smtClean="0"/>
              <a:t>mzdy</a:t>
            </a:r>
            <a:r>
              <a:rPr lang="en-US" sz="1400" dirty="0" smtClean="0"/>
              <a:t> </a:t>
            </a:r>
            <a:r>
              <a:rPr lang="en-US" sz="1400" dirty="0" err="1" smtClean="0"/>
              <a:t>jednoho</a:t>
            </a:r>
            <a:r>
              <a:rPr lang="en-US" sz="1400" dirty="0" smtClean="0"/>
              <a:t> </a:t>
            </a:r>
            <a:r>
              <a:rPr lang="en-US" sz="1400" dirty="0" err="1" smtClean="0"/>
              <a:t>zaměstnance</a:t>
            </a:r>
            <a:r>
              <a:rPr lang="en-US" sz="1400" dirty="0" smtClean="0"/>
              <a:t> (150 </a:t>
            </a:r>
            <a:r>
              <a:rPr lang="en-US" sz="1400" dirty="0" err="1" smtClean="0"/>
              <a:t>Kč</a:t>
            </a:r>
            <a:r>
              <a:rPr lang="en-US" sz="1400" dirty="0" smtClean="0"/>
              <a:t>)	82 500 </a:t>
            </a:r>
            <a:r>
              <a:rPr lang="en-US" sz="1400" dirty="0" err="1" smtClean="0"/>
              <a:t>Kč</a:t>
            </a:r>
            <a:endParaRPr lang="en-US" sz="1400" dirty="0" smtClean="0"/>
          </a:p>
          <a:p>
            <a:pPr marL="0" indent="0" fontAlgn="auto">
              <a:spcAft>
                <a:spcPts val="0"/>
              </a:spcAft>
              <a:buFont typeface="Wingdings 3"/>
              <a:buNone/>
              <a:defRPr/>
            </a:pPr>
            <a:r>
              <a:rPr lang="en-US" sz="1400" dirty="0" smtClean="0"/>
              <a:t>2</a:t>
            </a:r>
            <a:r>
              <a:rPr lang="cs-CZ" sz="1400" dirty="0" smtClean="0"/>
              <a:t> </a:t>
            </a:r>
            <a:r>
              <a:rPr lang="en-US" sz="1400" dirty="0" smtClean="0"/>
              <a:t>.Ostatní </a:t>
            </a:r>
            <a:r>
              <a:rPr lang="en-US" sz="1400" dirty="0" err="1" smtClean="0"/>
              <a:t>související</a:t>
            </a:r>
            <a:r>
              <a:rPr lang="en-US" sz="1400" dirty="0" smtClean="0"/>
              <a:t> </a:t>
            </a:r>
            <a:r>
              <a:rPr lang="en-US" sz="1400" dirty="0" err="1" smtClean="0"/>
              <a:t>služby</a:t>
            </a:r>
            <a:r>
              <a:rPr lang="en-US" sz="1400" dirty="0" smtClean="0"/>
              <a:t> (</a:t>
            </a:r>
            <a:r>
              <a:rPr lang="en-US" sz="1400" dirty="0" err="1" smtClean="0"/>
              <a:t>vstupy</a:t>
            </a:r>
            <a:r>
              <a:rPr lang="en-US" sz="1400" dirty="0" smtClean="0"/>
              <a:t>/</a:t>
            </a:r>
            <a:r>
              <a:rPr lang="en-US" sz="1400" dirty="0" err="1" smtClean="0"/>
              <a:t>výstupy</a:t>
            </a:r>
            <a:r>
              <a:rPr lang="en-US" sz="1400" dirty="0" smtClean="0"/>
              <a:t>, </a:t>
            </a:r>
            <a:r>
              <a:rPr lang="en-US" sz="1400" dirty="0" err="1" smtClean="0"/>
              <a:t>potvrzení</a:t>
            </a:r>
            <a:r>
              <a:rPr lang="en-US" sz="1400" dirty="0" smtClean="0"/>
              <a:t>), </a:t>
            </a:r>
            <a:r>
              <a:rPr lang="en-US" sz="1400" dirty="0" err="1" smtClean="0"/>
              <a:t>cena</a:t>
            </a:r>
            <a:r>
              <a:rPr lang="en-US" sz="1400" dirty="0" smtClean="0"/>
              <a:t> </a:t>
            </a:r>
            <a:r>
              <a:rPr lang="en-US" sz="1400" dirty="0" err="1" smtClean="0"/>
              <a:t>stanovena</a:t>
            </a:r>
            <a:r>
              <a:rPr lang="en-US" sz="1400" dirty="0" smtClean="0"/>
              <a:t> </a:t>
            </a:r>
            <a:r>
              <a:rPr lang="en-US" sz="1400" dirty="0" err="1" smtClean="0"/>
              <a:t>dle</a:t>
            </a:r>
            <a:r>
              <a:rPr lang="en-US" sz="1400" dirty="0" smtClean="0"/>
              <a:t> </a:t>
            </a:r>
            <a:r>
              <a:rPr lang="en-US" sz="1400" dirty="0" err="1" smtClean="0"/>
              <a:t>skutečného</a:t>
            </a:r>
            <a:r>
              <a:rPr lang="en-US" sz="1400" dirty="0" smtClean="0"/>
              <a:t> </a:t>
            </a:r>
            <a:r>
              <a:rPr lang="en-US" sz="1400" dirty="0" err="1" smtClean="0"/>
              <a:t>množství</a:t>
            </a:r>
            <a:r>
              <a:rPr lang="en-US" sz="1400" dirty="0" smtClean="0"/>
              <a:t>: 200 </a:t>
            </a:r>
            <a:r>
              <a:rPr lang="en-US" sz="1400" dirty="0" err="1" smtClean="0"/>
              <a:t>Kč</a:t>
            </a:r>
            <a:r>
              <a:rPr lang="en-US" sz="1400" dirty="0" smtClean="0"/>
              <a:t>/</a:t>
            </a:r>
            <a:r>
              <a:rPr lang="en-US" sz="1400" dirty="0" err="1" smtClean="0"/>
              <a:t>ks</a:t>
            </a:r>
            <a:r>
              <a:rPr lang="en-US" sz="1400" dirty="0" smtClean="0"/>
              <a:t>, </a:t>
            </a:r>
            <a:r>
              <a:rPr lang="cs-CZ" sz="1400" dirty="0" smtClean="0"/>
              <a:t>       </a:t>
            </a:r>
            <a:r>
              <a:rPr lang="en-US" sz="1400" dirty="0" err="1" smtClean="0"/>
              <a:t>kvalifikovaný</a:t>
            </a:r>
            <a:r>
              <a:rPr lang="en-US" sz="1400" dirty="0" smtClean="0"/>
              <a:t> </a:t>
            </a:r>
            <a:r>
              <a:rPr lang="en-US" sz="1400" dirty="0" err="1" smtClean="0"/>
              <a:t>odhad</a:t>
            </a:r>
            <a:r>
              <a:rPr lang="en-US" sz="1400" dirty="0" smtClean="0"/>
              <a:t> do 10% </a:t>
            </a:r>
            <a:r>
              <a:rPr lang="en-US" sz="1400" dirty="0" err="1" smtClean="0"/>
              <a:t>základní</a:t>
            </a:r>
            <a:r>
              <a:rPr lang="en-US" sz="1400" dirty="0" smtClean="0"/>
              <a:t> </a:t>
            </a:r>
            <a:r>
              <a:rPr lang="en-US" sz="1400" dirty="0" err="1" smtClean="0"/>
              <a:t>ceny</a:t>
            </a:r>
            <a:r>
              <a:rPr lang="en-US" sz="1400" dirty="0" smtClean="0"/>
              <a:t>	</a:t>
            </a:r>
            <a:r>
              <a:rPr lang="cs-CZ" sz="1400" dirty="0" smtClean="0"/>
              <a:t>								</a:t>
            </a:r>
            <a:r>
              <a:rPr lang="en-US" sz="1400" dirty="0" smtClean="0"/>
              <a:t>8 250 </a:t>
            </a:r>
            <a:r>
              <a:rPr lang="en-US" sz="1400" dirty="0" err="1" smtClean="0"/>
              <a:t>Kč</a:t>
            </a:r>
            <a:endParaRPr lang="en-US" sz="1400" dirty="0" smtClean="0"/>
          </a:p>
          <a:p>
            <a:pPr marL="0" indent="0" fontAlgn="auto">
              <a:spcAft>
                <a:spcPts val="0"/>
              </a:spcAft>
              <a:buFont typeface="Wingdings 3"/>
              <a:buNone/>
              <a:defRPr/>
            </a:pPr>
            <a:r>
              <a:rPr lang="en-US" sz="1400" dirty="0" smtClean="0"/>
              <a:t>3.</a:t>
            </a:r>
            <a:r>
              <a:rPr lang="cs-CZ" sz="1400" dirty="0" smtClean="0"/>
              <a:t> </a:t>
            </a:r>
            <a:r>
              <a:rPr lang="en-US" sz="1400" dirty="0" err="1" smtClean="0"/>
              <a:t>Ostatní</a:t>
            </a:r>
            <a:r>
              <a:rPr lang="en-US" sz="1400" dirty="0" smtClean="0"/>
              <a:t> </a:t>
            </a:r>
            <a:r>
              <a:rPr lang="en-US" sz="1400" dirty="0" err="1" smtClean="0"/>
              <a:t>služby</a:t>
            </a:r>
            <a:r>
              <a:rPr lang="en-US" sz="1400" dirty="0" smtClean="0"/>
              <a:t> v </a:t>
            </a:r>
            <a:r>
              <a:rPr lang="en-US" sz="1400" dirty="0" err="1" smtClean="0"/>
              <a:t>hodinové</a:t>
            </a:r>
            <a:r>
              <a:rPr lang="en-US" sz="1400" dirty="0" smtClean="0"/>
              <a:t> </a:t>
            </a:r>
            <a:r>
              <a:rPr lang="en-US" sz="1400" dirty="0" err="1" smtClean="0"/>
              <a:t>sazbě</a:t>
            </a:r>
            <a:r>
              <a:rPr lang="en-US" sz="1400" dirty="0" smtClean="0"/>
              <a:t> (</a:t>
            </a:r>
            <a:r>
              <a:rPr lang="en-US" sz="1400" dirty="0" err="1" smtClean="0"/>
              <a:t>kontroly</a:t>
            </a:r>
            <a:r>
              <a:rPr lang="en-US" sz="1400" dirty="0" smtClean="0"/>
              <a:t> </a:t>
            </a:r>
            <a:r>
              <a:rPr lang="en-US" sz="1400" dirty="0" err="1" smtClean="0"/>
              <a:t>státních</a:t>
            </a:r>
            <a:r>
              <a:rPr lang="en-US" sz="1400" dirty="0" smtClean="0"/>
              <a:t> </a:t>
            </a:r>
            <a:r>
              <a:rPr lang="en-US" sz="1400" dirty="0" err="1" smtClean="0"/>
              <a:t>institucí</a:t>
            </a:r>
            <a:r>
              <a:rPr lang="en-US" sz="1400" dirty="0" smtClean="0"/>
              <a:t>, reporting, </a:t>
            </a:r>
            <a:r>
              <a:rPr lang="en-US" sz="1400" dirty="0" err="1" smtClean="0"/>
              <a:t>analýzy</a:t>
            </a:r>
            <a:r>
              <a:rPr lang="en-US" sz="1400" dirty="0" smtClean="0"/>
              <a:t>) v </a:t>
            </a:r>
            <a:r>
              <a:rPr lang="en-US" sz="1400" dirty="0" err="1" smtClean="0"/>
              <a:t>rozsahu</a:t>
            </a:r>
            <a:r>
              <a:rPr lang="en-US" sz="1400" dirty="0" smtClean="0"/>
              <a:t> </a:t>
            </a:r>
            <a:r>
              <a:rPr lang="en-US" sz="1400" dirty="0" err="1" smtClean="0"/>
              <a:t>přibližně</a:t>
            </a:r>
            <a:r>
              <a:rPr lang="en-US" sz="1400" dirty="0" smtClean="0"/>
              <a:t> 4 </a:t>
            </a:r>
            <a:r>
              <a:rPr lang="en-US" sz="1400" dirty="0" err="1" smtClean="0"/>
              <a:t>hodiny</a:t>
            </a:r>
            <a:r>
              <a:rPr lang="en-US" sz="1400" dirty="0" smtClean="0"/>
              <a:t> </a:t>
            </a:r>
            <a:r>
              <a:rPr lang="en-US" sz="1400" dirty="0" err="1" smtClean="0"/>
              <a:t>měsíčně</a:t>
            </a:r>
            <a:r>
              <a:rPr lang="en-US" sz="1400" dirty="0" smtClean="0"/>
              <a:t> </a:t>
            </a:r>
            <a:r>
              <a:rPr lang="en-US" sz="1400" dirty="0" err="1" smtClean="0"/>
              <a:t>za</a:t>
            </a:r>
            <a:r>
              <a:rPr lang="en-US" sz="1400" dirty="0" smtClean="0"/>
              <a:t> </a:t>
            </a:r>
            <a:r>
              <a:rPr lang="en-US" sz="1400" dirty="0" err="1" smtClean="0"/>
              <a:t>sazbu</a:t>
            </a:r>
            <a:r>
              <a:rPr lang="en-US" sz="1400" dirty="0" smtClean="0"/>
              <a:t> 850 </a:t>
            </a:r>
            <a:r>
              <a:rPr lang="en-US" sz="1400" dirty="0" err="1" smtClean="0"/>
              <a:t>Kč</a:t>
            </a:r>
            <a:r>
              <a:rPr lang="en-US" sz="1400" dirty="0" smtClean="0"/>
              <a:t>/</a:t>
            </a:r>
            <a:r>
              <a:rPr lang="en-US" sz="1400" dirty="0" err="1" smtClean="0"/>
              <a:t>hod</a:t>
            </a:r>
            <a:r>
              <a:rPr lang="en-US" sz="1400" dirty="0" smtClean="0"/>
              <a:t>.	</a:t>
            </a:r>
            <a:r>
              <a:rPr lang="cs-CZ" sz="1400" dirty="0" smtClean="0"/>
              <a:t>		</a:t>
            </a:r>
            <a:r>
              <a:rPr lang="en-US" sz="1400" dirty="0" smtClean="0"/>
              <a:t>3 400 </a:t>
            </a:r>
            <a:r>
              <a:rPr lang="en-US" sz="1400" dirty="0" err="1" smtClean="0"/>
              <a:t>Kč</a:t>
            </a:r>
            <a:endParaRPr lang="en-US" sz="1400" dirty="0" smtClean="0"/>
          </a:p>
          <a:p>
            <a:pPr marL="0" indent="0" fontAlgn="auto">
              <a:spcAft>
                <a:spcPts val="0"/>
              </a:spcAft>
              <a:buFont typeface="Wingdings 3"/>
              <a:buNone/>
              <a:defRPr/>
            </a:pPr>
            <a:r>
              <a:rPr lang="en-US" sz="1400" dirty="0" smtClean="0"/>
              <a:t>4.Zpracování </a:t>
            </a:r>
            <a:r>
              <a:rPr lang="en-US" sz="1400" dirty="0" err="1" smtClean="0"/>
              <a:t>ročních</a:t>
            </a:r>
            <a:r>
              <a:rPr lang="en-US" sz="1400" dirty="0" smtClean="0"/>
              <a:t> </a:t>
            </a:r>
            <a:r>
              <a:rPr lang="en-US" sz="1400" dirty="0" err="1" smtClean="0"/>
              <a:t>vyúčtování</a:t>
            </a:r>
            <a:r>
              <a:rPr lang="en-US" sz="1400" dirty="0" smtClean="0"/>
              <a:t> </a:t>
            </a:r>
            <a:r>
              <a:rPr lang="en-US" sz="1400" dirty="0" err="1" smtClean="0"/>
              <a:t>daní</a:t>
            </a:r>
            <a:r>
              <a:rPr lang="en-US" sz="1400" dirty="0" smtClean="0"/>
              <a:t> (200 </a:t>
            </a:r>
            <a:r>
              <a:rPr lang="en-US" sz="1400" dirty="0" err="1" smtClean="0"/>
              <a:t>Kč</a:t>
            </a:r>
            <a:r>
              <a:rPr lang="en-US" sz="1400" dirty="0" smtClean="0"/>
              <a:t>/</a:t>
            </a:r>
            <a:r>
              <a:rPr lang="en-US" sz="1400" dirty="0" err="1" smtClean="0"/>
              <a:t>ks</a:t>
            </a:r>
            <a:r>
              <a:rPr lang="en-US" sz="1400" dirty="0" smtClean="0"/>
              <a:t>) </a:t>
            </a:r>
            <a:r>
              <a:rPr lang="en-US" sz="1400" dirty="0" err="1" smtClean="0"/>
              <a:t>přepočteno</a:t>
            </a:r>
            <a:r>
              <a:rPr lang="en-US" sz="1400" dirty="0" smtClean="0"/>
              <a:t> </a:t>
            </a:r>
            <a:r>
              <a:rPr lang="en-US" sz="1400" dirty="0" err="1" smtClean="0"/>
              <a:t>na</a:t>
            </a:r>
            <a:r>
              <a:rPr lang="en-US" sz="1400" dirty="0" smtClean="0"/>
              <a:t> 1 </a:t>
            </a:r>
            <a:r>
              <a:rPr lang="en-US" sz="1400" dirty="0" err="1" smtClean="0"/>
              <a:t>měsíc</a:t>
            </a:r>
            <a:r>
              <a:rPr lang="en-US" sz="1400" dirty="0" smtClean="0"/>
              <a:t>	9 166 </a:t>
            </a:r>
            <a:r>
              <a:rPr lang="en-US" sz="1400" dirty="0" err="1" smtClean="0"/>
              <a:t>Kč</a:t>
            </a:r>
            <a:endParaRPr lang="en-US" sz="1400" dirty="0" smtClean="0"/>
          </a:p>
          <a:p>
            <a:pPr marL="365760" indent="-256032" fontAlgn="auto">
              <a:spcAft>
                <a:spcPts val="0"/>
              </a:spcAft>
              <a:buFont typeface="Wingdings 3"/>
              <a:buChar char=""/>
              <a:defRPr/>
            </a:pPr>
            <a:r>
              <a:rPr lang="en-US" sz="1400" dirty="0" err="1" smtClean="0"/>
              <a:t>Cena</a:t>
            </a:r>
            <a:r>
              <a:rPr lang="en-US" sz="1400" dirty="0" smtClean="0"/>
              <a:t> </a:t>
            </a:r>
            <a:r>
              <a:rPr lang="en-US" sz="1400" dirty="0" err="1" smtClean="0"/>
              <a:t>outsourcingu</a:t>
            </a:r>
            <a:r>
              <a:rPr lang="en-US" sz="1400" dirty="0" smtClean="0"/>
              <a:t> </a:t>
            </a:r>
            <a:r>
              <a:rPr lang="en-US" sz="1400" dirty="0" err="1" smtClean="0"/>
              <a:t>celkem</a:t>
            </a:r>
            <a:r>
              <a:rPr lang="en-US" sz="1400" dirty="0" smtClean="0"/>
              <a:t>	</a:t>
            </a:r>
            <a:r>
              <a:rPr lang="cs-CZ" sz="1400" dirty="0" smtClean="0"/>
              <a:t>				</a:t>
            </a:r>
            <a:r>
              <a:rPr lang="en-US" sz="1400" dirty="0" smtClean="0"/>
              <a:t>103 316 </a:t>
            </a:r>
            <a:r>
              <a:rPr lang="en-US" sz="1400" dirty="0" err="1" smtClean="0"/>
              <a:t>Kč</a:t>
            </a:r>
            <a:endParaRPr lang="en-US" sz="1400" dirty="0" smtClean="0"/>
          </a:p>
          <a:p>
            <a:pPr marL="365760" indent="-256032" fontAlgn="auto">
              <a:spcAft>
                <a:spcPts val="0"/>
              </a:spcAft>
              <a:buFont typeface="Wingdings 3"/>
              <a:buChar char=""/>
              <a:defRPr/>
            </a:pPr>
            <a:r>
              <a:rPr lang="en-US" sz="1400" dirty="0" err="1" smtClean="0"/>
              <a:t>Náklady</a:t>
            </a:r>
            <a:r>
              <a:rPr lang="en-US" sz="1400" dirty="0" smtClean="0"/>
              <a:t> </a:t>
            </a:r>
            <a:r>
              <a:rPr lang="en-US" sz="1400" dirty="0" err="1" smtClean="0"/>
              <a:t>outsourcingu</a:t>
            </a:r>
            <a:r>
              <a:rPr lang="en-US" sz="1400" dirty="0" smtClean="0"/>
              <a:t> </a:t>
            </a:r>
            <a:r>
              <a:rPr lang="en-US" sz="1400" dirty="0" err="1" smtClean="0"/>
              <a:t>na</a:t>
            </a:r>
            <a:r>
              <a:rPr lang="en-US" sz="1400" dirty="0" smtClean="0"/>
              <a:t> </a:t>
            </a:r>
            <a:r>
              <a:rPr lang="en-US" sz="1400" dirty="0" err="1" smtClean="0"/>
              <a:t>jednu</a:t>
            </a:r>
            <a:r>
              <a:rPr lang="en-US" sz="1400" dirty="0" smtClean="0"/>
              <a:t> </a:t>
            </a:r>
            <a:r>
              <a:rPr lang="en-US" sz="1400" dirty="0" err="1" smtClean="0"/>
              <a:t>zpracovanou</a:t>
            </a:r>
            <a:r>
              <a:rPr lang="en-US" sz="1400" dirty="0" smtClean="0"/>
              <a:t> </a:t>
            </a:r>
            <a:r>
              <a:rPr lang="en-US" sz="1400" dirty="0" err="1" smtClean="0"/>
              <a:t>mzdu</a:t>
            </a:r>
            <a:r>
              <a:rPr lang="en-US" sz="1400" dirty="0" smtClean="0"/>
              <a:t>	</a:t>
            </a:r>
            <a:r>
              <a:rPr lang="cs-CZ" sz="1400" dirty="0" smtClean="0"/>
              <a:t>	</a:t>
            </a:r>
            <a:r>
              <a:rPr lang="en-US" sz="1400" dirty="0" smtClean="0">
                <a:solidFill>
                  <a:srgbClr val="FF0000"/>
                </a:solidFill>
              </a:rPr>
              <a:t>188 </a:t>
            </a:r>
            <a:r>
              <a:rPr lang="en-US" sz="1400" dirty="0" err="1" smtClean="0">
                <a:solidFill>
                  <a:srgbClr val="FF0000"/>
                </a:solidFill>
              </a:rPr>
              <a:t>Kč</a:t>
            </a:r>
            <a:endParaRPr lang="en-US" sz="1400" dirty="0" smtClean="0">
              <a:solidFill>
                <a:srgbClr val="FF0000"/>
              </a:solidFill>
            </a:endParaRPr>
          </a:p>
          <a:p>
            <a:pPr marL="365760" indent="-256032" fontAlgn="auto">
              <a:spcAft>
                <a:spcPts val="0"/>
              </a:spcAft>
              <a:buFont typeface="Wingdings 3"/>
              <a:buChar char=""/>
              <a:defRPr/>
            </a:pPr>
            <a:endParaRPr lang="en-US" sz="1400" dirty="0" smtClean="0"/>
          </a:p>
          <a:p>
            <a:pPr marL="365760" indent="-256032" fontAlgn="auto">
              <a:spcAft>
                <a:spcPts val="0"/>
              </a:spcAft>
              <a:buFont typeface="Wingdings 3"/>
              <a:buChar char=""/>
              <a:defRPr/>
            </a:pPr>
            <a:r>
              <a:rPr lang="en-US" sz="1400" b="1" dirty="0" err="1" smtClean="0"/>
              <a:t>Personální</a:t>
            </a:r>
            <a:r>
              <a:rPr lang="en-US" sz="1400" b="1" dirty="0" smtClean="0"/>
              <a:t> </a:t>
            </a:r>
            <a:r>
              <a:rPr lang="en-US" sz="1400" b="1" dirty="0" err="1" smtClean="0"/>
              <a:t>náklady</a:t>
            </a:r>
            <a:r>
              <a:rPr lang="en-US" sz="1400" b="1" dirty="0" smtClean="0"/>
              <a:t>, </a:t>
            </a:r>
            <a:r>
              <a:rPr lang="en-US" sz="1400" b="1" dirty="0" err="1" smtClean="0"/>
              <a:t>které</a:t>
            </a:r>
            <a:r>
              <a:rPr lang="en-US" sz="1400" b="1" dirty="0" smtClean="0"/>
              <a:t> </a:t>
            </a:r>
            <a:r>
              <a:rPr lang="en-US" sz="1400" b="1" dirty="0" err="1" smtClean="0"/>
              <a:t>zůstávají</a:t>
            </a:r>
            <a:r>
              <a:rPr lang="en-US" sz="1400" b="1" dirty="0" smtClean="0"/>
              <a:t> </a:t>
            </a:r>
            <a:r>
              <a:rPr lang="en-US" sz="1400" b="1" dirty="0" err="1" smtClean="0"/>
              <a:t>na</a:t>
            </a:r>
            <a:r>
              <a:rPr lang="en-US" sz="1400" b="1" dirty="0" smtClean="0"/>
              <a:t> </a:t>
            </a:r>
            <a:r>
              <a:rPr lang="en-US" sz="1400" b="1" dirty="0" err="1" smtClean="0"/>
              <a:t>straně</a:t>
            </a:r>
            <a:r>
              <a:rPr lang="en-US" sz="1400" b="1" dirty="0" smtClean="0"/>
              <a:t> </a:t>
            </a:r>
            <a:r>
              <a:rPr lang="en-US" sz="1400" b="1" dirty="0" err="1" smtClean="0"/>
              <a:t>zákazníka</a:t>
            </a:r>
            <a:r>
              <a:rPr lang="en-US" sz="1400" b="1" dirty="0" smtClean="0"/>
              <a:t> </a:t>
            </a:r>
            <a:r>
              <a:rPr lang="en-US" sz="1400" b="1" dirty="0" err="1" smtClean="0"/>
              <a:t>i</a:t>
            </a:r>
            <a:r>
              <a:rPr lang="en-US" sz="1400" b="1" dirty="0" smtClean="0"/>
              <a:t> </a:t>
            </a:r>
            <a:r>
              <a:rPr lang="en-US" sz="1400" b="1" dirty="0" err="1" smtClean="0"/>
              <a:t>po</a:t>
            </a:r>
            <a:r>
              <a:rPr lang="en-US" sz="1400" b="1" dirty="0" smtClean="0"/>
              <a:t> </a:t>
            </a:r>
            <a:r>
              <a:rPr lang="en-US" sz="1400" b="1" dirty="0" err="1" smtClean="0"/>
              <a:t>zavedení</a:t>
            </a:r>
            <a:r>
              <a:rPr lang="en-US" sz="1400" b="1" dirty="0" smtClean="0"/>
              <a:t> </a:t>
            </a:r>
            <a:r>
              <a:rPr lang="en-US" sz="1400" b="1" dirty="0" err="1" smtClean="0"/>
              <a:t>outsourcingu</a:t>
            </a:r>
            <a:r>
              <a:rPr lang="en-US" sz="1400" b="1" dirty="0" smtClean="0"/>
              <a:t> </a:t>
            </a:r>
            <a:r>
              <a:rPr lang="en-US" sz="1400" dirty="0" smtClean="0"/>
              <a:t>(</a:t>
            </a:r>
            <a:r>
              <a:rPr lang="en-US" sz="1400" dirty="0" err="1" smtClean="0"/>
              <a:t>viz</a:t>
            </a:r>
            <a:r>
              <a:rPr lang="en-US" sz="1400" dirty="0" smtClean="0"/>
              <a:t> </a:t>
            </a:r>
            <a:r>
              <a:rPr lang="en-US" sz="1400" dirty="0" err="1" smtClean="0"/>
              <a:t>kapitola</a:t>
            </a:r>
            <a:r>
              <a:rPr lang="en-US" sz="1400" dirty="0" smtClean="0"/>
              <a:t> </a:t>
            </a:r>
            <a:r>
              <a:rPr lang="en-US" sz="1400" dirty="0" err="1" smtClean="0"/>
              <a:t>Výchozí</a:t>
            </a:r>
            <a:r>
              <a:rPr lang="en-US" sz="1400" dirty="0" smtClean="0"/>
              <a:t> </a:t>
            </a:r>
            <a:r>
              <a:rPr lang="en-US" sz="1400" dirty="0" err="1" smtClean="0"/>
              <a:t>situace</a:t>
            </a:r>
            <a:r>
              <a:rPr lang="en-US" sz="1400" dirty="0" smtClean="0"/>
              <a:t>)</a:t>
            </a:r>
          </a:p>
          <a:p>
            <a:pPr marL="365760" indent="-256032" fontAlgn="auto">
              <a:spcAft>
                <a:spcPts val="0"/>
              </a:spcAft>
              <a:buFont typeface="Wingdings 3"/>
              <a:buChar char=""/>
              <a:defRPr/>
            </a:pPr>
            <a:r>
              <a:rPr lang="en-US" sz="1400" dirty="0" err="1" smtClean="0"/>
              <a:t>Personální</a:t>
            </a:r>
            <a:r>
              <a:rPr lang="en-US" sz="1400" dirty="0" smtClean="0"/>
              <a:t> a </a:t>
            </a:r>
            <a:r>
              <a:rPr lang="en-US" sz="1400" dirty="0" err="1" smtClean="0"/>
              <a:t>mzdový</a:t>
            </a:r>
            <a:r>
              <a:rPr lang="en-US" sz="1400" dirty="0" smtClean="0"/>
              <a:t> </a:t>
            </a:r>
            <a:r>
              <a:rPr lang="en-US" sz="1400" dirty="0" err="1" smtClean="0"/>
              <a:t>pracovník</a:t>
            </a:r>
            <a:r>
              <a:rPr lang="en-US" sz="1400" dirty="0" smtClean="0"/>
              <a:t>	40 200 </a:t>
            </a:r>
            <a:r>
              <a:rPr lang="en-US" sz="1400" dirty="0" err="1" smtClean="0"/>
              <a:t>Kč</a:t>
            </a:r>
            <a:endParaRPr lang="en-US" sz="1400" dirty="0" smtClean="0"/>
          </a:p>
          <a:p>
            <a:pPr marL="365760" indent="-256032" fontAlgn="auto">
              <a:spcAft>
                <a:spcPts val="0"/>
              </a:spcAft>
              <a:buFont typeface="Wingdings 3"/>
              <a:buChar char=""/>
              <a:defRPr/>
            </a:pPr>
            <a:r>
              <a:rPr lang="en-US" sz="1400" dirty="0" err="1" smtClean="0"/>
              <a:t>Personální</a:t>
            </a:r>
            <a:r>
              <a:rPr lang="en-US" sz="1400" dirty="0" smtClean="0"/>
              <a:t> </a:t>
            </a:r>
            <a:r>
              <a:rPr lang="en-US" sz="1400" dirty="0" err="1" smtClean="0"/>
              <a:t>asistentka</a:t>
            </a:r>
            <a:r>
              <a:rPr lang="en-US" sz="1400" dirty="0" smtClean="0"/>
              <a:t>	</a:t>
            </a:r>
            <a:r>
              <a:rPr lang="cs-CZ" sz="1400" dirty="0" smtClean="0"/>
              <a:t>	</a:t>
            </a:r>
            <a:r>
              <a:rPr lang="en-US" sz="1400" dirty="0" smtClean="0"/>
              <a:t>33 500 </a:t>
            </a:r>
            <a:r>
              <a:rPr lang="en-US" sz="1400" dirty="0" err="1" smtClean="0"/>
              <a:t>Kč</a:t>
            </a:r>
            <a:endParaRPr lang="cs-CZ" sz="1400" dirty="0" smtClean="0"/>
          </a:p>
          <a:p>
            <a:pPr marL="365760" indent="-256032" fontAlgn="auto">
              <a:spcAft>
                <a:spcPts val="0"/>
              </a:spcAft>
              <a:buFont typeface="Wingdings 3"/>
              <a:buChar char=""/>
              <a:defRPr/>
            </a:pPr>
            <a:endParaRPr lang="en-US" sz="1400" dirty="0" smtClean="0"/>
          </a:p>
          <a:p>
            <a:pPr marL="365760" indent="-256032" fontAlgn="auto">
              <a:spcAft>
                <a:spcPts val="0"/>
              </a:spcAft>
              <a:buFont typeface="Wingdings 3"/>
              <a:buChar char=""/>
              <a:defRPr/>
            </a:pPr>
            <a:r>
              <a:rPr lang="en-US" sz="1400" dirty="0" err="1" smtClean="0"/>
              <a:t>Náklady</a:t>
            </a:r>
            <a:r>
              <a:rPr lang="en-US" sz="1400" dirty="0" smtClean="0"/>
              <a:t> </a:t>
            </a:r>
            <a:r>
              <a:rPr lang="en-US" sz="1400" dirty="0" err="1" smtClean="0"/>
              <a:t>na</a:t>
            </a:r>
            <a:r>
              <a:rPr lang="en-US" sz="1400" dirty="0" smtClean="0"/>
              <a:t> </a:t>
            </a:r>
            <a:r>
              <a:rPr lang="en-US" sz="1400" dirty="0" err="1" smtClean="0"/>
              <a:t>kancelářská</a:t>
            </a:r>
            <a:r>
              <a:rPr lang="en-US" sz="1400" dirty="0" smtClean="0"/>
              <a:t> </a:t>
            </a:r>
            <a:r>
              <a:rPr lang="en-US" sz="1400" dirty="0" err="1" smtClean="0"/>
              <a:t>místa</a:t>
            </a:r>
            <a:r>
              <a:rPr lang="en-US" sz="1400" dirty="0" smtClean="0"/>
              <a:t> a </a:t>
            </a:r>
            <a:r>
              <a:rPr lang="en-US" sz="1400" dirty="0" err="1" smtClean="0"/>
              <a:t>ostatní</a:t>
            </a:r>
            <a:r>
              <a:rPr lang="en-US" sz="1400" dirty="0" smtClean="0"/>
              <a:t> </a:t>
            </a:r>
            <a:r>
              <a:rPr lang="en-US" sz="1400" dirty="0" err="1" smtClean="0"/>
              <a:t>náklady</a:t>
            </a:r>
            <a:r>
              <a:rPr lang="en-US" sz="1400" dirty="0" smtClean="0"/>
              <a:t> </a:t>
            </a:r>
            <a:r>
              <a:rPr lang="en-US" sz="1400" dirty="0" err="1" smtClean="0"/>
              <a:t>spojená</a:t>
            </a:r>
            <a:r>
              <a:rPr lang="en-US" sz="1400" dirty="0" smtClean="0"/>
              <a:t> s </a:t>
            </a:r>
            <a:r>
              <a:rPr lang="en-US" sz="1400" dirty="0" err="1" smtClean="0"/>
              <a:t>pracovním</a:t>
            </a:r>
            <a:r>
              <a:rPr lang="en-US" sz="1400" dirty="0" smtClean="0"/>
              <a:t> </a:t>
            </a:r>
            <a:r>
              <a:rPr lang="en-US" sz="1400" dirty="0" err="1" smtClean="0"/>
              <a:t>místem</a:t>
            </a:r>
            <a:r>
              <a:rPr lang="en-US" sz="1400" dirty="0" smtClean="0"/>
              <a:t> 	</a:t>
            </a:r>
            <a:endParaRPr lang="cs-CZ" sz="1400" dirty="0" smtClean="0"/>
          </a:p>
          <a:p>
            <a:pPr marL="365760" indent="-256032" fontAlgn="auto">
              <a:spcAft>
                <a:spcPts val="0"/>
              </a:spcAft>
              <a:buFont typeface="Wingdings 3"/>
              <a:buChar char=""/>
              <a:defRPr/>
            </a:pPr>
            <a:r>
              <a:rPr lang="en-US" sz="1400" dirty="0" err="1" smtClean="0"/>
              <a:t>Personální</a:t>
            </a:r>
            <a:r>
              <a:rPr lang="en-US" sz="1400" dirty="0" smtClean="0"/>
              <a:t> a </a:t>
            </a:r>
            <a:r>
              <a:rPr lang="en-US" sz="1400" dirty="0" err="1" smtClean="0"/>
              <a:t>mzdový</a:t>
            </a:r>
            <a:r>
              <a:rPr lang="en-US" sz="1400" dirty="0" smtClean="0"/>
              <a:t> </a:t>
            </a:r>
            <a:r>
              <a:rPr lang="en-US" sz="1400" dirty="0" err="1" smtClean="0"/>
              <a:t>pracovník</a:t>
            </a:r>
            <a:r>
              <a:rPr lang="en-US" sz="1400" dirty="0" smtClean="0"/>
              <a:t>	4 020 </a:t>
            </a:r>
            <a:r>
              <a:rPr lang="en-US" sz="1400" dirty="0" err="1" smtClean="0"/>
              <a:t>Kč</a:t>
            </a:r>
            <a:endParaRPr lang="en-US" sz="1400" dirty="0" smtClean="0"/>
          </a:p>
          <a:p>
            <a:pPr marL="365760" indent="-256032" fontAlgn="auto">
              <a:spcAft>
                <a:spcPts val="0"/>
              </a:spcAft>
              <a:buFont typeface="Wingdings 3"/>
              <a:buChar char=""/>
              <a:defRPr/>
            </a:pPr>
            <a:r>
              <a:rPr lang="en-US" sz="1400" dirty="0" err="1" smtClean="0"/>
              <a:t>Personální</a:t>
            </a:r>
            <a:r>
              <a:rPr lang="en-US" sz="1400" dirty="0" smtClean="0"/>
              <a:t> </a:t>
            </a:r>
            <a:r>
              <a:rPr lang="en-US" sz="1400" dirty="0" err="1" smtClean="0"/>
              <a:t>istentka</a:t>
            </a:r>
            <a:r>
              <a:rPr lang="en-US" sz="1400" dirty="0" smtClean="0"/>
              <a:t>	</a:t>
            </a:r>
            <a:r>
              <a:rPr lang="cs-CZ" sz="1400" dirty="0" smtClean="0"/>
              <a:t>	</a:t>
            </a:r>
            <a:r>
              <a:rPr lang="en-US" sz="1400" dirty="0" smtClean="0"/>
              <a:t>3 350 </a:t>
            </a:r>
            <a:r>
              <a:rPr lang="en-US" sz="1400" dirty="0" err="1" smtClean="0"/>
              <a:t>Kč</a:t>
            </a:r>
            <a:endParaRPr lang="en-US" sz="1400" dirty="0" smtClean="0"/>
          </a:p>
          <a:p>
            <a:pPr marL="0" indent="0" fontAlgn="auto">
              <a:spcAft>
                <a:spcPts val="0"/>
              </a:spcAft>
              <a:buFont typeface="Wingdings 3"/>
              <a:buNone/>
              <a:defRPr/>
            </a:pPr>
            <a:endParaRPr lang="en-US" sz="1400" dirty="0" smtClean="0"/>
          </a:p>
          <a:p>
            <a:pPr marL="365760" indent="-256032" fontAlgn="auto">
              <a:spcAft>
                <a:spcPts val="0"/>
              </a:spcAft>
              <a:buFont typeface="Wingdings 3"/>
              <a:buChar char=""/>
              <a:defRPr/>
            </a:pPr>
            <a:r>
              <a:rPr lang="en-US" sz="1400" dirty="0" err="1" smtClean="0"/>
              <a:t>Celkové</a:t>
            </a:r>
            <a:r>
              <a:rPr lang="en-US" sz="1400" dirty="0" smtClean="0"/>
              <a:t> </a:t>
            </a:r>
            <a:r>
              <a:rPr lang="en-US" sz="1400" dirty="0" err="1" smtClean="0"/>
              <a:t>náklady</a:t>
            </a:r>
            <a:r>
              <a:rPr lang="en-US" sz="1400" dirty="0" smtClean="0"/>
              <a:t> </a:t>
            </a:r>
            <a:r>
              <a:rPr lang="en-US" sz="1400" dirty="0" err="1" smtClean="0"/>
              <a:t>na</a:t>
            </a:r>
            <a:r>
              <a:rPr lang="en-US" sz="1400" dirty="0" smtClean="0"/>
              <a:t> </a:t>
            </a:r>
            <a:r>
              <a:rPr lang="en-US" sz="1400" dirty="0" err="1" smtClean="0"/>
              <a:t>straně</a:t>
            </a:r>
            <a:r>
              <a:rPr lang="en-US" sz="1400" dirty="0" smtClean="0"/>
              <a:t> </a:t>
            </a:r>
            <a:r>
              <a:rPr lang="en-US" sz="1400" dirty="0" err="1" smtClean="0"/>
              <a:t>zákazníka</a:t>
            </a:r>
            <a:r>
              <a:rPr lang="en-US" sz="1400" dirty="0" smtClean="0"/>
              <a:t>	</a:t>
            </a:r>
            <a:r>
              <a:rPr lang="cs-CZ" sz="1400" dirty="0" smtClean="0"/>
              <a:t>		</a:t>
            </a:r>
            <a:r>
              <a:rPr lang="en-US" sz="1400" dirty="0" smtClean="0"/>
              <a:t>81 070 </a:t>
            </a:r>
            <a:r>
              <a:rPr lang="en-US" sz="1400" dirty="0" err="1" smtClean="0"/>
              <a:t>Kč</a:t>
            </a:r>
            <a:endParaRPr lang="en-US" sz="1400" dirty="0" smtClean="0"/>
          </a:p>
          <a:p>
            <a:pPr marL="365760" indent="-256032" fontAlgn="auto">
              <a:spcAft>
                <a:spcPts val="0"/>
              </a:spcAft>
              <a:buFont typeface="Wingdings 3"/>
              <a:buChar char=""/>
              <a:defRPr/>
            </a:pPr>
            <a:r>
              <a:rPr lang="en-US" sz="1400" dirty="0" err="1" smtClean="0"/>
              <a:t>Celkové</a:t>
            </a:r>
            <a:r>
              <a:rPr lang="en-US" sz="1400" dirty="0" smtClean="0"/>
              <a:t> </a:t>
            </a:r>
            <a:r>
              <a:rPr lang="en-US" sz="1400" dirty="0" err="1" smtClean="0"/>
              <a:t>náklady</a:t>
            </a:r>
            <a:r>
              <a:rPr lang="en-US" sz="1400" dirty="0" smtClean="0"/>
              <a:t> </a:t>
            </a:r>
            <a:r>
              <a:rPr lang="en-US" sz="1400" dirty="0" err="1" smtClean="0"/>
              <a:t>na</a:t>
            </a:r>
            <a:r>
              <a:rPr lang="en-US" sz="1400" dirty="0" smtClean="0"/>
              <a:t> </a:t>
            </a:r>
            <a:r>
              <a:rPr lang="en-US" sz="1400" dirty="0" err="1" smtClean="0"/>
              <a:t>zpracování</a:t>
            </a:r>
            <a:r>
              <a:rPr lang="en-US" sz="1400" dirty="0" smtClean="0"/>
              <a:t> </a:t>
            </a:r>
            <a:r>
              <a:rPr lang="en-US" sz="1400" dirty="0" err="1" smtClean="0"/>
              <a:t>mezd</a:t>
            </a:r>
            <a:r>
              <a:rPr lang="en-US" sz="1400" dirty="0" smtClean="0"/>
              <a:t> </a:t>
            </a:r>
            <a:r>
              <a:rPr lang="en-US" sz="1400" dirty="0" err="1" smtClean="0"/>
              <a:t>měsíčně</a:t>
            </a:r>
            <a:r>
              <a:rPr lang="en-US" sz="1400" dirty="0" smtClean="0"/>
              <a:t>	</a:t>
            </a:r>
            <a:r>
              <a:rPr lang="cs-CZ" sz="1400" dirty="0" smtClean="0"/>
              <a:t>	</a:t>
            </a:r>
            <a:r>
              <a:rPr lang="en-US" sz="1400" dirty="0" smtClean="0"/>
              <a:t>184 386 </a:t>
            </a:r>
            <a:r>
              <a:rPr lang="en-US" sz="1400" dirty="0" err="1" smtClean="0"/>
              <a:t>Kč</a:t>
            </a:r>
            <a:endParaRPr lang="en-US" sz="1400" dirty="0" smtClean="0"/>
          </a:p>
          <a:p>
            <a:pPr marL="365760" indent="-256032" fontAlgn="auto">
              <a:spcAft>
                <a:spcPts val="0"/>
              </a:spcAft>
              <a:buFont typeface="Wingdings 3"/>
              <a:buChar char=""/>
              <a:defRPr/>
            </a:pPr>
            <a:r>
              <a:rPr lang="en-US" sz="1400" dirty="0" err="1" smtClean="0"/>
              <a:t>Celkové</a:t>
            </a:r>
            <a:r>
              <a:rPr lang="en-US" sz="1400" dirty="0" smtClean="0"/>
              <a:t> </a:t>
            </a:r>
            <a:r>
              <a:rPr lang="en-US" sz="1400" dirty="0" err="1" smtClean="0"/>
              <a:t>náklady</a:t>
            </a:r>
            <a:r>
              <a:rPr lang="en-US" sz="1400" dirty="0" smtClean="0"/>
              <a:t> </a:t>
            </a:r>
            <a:r>
              <a:rPr lang="en-US" sz="1400" dirty="0" err="1" smtClean="0"/>
              <a:t>na</a:t>
            </a:r>
            <a:r>
              <a:rPr lang="en-US" sz="1400" dirty="0" smtClean="0"/>
              <a:t> </a:t>
            </a:r>
            <a:r>
              <a:rPr lang="en-US" sz="1400" dirty="0" err="1" smtClean="0"/>
              <a:t>jednu</a:t>
            </a:r>
            <a:r>
              <a:rPr lang="en-US" sz="1400" dirty="0" smtClean="0"/>
              <a:t> </a:t>
            </a:r>
            <a:r>
              <a:rPr lang="en-US" sz="1400" dirty="0" err="1" smtClean="0"/>
              <a:t>zpracovanou</a:t>
            </a:r>
            <a:r>
              <a:rPr lang="en-US" sz="1400" dirty="0" smtClean="0"/>
              <a:t> </a:t>
            </a:r>
            <a:r>
              <a:rPr lang="en-US" sz="1400" dirty="0" err="1" smtClean="0"/>
              <a:t>mzdu</a:t>
            </a:r>
            <a:r>
              <a:rPr lang="en-US" sz="1400" dirty="0" smtClean="0"/>
              <a:t>	</a:t>
            </a:r>
            <a:r>
              <a:rPr lang="cs-CZ" sz="1400" dirty="0" smtClean="0"/>
              <a:t>	</a:t>
            </a:r>
            <a:r>
              <a:rPr lang="en-US" sz="1400" dirty="0" smtClean="0">
                <a:solidFill>
                  <a:srgbClr val="FF0000"/>
                </a:solidFill>
              </a:rPr>
              <a:t>335 </a:t>
            </a:r>
            <a:r>
              <a:rPr lang="en-US" sz="1400" dirty="0" err="1" smtClean="0">
                <a:solidFill>
                  <a:srgbClr val="FF0000"/>
                </a:solidFill>
              </a:rPr>
              <a:t>Kč</a:t>
            </a:r>
            <a:endParaRPr lang="en-US" sz="1400" dirty="0" smtClean="0">
              <a:solidFill>
                <a:srgbClr val="FF0000"/>
              </a:solidFill>
            </a:endParaRPr>
          </a:p>
          <a:p>
            <a:pPr marL="365760" indent="-256032" fontAlgn="auto">
              <a:spcAft>
                <a:spcPts val="0"/>
              </a:spcAft>
              <a:buFont typeface="Wingdings 3"/>
              <a:buChar char=""/>
              <a:defRPr/>
            </a:pPr>
            <a:r>
              <a:rPr lang="en-US" sz="1400" dirty="0" err="1" smtClean="0"/>
              <a:t>Dosažená</a:t>
            </a:r>
            <a:r>
              <a:rPr lang="en-US" sz="1400" dirty="0" smtClean="0"/>
              <a:t> </a:t>
            </a:r>
            <a:r>
              <a:rPr lang="en-US" sz="1400" dirty="0" err="1" smtClean="0"/>
              <a:t>úspora</a:t>
            </a:r>
            <a:r>
              <a:rPr lang="en-US" sz="1400" dirty="0" smtClean="0"/>
              <a:t> </a:t>
            </a:r>
            <a:r>
              <a:rPr lang="en-US" sz="1400" dirty="0" err="1" smtClean="0"/>
              <a:t>měsíčně</a:t>
            </a:r>
            <a:r>
              <a:rPr lang="en-US" sz="1400" dirty="0" smtClean="0"/>
              <a:t>	</a:t>
            </a:r>
            <a:r>
              <a:rPr lang="cs-CZ" sz="1400" dirty="0" smtClean="0"/>
              <a:t>			</a:t>
            </a:r>
            <a:r>
              <a:rPr lang="en-US" sz="1400" dirty="0" smtClean="0"/>
              <a:t>43 352 </a:t>
            </a:r>
            <a:r>
              <a:rPr lang="en-US" sz="1400" dirty="0" err="1" smtClean="0"/>
              <a:t>Kč</a:t>
            </a:r>
            <a:endParaRPr lang="en-US" sz="1400" dirty="0" smtClean="0"/>
          </a:p>
          <a:p>
            <a:pPr marL="365760" indent="-256032" fontAlgn="auto">
              <a:spcAft>
                <a:spcPts val="0"/>
              </a:spcAft>
              <a:buFont typeface="Wingdings 3"/>
              <a:buChar char=""/>
              <a:defRPr/>
            </a:pPr>
            <a:r>
              <a:rPr lang="en-US" sz="1400" dirty="0" err="1" smtClean="0"/>
              <a:t>Dosažená</a:t>
            </a:r>
            <a:r>
              <a:rPr lang="en-US" sz="1400" dirty="0" smtClean="0"/>
              <a:t> </a:t>
            </a:r>
            <a:r>
              <a:rPr lang="en-US" sz="1400" dirty="0" err="1" smtClean="0"/>
              <a:t>úspora</a:t>
            </a:r>
            <a:r>
              <a:rPr lang="en-US" sz="1400" dirty="0" smtClean="0"/>
              <a:t> </a:t>
            </a:r>
            <a:r>
              <a:rPr lang="en-US" sz="1400" dirty="0" err="1" smtClean="0"/>
              <a:t>ročně</a:t>
            </a:r>
            <a:r>
              <a:rPr lang="en-US" sz="1400" dirty="0" smtClean="0"/>
              <a:t> 19%	</a:t>
            </a:r>
            <a:r>
              <a:rPr lang="cs-CZ" sz="1400" dirty="0" smtClean="0"/>
              <a:t>		</a:t>
            </a:r>
            <a:r>
              <a:rPr lang="en-US" sz="1400" dirty="0" smtClean="0"/>
              <a:t>520 224 </a:t>
            </a:r>
            <a:r>
              <a:rPr lang="en-US" sz="1400" dirty="0" err="1" smtClean="0"/>
              <a:t>Kč</a:t>
            </a:r>
            <a:endParaRPr lang="en-US" sz="1400" dirty="0"/>
          </a:p>
        </p:txBody>
      </p:sp>
    </p:spTree>
    <p:extLst>
      <p:ext uri="{BB962C8B-B14F-4D97-AF65-F5344CB8AC3E}">
        <p14:creationId xmlns:p14="http://schemas.microsoft.com/office/powerpoint/2010/main" val="18656829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365760" indent="-256032" fontAlgn="auto">
              <a:spcAft>
                <a:spcPts val="0"/>
              </a:spcAft>
              <a:buFont typeface="Wingdings 3"/>
              <a:buChar char=""/>
              <a:defRPr/>
            </a:pPr>
            <a:r>
              <a:rPr lang="cs-CZ" dirty="0" smtClean="0"/>
              <a:t>Vliv na veřejné povědomí, posiluje motivaci ostatních zaměstnanců</a:t>
            </a:r>
          </a:p>
          <a:p>
            <a:pPr marL="365760" indent="-256032" fontAlgn="auto">
              <a:spcAft>
                <a:spcPts val="0"/>
              </a:spcAft>
              <a:buFont typeface="Wingdings 3"/>
              <a:buChar char=""/>
              <a:defRPr/>
            </a:pPr>
            <a:r>
              <a:rPr lang="cs-CZ" dirty="0" smtClean="0"/>
              <a:t>Proaktivní přístup zaměstnavatele k propouštění</a:t>
            </a:r>
          </a:p>
          <a:p>
            <a:pPr marL="365760" indent="-256032" fontAlgn="auto">
              <a:spcAft>
                <a:spcPts val="0"/>
              </a:spcAft>
              <a:buFont typeface="Wingdings 3"/>
              <a:buChar char=""/>
              <a:defRPr/>
            </a:pPr>
            <a:r>
              <a:rPr lang="cs-CZ" dirty="0" err="1" smtClean="0"/>
              <a:t>Outplacement</a:t>
            </a:r>
            <a:r>
              <a:rPr lang="cs-CZ" dirty="0" smtClean="0"/>
              <a:t> programy mohou řešit </a:t>
            </a:r>
            <a:r>
              <a:rPr lang="cs-CZ" dirty="0" err="1" smtClean="0"/>
              <a:t>např</a:t>
            </a:r>
            <a:r>
              <a:rPr lang="cs-CZ" dirty="0" smtClean="0"/>
              <a:t> - </a:t>
            </a:r>
            <a:r>
              <a:rPr lang="en-US" dirty="0" err="1" smtClean="0"/>
              <a:t>jak</a:t>
            </a:r>
            <a:r>
              <a:rPr lang="en-US" dirty="0" smtClean="0"/>
              <a:t> </a:t>
            </a:r>
            <a:r>
              <a:rPr lang="en-US" dirty="0" err="1" smtClean="0"/>
              <a:t>si</a:t>
            </a:r>
            <a:r>
              <a:rPr lang="en-US" dirty="0" smtClean="0"/>
              <a:t> </a:t>
            </a:r>
            <a:r>
              <a:rPr lang="en-US" dirty="0" err="1" smtClean="0"/>
              <a:t>připravit</a:t>
            </a:r>
            <a:r>
              <a:rPr lang="en-US" dirty="0" smtClean="0"/>
              <a:t> </a:t>
            </a:r>
            <a:r>
              <a:rPr lang="en-US" dirty="0" err="1" smtClean="0"/>
              <a:t>životopis</a:t>
            </a:r>
            <a:r>
              <a:rPr lang="en-US" dirty="0" smtClean="0"/>
              <a:t>, </a:t>
            </a:r>
            <a:r>
              <a:rPr lang="en-US" dirty="0" err="1" smtClean="0"/>
              <a:t>koho</a:t>
            </a:r>
            <a:r>
              <a:rPr lang="cs-CZ" dirty="0" smtClean="0"/>
              <a:t> a jak</a:t>
            </a:r>
            <a:r>
              <a:rPr lang="en-US" dirty="0" smtClean="0"/>
              <a:t> </a:t>
            </a:r>
            <a:r>
              <a:rPr lang="en-US" dirty="0" err="1" smtClean="0"/>
              <a:t>kontaktovat</a:t>
            </a:r>
            <a:r>
              <a:rPr lang="en-US" dirty="0" smtClean="0"/>
              <a:t> </a:t>
            </a:r>
            <a:r>
              <a:rPr lang="en-US" dirty="0" err="1" smtClean="0"/>
              <a:t>kvůli</a:t>
            </a:r>
            <a:r>
              <a:rPr lang="en-US" dirty="0" smtClean="0"/>
              <a:t> </a:t>
            </a:r>
            <a:r>
              <a:rPr lang="en-US" dirty="0" err="1" smtClean="0"/>
              <a:t>novému</a:t>
            </a:r>
            <a:r>
              <a:rPr lang="en-US" dirty="0" smtClean="0"/>
              <a:t> </a:t>
            </a:r>
            <a:r>
              <a:rPr lang="en-US" dirty="0" err="1" smtClean="0"/>
              <a:t>místu</a:t>
            </a:r>
            <a:r>
              <a:rPr lang="en-US" dirty="0" smtClean="0"/>
              <a:t>, </a:t>
            </a:r>
            <a:r>
              <a:rPr lang="en-US" dirty="0" err="1" smtClean="0"/>
              <a:t>jaký</a:t>
            </a:r>
            <a:r>
              <a:rPr lang="en-US" dirty="0" smtClean="0"/>
              <a:t> </a:t>
            </a:r>
            <a:r>
              <a:rPr lang="en-US" dirty="0" err="1" smtClean="0"/>
              <a:t>typ</a:t>
            </a:r>
            <a:r>
              <a:rPr lang="en-US" dirty="0" smtClean="0"/>
              <a:t> </a:t>
            </a:r>
            <a:r>
              <a:rPr lang="en-US" dirty="0" err="1" smtClean="0"/>
              <a:t>práce</a:t>
            </a:r>
            <a:r>
              <a:rPr lang="en-US" dirty="0" smtClean="0"/>
              <a:t> by </a:t>
            </a:r>
            <a:r>
              <a:rPr lang="en-US" dirty="0" err="1" smtClean="0"/>
              <a:t>mohl</a:t>
            </a:r>
            <a:r>
              <a:rPr lang="en-US" dirty="0" smtClean="0"/>
              <a:t> </a:t>
            </a:r>
            <a:r>
              <a:rPr lang="en-US" dirty="0" err="1" smtClean="0"/>
              <a:t>dotyčného</a:t>
            </a:r>
            <a:r>
              <a:rPr lang="en-US" dirty="0" smtClean="0"/>
              <a:t> </a:t>
            </a:r>
            <a:r>
              <a:rPr lang="en-US" dirty="0" err="1" smtClean="0"/>
              <a:t>zajímat</a:t>
            </a:r>
            <a:r>
              <a:rPr lang="en-US" dirty="0" smtClean="0"/>
              <a:t> </a:t>
            </a:r>
            <a:r>
              <a:rPr lang="en-US" dirty="0" err="1" smtClean="0"/>
              <a:t>apod</a:t>
            </a:r>
            <a:r>
              <a:rPr lang="en-US" dirty="0" smtClean="0"/>
              <a:t>.</a:t>
            </a:r>
            <a:r>
              <a:rPr lang="cs-CZ" dirty="0" smtClean="0"/>
              <a:t>, zvládnout psychické trauma, nácvik sebeprezentace a přijímacího pohovoru</a:t>
            </a:r>
          </a:p>
          <a:p>
            <a:pPr marL="365760" indent="-256032" fontAlgn="auto">
              <a:spcAft>
                <a:spcPts val="0"/>
              </a:spcAft>
              <a:buFont typeface="Wingdings 3"/>
              <a:buChar char=""/>
              <a:defRPr/>
            </a:pPr>
            <a:r>
              <a:rPr lang="cs-CZ" dirty="0" smtClean="0"/>
              <a:t>V ČR pozadu</a:t>
            </a:r>
          </a:p>
          <a:p>
            <a:pPr marL="365760" indent="-256032" fontAlgn="auto">
              <a:spcAft>
                <a:spcPts val="0"/>
              </a:spcAft>
              <a:buFont typeface="Wingdings 3"/>
              <a:buChar char=""/>
              <a:defRPr/>
            </a:pPr>
            <a:r>
              <a:rPr lang="cs-CZ" dirty="0" smtClean="0"/>
              <a:t>Ve VB o</a:t>
            </a:r>
            <a:r>
              <a:rPr lang="en-US" dirty="0" err="1" smtClean="0"/>
              <a:t>utplacement</a:t>
            </a:r>
            <a:r>
              <a:rPr lang="en-US" dirty="0" smtClean="0"/>
              <a:t> </a:t>
            </a:r>
            <a:r>
              <a:rPr lang="en-US" dirty="0" err="1" smtClean="0"/>
              <a:t>nachází</a:t>
            </a:r>
            <a:r>
              <a:rPr lang="en-US" dirty="0" smtClean="0"/>
              <a:t> </a:t>
            </a:r>
            <a:r>
              <a:rPr lang="en-US" dirty="0" err="1" smtClean="0"/>
              <a:t>uplatnění</a:t>
            </a:r>
            <a:r>
              <a:rPr lang="en-US" dirty="0" smtClean="0"/>
              <a:t> </a:t>
            </a:r>
            <a:r>
              <a:rPr lang="en-US" dirty="0" err="1" smtClean="0"/>
              <a:t>především</a:t>
            </a:r>
            <a:r>
              <a:rPr lang="en-US" dirty="0" smtClean="0"/>
              <a:t> </a:t>
            </a:r>
            <a:r>
              <a:rPr lang="en-US" dirty="0" err="1" smtClean="0"/>
              <a:t>ve</a:t>
            </a:r>
            <a:r>
              <a:rPr lang="en-US" dirty="0" smtClean="0"/>
              <a:t> </a:t>
            </a:r>
            <a:r>
              <a:rPr lang="en-US" dirty="0" err="1" smtClean="0"/>
              <a:t>výrobních</a:t>
            </a:r>
            <a:r>
              <a:rPr lang="en-US" dirty="0" smtClean="0"/>
              <a:t> </a:t>
            </a:r>
            <a:r>
              <a:rPr lang="en-US" dirty="0" err="1" smtClean="0"/>
              <a:t>odvětvích</a:t>
            </a:r>
            <a:endParaRPr lang="en-US" dirty="0"/>
          </a:p>
        </p:txBody>
      </p:sp>
      <p:sp>
        <p:nvSpPr>
          <p:cNvPr id="2" name="Nadpis 1"/>
          <p:cNvSpPr>
            <a:spLocks noGrp="1"/>
          </p:cNvSpPr>
          <p:nvPr>
            <p:ph type="title"/>
          </p:nvPr>
        </p:nvSpPr>
        <p:spPr/>
        <p:txBody>
          <a:bodyPr/>
          <a:lstStyle/>
          <a:p>
            <a:pPr fontAlgn="auto">
              <a:spcAft>
                <a:spcPts val="0"/>
              </a:spcAft>
              <a:defRPr/>
            </a:pPr>
            <a:r>
              <a:rPr lang="cs-CZ" dirty="0" err="1" smtClean="0"/>
              <a:t>Outplacement</a:t>
            </a:r>
            <a:endParaRPr lang="en-US" dirty="0"/>
          </a:p>
        </p:txBody>
      </p:sp>
    </p:spTree>
    <p:extLst>
      <p:ext uri="{BB962C8B-B14F-4D97-AF65-F5344CB8AC3E}">
        <p14:creationId xmlns:p14="http://schemas.microsoft.com/office/powerpoint/2010/main" val="397021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a:t>Podniková strategie</a:t>
            </a:r>
          </a:p>
        </p:txBody>
      </p:sp>
      <p:sp>
        <p:nvSpPr>
          <p:cNvPr id="11267" name="Rectangle 3"/>
          <p:cNvSpPr>
            <a:spLocks noGrp="1" noChangeArrowheads="1"/>
          </p:cNvSpPr>
          <p:nvPr>
            <p:ph sz="quarter" idx="1"/>
          </p:nvPr>
        </p:nvSpPr>
        <p:spPr/>
        <p:txBody>
          <a:bodyPr/>
          <a:lstStyle/>
          <a:p>
            <a:pPr>
              <a:lnSpc>
                <a:spcPct val="90000"/>
              </a:lnSpc>
            </a:pPr>
            <a:r>
              <a:rPr lang="cs-CZ" altLang="cs-CZ" sz="2100" dirty="0"/>
              <a:t>reakce organizace na příležitosti, výzvy a hrozby okolí, která je v souladu s jejími schopnostmi a zdroji (</a:t>
            </a:r>
            <a:r>
              <a:rPr lang="cs-CZ" altLang="cs-CZ" sz="2100" b="1" dirty="0"/>
              <a:t>provedení strategické analýzy</a:t>
            </a:r>
            <a:r>
              <a:rPr lang="cs-CZ" altLang="cs-CZ" sz="2100" dirty="0"/>
              <a:t>)</a:t>
            </a:r>
          </a:p>
          <a:p>
            <a:pPr>
              <a:lnSpc>
                <a:spcPct val="90000"/>
              </a:lnSpc>
            </a:pPr>
            <a:r>
              <a:rPr lang="cs-CZ" altLang="cs-CZ" sz="2100" dirty="0"/>
              <a:t>racionálnost strategické vize</a:t>
            </a:r>
          </a:p>
          <a:p>
            <a:pPr>
              <a:lnSpc>
                <a:spcPct val="90000"/>
              </a:lnSpc>
            </a:pPr>
            <a:r>
              <a:rPr lang="cs-CZ" altLang="cs-CZ" sz="2100" dirty="0"/>
              <a:t>zjišťování informací o okolí a jejich analýza</a:t>
            </a:r>
          </a:p>
          <a:p>
            <a:pPr>
              <a:lnSpc>
                <a:spcPct val="90000"/>
              </a:lnSpc>
            </a:pPr>
            <a:r>
              <a:rPr lang="cs-CZ" altLang="cs-CZ" sz="2100" dirty="0"/>
              <a:t>poslání-</a:t>
            </a:r>
            <a:r>
              <a:rPr lang="en-US" altLang="cs-CZ" sz="2100" dirty="0"/>
              <a:t>&gt;</a:t>
            </a:r>
            <a:r>
              <a:rPr lang="cs-CZ" altLang="cs-CZ" sz="2100" dirty="0"/>
              <a:t> cíl -</a:t>
            </a:r>
            <a:r>
              <a:rPr lang="en-US" altLang="cs-CZ" sz="2100" dirty="0"/>
              <a:t>&gt;</a:t>
            </a:r>
            <a:r>
              <a:rPr lang="cs-CZ" altLang="cs-CZ" sz="2100" dirty="0"/>
              <a:t> strategie -</a:t>
            </a:r>
            <a:r>
              <a:rPr lang="en-US" altLang="cs-CZ" sz="2100" dirty="0"/>
              <a:t>&gt;</a:t>
            </a:r>
            <a:r>
              <a:rPr lang="cs-CZ" altLang="cs-CZ" sz="2100" dirty="0"/>
              <a:t> strategické cíle -</a:t>
            </a:r>
            <a:r>
              <a:rPr lang="en-US" altLang="cs-CZ" sz="2100" dirty="0"/>
              <a:t>&gt;</a:t>
            </a:r>
            <a:r>
              <a:rPr lang="cs-CZ" altLang="cs-CZ" sz="2100" dirty="0"/>
              <a:t>........</a:t>
            </a:r>
          </a:p>
          <a:p>
            <a:pPr>
              <a:lnSpc>
                <a:spcPct val="90000"/>
              </a:lnSpc>
            </a:pPr>
            <a:r>
              <a:rPr lang="cs-CZ" altLang="cs-CZ" sz="2100" dirty="0"/>
              <a:t>výběr a formulace strategie (využití modelů)</a:t>
            </a:r>
          </a:p>
          <a:p>
            <a:pPr>
              <a:lnSpc>
                <a:spcPct val="90000"/>
              </a:lnSpc>
            </a:pPr>
            <a:r>
              <a:rPr lang="cs-CZ" altLang="cs-CZ" sz="2100" dirty="0"/>
              <a:t>implementace a realizace strategie</a:t>
            </a:r>
          </a:p>
          <a:p>
            <a:pPr lvl="1">
              <a:lnSpc>
                <a:spcPct val="90000"/>
              </a:lnSpc>
            </a:pPr>
            <a:r>
              <a:rPr lang="cs-CZ" altLang="cs-CZ" sz="2000" dirty="0"/>
              <a:t>BSC</a:t>
            </a:r>
          </a:p>
          <a:p>
            <a:pPr>
              <a:lnSpc>
                <a:spcPct val="90000"/>
              </a:lnSpc>
            </a:pPr>
            <a:endParaRPr lang="cs-CZ" altLang="cs-CZ" sz="2100" dirty="0"/>
          </a:p>
          <a:p>
            <a:pPr>
              <a:lnSpc>
                <a:spcPct val="90000"/>
              </a:lnSpc>
            </a:pPr>
            <a:endParaRPr lang="cs-CZ" altLang="cs-CZ" sz="2100" dirty="0"/>
          </a:p>
        </p:txBody>
      </p:sp>
    </p:spTree>
    <p:extLst>
      <p:ext uri="{BB962C8B-B14F-4D97-AF65-F5344CB8AC3E}">
        <p14:creationId xmlns:p14="http://schemas.microsoft.com/office/powerpoint/2010/main" val="25228045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81138"/>
            <a:ext cx="8507413" cy="4900612"/>
          </a:xfrm>
        </p:spPr>
        <p:txBody>
          <a:bodyPr>
            <a:normAutofit fontScale="70000" lnSpcReduction="20000"/>
          </a:bodyPr>
          <a:lstStyle/>
          <a:p>
            <a:pPr marL="365760" indent="-256032" fontAlgn="auto">
              <a:spcAft>
                <a:spcPts val="0"/>
              </a:spcAft>
              <a:buFont typeface="Wingdings 3"/>
              <a:buChar char=""/>
              <a:defRPr/>
            </a:pPr>
            <a:r>
              <a:rPr lang="en-US" dirty="0" smtClean="0"/>
              <a:t>V </a:t>
            </a:r>
            <a:r>
              <a:rPr lang="en-US" dirty="0" err="1" smtClean="0"/>
              <a:t>roce</a:t>
            </a:r>
            <a:r>
              <a:rPr lang="en-US" dirty="0" smtClean="0"/>
              <a:t> 2009 se </a:t>
            </a:r>
            <a:r>
              <a:rPr lang="en-US" dirty="0" err="1" smtClean="0"/>
              <a:t>britský</a:t>
            </a:r>
            <a:r>
              <a:rPr lang="en-US" dirty="0" smtClean="0"/>
              <a:t> </a:t>
            </a:r>
            <a:r>
              <a:rPr lang="en-US" dirty="0" err="1" smtClean="0"/>
              <a:t>katastr</a:t>
            </a:r>
            <a:r>
              <a:rPr lang="en-US" dirty="0" smtClean="0"/>
              <a:t> </a:t>
            </a:r>
            <a:r>
              <a:rPr lang="en-US" dirty="0" err="1" smtClean="0"/>
              <a:t>nemovitostí</a:t>
            </a:r>
            <a:r>
              <a:rPr lang="en-US" dirty="0" smtClean="0"/>
              <a:t> v </a:t>
            </a:r>
            <a:r>
              <a:rPr lang="en-US" dirty="0" err="1" smtClean="0"/>
              <a:t>rámci</a:t>
            </a:r>
            <a:r>
              <a:rPr lang="en-US" dirty="0" smtClean="0"/>
              <a:t> </a:t>
            </a:r>
            <a:r>
              <a:rPr lang="en-US" dirty="0" err="1" smtClean="0"/>
              <a:t>transformačního</a:t>
            </a:r>
            <a:r>
              <a:rPr lang="en-US" dirty="0" smtClean="0"/>
              <a:t> </a:t>
            </a:r>
            <a:r>
              <a:rPr lang="en-US" dirty="0" err="1" smtClean="0"/>
              <a:t>procesu</a:t>
            </a:r>
            <a:r>
              <a:rPr lang="en-US" dirty="0" smtClean="0"/>
              <a:t> </a:t>
            </a:r>
            <a:r>
              <a:rPr lang="en-US" dirty="0" err="1" smtClean="0"/>
              <a:t>rozhodl</a:t>
            </a:r>
            <a:r>
              <a:rPr lang="en-US" dirty="0" smtClean="0"/>
              <a:t> </a:t>
            </a:r>
            <a:r>
              <a:rPr lang="en-US" dirty="0" err="1" smtClean="0"/>
              <a:t>snížit</a:t>
            </a:r>
            <a:r>
              <a:rPr lang="en-US" dirty="0" smtClean="0"/>
              <a:t> </a:t>
            </a:r>
            <a:r>
              <a:rPr lang="en-US" dirty="0" err="1" smtClean="0"/>
              <a:t>počet</a:t>
            </a:r>
            <a:r>
              <a:rPr lang="en-US" dirty="0" smtClean="0"/>
              <a:t> </a:t>
            </a:r>
            <a:r>
              <a:rPr lang="en-US" dirty="0" err="1" smtClean="0"/>
              <a:t>zaměstnanců</a:t>
            </a:r>
            <a:r>
              <a:rPr lang="en-US" dirty="0" smtClean="0"/>
              <a:t> o 1 800 </a:t>
            </a:r>
            <a:r>
              <a:rPr lang="en-US" dirty="0" err="1" smtClean="0"/>
              <a:t>pracovníků</a:t>
            </a:r>
            <a:r>
              <a:rPr lang="en-US" dirty="0" smtClean="0"/>
              <a:t> (z </a:t>
            </a:r>
            <a:r>
              <a:rPr lang="en-US" dirty="0" err="1" smtClean="0"/>
              <a:t>původních</a:t>
            </a:r>
            <a:r>
              <a:rPr lang="en-US" dirty="0" smtClean="0"/>
              <a:t> 6 300), </a:t>
            </a:r>
            <a:r>
              <a:rPr lang="en-US" dirty="0" err="1" smtClean="0"/>
              <a:t>aby</a:t>
            </a:r>
            <a:r>
              <a:rPr lang="en-US" dirty="0" smtClean="0"/>
              <a:t> </a:t>
            </a:r>
            <a:r>
              <a:rPr lang="en-US" dirty="0" err="1" smtClean="0"/>
              <a:t>zvýšil</a:t>
            </a:r>
            <a:r>
              <a:rPr lang="en-US" dirty="0" smtClean="0"/>
              <a:t> </a:t>
            </a:r>
            <a:r>
              <a:rPr lang="en-US" dirty="0" err="1" smtClean="0"/>
              <a:t>svou</a:t>
            </a:r>
            <a:r>
              <a:rPr lang="en-US" dirty="0" smtClean="0"/>
              <a:t> </a:t>
            </a:r>
            <a:r>
              <a:rPr lang="en-US" dirty="0" err="1" smtClean="0"/>
              <a:t>efektivitu</a:t>
            </a:r>
            <a:r>
              <a:rPr lang="en-US" dirty="0" smtClean="0"/>
              <a:t> a </a:t>
            </a:r>
            <a:r>
              <a:rPr lang="en-US" dirty="0" err="1" smtClean="0"/>
              <a:t>dosáhl</a:t>
            </a:r>
            <a:r>
              <a:rPr lang="en-US" dirty="0" smtClean="0"/>
              <a:t> </a:t>
            </a:r>
            <a:r>
              <a:rPr lang="en-US" dirty="0" err="1" smtClean="0"/>
              <a:t>adekvátních</a:t>
            </a:r>
            <a:r>
              <a:rPr lang="en-US" dirty="0" smtClean="0"/>
              <a:t> </a:t>
            </a:r>
            <a:r>
              <a:rPr lang="en-US" dirty="0" err="1" smtClean="0"/>
              <a:t>úspor</a:t>
            </a:r>
            <a:r>
              <a:rPr lang="en-US" dirty="0" smtClean="0"/>
              <a:t>. Toto </a:t>
            </a:r>
            <a:r>
              <a:rPr lang="en-US" dirty="0" err="1" smtClean="0"/>
              <a:t>propouštění</a:t>
            </a:r>
            <a:r>
              <a:rPr lang="en-US" dirty="0" smtClean="0"/>
              <a:t> se </a:t>
            </a:r>
            <a:r>
              <a:rPr lang="en-US" dirty="0" err="1" smtClean="0"/>
              <a:t>mělo</a:t>
            </a:r>
            <a:r>
              <a:rPr lang="en-US" dirty="0" smtClean="0"/>
              <a:t> </a:t>
            </a:r>
            <a:r>
              <a:rPr lang="en-US" dirty="0" err="1" smtClean="0"/>
              <a:t>dotknout</a:t>
            </a:r>
            <a:r>
              <a:rPr lang="en-US" dirty="0" smtClean="0"/>
              <a:t> </a:t>
            </a:r>
            <a:r>
              <a:rPr lang="en-US" dirty="0" err="1" smtClean="0"/>
              <a:t>všech</a:t>
            </a:r>
            <a:r>
              <a:rPr lang="en-US" dirty="0" smtClean="0"/>
              <a:t> 19 </a:t>
            </a:r>
            <a:r>
              <a:rPr lang="en-US" dirty="0" err="1" smtClean="0"/>
              <a:t>poboček</a:t>
            </a:r>
            <a:r>
              <a:rPr lang="en-US" dirty="0" smtClean="0"/>
              <a:t> </a:t>
            </a:r>
            <a:r>
              <a:rPr lang="en-US" dirty="0" err="1" smtClean="0"/>
              <a:t>po</a:t>
            </a:r>
            <a:r>
              <a:rPr lang="en-US" dirty="0" smtClean="0"/>
              <a:t> </a:t>
            </a:r>
            <a:r>
              <a:rPr lang="en-US" dirty="0" err="1" smtClean="0"/>
              <a:t>celé</a:t>
            </a:r>
            <a:r>
              <a:rPr lang="en-US" dirty="0" smtClean="0"/>
              <a:t> </a:t>
            </a:r>
            <a:r>
              <a:rPr lang="en-US" dirty="0" err="1" smtClean="0"/>
              <a:t>Británii</a:t>
            </a:r>
            <a:r>
              <a:rPr lang="en-US" dirty="0" smtClean="0"/>
              <a:t>. </a:t>
            </a:r>
            <a:r>
              <a:rPr lang="en-US" dirty="0" err="1" smtClean="0"/>
              <a:t>Vedení</a:t>
            </a:r>
            <a:r>
              <a:rPr lang="en-US" dirty="0" smtClean="0"/>
              <a:t> </a:t>
            </a:r>
            <a:r>
              <a:rPr lang="en-US" dirty="0" err="1" smtClean="0"/>
              <a:t>katastru</a:t>
            </a:r>
            <a:r>
              <a:rPr lang="en-US" dirty="0" smtClean="0"/>
              <a:t> se </a:t>
            </a:r>
            <a:r>
              <a:rPr lang="en-US" dirty="0" err="1" smtClean="0"/>
              <a:t>rozhodlo</a:t>
            </a:r>
            <a:r>
              <a:rPr lang="en-US" dirty="0" smtClean="0"/>
              <a:t> </a:t>
            </a:r>
            <a:r>
              <a:rPr lang="en-US" dirty="0" err="1" smtClean="0"/>
              <a:t>tento</a:t>
            </a:r>
            <a:r>
              <a:rPr lang="en-US" dirty="0" smtClean="0"/>
              <a:t> </a:t>
            </a:r>
            <a:r>
              <a:rPr lang="en-US" dirty="0" err="1" smtClean="0"/>
              <a:t>záměr</a:t>
            </a:r>
            <a:r>
              <a:rPr lang="en-US" dirty="0" smtClean="0"/>
              <a:t> </a:t>
            </a:r>
            <a:r>
              <a:rPr lang="en-US" dirty="0" err="1" smtClean="0"/>
              <a:t>podpořit</a:t>
            </a:r>
            <a:r>
              <a:rPr lang="en-US" dirty="0" smtClean="0"/>
              <a:t> outplacement </a:t>
            </a:r>
            <a:r>
              <a:rPr lang="en-US" dirty="0" err="1" smtClean="0"/>
              <a:t>programem</a:t>
            </a:r>
            <a:r>
              <a:rPr lang="en-US" dirty="0" smtClean="0"/>
              <a:t>, </a:t>
            </a:r>
            <a:r>
              <a:rPr lang="en-US" dirty="0" err="1" smtClean="0"/>
              <a:t>na</a:t>
            </a:r>
            <a:r>
              <a:rPr lang="en-US" dirty="0" smtClean="0"/>
              <a:t> </a:t>
            </a:r>
            <a:r>
              <a:rPr lang="en-US" dirty="0" err="1" smtClean="0"/>
              <a:t>kterém</a:t>
            </a:r>
            <a:r>
              <a:rPr lang="en-US" dirty="0" smtClean="0"/>
              <a:t> </a:t>
            </a:r>
            <a:r>
              <a:rPr lang="en-US" dirty="0" err="1" smtClean="0"/>
              <a:t>spolupracovalo</a:t>
            </a:r>
            <a:r>
              <a:rPr lang="en-US" dirty="0" smtClean="0"/>
              <a:t> s </a:t>
            </a:r>
            <a:r>
              <a:rPr lang="en-US" dirty="0" err="1" smtClean="0"/>
              <a:t>poradenskou</a:t>
            </a:r>
            <a:r>
              <a:rPr lang="en-US" dirty="0" smtClean="0"/>
              <a:t> </a:t>
            </a:r>
            <a:r>
              <a:rPr lang="en-US" dirty="0" err="1" smtClean="0"/>
              <a:t>firmou</a:t>
            </a:r>
            <a:r>
              <a:rPr lang="en-US" dirty="0" smtClean="0"/>
              <a:t>. </a:t>
            </a:r>
            <a:r>
              <a:rPr lang="en-US" dirty="0" err="1" smtClean="0"/>
              <a:t>Klíčovými</a:t>
            </a:r>
            <a:r>
              <a:rPr lang="en-US" dirty="0" smtClean="0"/>
              <a:t> </a:t>
            </a:r>
            <a:r>
              <a:rPr lang="en-US" dirty="0" err="1" smtClean="0"/>
              <a:t>prvky</a:t>
            </a:r>
            <a:r>
              <a:rPr lang="en-US" dirty="0" smtClean="0"/>
              <a:t> </a:t>
            </a:r>
            <a:r>
              <a:rPr lang="en-US" dirty="0" err="1" smtClean="0"/>
              <a:t>programu</a:t>
            </a:r>
            <a:r>
              <a:rPr lang="en-US" dirty="0" smtClean="0"/>
              <a:t> </a:t>
            </a:r>
            <a:r>
              <a:rPr lang="en-US" dirty="0" err="1" smtClean="0"/>
              <a:t>bylo</a:t>
            </a:r>
            <a:r>
              <a:rPr lang="en-US" dirty="0" smtClean="0"/>
              <a:t>:</a:t>
            </a:r>
          </a:p>
          <a:p>
            <a:pPr marL="365760" indent="-256032" fontAlgn="auto">
              <a:spcAft>
                <a:spcPts val="0"/>
              </a:spcAft>
              <a:buFont typeface="Wingdings 3"/>
              <a:buChar char=""/>
              <a:defRPr/>
            </a:pPr>
            <a:r>
              <a:rPr lang="en-US" dirty="0" err="1" smtClean="0"/>
              <a:t>Důkladná</a:t>
            </a:r>
            <a:r>
              <a:rPr lang="en-US" dirty="0" smtClean="0"/>
              <a:t> </a:t>
            </a:r>
            <a:r>
              <a:rPr lang="en-US" dirty="0" err="1" smtClean="0"/>
              <a:t>příprava</a:t>
            </a:r>
            <a:r>
              <a:rPr lang="en-US" dirty="0" smtClean="0"/>
              <a:t> outplacement </a:t>
            </a:r>
            <a:r>
              <a:rPr lang="en-US" dirty="0" err="1" smtClean="0"/>
              <a:t>programu</a:t>
            </a:r>
            <a:r>
              <a:rPr lang="en-US" dirty="0" smtClean="0"/>
              <a:t> s </a:t>
            </a:r>
            <a:r>
              <a:rPr lang="en-US" dirty="0" err="1" smtClean="0"/>
              <a:t>managementem</a:t>
            </a:r>
            <a:r>
              <a:rPr lang="en-US" dirty="0" smtClean="0"/>
              <a:t> (</a:t>
            </a:r>
            <a:r>
              <a:rPr lang="en-US" dirty="0" err="1" smtClean="0"/>
              <a:t>ujasnění</a:t>
            </a:r>
            <a:r>
              <a:rPr lang="en-US" dirty="0" smtClean="0"/>
              <a:t> </a:t>
            </a:r>
            <a:r>
              <a:rPr lang="en-US" dirty="0" err="1" smtClean="0"/>
              <a:t>cílů</a:t>
            </a:r>
            <a:r>
              <a:rPr lang="en-US" dirty="0" smtClean="0"/>
              <a:t> </a:t>
            </a:r>
            <a:r>
              <a:rPr lang="en-US" dirty="0" err="1" smtClean="0"/>
              <a:t>programu</a:t>
            </a:r>
            <a:r>
              <a:rPr lang="en-US" dirty="0" smtClean="0"/>
              <a:t> z </a:t>
            </a:r>
            <a:r>
              <a:rPr lang="en-US" dirty="0" err="1" smtClean="0"/>
              <a:t>pohledu</a:t>
            </a:r>
            <a:r>
              <a:rPr lang="en-US" dirty="0" smtClean="0"/>
              <a:t> </a:t>
            </a:r>
            <a:r>
              <a:rPr lang="en-US" dirty="0" err="1" smtClean="0"/>
              <a:t>společnosti</a:t>
            </a:r>
            <a:r>
              <a:rPr lang="en-US" dirty="0" smtClean="0"/>
              <a:t> a </a:t>
            </a:r>
            <a:r>
              <a:rPr lang="en-US" dirty="0" err="1" smtClean="0"/>
              <a:t>také</a:t>
            </a:r>
            <a:r>
              <a:rPr lang="en-US" dirty="0" smtClean="0"/>
              <a:t> z </a:t>
            </a:r>
            <a:r>
              <a:rPr lang="en-US" dirty="0" err="1" smtClean="0"/>
              <a:t>pohledu</a:t>
            </a:r>
            <a:r>
              <a:rPr lang="en-US" dirty="0" smtClean="0"/>
              <a:t> </a:t>
            </a:r>
            <a:r>
              <a:rPr lang="en-US" dirty="0" err="1" smtClean="0"/>
              <a:t>individuálních</a:t>
            </a:r>
            <a:r>
              <a:rPr lang="en-US" dirty="0" smtClean="0"/>
              <a:t> </a:t>
            </a:r>
            <a:r>
              <a:rPr lang="en-US" dirty="0" err="1" smtClean="0"/>
              <a:t>potřeb</a:t>
            </a:r>
            <a:r>
              <a:rPr lang="en-US" dirty="0" smtClean="0"/>
              <a:t> </a:t>
            </a:r>
            <a:r>
              <a:rPr lang="en-US" dirty="0" err="1" smtClean="0"/>
              <a:t>zaměstnance</a:t>
            </a:r>
            <a:r>
              <a:rPr lang="en-US" dirty="0" smtClean="0"/>
              <a:t>).</a:t>
            </a:r>
          </a:p>
          <a:p>
            <a:pPr marL="365760" indent="-256032" fontAlgn="auto">
              <a:spcAft>
                <a:spcPts val="0"/>
              </a:spcAft>
              <a:buFont typeface="Wingdings 3"/>
              <a:buChar char=""/>
              <a:defRPr/>
            </a:pPr>
            <a:r>
              <a:rPr lang="en-US" dirty="0" err="1" smtClean="0"/>
              <a:t>Zapojení</a:t>
            </a:r>
            <a:r>
              <a:rPr lang="en-US" dirty="0" smtClean="0"/>
              <a:t> </a:t>
            </a:r>
            <a:r>
              <a:rPr lang="en-US" dirty="0" err="1" smtClean="0"/>
              <a:t>manažerů</a:t>
            </a:r>
            <a:r>
              <a:rPr lang="en-US" dirty="0" smtClean="0"/>
              <a:t> do </a:t>
            </a:r>
            <a:r>
              <a:rPr lang="en-US" dirty="0" err="1" smtClean="0"/>
              <a:t>programu</a:t>
            </a:r>
            <a:r>
              <a:rPr lang="en-US" dirty="0" smtClean="0"/>
              <a:t> - </a:t>
            </a:r>
            <a:r>
              <a:rPr lang="en-US" dirty="0" err="1" smtClean="0"/>
              <a:t>trénink</a:t>
            </a:r>
            <a:r>
              <a:rPr lang="en-US" dirty="0" smtClean="0"/>
              <a:t> "</a:t>
            </a:r>
            <a:r>
              <a:rPr lang="en-US" dirty="0" err="1" smtClean="0"/>
              <a:t>Jak</a:t>
            </a:r>
            <a:r>
              <a:rPr lang="en-US" dirty="0" smtClean="0"/>
              <a:t> </a:t>
            </a:r>
            <a:r>
              <a:rPr lang="en-US" dirty="0" err="1" smtClean="0"/>
              <a:t>řídit</a:t>
            </a:r>
            <a:r>
              <a:rPr lang="en-US" dirty="0" smtClean="0"/>
              <a:t> </a:t>
            </a:r>
            <a:r>
              <a:rPr lang="en-US" dirty="0" err="1" smtClean="0"/>
              <a:t>změnu</a:t>
            </a:r>
            <a:r>
              <a:rPr lang="en-US" dirty="0" smtClean="0"/>
              <a:t>".</a:t>
            </a:r>
          </a:p>
          <a:p>
            <a:pPr marL="365760" indent="-256032" fontAlgn="auto">
              <a:spcAft>
                <a:spcPts val="0"/>
              </a:spcAft>
              <a:buFont typeface="Wingdings 3"/>
              <a:buChar char=""/>
              <a:defRPr/>
            </a:pPr>
            <a:r>
              <a:rPr lang="en-US" dirty="0" err="1" smtClean="0"/>
              <a:t>Flexibilní</a:t>
            </a:r>
            <a:r>
              <a:rPr lang="en-US" dirty="0" smtClean="0"/>
              <a:t> </a:t>
            </a:r>
            <a:r>
              <a:rPr lang="en-US" dirty="0" err="1" smtClean="0"/>
              <a:t>podpora</a:t>
            </a:r>
            <a:r>
              <a:rPr lang="en-US" dirty="0" smtClean="0"/>
              <a:t> </a:t>
            </a:r>
            <a:r>
              <a:rPr lang="en-US" dirty="0" err="1" smtClean="0"/>
              <a:t>každého</a:t>
            </a:r>
            <a:r>
              <a:rPr lang="en-US" dirty="0" smtClean="0"/>
              <a:t> </a:t>
            </a:r>
            <a:r>
              <a:rPr lang="en-US" dirty="0" err="1" smtClean="0"/>
              <a:t>propouštěného</a:t>
            </a:r>
            <a:r>
              <a:rPr lang="en-US" dirty="0" smtClean="0"/>
              <a:t> </a:t>
            </a:r>
            <a:r>
              <a:rPr lang="en-US" dirty="0" err="1" smtClean="0"/>
              <a:t>zaměstnance</a:t>
            </a:r>
            <a:r>
              <a:rPr lang="en-US" dirty="0" smtClean="0"/>
              <a:t> - </a:t>
            </a:r>
            <a:r>
              <a:rPr lang="en-US" dirty="0" err="1" smtClean="0"/>
              <a:t>podle</a:t>
            </a:r>
            <a:r>
              <a:rPr lang="en-US" dirty="0" smtClean="0"/>
              <a:t> </a:t>
            </a:r>
            <a:r>
              <a:rPr lang="en-US" dirty="0" err="1" smtClean="0"/>
              <a:t>potřeb</a:t>
            </a:r>
            <a:r>
              <a:rPr lang="en-US" dirty="0" smtClean="0"/>
              <a:t> </a:t>
            </a:r>
            <a:r>
              <a:rPr lang="en-US" dirty="0" err="1" smtClean="0"/>
              <a:t>volba</a:t>
            </a:r>
            <a:r>
              <a:rPr lang="en-US" dirty="0" smtClean="0"/>
              <a:t> </a:t>
            </a:r>
            <a:r>
              <a:rPr lang="en-US" dirty="0" err="1" smtClean="0"/>
              <a:t>mezi</a:t>
            </a:r>
            <a:r>
              <a:rPr lang="en-US" dirty="0" smtClean="0"/>
              <a:t> </a:t>
            </a:r>
            <a:r>
              <a:rPr lang="en-US" dirty="0" err="1" smtClean="0"/>
              <a:t>individuální</a:t>
            </a:r>
            <a:r>
              <a:rPr lang="en-US" dirty="0" smtClean="0"/>
              <a:t> </a:t>
            </a:r>
            <a:r>
              <a:rPr lang="en-US" dirty="0" err="1" smtClean="0"/>
              <a:t>konzultací</a:t>
            </a:r>
            <a:r>
              <a:rPr lang="en-US" dirty="0" smtClean="0"/>
              <a:t> a </a:t>
            </a:r>
            <a:r>
              <a:rPr lang="en-US" dirty="0" err="1" smtClean="0"/>
              <a:t>tematickým</a:t>
            </a:r>
            <a:r>
              <a:rPr lang="en-US" dirty="0" smtClean="0"/>
              <a:t> </a:t>
            </a:r>
            <a:r>
              <a:rPr lang="en-US" dirty="0" err="1" smtClean="0"/>
              <a:t>workshopem</a:t>
            </a:r>
            <a:r>
              <a:rPr lang="en-US" dirty="0" smtClean="0"/>
              <a:t> (</a:t>
            </a:r>
            <a:r>
              <a:rPr lang="en-US" dirty="0" err="1" smtClean="0"/>
              <a:t>seminář</a:t>
            </a:r>
            <a:r>
              <a:rPr lang="en-US" dirty="0" smtClean="0"/>
              <a:t> </a:t>
            </a:r>
            <a:r>
              <a:rPr lang="en-US" dirty="0" err="1" smtClean="0"/>
              <a:t>nebo</a:t>
            </a:r>
            <a:r>
              <a:rPr lang="en-US" dirty="0" smtClean="0"/>
              <a:t> online </a:t>
            </a:r>
            <a:r>
              <a:rPr lang="en-US" dirty="0" err="1" smtClean="0"/>
              <a:t>webinář</a:t>
            </a:r>
            <a:r>
              <a:rPr lang="en-US" dirty="0" smtClean="0"/>
              <a:t>).</a:t>
            </a:r>
          </a:p>
          <a:p>
            <a:pPr marL="365760" indent="-256032" fontAlgn="auto">
              <a:spcAft>
                <a:spcPts val="0"/>
              </a:spcAft>
              <a:buFont typeface="Wingdings 3"/>
              <a:buChar char=""/>
              <a:defRPr/>
            </a:pPr>
            <a:r>
              <a:rPr lang="en-US" dirty="0" err="1" smtClean="0"/>
              <a:t>Zřízení</a:t>
            </a:r>
            <a:r>
              <a:rPr lang="en-US" dirty="0" smtClean="0"/>
              <a:t> </a:t>
            </a:r>
            <a:r>
              <a:rPr lang="en-US" dirty="0" err="1" smtClean="0"/>
              <a:t>centra</a:t>
            </a:r>
            <a:r>
              <a:rPr lang="en-US" dirty="0" smtClean="0"/>
              <a:t> pro </a:t>
            </a:r>
            <a:r>
              <a:rPr lang="en-US" dirty="0" err="1" smtClean="0"/>
              <a:t>hledání</a:t>
            </a:r>
            <a:r>
              <a:rPr lang="en-US" dirty="0" smtClean="0"/>
              <a:t> </a:t>
            </a:r>
            <a:r>
              <a:rPr lang="en-US" dirty="0" err="1" smtClean="0"/>
              <a:t>nové</a:t>
            </a:r>
            <a:r>
              <a:rPr lang="en-US" dirty="0" smtClean="0"/>
              <a:t> </a:t>
            </a:r>
            <a:r>
              <a:rPr lang="en-US" dirty="0" err="1" smtClean="0"/>
              <a:t>práce</a:t>
            </a:r>
            <a:r>
              <a:rPr lang="en-US" dirty="0" smtClean="0"/>
              <a:t> - </a:t>
            </a:r>
            <a:r>
              <a:rPr lang="en-US" dirty="0" err="1" smtClean="0"/>
              <a:t>podle</a:t>
            </a:r>
            <a:r>
              <a:rPr lang="en-US" dirty="0" smtClean="0"/>
              <a:t> </a:t>
            </a:r>
            <a:r>
              <a:rPr lang="en-US" dirty="0" err="1" smtClean="0"/>
              <a:t>možností</a:t>
            </a:r>
            <a:r>
              <a:rPr lang="en-US" dirty="0" smtClean="0"/>
              <a:t> </a:t>
            </a:r>
            <a:r>
              <a:rPr lang="en-US" dirty="0" err="1" smtClean="0"/>
              <a:t>buď</a:t>
            </a:r>
            <a:r>
              <a:rPr lang="en-US" dirty="0" smtClean="0"/>
              <a:t> </a:t>
            </a:r>
            <a:r>
              <a:rPr lang="en-US" dirty="0" err="1" smtClean="0"/>
              <a:t>přímo</a:t>
            </a:r>
            <a:r>
              <a:rPr lang="en-US" dirty="0" smtClean="0"/>
              <a:t> </a:t>
            </a:r>
            <a:r>
              <a:rPr lang="en-US" dirty="0" err="1" smtClean="0"/>
              <a:t>kancelář</a:t>
            </a:r>
            <a:r>
              <a:rPr lang="en-US" dirty="0" smtClean="0"/>
              <a:t> </a:t>
            </a:r>
            <a:r>
              <a:rPr lang="en-US" dirty="0" err="1" smtClean="0"/>
              <a:t>nebo</a:t>
            </a:r>
            <a:r>
              <a:rPr lang="en-US" dirty="0" smtClean="0"/>
              <a:t> </a:t>
            </a:r>
            <a:r>
              <a:rPr lang="en-US" dirty="0" err="1" smtClean="0"/>
              <a:t>telefonní</a:t>
            </a:r>
            <a:r>
              <a:rPr lang="en-US" dirty="0" smtClean="0"/>
              <a:t> </a:t>
            </a:r>
            <a:r>
              <a:rPr lang="en-US" dirty="0" err="1" smtClean="0"/>
              <a:t>konzultace</a:t>
            </a:r>
            <a:r>
              <a:rPr lang="en-US" dirty="0" smtClean="0"/>
              <a:t>.</a:t>
            </a:r>
          </a:p>
          <a:p>
            <a:pPr marL="365760" indent="-256032" fontAlgn="auto">
              <a:spcAft>
                <a:spcPts val="0"/>
              </a:spcAft>
              <a:buFont typeface="Wingdings 3"/>
              <a:buChar char=""/>
              <a:defRPr/>
            </a:pPr>
            <a:r>
              <a:rPr lang="en-US" dirty="0" err="1" smtClean="0"/>
              <a:t>Důraz</a:t>
            </a:r>
            <a:r>
              <a:rPr lang="en-US" dirty="0" smtClean="0"/>
              <a:t> </a:t>
            </a:r>
            <a:r>
              <a:rPr lang="en-US" dirty="0" err="1" smtClean="0"/>
              <a:t>na</a:t>
            </a:r>
            <a:r>
              <a:rPr lang="en-US" dirty="0" smtClean="0"/>
              <a:t> </a:t>
            </a:r>
            <a:r>
              <a:rPr lang="en-US" dirty="0" err="1" smtClean="0"/>
              <a:t>kvalitu</a:t>
            </a:r>
            <a:r>
              <a:rPr lang="en-US" dirty="0" smtClean="0"/>
              <a:t>, </a:t>
            </a:r>
            <a:r>
              <a:rPr lang="en-US" dirty="0" err="1" smtClean="0"/>
              <a:t>flexibilitu</a:t>
            </a:r>
            <a:r>
              <a:rPr lang="en-US" dirty="0" smtClean="0"/>
              <a:t> a </a:t>
            </a:r>
            <a:r>
              <a:rPr lang="en-US" dirty="0" err="1" smtClean="0"/>
              <a:t>citlivý</a:t>
            </a:r>
            <a:r>
              <a:rPr lang="en-US" dirty="0" smtClean="0"/>
              <a:t> </a:t>
            </a:r>
            <a:r>
              <a:rPr lang="en-US" dirty="0" err="1" smtClean="0"/>
              <a:t>přístup</a:t>
            </a:r>
            <a:r>
              <a:rPr lang="en-US" dirty="0" smtClean="0"/>
              <a:t> </a:t>
            </a:r>
            <a:r>
              <a:rPr lang="en-US" dirty="0" err="1" smtClean="0"/>
              <a:t>ke</a:t>
            </a:r>
            <a:r>
              <a:rPr lang="en-US" dirty="0" smtClean="0"/>
              <a:t> </a:t>
            </a:r>
            <a:r>
              <a:rPr lang="en-US" dirty="0" err="1" smtClean="0"/>
              <a:t>každému</a:t>
            </a:r>
            <a:r>
              <a:rPr lang="en-US" dirty="0" smtClean="0"/>
              <a:t> </a:t>
            </a:r>
            <a:r>
              <a:rPr lang="en-US" dirty="0" err="1" smtClean="0"/>
              <a:t>propouštěnému</a:t>
            </a:r>
            <a:r>
              <a:rPr lang="en-US" dirty="0" smtClean="0"/>
              <a:t> </a:t>
            </a:r>
            <a:r>
              <a:rPr lang="en-US" dirty="0" err="1" smtClean="0"/>
              <a:t>zaměstnanci</a:t>
            </a:r>
            <a:r>
              <a:rPr lang="en-US" dirty="0" smtClean="0"/>
              <a:t>.</a:t>
            </a:r>
          </a:p>
          <a:p>
            <a:pPr marL="365760" indent="-256032" fontAlgn="auto">
              <a:spcAft>
                <a:spcPts val="0"/>
              </a:spcAft>
              <a:buFont typeface="Wingdings 3"/>
              <a:buChar char=""/>
              <a:defRPr/>
            </a:pPr>
            <a:r>
              <a:rPr lang="en-US" dirty="0" err="1" smtClean="0"/>
              <a:t>Katastr</a:t>
            </a:r>
            <a:r>
              <a:rPr lang="en-US" dirty="0" smtClean="0"/>
              <a:t> </a:t>
            </a:r>
            <a:r>
              <a:rPr lang="en-US" dirty="0" err="1" smtClean="0"/>
              <a:t>nemovitostí</a:t>
            </a:r>
            <a:r>
              <a:rPr lang="en-US" dirty="0" smtClean="0"/>
              <a:t> se </a:t>
            </a:r>
            <a:r>
              <a:rPr lang="en-US" dirty="0" err="1" smtClean="0"/>
              <a:t>následně</a:t>
            </a:r>
            <a:r>
              <a:rPr lang="en-US" dirty="0" smtClean="0"/>
              <a:t> </a:t>
            </a:r>
            <a:r>
              <a:rPr lang="en-US" dirty="0" err="1" smtClean="0"/>
              <a:t>umístil</a:t>
            </a:r>
            <a:r>
              <a:rPr lang="en-US" dirty="0" smtClean="0"/>
              <a:t> </a:t>
            </a:r>
            <a:r>
              <a:rPr lang="en-US" dirty="0" err="1" smtClean="0"/>
              <a:t>na</a:t>
            </a:r>
            <a:r>
              <a:rPr lang="en-US" dirty="0" smtClean="0"/>
              <a:t> </a:t>
            </a:r>
            <a:r>
              <a:rPr lang="en-US" dirty="0" err="1" smtClean="0"/>
              <a:t>předním</a:t>
            </a:r>
            <a:r>
              <a:rPr lang="en-US" dirty="0" smtClean="0"/>
              <a:t> </a:t>
            </a:r>
            <a:r>
              <a:rPr lang="en-US" dirty="0" err="1" smtClean="0"/>
              <a:t>místě</a:t>
            </a:r>
            <a:r>
              <a:rPr lang="en-US" dirty="0" smtClean="0"/>
              <a:t> v </a:t>
            </a:r>
            <a:r>
              <a:rPr lang="en-US" dirty="0" err="1" smtClean="0"/>
              <a:t>prestižní</a:t>
            </a:r>
            <a:r>
              <a:rPr lang="en-US" dirty="0" smtClean="0"/>
              <a:t> </a:t>
            </a:r>
            <a:r>
              <a:rPr lang="en-US" dirty="0" err="1" smtClean="0"/>
              <a:t>soutěži</a:t>
            </a:r>
            <a:r>
              <a:rPr lang="en-US" dirty="0" smtClean="0"/>
              <a:t> Civil Service Award, </a:t>
            </a:r>
            <a:r>
              <a:rPr lang="en-US" dirty="0" err="1" smtClean="0"/>
              <a:t>kategorie</a:t>
            </a:r>
            <a:r>
              <a:rPr lang="en-US" dirty="0" smtClean="0"/>
              <a:t> </a:t>
            </a:r>
            <a:r>
              <a:rPr lang="en-US" dirty="0" err="1" smtClean="0"/>
              <a:t>Podpora</a:t>
            </a:r>
            <a:r>
              <a:rPr lang="en-US" dirty="0" smtClean="0"/>
              <a:t> </a:t>
            </a:r>
            <a:r>
              <a:rPr lang="en-US" dirty="0" err="1" smtClean="0"/>
              <a:t>zaměstnanců</a:t>
            </a:r>
            <a:r>
              <a:rPr lang="en-US" dirty="0" smtClean="0"/>
              <a:t> v </a:t>
            </a:r>
            <a:r>
              <a:rPr lang="en-US" dirty="0" err="1" smtClean="0"/>
              <a:t>procesu</a:t>
            </a:r>
            <a:r>
              <a:rPr lang="en-US" dirty="0" smtClean="0"/>
              <a:t> </a:t>
            </a:r>
            <a:r>
              <a:rPr lang="en-US" dirty="0" err="1" smtClean="0"/>
              <a:t>změny</a:t>
            </a:r>
            <a:endParaRPr lang="en-US" dirty="0"/>
          </a:p>
        </p:txBody>
      </p:sp>
      <p:sp>
        <p:nvSpPr>
          <p:cNvPr id="2" name="Nadpis 1"/>
          <p:cNvSpPr>
            <a:spLocks noGrp="1"/>
          </p:cNvSpPr>
          <p:nvPr>
            <p:ph type="title"/>
          </p:nvPr>
        </p:nvSpPr>
        <p:spPr/>
        <p:txBody>
          <a:bodyPr/>
          <a:lstStyle/>
          <a:p>
            <a:pPr fontAlgn="auto">
              <a:spcAft>
                <a:spcPts val="0"/>
              </a:spcAft>
              <a:defRPr/>
            </a:pPr>
            <a:r>
              <a:rPr lang="cs-CZ" dirty="0" err="1" smtClean="0"/>
              <a:t>Případovka</a:t>
            </a:r>
            <a:endParaRPr lang="en-US" dirty="0"/>
          </a:p>
        </p:txBody>
      </p:sp>
    </p:spTree>
    <p:extLst>
      <p:ext uri="{BB962C8B-B14F-4D97-AF65-F5344CB8AC3E}">
        <p14:creationId xmlns:p14="http://schemas.microsoft.com/office/powerpoint/2010/main" val="16471687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Zástupný symbol pro obsah 2"/>
          <p:cNvSpPr>
            <a:spLocks noGrp="1"/>
          </p:cNvSpPr>
          <p:nvPr>
            <p:ph idx="1"/>
          </p:nvPr>
        </p:nvSpPr>
        <p:spPr/>
        <p:txBody>
          <a:bodyPr/>
          <a:lstStyle/>
          <a:p>
            <a:r>
              <a:rPr lang="en-US" altLang="cs-CZ" dirty="0" err="1" smtClean="0"/>
              <a:t>mladá</a:t>
            </a:r>
            <a:r>
              <a:rPr lang="en-US" altLang="cs-CZ" dirty="0" smtClean="0"/>
              <a:t> </a:t>
            </a:r>
            <a:r>
              <a:rPr lang="en-US" altLang="cs-CZ" dirty="0" err="1" smtClean="0"/>
              <a:t>disciplína</a:t>
            </a:r>
            <a:r>
              <a:rPr lang="en-US" altLang="cs-CZ" dirty="0" smtClean="0"/>
              <a:t>. </a:t>
            </a:r>
            <a:endParaRPr lang="cs-CZ" altLang="cs-CZ" dirty="0" smtClean="0"/>
          </a:p>
          <a:p>
            <a:r>
              <a:rPr lang="en-US" altLang="cs-CZ" dirty="0" err="1" smtClean="0"/>
              <a:t>aplikac</a:t>
            </a:r>
            <a:r>
              <a:rPr lang="cs-CZ" altLang="cs-CZ" dirty="0" smtClean="0"/>
              <a:t>e</a:t>
            </a:r>
            <a:r>
              <a:rPr lang="en-US" altLang="cs-CZ" dirty="0" smtClean="0"/>
              <a:t> </a:t>
            </a:r>
            <a:r>
              <a:rPr lang="en-US" altLang="cs-CZ" dirty="0" err="1" smtClean="0"/>
              <a:t>marketingových</a:t>
            </a:r>
            <a:r>
              <a:rPr lang="en-US" altLang="cs-CZ" dirty="0" smtClean="0"/>
              <a:t> </a:t>
            </a:r>
            <a:r>
              <a:rPr lang="en-US" altLang="cs-CZ" dirty="0" err="1" smtClean="0"/>
              <a:t>principů</a:t>
            </a:r>
            <a:r>
              <a:rPr lang="en-US" altLang="cs-CZ" dirty="0" smtClean="0"/>
              <a:t> v </a:t>
            </a:r>
            <a:r>
              <a:rPr lang="en-US" altLang="cs-CZ" dirty="0" err="1" smtClean="0">
                <a:hlinkClick r:id="rId3" tooltip="Personalistika"/>
              </a:rPr>
              <a:t>personalistice</a:t>
            </a:r>
            <a:r>
              <a:rPr lang="en-US" altLang="cs-CZ" dirty="0" smtClean="0"/>
              <a:t>, a to od </a:t>
            </a:r>
            <a:r>
              <a:rPr lang="en-US" altLang="cs-CZ" dirty="0" err="1" smtClean="0"/>
              <a:t>okamžiku</a:t>
            </a:r>
            <a:r>
              <a:rPr lang="en-US" altLang="cs-CZ" dirty="0" smtClean="0"/>
              <a:t> </a:t>
            </a:r>
            <a:r>
              <a:rPr lang="en-US" altLang="cs-CZ" dirty="0" err="1" smtClean="0"/>
              <a:t>náboru</a:t>
            </a:r>
            <a:r>
              <a:rPr lang="en-US" altLang="cs-CZ" dirty="0" smtClean="0"/>
              <a:t> </a:t>
            </a:r>
            <a:r>
              <a:rPr lang="en-US" altLang="cs-CZ" dirty="0" err="1" smtClean="0"/>
              <a:t>zaměstnanců</a:t>
            </a:r>
            <a:r>
              <a:rPr lang="en-US" altLang="cs-CZ" dirty="0" smtClean="0"/>
              <a:t> </a:t>
            </a:r>
            <a:r>
              <a:rPr lang="en-US" altLang="cs-CZ" dirty="0" err="1" smtClean="0"/>
              <a:t>až</a:t>
            </a:r>
            <a:r>
              <a:rPr lang="en-US" altLang="cs-CZ" dirty="0" smtClean="0"/>
              <a:t> </a:t>
            </a:r>
            <a:r>
              <a:rPr lang="en-US" altLang="cs-CZ" dirty="0" err="1" smtClean="0"/>
              <a:t>po</a:t>
            </a:r>
            <a:r>
              <a:rPr lang="en-US" altLang="cs-CZ" dirty="0" smtClean="0"/>
              <a:t> </a:t>
            </a:r>
            <a:r>
              <a:rPr lang="en-US" altLang="cs-CZ" dirty="0" err="1" smtClean="0"/>
              <a:t>jejich</a:t>
            </a:r>
            <a:r>
              <a:rPr lang="en-US" altLang="cs-CZ" dirty="0" smtClean="0"/>
              <a:t> </a:t>
            </a:r>
            <a:r>
              <a:rPr lang="en-US" altLang="cs-CZ" dirty="0" err="1" smtClean="0"/>
              <a:t>propouštění</a:t>
            </a:r>
            <a:r>
              <a:rPr lang="en-US" altLang="cs-CZ" dirty="0" smtClean="0"/>
              <a:t>.</a:t>
            </a:r>
            <a:endParaRPr lang="cs-CZ" altLang="cs-CZ" dirty="0" smtClean="0"/>
          </a:p>
          <a:p>
            <a:r>
              <a:rPr lang="en-US" altLang="cs-CZ" dirty="0" err="1" smtClean="0"/>
              <a:t>systematické</a:t>
            </a:r>
            <a:r>
              <a:rPr lang="en-US" altLang="cs-CZ" dirty="0" smtClean="0"/>
              <a:t> </a:t>
            </a:r>
            <a:r>
              <a:rPr lang="en-US" altLang="cs-CZ" dirty="0" err="1" smtClean="0"/>
              <a:t>budování</a:t>
            </a:r>
            <a:r>
              <a:rPr lang="en-US" altLang="cs-CZ" dirty="0" smtClean="0"/>
              <a:t> </a:t>
            </a:r>
            <a:r>
              <a:rPr lang="en-US" altLang="cs-CZ" dirty="0" err="1" smtClean="0"/>
              <a:t>dobrého</a:t>
            </a:r>
            <a:r>
              <a:rPr lang="en-US" altLang="cs-CZ" dirty="0" smtClean="0"/>
              <a:t> </a:t>
            </a:r>
            <a:r>
              <a:rPr lang="en-US" altLang="cs-CZ" dirty="0" err="1" smtClean="0"/>
              <a:t>jména</a:t>
            </a:r>
            <a:r>
              <a:rPr lang="en-US" altLang="cs-CZ" dirty="0" smtClean="0"/>
              <a:t> </a:t>
            </a:r>
            <a:r>
              <a:rPr lang="en-US" altLang="cs-CZ" dirty="0" err="1" smtClean="0"/>
              <a:t>společnosti</a:t>
            </a:r>
            <a:r>
              <a:rPr lang="en-US" altLang="cs-CZ" dirty="0" smtClean="0"/>
              <a:t> a </a:t>
            </a:r>
            <a:r>
              <a:rPr lang="en-US" altLang="cs-CZ" dirty="0" err="1" smtClean="0"/>
              <a:t>značky</a:t>
            </a:r>
            <a:r>
              <a:rPr lang="en-US" altLang="cs-CZ" dirty="0" smtClean="0"/>
              <a:t> </a:t>
            </a:r>
            <a:r>
              <a:rPr lang="en-US" altLang="cs-CZ" dirty="0" err="1" smtClean="0"/>
              <a:t>zaměstnavatele</a:t>
            </a:r>
            <a:r>
              <a:rPr lang="en-US" altLang="cs-CZ" dirty="0" smtClean="0"/>
              <a:t> </a:t>
            </a:r>
            <a:r>
              <a:rPr lang="en-US" altLang="cs-CZ" dirty="0" err="1" smtClean="0"/>
              <a:t>na</a:t>
            </a:r>
            <a:r>
              <a:rPr lang="en-US" altLang="cs-CZ" dirty="0" smtClean="0"/>
              <a:t> </a:t>
            </a:r>
            <a:r>
              <a:rPr lang="en-US" altLang="cs-CZ" dirty="0" err="1" smtClean="0"/>
              <a:t>trhu</a:t>
            </a:r>
            <a:endParaRPr lang="cs-CZ" altLang="cs-CZ" dirty="0" smtClean="0"/>
          </a:p>
          <a:p>
            <a:endParaRPr lang="en-US" altLang="cs-CZ" dirty="0" smtClean="0"/>
          </a:p>
        </p:txBody>
      </p:sp>
      <p:sp>
        <p:nvSpPr>
          <p:cNvPr id="2" name="Nadpis 1"/>
          <p:cNvSpPr>
            <a:spLocks noGrp="1"/>
          </p:cNvSpPr>
          <p:nvPr>
            <p:ph type="title"/>
          </p:nvPr>
        </p:nvSpPr>
        <p:spPr/>
        <p:txBody>
          <a:bodyPr/>
          <a:lstStyle/>
          <a:p>
            <a:pPr fontAlgn="auto">
              <a:spcAft>
                <a:spcPts val="0"/>
              </a:spcAft>
              <a:defRPr/>
            </a:pPr>
            <a:r>
              <a:rPr lang="cs-CZ" dirty="0" smtClean="0"/>
              <a:t>HR marketing</a:t>
            </a:r>
            <a:endParaRPr lang="en-US" dirty="0"/>
          </a:p>
        </p:txBody>
      </p:sp>
    </p:spTree>
    <p:extLst>
      <p:ext uri="{BB962C8B-B14F-4D97-AF65-F5344CB8AC3E}">
        <p14:creationId xmlns:p14="http://schemas.microsoft.com/office/powerpoint/2010/main" val="12299324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73050"/>
            <a:ext cx="5410944" cy="1162050"/>
          </a:xfrm>
        </p:spPr>
        <p:txBody>
          <a:bodyPr>
            <a:normAutofit/>
          </a:bodyPr>
          <a:lstStyle/>
          <a:p>
            <a:pPr fontAlgn="auto">
              <a:spcAft>
                <a:spcPts val="0"/>
              </a:spcAft>
              <a:defRPr/>
            </a:pPr>
            <a:r>
              <a:rPr lang="en-US" sz="3200" dirty="0" smtClean="0"/>
              <a:t>Best Employers</a:t>
            </a:r>
            <a:r>
              <a:rPr lang="cs-CZ" sz="3200" dirty="0" smtClean="0"/>
              <a:t> ČR</a:t>
            </a:r>
            <a:endParaRPr lang="en-US" sz="3200" dirty="0"/>
          </a:p>
        </p:txBody>
      </p:sp>
      <p:sp>
        <p:nvSpPr>
          <p:cNvPr id="5" name="Zástupný symbol pro text 4"/>
          <p:cNvSpPr>
            <a:spLocks noGrp="1"/>
          </p:cNvSpPr>
          <p:nvPr>
            <p:ph type="body" idx="2"/>
          </p:nvPr>
        </p:nvSpPr>
        <p:spPr>
          <a:xfrm>
            <a:off x="0" y="1435100"/>
            <a:ext cx="4064000" cy="5422900"/>
          </a:xfrm>
        </p:spPr>
        <p:txBody>
          <a:bodyPr>
            <a:normAutofit/>
          </a:bodyPr>
          <a:lstStyle/>
          <a:p>
            <a:pPr marL="285750" indent="-285750" fontAlgn="auto">
              <a:spcAft>
                <a:spcPts val="0"/>
              </a:spcAft>
              <a:buFont typeface="Arial" pitchFamily="34" charset="0"/>
              <a:buChar char="•"/>
              <a:defRPr/>
            </a:pPr>
            <a:r>
              <a:rPr lang="en-US" sz="1800" dirty="0" err="1" smtClean="0"/>
              <a:t>studie</a:t>
            </a:r>
            <a:r>
              <a:rPr lang="en-US" sz="1800" dirty="0" smtClean="0"/>
              <a:t> Best Employers </a:t>
            </a:r>
            <a:r>
              <a:rPr lang="en-US" sz="1800" dirty="0" err="1" smtClean="0"/>
              <a:t>Česká</a:t>
            </a:r>
            <a:r>
              <a:rPr lang="en-US" sz="1800" dirty="0" smtClean="0"/>
              <a:t> </a:t>
            </a:r>
            <a:r>
              <a:rPr lang="en-US" sz="1800" dirty="0" err="1" smtClean="0"/>
              <a:t>republika</a:t>
            </a:r>
            <a:r>
              <a:rPr lang="cs-CZ" sz="1800" dirty="0" smtClean="0"/>
              <a:t> 2012</a:t>
            </a:r>
            <a:endParaRPr lang="cs-CZ" sz="1800" dirty="0"/>
          </a:p>
          <a:p>
            <a:pPr marL="742950" lvl="1" indent="-285750" fontAlgn="auto">
              <a:spcBef>
                <a:spcPts val="324"/>
              </a:spcBef>
              <a:spcAft>
                <a:spcPts val="0"/>
              </a:spcAft>
              <a:buFont typeface="Arial" pitchFamily="34" charset="0"/>
              <a:buChar char="•"/>
              <a:defRPr/>
            </a:pPr>
            <a:r>
              <a:rPr lang="cs-CZ" sz="1800" dirty="0" smtClean="0"/>
              <a:t>Pořádá </a:t>
            </a:r>
            <a:r>
              <a:rPr lang="cs-CZ" sz="1800" dirty="0" err="1" smtClean="0"/>
              <a:t>Aon</a:t>
            </a:r>
            <a:r>
              <a:rPr lang="cs-CZ" sz="1800" dirty="0" smtClean="0"/>
              <a:t> </a:t>
            </a:r>
            <a:r>
              <a:rPr lang="cs-CZ" sz="1800" dirty="0" err="1" smtClean="0"/>
              <a:t>Hewitt</a:t>
            </a:r>
            <a:r>
              <a:rPr lang="cs-CZ" sz="1800" dirty="0" smtClean="0"/>
              <a:t> (česká pobočka)</a:t>
            </a:r>
          </a:p>
          <a:p>
            <a:pPr marL="742950" lvl="1" indent="-285750" fontAlgn="auto">
              <a:spcBef>
                <a:spcPts val="324"/>
              </a:spcBef>
              <a:spcAft>
                <a:spcPts val="0"/>
              </a:spcAft>
              <a:buFont typeface="Arial" pitchFamily="34" charset="0"/>
              <a:buChar char="•"/>
              <a:defRPr/>
            </a:pPr>
            <a:r>
              <a:rPr lang="cs-CZ" sz="1800" dirty="0" smtClean="0"/>
              <a:t>Působení 2 roky na trhu s více jak 50 zaměstnanci</a:t>
            </a:r>
          </a:p>
          <a:p>
            <a:pPr marL="742950" lvl="1" indent="-285750" fontAlgn="auto">
              <a:spcBef>
                <a:spcPts val="324"/>
              </a:spcBef>
              <a:spcAft>
                <a:spcPts val="0"/>
              </a:spcAft>
              <a:buFont typeface="Arial" pitchFamily="34" charset="0"/>
              <a:buChar char="•"/>
              <a:defRPr/>
            </a:pPr>
            <a:r>
              <a:rPr lang="en-US" sz="1800" b="1" dirty="0" err="1" smtClean="0"/>
              <a:t>vysok</a:t>
            </a:r>
            <a:r>
              <a:rPr lang="cs-CZ" sz="1800" b="1" dirty="0" smtClean="0"/>
              <a:t>á</a:t>
            </a:r>
            <a:r>
              <a:rPr lang="en-US" sz="1800" b="1" dirty="0" smtClean="0"/>
              <a:t> </a:t>
            </a:r>
            <a:r>
              <a:rPr lang="en-US" sz="1800" b="1" dirty="0" err="1" smtClean="0"/>
              <a:t>mír</a:t>
            </a:r>
            <a:r>
              <a:rPr lang="cs-CZ" sz="1800" b="1" dirty="0" smtClean="0"/>
              <a:t>a</a:t>
            </a:r>
            <a:r>
              <a:rPr lang="en-US" sz="1800" b="1" dirty="0" smtClean="0"/>
              <a:t> </a:t>
            </a:r>
            <a:r>
              <a:rPr lang="en-US" sz="1800" b="1" dirty="0" err="1" smtClean="0"/>
              <a:t>motivovanosti</a:t>
            </a:r>
            <a:r>
              <a:rPr lang="en-US" sz="1800" b="1" dirty="0" smtClean="0"/>
              <a:t> </a:t>
            </a:r>
            <a:r>
              <a:rPr lang="cs-CZ" sz="1800" b="1" dirty="0" smtClean="0"/>
              <a:t>(</a:t>
            </a:r>
            <a:r>
              <a:rPr lang="cs-CZ" sz="1800" b="1" dirty="0" err="1" smtClean="0"/>
              <a:t>stay</a:t>
            </a:r>
            <a:r>
              <a:rPr lang="cs-CZ" sz="1800" b="1" dirty="0" smtClean="0"/>
              <a:t>, </a:t>
            </a:r>
            <a:r>
              <a:rPr lang="cs-CZ" sz="1800" b="1" dirty="0" err="1" smtClean="0"/>
              <a:t>say</a:t>
            </a:r>
            <a:r>
              <a:rPr lang="cs-CZ" sz="1800" b="1" dirty="0" smtClean="0"/>
              <a:t>, </a:t>
            </a:r>
            <a:r>
              <a:rPr lang="cs-CZ" sz="1800" b="1" dirty="0" err="1" smtClean="0"/>
              <a:t>strive</a:t>
            </a:r>
            <a:r>
              <a:rPr lang="cs-CZ" sz="1800" b="1" dirty="0" smtClean="0"/>
              <a:t>) </a:t>
            </a:r>
            <a:r>
              <a:rPr lang="en-US" sz="1800" dirty="0" smtClean="0"/>
              <a:t>a </a:t>
            </a:r>
            <a:r>
              <a:rPr lang="en-US" sz="1800" dirty="0" err="1" smtClean="0"/>
              <a:t>spokojenosti</a:t>
            </a:r>
            <a:r>
              <a:rPr lang="en-US" sz="1800" dirty="0" smtClean="0"/>
              <a:t> se </a:t>
            </a:r>
            <a:r>
              <a:rPr lang="en-US" sz="1800" dirty="0" err="1" smtClean="0"/>
              <a:t>zaměstnáním</a:t>
            </a:r>
            <a:r>
              <a:rPr lang="en-US" sz="1800" dirty="0" smtClean="0"/>
              <a:t> </a:t>
            </a:r>
            <a:r>
              <a:rPr lang="en-US" sz="1800" dirty="0" err="1" smtClean="0"/>
              <a:t>ve</a:t>
            </a:r>
            <a:r>
              <a:rPr lang="en-US" sz="1800" dirty="0" smtClean="0"/>
              <a:t> </a:t>
            </a:r>
            <a:r>
              <a:rPr lang="en-US" sz="1800" dirty="0" err="1" smtClean="0"/>
              <a:t>své</a:t>
            </a:r>
            <a:r>
              <a:rPr lang="en-US" sz="1800" dirty="0" smtClean="0"/>
              <a:t> </a:t>
            </a:r>
            <a:r>
              <a:rPr lang="en-US" sz="1800" dirty="0" err="1" smtClean="0"/>
              <a:t>společnosti</a:t>
            </a:r>
            <a:endParaRPr lang="en-US" sz="1800" dirty="0" smtClean="0"/>
          </a:p>
          <a:p>
            <a:pPr fontAlgn="auto">
              <a:spcAft>
                <a:spcPts val="0"/>
              </a:spcAft>
              <a:buFont typeface="Wingdings 3"/>
              <a:buNone/>
              <a:defRPr/>
            </a:pPr>
            <a:endParaRPr lang="en-US" sz="1800" dirty="0"/>
          </a:p>
        </p:txBody>
      </p:sp>
      <p:sp>
        <p:nvSpPr>
          <p:cNvPr id="3" name="Zástupný symbol pro obsah 2"/>
          <p:cNvSpPr>
            <a:spLocks noGrp="1"/>
          </p:cNvSpPr>
          <p:nvPr>
            <p:ph sz="half" idx="1"/>
          </p:nvPr>
        </p:nvSpPr>
        <p:spPr>
          <a:xfrm>
            <a:off x="4013200" y="188913"/>
            <a:ext cx="5111750" cy="5853112"/>
          </a:xfrm>
        </p:spPr>
        <p:txBody>
          <a:bodyPr>
            <a:normAutofit/>
          </a:bodyPr>
          <a:lstStyle/>
          <a:p>
            <a:pPr marL="365760" indent="-256032" fontAlgn="auto">
              <a:spcAft>
                <a:spcPts val="0"/>
              </a:spcAft>
              <a:buFont typeface="Wingdings 3"/>
              <a:buChar char=""/>
              <a:defRPr/>
            </a:pPr>
            <a:endParaRPr lang="cs-CZ" dirty="0" smtClean="0"/>
          </a:p>
          <a:p>
            <a:pPr marL="365760" indent="-256032" fontAlgn="auto">
              <a:spcAft>
                <a:spcPts val="0"/>
              </a:spcAft>
              <a:buFont typeface="Wingdings 3"/>
              <a:buChar char=""/>
              <a:defRPr/>
            </a:pPr>
            <a:endParaRPr lang="cs-CZ" dirty="0"/>
          </a:p>
          <a:p>
            <a:pPr marL="365760" indent="-256032" fontAlgn="auto">
              <a:spcAft>
                <a:spcPts val="0"/>
              </a:spcAft>
              <a:buFont typeface="Wingdings 3"/>
              <a:buChar char=""/>
              <a:defRPr/>
            </a:pPr>
            <a:endParaRPr lang="cs-CZ" dirty="0" smtClean="0"/>
          </a:p>
          <a:p>
            <a:pPr marL="365760" indent="-256032" fontAlgn="auto">
              <a:spcAft>
                <a:spcPts val="0"/>
              </a:spcAft>
              <a:buFont typeface="Wingdings 3"/>
              <a:buChar char=""/>
              <a:defRPr/>
            </a:pPr>
            <a:endParaRPr lang="cs-CZ" dirty="0"/>
          </a:p>
          <a:p>
            <a:pPr marL="365760" indent="-256032" fontAlgn="auto">
              <a:spcAft>
                <a:spcPts val="0"/>
              </a:spcAft>
              <a:buFont typeface="Wingdings 3"/>
              <a:buChar char=""/>
              <a:defRPr/>
            </a:pPr>
            <a:endParaRPr lang="cs-CZ" dirty="0" smtClean="0"/>
          </a:p>
          <a:p>
            <a:pPr marL="365760" indent="-256032" fontAlgn="auto">
              <a:spcAft>
                <a:spcPts val="0"/>
              </a:spcAft>
              <a:buFont typeface="Wingdings 3"/>
              <a:buChar char=""/>
              <a:defRPr/>
            </a:pPr>
            <a:endParaRPr lang="cs-CZ" dirty="0"/>
          </a:p>
          <a:p>
            <a:pPr marL="365760" indent="-256032" fontAlgn="auto">
              <a:spcAft>
                <a:spcPts val="0"/>
              </a:spcAft>
              <a:buFont typeface="Wingdings 3"/>
              <a:buChar char=""/>
              <a:defRPr/>
            </a:pPr>
            <a:r>
              <a:rPr lang="en-US" sz="1300" dirty="0" smtClean="0"/>
              <a:t>H</a:t>
            </a:r>
            <a:endParaRPr lang="cs-CZ" sz="1300" dirty="0" smtClean="0"/>
          </a:p>
          <a:p>
            <a:pPr marL="365760" indent="-256032" fontAlgn="auto">
              <a:spcAft>
                <a:spcPts val="0"/>
              </a:spcAft>
              <a:buFont typeface="Wingdings 3"/>
              <a:buChar char=""/>
              <a:defRPr/>
            </a:pPr>
            <a:endParaRPr lang="cs-CZ" sz="1300" dirty="0"/>
          </a:p>
          <a:p>
            <a:pPr marL="365760" indent="-256032" fontAlgn="auto">
              <a:spcAft>
                <a:spcPts val="0"/>
              </a:spcAft>
              <a:buFont typeface="Wingdings 3"/>
              <a:buChar char=""/>
              <a:defRPr/>
            </a:pPr>
            <a:endParaRPr lang="cs-CZ" sz="1300" dirty="0" smtClean="0"/>
          </a:p>
          <a:p>
            <a:pPr marL="365760" indent="-256032" fontAlgn="auto">
              <a:spcAft>
                <a:spcPts val="0"/>
              </a:spcAft>
              <a:buFont typeface="Wingdings 3"/>
              <a:buChar char=""/>
              <a:defRPr/>
            </a:pPr>
            <a:endParaRPr lang="cs-CZ" sz="1300" dirty="0"/>
          </a:p>
          <a:p>
            <a:pPr marL="365760" indent="-256032" fontAlgn="auto">
              <a:spcAft>
                <a:spcPts val="0"/>
              </a:spcAft>
              <a:buFont typeface="Wingdings 3"/>
              <a:buChar char=""/>
              <a:defRPr/>
            </a:pPr>
            <a:endParaRPr lang="cs-CZ" sz="1300" dirty="0" smtClean="0"/>
          </a:p>
          <a:p>
            <a:pPr marL="365760" indent="-256032" fontAlgn="auto">
              <a:spcAft>
                <a:spcPts val="0"/>
              </a:spcAft>
              <a:buFont typeface="Wingdings 3"/>
              <a:buChar char=""/>
              <a:defRPr/>
            </a:pPr>
            <a:endParaRPr lang="cs-CZ" sz="1300" dirty="0"/>
          </a:p>
          <a:p>
            <a:pPr marL="365760" indent="-256032" fontAlgn="auto">
              <a:spcAft>
                <a:spcPts val="0"/>
              </a:spcAft>
              <a:buFont typeface="Wingdings 3"/>
              <a:buChar char=""/>
              <a:defRPr/>
            </a:pPr>
            <a:endParaRPr lang="cs-CZ" sz="1300" dirty="0" smtClean="0"/>
          </a:p>
          <a:p>
            <a:pPr marL="365760" indent="-256032" fontAlgn="auto">
              <a:spcAft>
                <a:spcPts val="0"/>
              </a:spcAft>
              <a:buFont typeface="Wingdings 3"/>
              <a:buChar char=""/>
              <a:defRPr/>
            </a:pPr>
            <a:endParaRPr lang="cs-CZ" sz="1300" dirty="0"/>
          </a:p>
          <a:p>
            <a:pPr marL="0" indent="0" fontAlgn="auto">
              <a:spcAft>
                <a:spcPts val="0"/>
              </a:spcAft>
              <a:buFont typeface="Wingdings 3"/>
              <a:buNone/>
              <a:defRPr/>
            </a:pPr>
            <a:r>
              <a:rPr lang="en-US" sz="1300" dirty="0" smtClean="0"/>
              <a:t>ttps://ceplb03.hewitt.com/bestemployers/europe/czechrepublic/czech/pages/results2012.htm</a:t>
            </a:r>
            <a:endParaRPr lang="en-US" sz="1300" dirty="0"/>
          </a:p>
        </p:txBody>
      </p:sp>
      <p:pic>
        <p:nvPicPr>
          <p:cNvPr id="60420" name="Picture 2"/>
          <p:cNvPicPr>
            <a:picLocks noChangeAspect="1" noChangeArrowheads="1"/>
          </p:cNvPicPr>
          <p:nvPr/>
        </p:nvPicPr>
        <p:blipFill>
          <a:blip r:embed="rId3">
            <a:extLst>
              <a:ext uri="{28A0092B-C50C-407E-A947-70E740481C1C}">
                <a14:useLocalDpi xmlns:a14="http://schemas.microsoft.com/office/drawing/2010/main" val="0"/>
              </a:ext>
            </a:extLst>
          </a:blip>
          <a:srcRect l="18272" t="13251" r="42654" b="32500"/>
          <a:stretch>
            <a:fillRect/>
          </a:stretch>
        </p:blipFill>
        <p:spPr bwMode="auto">
          <a:xfrm>
            <a:off x="4351338" y="1628775"/>
            <a:ext cx="47974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2" y="5330191"/>
            <a:ext cx="1495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p:cNvPicPr>
            <a:picLocks noChangeAspect="1" noChangeArrowheads="1"/>
          </p:cNvPicPr>
          <p:nvPr/>
        </p:nvPicPr>
        <p:blipFill>
          <a:blip r:embed="rId5">
            <a:extLst>
              <a:ext uri="{28A0092B-C50C-407E-A947-70E740481C1C}">
                <a14:useLocalDpi xmlns:a14="http://schemas.microsoft.com/office/drawing/2010/main" val="0"/>
              </a:ext>
            </a:extLst>
          </a:blip>
          <a:srcRect r="40675" b="26306"/>
          <a:stretch>
            <a:fillRect/>
          </a:stretch>
        </p:blipFill>
        <p:spPr bwMode="auto">
          <a:xfrm>
            <a:off x="2413717" y="4966971"/>
            <a:ext cx="1379537"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8120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755576" y="1557338"/>
            <a:ext cx="8136904" cy="1800225"/>
          </a:xfrm>
        </p:spPr>
        <p:txBody>
          <a:bodyPr/>
          <a:lstStyle/>
          <a:p>
            <a:pPr algn="ctr" eaLnBrk="1" hangingPunct="1"/>
            <a:r>
              <a:rPr lang="cs-CZ" altLang="cs-CZ" sz="4400" dirty="0" smtClean="0"/>
              <a:t>Poradenství  ve finanční oblasti</a:t>
            </a:r>
          </a:p>
        </p:txBody>
      </p:sp>
      <p:sp>
        <p:nvSpPr>
          <p:cNvPr id="5" name="Rectangle 4"/>
          <p:cNvSpPr>
            <a:spLocks noGrp="1" noChangeArrowheads="1"/>
          </p:cNvSpPr>
          <p:nvPr>
            <p:ph type="dt" sz="half" idx="10"/>
          </p:nvPr>
        </p:nvSpPr>
        <p:spPr/>
        <p:txBody>
          <a:bodyPr/>
          <a:lstStyle/>
          <a:p>
            <a:pPr>
              <a:defRPr/>
            </a:pPr>
            <a:r>
              <a:rPr lang="en-US" altLang="en-US" smtClean="0"/>
              <a:t>Blok 1_12.3.2016</a:t>
            </a:r>
            <a:endParaRPr lang="cs-CZ" altLang="en-US" dirty="0"/>
          </a:p>
        </p:txBody>
      </p:sp>
      <p:sp>
        <p:nvSpPr>
          <p:cNvPr id="7" name="Rectangle 6"/>
          <p:cNvSpPr>
            <a:spLocks noGrp="1" noChangeArrowheads="1"/>
          </p:cNvSpPr>
          <p:nvPr>
            <p:ph type="sldNum" sz="quarter" idx="12"/>
          </p:nvPr>
        </p:nvSpPr>
        <p:spPr/>
        <p:txBody>
          <a:bodyPr/>
          <a:lstStyle/>
          <a:p>
            <a:pPr>
              <a:defRPr/>
            </a:pPr>
            <a:fld id="{193322B4-E0F4-4EAC-BD0F-D2986EA04E77}" type="slidenum">
              <a:rPr lang="cs-CZ" altLang="en-US"/>
              <a:pPr>
                <a:defRPr/>
              </a:pPr>
              <a:t>73</a:t>
            </a:fld>
            <a:endParaRPr lang="cs-CZ" altLang="en-US"/>
          </a:p>
        </p:txBody>
      </p:sp>
      <p:pic>
        <p:nvPicPr>
          <p:cNvPr id="3079" name="Picture 4" descr="MCj01557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3573463"/>
            <a:ext cx="16208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dnadpis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033780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t>Poradenství vs. zprostředkování</a:t>
            </a:r>
          </a:p>
        </p:txBody>
      </p:sp>
      <p:sp>
        <p:nvSpPr>
          <p:cNvPr id="4099" name="Rectangle 3"/>
          <p:cNvSpPr>
            <a:spLocks noGrp="1" noChangeArrowheads="1"/>
          </p:cNvSpPr>
          <p:nvPr>
            <p:ph type="body" idx="1"/>
          </p:nvPr>
        </p:nvSpPr>
        <p:spPr/>
        <p:txBody>
          <a:bodyPr/>
          <a:lstStyle/>
          <a:p>
            <a:pPr eaLnBrk="1" hangingPunct="1"/>
            <a:r>
              <a:rPr lang="cs-CZ" altLang="cs-CZ" sz="2600" smtClean="0"/>
              <a:t>Finanční poradenství vs. Finanční zprostředkování</a:t>
            </a:r>
          </a:p>
          <a:p>
            <a:pPr eaLnBrk="1" hangingPunct="1"/>
            <a:r>
              <a:rPr lang="cs-CZ" altLang="cs-CZ" sz="2600" smtClean="0"/>
              <a:t>Závislá distribuce finančních produktů vs. Nezávislé poradenství</a:t>
            </a:r>
          </a:p>
          <a:p>
            <a:pPr eaLnBrk="1" hangingPunct="1"/>
            <a:r>
              <a:rPr lang="cs-CZ" altLang="cs-CZ" sz="2600" b="1" smtClean="0"/>
              <a:t>Poradenská a konzultační činnost, zpracování odborných studií a posudků (</a:t>
            </a:r>
            <a:r>
              <a:rPr lang="cs-CZ" altLang="cs-CZ" sz="2600" b="1" smtClean="0">
                <a:hlinkClick r:id="rId2"/>
              </a:rPr>
              <a:t>nařízení vlády č. 278/2008 Sb</a:t>
            </a:r>
            <a:r>
              <a:rPr lang="cs-CZ" altLang="cs-CZ" sz="2600" b="1" smtClean="0"/>
              <a:t> č.60</a:t>
            </a:r>
            <a:r>
              <a:rPr lang="cs-CZ" altLang="cs-CZ" sz="2600" smtClean="0"/>
              <a:t>)</a:t>
            </a:r>
            <a:r>
              <a:rPr lang="cs-CZ" altLang="cs-CZ" sz="2600" b="1" smtClean="0"/>
              <a:t>x zprostředkování obchodu a služeb </a:t>
            </a:r>
            <a:r>
              <a:rPr lang="cs-CZ" altLang="cs-CZ" sz="2600" b="1" smtClean="0">
                <a:hlinkClick r:id="rId2"/>
              </a:rPr>
              <a:t>nařízení vlády č. 278/2008 Sb</a:t>
            </a:r>
            <a:r>
              <a:rPr lang="cs-CZ" altLang="cs-CZ" sz="2600" b="1" smtClean="0"/>
              <a:t> č.47</a:t>
            </a:r>
            <a:r>
              <a:rPr lang="cs-CZ" altLang="cs-CZ" sz="2600" smtClean="0"/>
              <a:t>)</a:t>
            </a:r>
          </a:p>
          <a:p>
            <a:pPr lvl="1" eaLnBrk="1" hangingPunct="1"/>
            <a:r>
              <a:rPr lang="cs-CZ" altLang="cs-CZ" sz="2200" b="1" smtClean="0"/>
              <a:t>Registr investičních zprostředkovatelů</a:t>
            </a:r>
          </a:p>
          <a:p>
            <a:pPr lvl="1" eaLnBrk="1" hangingPunct="1"/>
            <a:r>
              <a:rPr lang="cs-CZ" altLang="cs-CZ" sz="2200" b="1" smtClean="0"/>
              <a:t>Registr pojišťovacích zprostředkovatelů</a:t>
            </a:r>
          </a:p>
        </p:txBody>
      </p:sp>
    </p:spTree>
    <p:extLst>
      <p:ext uri="{BB962C8B-B14F-4D97-AF65-F5344CB8AC3E}">
        <p14:creationId xmlns:p14="http://schemas.microsoft.com/office/powerpoint/2010/main" val="10080030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cs-CZ" altLang="cs-CZ" smtClean="0"/>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t="4912" r="19893" b="41183"/>
          <a:stretch>
            <a:fillRect/>
          </a:stretch>
        </p:blipFill>
        <p:spPr bwMode="auto">
          <a:xfrm>
            <a:off x="323528" y="980728"/>
            <a:ext cx="8712200"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668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mtClean="0"/>
              <a:t>Poradenství ve finanční oblasti</a:t>
            </a:r>
          </a:p>
        </p:txBody>
      </p:sp>
      <p:sp>
        <p:nvSpPr>
          <p:cNvPr id="6147" name="Rectangle 3"/>
          <p:cNvSpPr>
            <a:spLocks noGrp="1" noChangeArrowheads="1"/>
          </p:cNvSpPr>
          <p:nvPr>
            <p:ph type="body" idx="1"/>
          </p:nvPr>
        </p:nvSpPr>
        <p:spPr/>
        <p:txBody>
          <a:bodyPr/>
          <a:lstStyle/>
          <a:p>
            <a:pPr eaLnBrk="1" hangingPunct="1"/>
            <a:r>
              <a:rPr lang="cs-CZ" altLang="cs-CZ" smtClean="0"/>
              <a:t>Nejznámější značkou na trhu „finančního poradenství“ je podle průzkumu česká společnost Broker Consulting (37%). Za ní následují společnosti OVB Allfinanz (31%) a Fincentrum (28%) (PPM Factum Research říjen 2012)</a:t>
            </a:r>
          </a:p>
          <a:p>
            <a:pPr eaLnBrk="1" hangingPunct="1"/>
            <a:r>
              <a:rPr lang="cs-CZ" altLang="cs-CZ" smtClean="0"/>
              <a:t>potřeba na počátku vzdělat klienta</a:t>
            </a:r>
          </a:p>
          <a:p>
            <a:pPr eaLnBrk="1" hangingPunct="1"/>
            <a:r>
              <a:rPr lang="cs-CZ" altLang="cs-CZ" smtClean="0"/>
              <a:t>analýza ukazatelů – likvidita, zadluženost, ukazatele obratu, rentability</a:t>
            </a:r>
          </a:p>
        </p:txBody>
      </p:sp>
    </p:spTree>
    <p:extLst>
      <p:ext uri="{BB962C8B-B14F-4D97-AF65-F5344CB8AC3E}">
        <p14:creationId xmlns:p14="http://schemas.microsoft.com/office/powerpoint/2010/main" val="1165402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cs-CZ" altLang="cs-CZ" sz="3800" smtClean="0"/>
              <a:t>Průzkum finančního poradenství (banky a poradenské organizace, 2008)</a:t>
            </a:r>
          </a:p>
        </p:txBody>
      </p:sp>
      <p:pic>
        <p:nvPicPr>
          <p:cNvPr id="7171" name="Picture 5" descr="osobni-finance-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360045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osobni-finance-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0213"/>
            <a:ext cx="360045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osobni-finance-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933825"/>
            <a:ext cx="360045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osobni-finance-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933825"/>
            <a:ext cx="3659187"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204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mtClean="0"/>
              <a:t>Základy finančního poradenství</a:t>
            </a:r>
          </a:p>
        </p:txBody>
      </p:sp>
      <p:sp>
        <p:nvSpPr>
          <p:cNvPr id="8195" name="Rectangle 3"/>
          <p:cNvSpPr>
            <a:spLocks noGrp="1" noChangeArrowheads="1"/>
          </p:cNvSpPr>
          <p:nvPr>
            <p:ph type="body" idx="1"/>
          </p:nvPr>
        </p:nvSpPr>
        <p:spPr/>
        <p:txBody>
          <a:bodyPr/>
          <a:lstStyle/>
          <a:p>
            <a:pPr eaLnBrk="1" hangingPunct="1">
              <a:lnSpc>
                <a:spcPct val="80000"/>
              </a:lnSpc>
              <a:buFont typeface="Wingdings" pitchFamily="2" charset="2"/>
              <a:buNone/>
            </a:pPr>
            <a:r>
              <a:rPr lang="cs-CZ" altLang="cs-CZ" sz="1900" smtClean="0"/>
              <a:t>Poradce by se měl na počátku zakázky přesvědčit zda klient má</a:t>
            </a:r>
          </a:p>
          <a:p>
            <a:pPr eaLnBrk="1" hangingPunct="1">
              <a:lnSpc>
                <a:spcPct val="80000"/>
              </a:lnSpc>
              <a:buFont typeface="Wingdings" pitchFamily="2" charset="2"/>
              <a:buNone/>
            </a:pPr>
            <a:r>
              <a:rPr lang="cs-CZ" altLang="cs-CZ" sz="1900" smtClean="0"/>
              <a:t>základní představu o:</a:t>
            </a:r>
          </a:p>
          <a:p>
            <a:pPr eaLnBrk="1" hangingPunct="1">
              <a:lnSpc>
                <a:spcPct val="80000"/>
              </a:lnSpc>
              <a:buFont typeface="Wingdings" pitchFamily="2" charset="2"/>
              <a:buNone/>
            </a:pPr>
            <a:endParaRPr lang="cs-CZ" altLang="cs-CZ" sz="1900" smtClean="0"/>
          </a:p>
          <a:p>
            <a:pPr eaLnBrk="1" hangingPunct="1">
              <a:lnSpc>
                <a:spcPct val="80000"/>
              </a:lnSpc>
            </a:pPr>
            <a:r>
              <a:rPr lang="cs-CZ" altLang="cs-CZ" sz="1900" smtClean="0"/>
              <a:t>Vedení účetních knih – s důrazem na využití informací finančního rázu v manažerských rozhodnutích.</a:t>
            </a:r>
          </a:p>
          <a:p>
            <a:pPr eaLnBrk="1" hangingPunct="1">
              <a:lnSpc>
                <a:spcPct val="80000"/>
              </a:lnSpc>
            </a:pPr>
            <a:r>
              <a:rPr lang="cs-CZ" altLang="cs-CZ" sz="1900" smtClean="0"/>
              <a:t>Zásadách účetnictví – zejména o rozdílu mezi ziskem a cash-flow, firmou (jako právnickou osobou) a vlastníkem (jako osobou fyzickou) apod.</a:t>
            </a:r>
          </a:p>
          <a:p>
            <a:pPr eaLnBrk="1" hangingPunct="1">
              <a:lnSpc>
                <a:spcPct val="80000"/>
              </a:lnSpc>
            </a:pPr>
            <a:r>
              <a:rPr lang="cs-CZ" altLang="cs-CZ" sz="1900" smtClean="0"/>
              <a:t>Finančních výkazech - důležité je pochopení rozvahy a výsledovky, přičemž klient musí být dobře obeznámen se základními komponenty finančního výkazu.</a:t>
            </a:r>
          </a:p>
          <a:p>
            <a:pPr eaLnBrk="1" hangingPunct="1">
              <a:lnSpc>
                <a:spcPct val="80000"/>
              </a:lnSpc>
            </a:pPr>
            <a:r>
              <a:rPr lang="cs-CZ" altLang="cs-CZ" sz="1900" smtClean="0"/>
              <a:t>Peněžních tocích – s důrazem na to, že provozní kapitál (jako rozdíl oběžných aktiv a krátkodobých závazků) není vše a je tudíž nutné plánovat a myslet v rámci peněžních toků</a:t>
            </a:r>
          </a:p>
          <a:p>
            <a:pPr eaLnBrk="1" hangingPunct="1">
              <a:lnSpc>
                <a:spcPct val="80000"/>
              </a:lnSpc>
            </a:pPr>
            <a:r>
              <a:rPr lang="cs-CZ" altLang="cs-CZ" sz="1900" smtClean="0"/>
              <a:t>Finančních ukazatelích – s důrazem na ukazatele poměrové</a:t>
            </a:r>
          </a:p>
        </p:txBody>
      </p:sp>
    </p:spTree>
    <p:extLst>
      <p:ext uri="{BB962C8B-B14F-4D97-AF65-F5344CB8AC3E}">
        <p14:creationId xmlns:p14="http://schemas.microsoft.com/office/powerpoint/2010/main" val="8070815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mtClean="0"/>
              <a:t>Finanční ukazatele</a:t>
            </a:r>
          </a:p>
        </p:txBody>
      </p:sp>
      <p:sp>
        <p:nvSpPr>
          <p:cNvPr id="9219" name="Rectangle 3"/>
          <p:cNvSpPr>
            <a:spLocks noGrp="1" noChangeArrowheads="1"/>
          </p:cNvSpPr>
          <p:nvPr>
            <p:ph type="body" idx="1"/>
          </p:nvPr>
        </p:nvSpPr>
        <p:spPr/>
        <p:txBody>
          <a:bodyPr/>
          <a:lstStyle/>
          <a:p>
            <a:pPr eaLnBrk="1" hangingPunct="1">
              <a:lnSpc>
                <a:spcPct val="90000"/>
              </a:lnSpc>
            </a:pPr>
            <a:r>
              <a:rPr lang="cs-CZ" altLang="cs-CZ" sz="2100" smtClean="0"/>
              <a:t>Ukazatelů existuje celá řada a leze je různým způsobem dělit</a:t>
            </a:r>
          </a:p>
          <a:p>
            <a:pPr eaLnBrk="1" hangingPunct="1">
              <a:lnSpc>
                <a:spcPct val="90000"/>
              </a:lnSpc>
            </a:pPr>
            <a:r>
              <a:rPr lang="cs-CZ" altLang="cs-CZ" sz="2100" smtClean="0"/>
              <a:t>Nejpoužívanější jsou ukazatele poměrové, které jsou nejčastěji poměrem jednotlivých údajů (absolutních ukazatelů) finančních výkazů (tzn. rozvahy, výkazu zisků a ztrát, event. výkazu cash-flow)</a:t>
            </a:r>
          </a:p>
          <a:p>
            <a:pPr eaLnBrk="1" hangingPunct="1">
              <a:lnSpc>
                <a:spcPct val="90000"/>
              </a:lnSpc>
            </a:pPr>
            <a:r>
              <a:rPr lang="cs-CZ" altLang="cs-CZ" sz="2100" smtClean="0"/>
              <a:t>K analýze podniku lze využít i jiných údajů (např. z kapitálového trhu) a lze sestavovat také různé systémy (především poměrových) ukazatelů (např. pyramidové rozklady ukazatelů, bonitní a bankrotní modely apod.)</a:t>
            </a:r>
          </a:p>
        </p:txBody>
      </p:sp>
    </p:spTree>
    <p:extLst>
      <p:ext uri="{BB962C8B-B14F-4D97-AF65-F5344CB8AC3E}">
        <p14:creationId xmlns:p14="http://schemas.microsoft.com/office/powerpoint/2010/main" val="81143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Grp="1" noChangeArrowheads="1"/>
          </p:cNvSpPr>
          <p:nvPr>
            <p:ph type="title"/>
          </p:nvPr>
        </p:nvSpPr>
        <p:spPr>
          <a:xfrm>
            <a:off x="457200" y="277813"/>
            <a:ext cx="8229600" cy="631825"/>
          </a:xfrm>
        </p:spPr>
        <p:txBody>
          <a:bodyPr>
            <a:normAutofit fontScale="90000"/>
          </a:bodyPr>
          <a:lstStyle/>
          <a:p>
            <a:r>
              <a:rPr lang="cs-CZ" altLang="cs-CZ" sz="3800"/>
              <a:t>Kroky strategického řízení</a:t>
            </a:r>
          </a:p>
        </p:txBody>
      </p:sp>
      <p:sp>
        <p:nvSpPr>
          <p:cNvPr id="23558" name="Rectangle 6"/>
          <p:cNvSpPr>
            <a:spLocks noGrp="1" noChangeArrowheads="1"/>
          </p:cNvSpPr>
          <p:nvPr>
            <p:ph type="body" idx="4294967295"/>
          </p:nvPr>
        </p:nvSpPr>
        <p:spPr>
          <a:xfrm>
            <a:off x="0" y="981075"/>
            <a:ext cx="8642350" cy="5329238"/>
          </a:xfrm>
        </p:spPr>
        <p:txBody>
          <a:bodyPr>
            <a:normAutofit lnSpcReduction="10000"/>
          </a:bodyPr>
          <a:lstStyle/>
          <a:p>
            <a:pPr>
              <a:lnSpc>
                <a:spcPct val="80000"/>
              </a:lnSpc>
            </a:pPr>
            <a:r>
              <a:rPr lang="cs-CZ" altLang="cs-CZ" sz="1900" b="1" dirty="0"/>
              <a:t>Poslání (proč tady jsme)</a:t>
            </a:r>
          </a:p>
          <a:p>
            <a:pPr lvl="1">
              <a:lnSpc>
                <a:spcPct val="80000"/>
              </a:lnSpc>
            </a:pPr>
            <a:r>
              <a:rPr lang="cs-CZ" altLang="cs-CZ" sz="1700" dirty="0"/>
              <a:t>Naším posláním je vyvíjet, vyrábět a prodávat nadčasové produkty s výraznými inovacemi a vynikající kvalitou.</a:t>
            </a:r>
          </a:p>
          <a:p>
            <a:pPr lvl="1">
              <a:lnSpc>
                <a:spcPct val="80000"/>
              </a:lnSpc>
            </a:pPr>
            <a:r>
              <a:rPr lang="cs-CZ" altLang="cs-CZ" sz="1700" dirty="0"/>
              <a:t>JIC: Pomáhat inovativním projektům v růstu</a:t>
            </a:r>
          </a:p>
          <a:p>
            <a:pPr lvl="1">
              <a:lnSpc>
                <a:spcPct val="80000"/>
              </a:lnSpc>
            </a:pPr>
            <a:r>
              <a:rPr lang="cs-CZ" altLang="cs-CZ" sz="1700" dirty="0" err="1"/>
              <a:t>British</a:t>
            </a:r>
            <a:r>
              <a:rPr lang="cs-CZ" altLang="cs-CZ" sz="1700" dirty="0"/>
              <a:t> </a:t>
            </a:r>
            <a:r>
              <a:rPr lang="cs-CZ" altLang="cs-CZ" sz="1700" dirty="0" err="1"/>
              <a:t>Airways</a:t>
            </a:r>
            <a:r>
              <a:rPr lang="cs-CZ" altLang="cs-CZ" sz="1700" dirty="0"/>
              <a:t>: Poskytnout klientům co největší pohodlí a pocit domova při cestování</a:t>
            </a:r>
          </a:p>
          <a:p>
            <a:pPr>
              <a:lnSpc>
                <a:spcPct val="80000"/>
              </a:lnSpc>
            </a:pPr>
            <a:r>
              <a:rPr lang="cs-CZ" altLang="cs-CZ" sz="1900" b="1" dirty="0"/>
              <a:t>Hodnoty (co uznáváme)</a:t>
            </a:r>
          </a:p>
          <a:p>
            <a:pPr lvl="1">
              <a:lnSpc>
                <a:spcPct val="80000"/>
              </a:lnSpc>
            </a:pPr>
            <a:r>
              <a:rPr lang="cs-CZ" altLang="cs-CZ" sz="1700" dirty="0"/>
              <a:t>JIC: hledáme způsoby nikoliv důvody, držíme slovo, jsme otevření</a:t>
            </a:r>
          </a:p>
          <a:p>
            <a:pPr lvl="1">
              <a:lnSpc>
                <a:spcPct val="80000"/>
              </a:lnSpc>
            </a:pPr>
            <a:r>
              <a:rPr lang="cs-CZ" altLang="cs-CZ" sz="1700" dirty="0"/>
              <a:t>investiční společnost: neinvestujeme do zbrojních společností</a:t>
            </a:r>
          </a:p>
          <a:p>
            <a:pPr>
              <a:lnSpc>
                <a:spcPct val="80000"/>
              </a:lnSpc>
            </a:pPr>
            <a:r>
              <a:rPr lang="cs-CZ" altLang="cs-CZ" sz="1900" b="1" dirty="0"/>
              <a:t>Vize (kam chceme dojít)</a:t>
            </a:r>
          </a:p>
          <a:p>
            <a:pPr lvl="1">
              <a:lnSpc>
                <a:spcPct val="80000"/>
              </a:lnSpc>
            </a:pPr>
            <a:r>
              <a:rPr lang="cs-CZ" altLang="cs-CZ" sz="1700" dirty="0"/>
              <a:t>Úspěšná, moderní a světovou konkurencí respektovaná firma s výjimečným </a:t>
            </a:r>
            <a:r>
              <a:rPr lang="cs-CZ" altLang="cs-CZ" sz="1700" dirty="0" err="1"/>
              <a:t>kolektivem,který</a:t>
            </a:r>
            <a:r>
              <a:rPr lang="cs-CZ" altLang="cs-CZ" sz="1700" dirty="0"/>
              <a:t> je schopen vyvíjet a vyrábět nadčasové produkty s výraznými inovacemi a vynikající kvalitou pro náročné zákazníky, spolupracující s nejlepšími partnery, kteří se aktivně podílejí na vývoji a realizaci těchto produktů.</a:t>
            </a:r>
          </a:p>
          <a:p>
            <a:pPr lvl="1">
              <a:lnSpc>
                <a:spcPct val="80000"/>
              </a:lnSpc>
            </a:pPr>
            <a:r>
              <a:rPr lang="cs-CZ" altLang="cs-CZ" sz="1700" dirty="0"/>
              <a:t>Microsoft: Ovládat počítač umí každý</a:t>
            </a:r>
          </a:p>
          <a:p>
            <a:pPr lvl="1">
              <a:lnSpc>
                <a:spcPct val="80000"/>
              </a:lnSpc>
            </a:pPr>
            <a:r>
              <a:rPr lang="cs-CZ" altLang="cs-CZ" sz="1700" dirty="0"/>
              <a:t>McDonald: Zákazník dostane všude na světě stejné </a:t>
            </a:r>
            <a:r>
              <a:rPr lang="cs-CZ" altLang="cs-CZ" sz="1700" dirty="0" smtClean="0"/>
              <a:t>jídlo</a:t>
            </a:r>
          </a:p>
          <a:p>
            <a:pPr lvl="1">
              <a:lnSpc>
                <a:spcPct val="80000"/>
              </a:lnSpc>
            </a:pPr>
            <a:r>
              <a:rPr lang="cs-CZ" altLang="cs-CZ" sz="1700" b="1" dirty="0" smtClean="0"/>
              <a:t>Jaké by mohlo být poslání a vize ekonomicko-správní fakulty?</a:t>
            </a:r>
          </a:p>
          <a:p>
            <a:pPr lvl="2">
              <a:lnSpc>
                <a:spcPct val="80000"/>
              </a:lnSpc>
            </a:pPr>
            <a:r>
              <a:rPr lang="cs-CZ" altLang="cs-CZ" sz="1500" dirty="0">
                <a:hlinkClick r:id="rId2"/>
              </a:rPr>
              <a:t>https://fph.vse.cz/o-fakulte/poslani-a-vize</a:t>
            </a:r>
            <a:r>
              <a:rPr lang="cs-CZ" altLang="cs-CZ" sz="1500" dirty="0" smtClean="0">
                <a:hlinkClick r:id="rId2"/>
              </a:rPr>
              <a:t>/</a:t>
            </a:r>
            <a:endParaRPr lang="cs-CZ" altLang="cs-CZ" sz="1500" dirty="0" smtClean="0"/>
          </a:p>
          <a:p>
            <a:pPr lvl="2">
              <a:lnSpc>
                <a:spcPct val="80000"/>
              </a:lnSpc>
            </a:pPr>
            <a:r>
              <a:rPr lang="cs-CZ" altLang="cs-CZ" sz="1500" dirty="0">
                <a:hlinkClick r:id="rId3"/>
              </a:rPr>
              <a:t>http://</a:t>
            </a:r>
            <a:r>
              <a:rPr lang="cs-CZ" altLang="cs-CZ" sz="1500" dirty="0" smtClean="0">
                <a:hlinkClick r:id="rId3"/>
              </a:rPr>
              <a:t>www.econ.muni.cz/prezentace-fakulty</a:t>
            </a:r>
            <a:r>
              <a:rPr lang="cs-CZ" altLang="cs-CZ" sz="1500" dirty="0" smtClean="0"/>
              <a:t> </a:t>
            </a:r>
            <a:endParaRPr lang="cs-CZ" altLang="cs-CZ" sz="1500" dirty="0"/>
          </a:p>
          <a:p>
            <a:pPr>
              <a:lnSpc>
                <a:spcPct val="80000"/>
              </a:lnSpc>
            </a:pPr>
            <a:r>
              <a:rPr lang="cs-CZ" altLang="cs-CZ" sz="1900" b="1" dirty="0"/>
              <a:t>Cíle (konkretizace vize, co chtějí majitelé)</a:t>
            </a:r>
          </a:p>
          <a:p>
            <a:pPr lvl="1">
              <a:lnSpc>
                <a:spcPct val="80000"/>
              </a:lnSpc>
            </a:pPr>
            <a:r>
              <a:rPr lang="cs-CZ" altLang="cs-CZ" sz="1700" dirty="0"/>
              <a:t>Růst tržního podílu zajistit dosažením pozice lídra pro jednotlivé speciální produkty </a:t>
            </a:r>
          </a:p>
          <a:p>
            <a:pPr>
              <a:lnSpc>
                <a:spcPct val="80000"/>
              </a:lnSpc>
            </a:pPr>
            <a:r>
              <a:rPr lang="cs-CZ" altLang="cs-CZ" sz="1900" b="1" dirty="0"/>
              <a:t>Strategie (jak dosáhnout cílů)</a:t>
            </a:r>
          </a:p>
        </p:txBody>
      </p:sp>
    </p:spTree>
    <p:extLst>
      <p:ext uri="{BB962C8B-B14F-4D97-AF65-F5344CB8AC3E}">
        <p14:creationId xmlns:p14="http://schemas.microsoft.com/office/powerpoint/2010/main" val="37921526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mtClean="0"/>
              <a:t>Finanční ukazatele</a:t>
            </a:r>
          </a:p>
        </p:txBody>
      </p:sp>
      <p:sp>
        <p:nvSpPr>
          <p:cNvPr id="10243" name="Rectangle 3"/>
          <p:cNvSpPr>
            <a:spLocks noGrp="1" noChangeArrowheads="1"/>
          </p:cNvSpPr>
          <p:nvPr>
            <p:ph type="body" idx="1"/>
          </p:nvPr>
        </p:nvSpPr>
        <p:spPr/>
        <p:txBody>
          <a:bodyPr/>
          <a:lstStyle/>
          <a:p>
            <a:pPr eaLnBrk="1" hangingPunct="1">
              <a:lnSpc>
                <a:spcPct val="90000"/>
              </a:lnSpc>
            </a:pPr>
            <a:r>
              <a:rPr lang="cs-CZ" altLang="cs-CZ" sz="2100" smtClean="0"/>
              <a:t>Nejvhodnější je vybrat cca dvanáct až patnáct ukazatelů, které pokryjí všechny důležité finanční oblasti podniku, a ty se naučit ovládat</a:t>
            </a:r>
          </a:p>
          <a:p>
            <a:pPr eaLnBrk="1" hangingPunct="1">
              <a:lnSpc>
                <a:spcPct val="90000"/>
              </a:lnSpc>
              <a:buFont typeface="Wingdings" pitchFamily="2" charset="2"/>
              <a:buNone/>
            </a:pPr>
            <a:r>
              <a:rPr lang="cs-CZ" altLang="cs-CZ" sz="2100" smtClean="0"/>
              <a:t>Mezi vybranými ukazateli by se měli objevit ukazatele</a:t>
            </a:r>
          </a:p>
          <a:p>
            <a:pPr eaLnBrk="1" hangingPunct="1">
              <a:lnSpc>
                <a:spcPct val="90000"/>
              </a:lnSpc>
              <a:spcBef>
                <a:spcPct val="5000"/>
              </a:spcBef>
              <a:buFont typeface="Wingdings" pitchFamily="2" charset="2"/>
              <a:buNone/>
            </a:pPr>
            <a:r>
              <a:rPr lang="cs-CZ" altLang="cs-CZ" sz="2100" smtClean="0"/>
              <a:t>z těchto finančních oblastí podniku:</a:t>
            </a:r>
          </a:p>
          <a:p>
            <a:pPr eaLnBrk="1" hangingPunct="1">
              <a:lnSpc>
                <a:spcPct val="90000"/>
              </a:lnSpc>
            </a:pPr>
            <a:r>
              <a:rPr lang="cs-CZ" altLang="cs-CZ" sz="2100" smtClean="0"/>
              <a:t>Likvidita = schopnosti podniku platit své závazky v souladu s jejich splatností</a:t>
            </a:r>
          </a:p>
          <a:p>
            <a:pPr eaLnBrk="1" hangingPunct="1">
              <a:lnSpc>
                <a:spcPct val="90000"/>
              </a:lnSpc>
            </a:pPr>
            <a:r>
              <a:rPr lang="cs-CZ" altLang="cs-CZ" sz="2100" smtClean="0"/>
              <a:t>Zadluženost = poměr vlastního a cizího kapitálu, kterým je kryt majetek podniku</a:t>
            </a:r>
          </a:p>
          <a:p>
            <a:pPr eaLnBrk="1" hangingPunct="1">
              <a:lnSpc>
                <a:spcPct val="90000"/>
              </a:lnSpc>
            </a:pPr>
            <a:r>
              <a:rPr lang="cs-CZ" altLang="cs-CZ" sz="2100" smtClean="0"/>
              <a:t>Aktivita = efektivnost, rychlost s jakou podnik obrací svůj majetek</a:t>
            </a:r>
          </a:p>
          <a:p>
            <a:pPr eaLnBrk="1" hangingPunct="1">
              <a:lnSpc>
                <a:spcPct val="90000"/>
              </a:lnSpc>
            </a:pPr>
            <a:r>
              <a:rPr lang="cs-CZ" altLang="cs-CZ" sz="2100" smtClean="0"/>
              <a:t>Rentabilita = ziskovost jednotlivých majetkových a kapitálových složek podniku</a:t>
            </a:r>
          </a:p>
        </p:txBody>
      </p:sp>
    </p:spTree>
    <p:extLst>
      <p:ext uri="{BB962C8B-B14F-4D97-AF65-F5344CB8AC3E}">
        <p14:creationId xmlns:p14="http://schemas.microsoft.com/office/powerpoint/2010/main" val="3562768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mtClean="0"/>
              <a:t>Likvidita</a:t>
            </a:r>
          </a:p>
        </p:txBody>
      </p:sp>
      <p:sp>
        <p:nvSpPr>
          <p:cNvPr id="11267" name="Rectangle 3"/>
          <p:cNvSpPr>
            <a:spLocks noGrp="1" noChangeArrowheads="1"/>
          </p:cNvSpPr>
          <p:nvPr>
            <p:ph type="body" idx="1"/>
          </p:nvPr>
        </p:nvSpPr>
        <p:spPr/>
        <p:txBody>
          <a:bodyPr/>
          <a:lstStyle/>
          <a:p>
            <a:pPr eaLnBrk="1" hangingPunct="1"/>
            <a:r>
              <a:rPr lang="cs-CZ" altLang="cs-CZ" smtClean="0"/>
              <a:t>Běžná likvidita =  oběžná aktiva / krátkodobé závazky	1,5-2,5</a:t>
            </a:r>
          </a:p>
          <a:p>
            <a:pPr eaLnBrk="1" hangingPunct="1"/>
            <a:r>
              <a:rPr lang="cs-CZ" altLang="cs-CZ" smtClean="0"/>
              <a:t> Rychlá likvidita = (oběžná aktiva – zásoby) / krátkodobé závazky	1-1,5</a:t>
            </a:r>
          </a:p>
          <a:p>
            <a:pPr eaLnBrk="1" hangingPunct="1"/>
            <a:r>
              <a:rPr lang="cs-CZ" altLang="cs-CZ" smtClean="0"/>
              <a:t>   Hotovostní poměr (Cash likvidita) =  (peněžní prostředky + ekvivalenty) / okamžitě splatné závazky 	0,5</a:t>
            </a:r>
          </a:p>
        </p:txBody>
      </p:sp>
    </p:spTree>
    <p:extLst>
      <p:ext uri="{BB962C8B-B14F-4D97-AF65-F5344CB8AC3E}">
        <p14:creationId xmlns:p14="http://schemas.microsoft.com/office/powerpoint/2010/main" val="14643230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mtClean="0"/>
              <a:t>Ukazatelé aktivity</a:t>
            </a:r>
          </a:p>
        </p:txBody>
      </p:sp>
      <p:sp>
        <p:nvSpPr>
          <p:cNvPr id="12291" name="Rectangle 3"/>
          <p:cNvSpPr>
            <a:spLocks noGrp="1" noChangeArrowheads="1"/>
          </p:cNvSpPr>
          <p:nvPr>
            <p:ph type="body" idx="1"/>
          </p:nvPr>
        </p:nvSpPr>
        <p:spPr/>
        <p:txBody>
          <a:bodyPr/>
          <a:lstStyle/>
          <a:p>
            <a:pPr eaLnBrk="1" hangingPunct="1">
              <a:lnSpc>
                <a:spcPct val="90000"/>
              </a:lnSpc>
            </a:pPr>
            <a:r>
              <a:rPr lang="cs-CZ" altLang="cs-CZ" smtClean="0"/>
              <a:t>vychází se z nich při stanovování kapitálové potřeby na oběžný majetek např.</a:t>
            </a:r>
          </a:p>
          <a:p>
            <a:pPr eaLnBrk="1" hangingPunct="1">
              <a:lnSpc>
                <a:spcPct val="90000"/>
              </a:lnSpc>
            </a:pPr>
            <a:r>
              <a:rPr lang="cs-CZ" altLang="cs-CZ" smtClean="0"/>
              <a:t>obrat zásob = tržby/průměrná zásoba nebo průměrná zásoba/tržby/360 (doba obratu zásob ve dn</a:t>
            </a:r>
          </a:p>
          <a:p>
            <a:pPr eaLnBrk="1" hangingPunct="1">
              <a:lnSpc>
                <a:spcPct val="90000"/>
              </a:lnSpc>
            </a:pPr>
            <a:r>
              <a:rPr lang="cs-CZ" altLang="cs-CZ" smtClean="0"/>
              <a:t>průměrná doba inkasa</a:t>
            </a:r>
          </a:p>
          <a:p>
            <a:pPr eaLnBrk="1" hangingPunct="1">
              <a:lnSpc>
                <a:spcPct val="90000"/>
              </a:lnSpc>
            </a:pPr>
            <a:r>
              <a:rPr lang="cs-CZ" altLang="cs-CZ" smtClean="0"/>
              <a:t>obrat stálých aktiv = tržby/stálá aktiva v zůstatkových cenách</a:t>
            </a:r>
          </a:p>
          <a:p>
            <a:pPr eaLnBrk="1" hangingPunct="1">
              <a:lnSpc>
                <a:spcPct val="90000"/>
              </a:lnSpc>
            </a:pPr>
            <a:r>
              <a:rPr lang="cs-CZ" altLang="cs-CZ" smtClean="0"/>
              <a:t>obrat celkových aktiv = tržby/celková aktiva</a:t>
            </a:r>
          </a:p>
        </p:txBody>
      </p:sp>
    </p:spTree>
    <p:extLst>
      <p:ext uri="{BB962C8B-B14F-4D97-AF65-F5344CB8AC3E}">
        <p14:creationId xmlns:p14="http://schemas.microsoft.com/office/powerpoint/2010/main" val="2716988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Zadluženost</a:t>
            </a:r>
          </a:p>
        </p:txBody>
      </p:sp>
      <p:sp>
        <p:nvSpPr>
          <p:cNvPr id="13315" name="Rectangle 3"/>
          <p:cNvSpPr>
            <a:spLocks noGrp="1" noChangeArrowheads="1"/>
          </p:cNvSpPr>
          <p:nvPr>
            <p:ph type="body" idx="1"/>
          </p:nvPr>
        </p:nvSpPr>
        <p:spPr/>
        <p:txBody>
          <a:bodyPr/>
          <a:lstStyle/>
          <a:p>
            <a:pPr eaLnBrk="1" hangingPunct="1"/>
            <a:r>
              <a:rPr lang="cs-CZ" altLang="cs-CZ" smtClean="0"/>
              <a:t>zadluženost = celkové dluhy/celková aktiva</a:t>
            </a:r>
          </a:p>
          <a:p>
            <a:pPr eaLnBrk="1" hangingPunct="1"/>
            <a:r>
              <a:rPr lang="cs-CZ" altLang="cs-CZ" smtClean="0"/>
              <a:t>překapitalizování podniku x podkapitalizování podniku</a:t>
            </a:r>
          </a:p>
          <a:p>
            <a:pPr eaLnBrk="1" hangingPunct="1"/>
            <a:r>
              <a:rPr lang="cs-CZ" altLang="cs-CZ" smtClean="0"/>
              <a:t>úrokové krytí = EBIT/placené úroky</a:t>
            </a:r>
          </a:p>
        </p:txBody>
      </p:sp>
      <p:sp>
        <p:nvSpPr>
          <p:cNvPr id="13316" name="Text Box 4"/>
          <p:cNvSpPr txBox="1">
            <a:spLocks noChangeArrowheads="1"/>
          </p:cNvSpPr>
          <p:nvPr/>
        </p:nvSpPr>
        <p:spPr bwMode="auto">
          <a:xfrm>
            <a:off x="6300788" y="2781300"/>
            <a:ext cx="23749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cs-CZ" altLang="cs-CZ" sz="1400" b="1"/>
              <a:t>VK / Dlouhodobá aktiva</a:t>
            </a:r>
          </a:p>
          <a:p>
            <a:pPr eaLnBrk="1" hangingPunct="1">
              <a:spcBef>
                <a:spcPct val="50000"/>
              </a:spcBef>
              <a:buFontTx/>
              <a:buChar char="•"/>
            </a:pPr>
            <a:r>
              <a:rPr lang="cs-CZ" altLang="cs-CZ" sz="1400" b="1"/>
              <a:t>VK+Dlouhodobý cizí kapitál/Dlouhodobá aktiva</a:t>
            </a:r>
          </a:p>
        </p:txBody>
      </p:sp>
      <p:sp>
        <p:nvSpPr>
          <p:cNvPr id="13317" name="AutoShape 5"/>
          <p:cNvSpPr>
            <a:spLocks/>
          </p:cNvSpPr>
          <p:nvPr/>
        </p:nvSpPr>
        <p:spPr bwMode="auto">
          <a:xfrm>
            <a:off x="5867400" y="2997200"/>
            <a:ext cx="288925" cy="719138"/>
          </a:xfrm>
          <a:prstGeom prst="rightBrace">
            <a:avLst>
              <a:gd name="adj1" fmla="val 2074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cs-CZ"/>
          </a:p>
        </p:txBody>
      </p:sp>
    </p:spTree>
    <p:extLst>
      <p:ext uri="{BB962C8B-B14F-4D97-AF65-F5344CB8AC3E}">
        <p14:creationId xmlns:p14="http://schemas.microsoft.com/office/powerpoint/2010/main" val="29654926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smtClean="0"/>
              <a:t>Rentabilita</a:t>
            </a:r>
          </a:p>
        </p:txBody>
      </p:sp>
      <p:sp>
        <p:nvSpPr>
          <p:cNvPr id="14339" name="Rectangle 3"/>
          <p:cNvSpPr>
            <a:spLocks noGrp="1" noChangeArrowheads="1"/>
          </p:cNvSpPr>
          <p:nvPr>
            <p:ph type="body" idx="1"/>
          </p:nvPr>
        </p:nvSpPr>
        <p:spPr/>
        <p:txBody>
          <a:bodyPr/>
          <a:lstStyle/>
          <a:p>
            <a:pPr eaLnBrk="1" hangingPunct="1">
              <a:lnSpc>
                <a:spcPct val="90000"/>
              </a:lnSpc>
            </a:pPr>
            <a:r>
              <a:rPr lang="cs-CZ" altLang="cs-CZ" sz="2100" smtClean="0"/>
              <a:t>Rentabilita úhrnných vložených prostředků (efekt na jednotku majetku)</a:t>
            </a:r>
          </a:p>
          <a:p>
            <a:pPr lvl="1" eaLnBrk="1" hangingPunct="1">
              <a:lnSpc>
                <a:spcPct val="90000"/>
              </a:lnSpc>
            </a:pPr>
            <a:r>
              <a:rPr lang="cs-CZ" altLang="cs-CZ" sz="2100" smtClean="0"/>
              <a:t>ROA (čistý zisk ???/ aktiva) </a:t>
            </a:r>
          </a:p>
          <a:p>
            <a:pPr eaLnBrk="1" hangingPunct="1">
              <a:lnSpc>
                <a:spcPct val="90000"/>
              </a:lnSpc>
            </a:pPr>
            <a:r>
              <a:rPr lang="cs-CZ" altLang="cs-CZ" sz="2100" smtClean="0"/>
              <a:t>Rentabilita vlastního jmění (zisk na 1 Kč vlastního jmění)</a:t>
            </a:r>
          </a:p>
          <a:p>
            <a:pPr lvl="1" eaLnBrk="1" hangingPunct="1">
              <a:lnSpc>
                <a:spcPct val="90000"/>
              </a:lnSpc>
            </a:pPr>
            <a:r>
              <a:rPr lang="cs-CZ" altLang="cs-CZ" sz="2100" smtClean="0"/>
              <a:t>ROE (čistý zisk / vlastní kapitál) </a:t>
            </a:r>
          </a:p>
          <a:p>
            <a:pPr eaLnBrk="1" hangingPunct="1">
              <a:lnSpc>
                <a:spcPct val="90000"/>
              </a:lnSpc>
            </a:pPr>
            <a:r>
              <a:rPr lang="cs-CZ" altLang="cs-CZ" sz="2100" smtClean="0"/>
              <a:t>Rentabilita dlouhodobých zdrojů (výnosnost dlouhodobého investovanéhokapitálu)</a:t>
            </a:r>
          </a:p>
          <a:p>
            <a:pPr lvl="1" eaLnBrk="1" hangingPunct="1">
              <a:lnSpc>
                <a:spcPct val="90000"/>
              </a:lnSpc>
            </a:pPr>
            <a:r>
              <a:rPr lang="cs-CZ" altLang="cs-CZ" sz="2100" smtClean="0"/>
              <a:t>ROCE ((čistý zisk + úroky) / (dlouhodobé závazky + vlastní kapitál)) </a:t>
            </a:r>
          </a:p>
          <a:p>
            <a:pPr eaLnBrk="1" hangingPunct="1">
              <a:lnSpc>
                <a:spcPct val="90000"/>
              </a:lnSpc>
            </a:pPr>
            <a:r>
              <a:rPr lang="cs-CZ" altLang="cs-CZ" sz="2100" smtClean="0"/>
              <a:t>Rentabilita tržeb</a:t>
            </a:r>
          </a:p>
          <a:p>
            <a:pPr lvl="1" eaLnBrk="1" hangingPunct="1">
              <a:lnSpc>
                <a:spcPct val="90000"/>
              </a:lnSpc>
            </a:pPr>
            <a:r>
              <a:rPr lang="cs-CZ" altLang="cs-CZ" sz="2100" smtClean="0"/>
              <a:t>ROS (čistý zisk / tržby) </a:t>
            </a:r>
          </a:p>
          <a:p>
            <a:pPr eaLnBrk="1" hangingPunct="1">
              <a:lnSpc>
                <a:spcPct val="90000"/>
              </a:lnSpc>
            </a:pPr>
            <a:r>
              <a:rPr lang="cs-CZ" altLang="cs-CZ" sz="2100" smtClean="0"/>
              <a:t> </a:t>
            </a:r>
            <a:br>
              <a:rPr lang="cs-CZ" altLang="cs-CZ" sz="2100" smtClean="0"/>
            </a:br>
            <a:endParaRPr lang="cs-CZ" altLang="cs-CZ" sz="2100" smtClean="0"/>
          </a:p>
        </p:txBody>
      </p:sp>
    </p:spTree>
    <p:extLst>
      <p:ext uri="{BB962C8B-B14F-4D97-AF65-F5344CB8AC3E}">
        <p14:creationId xmlns:p14="http://schemas.microsoft.com/office/powerpoint/2010/main" val="8751290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Důležitá pravidla</a:t>
            </a:r>
          </a:p>
        </p:txBody>
      </p:sp>
      <p:sp>
        <p:nvSpPr>
          <p:cNvPr id="15363" name="Rectangle 3"/>
          <p:cNvSpPr>
            <a:spLocks noGrp="1" noChangeArrowheads="1"/>
          </p:cNvSpPr>
          <p:nvPr>
            <p:ph type="body" sz="half" idx="1"/>
          </p:nvPr>
        </p:nvSpPr>
        <p:spPr>
          <a:xfrm>
            <a:off x="468313" y="1268413"/>
            <a:ext cx="8002587" cy="5400675"/>
          </a:xfrm>
        </p:spPr>
        <p:txBody>
          <a:bodyPr>
            <a:normAutofit lnSpcReduction="10000"/>
          </a:bodyPr>
          <a:lstStyle/>
          <a:p>
            <a:pPr eaLnBrk="1" hangingPunct="1">
              <a:lnSpc>
                <a:spcPct val="80000"/>
              </a:lnSpc>
            </a:pPr>
            <a:r>
              <a:rPr lang="cs-CZ" altLang="cs-CZ" sz="2100" smtClean="0"/>
              <a:t>krátkodobý kapitál je levnější než dlouhodobý</a:t>
            </a:r>
          </a:p>
          <a:p>
            <a:pPr eaLnBrk="1" hangingPunct="1">
              <a:lnSpc>
                <a:spcPct val="80000"/>
              </a:lnSpc>
            </a:pPr>
            <a:r>
              <a:rPr lang="cs-CZ" altLang="cs-CZ" sz="2100" smtClean="0"/>
              <a:t>cizí kapitál je většinou levnější než kapitál vlastní</a:t>
            </a:r>
          </a:p>
          <a:p>
            <a:pPr eaLnBrk="1" hangingPunct="1">
              <a:lnSpc>
                <a:spcPct val="80000"/>
              </a:lnSpc>
            </a:pPr>
            <a:r>
              <a:rPr lang="cs-CZ" altLang="cs-CZ" sz="2100" smtClean="0"/>
              <a:t>cizí kapitál snižuje daňové zatížení (daňový efekt)</a:t>
            </a:r>
          </a:p>
          <a:p>
            <a:pPr eaLnBrk="1" hangingPunct="1">
              <a:lnSpc>
                <a:spcPct val="80000"/>
              </a:lnSpc>
            </a:pPr>
            <a:r>
              <a:rPr lang="cs-CZ" altLang="cs-CZ" sz="2100" smtClean="0"/>
              <a:t>optimální kapitálová struktura</a:t>
            </a:r>
          </a:p>
          <a:p>
            <a:pPr eaLnBrk="1" hangingPunct="1">
              <a:lnSpc>
                <a:spcPct val="80000"/>
              </a:lnSpc>
            </a:pPr>
            <a:endParaRPr lang="cs-CZ" altLang="cs-CZ" sz="2100" smtClean="0"/>
          </a:p>
          <a:p>
            <a:pPr eaLnBrk="1" hangingPunct="1">
              <a:lnSpc>
                <a:spcPct val="80000"/>
              </a:lnSpc>
            </a:pPr>
            <a:r>
              <a:rPr lang="cs-CZ" altLang="cs-CZ" sz="2100" smtClean="0"/>
              <a:t>dluh je účelné zvýšit, když vyšší zadluženost zvyšuje majetek vlastníků kapitálu </a:t>
            </a:r>
          </a:p>
          <a:p>
            <a:pPr eaLnBrk="1" hangingPunct="1">
              <a:lnSpc>
                <a:spcPct val="80000"/>
              </a:lnSpc>
            </a:pPr>
            <a:r>
              <a:rPr lang="cs-CZ" altLang="cs-CZ" sz="2100" u="sng" smtClean="0"/>
              <a:t>Zlaté bilanční pravidlo financování </a:t>
            </a:r>
          </a:p>
          <a:p>
            <a:pPr lvl="1" eaLnBrk="1" hangingPunct="1">
              <a:lnSpc>
                <a:spcPct val="80000"/>
              </a:lnSpc>
            </a:pPr>
            <a:r>
              <a:rPr lang="cs-CZ" altLang="cs-CZ" sz="1800" smtClean="0"/>
              <a:t>je nezbytné slaďovat časový horizont trvání majetkových částí s časovým horizontem zdrojů. Stálá aktiva financujeme z dlouhodobých vlastních a cizích zdrojů. </a:t>
            </a:r>
          </a:p>
          <a:p>
            <a:pPr eaLnBrk="1" hangingPunct="1">
              <a:lnSpc>
                <a:spcPct val="80000"/>
              </a:lnSpc>
            </a:pPr>
            <a:r>
              <a:rPr lang="cs-CZ" altLang="cs-CZ" sz="2100" u="sng" smtClean="0"/>
              <a:t>Zlaté pravidlo vyrovnání rizika </a:t>
            </a:r>
          </a:p>
          <a:p>
            <a:pPr lvl="1" eaLnBrk="1" hangingPunct="1">
              <a:lnSpc>
                <a:spcPct val="80000"/>
              </a:lnSpc>
            </a:pPr>
            <a:r>
              <a:rPr lang="cs-CZ" altLang="cs-CZ" sz="1800" smtClean="0"/>
              <a:t>Vlastní zdroje by měly převyšovat cizí zdroje, nebo se mohou rovnat </a:t>
            </a:r>
          </a:p>
          <a:p>
            <a:pPr eaLnBrk="1" hangingPunct="1">
              <a:lnSpc>
                <a:spcPct val="80000"/>
              </a:lnSpc>
            </a:pPr>
            <a:r>
              <a:rPr lang="cs-CZ" altLang="cs-CZ" sz="2100" u="sng" smtClean="0"/>
              <a:t>Zlaté pari pravidlo </a:t>
            </a:r>
          </a:p>
          <a:p>
            <a:pPr lvl="1" eaLnBrk="1" hangingPunct="1">
              <a:lnSpc>
                <a:spcPct val="80000"/>
              </a:lnSpc>
            </a:pPr>
            <a:r>
              <a:rPr lang="cs-CZ" altLang="cs-CZ" sz="1800" smtClean="0"/>
              <a:t>Vztah stálých aktiv a vlastních zdrojů. Podnik ve svém financování využívá i cizí zdroje, v krajním případě se mohou rovnat. </a:t>
            </a:r>
          </a:p>
          <a:p>
            <a:pPr eaLnBrk="1" hangingPunct="1">
              <a:lnSpc>
                <a:spcPct val="80000"/>
              </a:lnSpc>
            </a:pPr>
            <a:r>
              <a:rPr lang="cs-CZ" altLang="cs-CZ" sz="2100" u="sng" smtClean="0"/>
              <a:t>Zlaté poměrové pravidlo</a:t>
            </a:r>
            <a:r>
              <a:rPr lang="cs-CZ" altLang="cs-CZ" sz="2100" smtClean="0"/>
              <a:t> </a:t>
            </a:r>
          </a:p>
          <a:p>
            <a:pPr lvl="1" eaLnBrk="1" hangingPunct="1">
              <a:lnSpc>
                <a:spcPct val="80000"/>
              </a:lnSpc>
            </a:pPr>
            <a:r>
              <a:rPr lang="cs-CZ" altLang="cs-CZ" sz="1800" smtClean="0"/>
              <a:t>tempo růstu investic by v zájmu udržení dlouhodobé finanční rovnováhy nemělo předstihovat tempo růstu tržeb </a:t>
            </a:r>
          </a:p>
          <a:p>
            <a:pPr eaLnBrk="1" hangingPunct="1">
              <a:lnSpc>
                <a:spcPct val="80000"/>
              </a:lnSpc>
            </a:pPr>
            <a:endParaRPr lang="cs-CZ" altLang="cs-CZ" sz="2100" smtClean="0"/>
          </a:p>
          <a:p>
            <a:pPr eaLnBrk="1" hangingPunct="1">
              <a:lnSpc>
                <a:spcPct val="80000"/>
              </a:lnSpc>
            </a:pPr>
            <a:endParaRPr lang="cs-CZ" altLang="cs-CZ" sz="2100" smtClean="0"/>
          </a:p>
          <a:p>
            <a:pPr eaLnBrk="1" hangingPunct="1">
              <a:lnSpc>
                <a:spcPct val="80000"/>
              </a:lnSpc>
            </a:pPr>
            <a:endParaRPr lang="cs-CZ" altLang="cs-CZ" sz="2100" smtClean="0"/>
          </a:p>
          <a:p>
            <a:pPr lvl="1" eaLnBrk="1" hangingPunct="1">
              <a:lnSpc>
                <a:spcPct val="80000"/>
              </a:lnSpc>
            </a:pPr>
            <a:endParaRPr lang="cs-CZ" altLang="cs-CZ" sz="1800" smtClean="0"/>
          </a:p>
        </p:txBody>
      </p:sp>
      <p:graphicFrame>
        <p:nvGraphicFramePr>
          <p:cNvPr id="15364" name="Object 4"/>
          <p:cNvGraphicFramePr>
            <a:graphicFrameLocks noGrp="1" noChangeAspect="1"/>
          </p:cNvGraphicFramePr>
          <p:nvPr>
            <p:ph sz="quarter" idx="3"/>
          </p:nvPr>
        </p:nvGraphicFramePr>
        <p:xfrm>
          <a:off x="4356100" y="2205038"/>
          <a:ext cx="3457575" cy="647700"/>
        </p:xfrm>
        <a:graphic>
          <a:graphicData uri="http://schemas.openxmlformats.org/presentationml/2006/ole">
            <mc:AlternateContent xmlns:mc="http://schemas.openxmlformats.org/markup-compatibility/2006">
              <mc:Choice xmlns:v="urn:schemas-microsoft-com:vml" Requires="v">
                <p:oleObj spid="_x0000_s1029" name="Rovnice" r:id="rId3" imgW="2108200" imgH="393700" progId="Equation.3">
                  <p:embed/>
                </p:oleObj>
              </mc:Choice>
              <mc:Fallback>
                <p:oleObj name="Rovnice" r:id="rId3" imgW="21082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205038"/>
                        <a:ext cx="345757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974258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mtClean="0"/>
              <a:t>Oblasti finančního poradenství</a:t>
            </a:r>
          </a:p>
        </p:txBody>
      </p:sp>
      <p:sp>
        <p:nvSpPr>
          <p:cNvPr id="16387" name="Rectangle 3"/>
          <p:cNvSpPr>
            <a:spLocks noGrp="1" noChangeArrowheads="1"/>
          </p:cNvSpPr>
          <p:nvPr>
            <p:ph type="body" idx="1"/>
          </p:nvPr>
        </p:nvSpPr>
        <p:spPr/>
        <p:txBody>
          <a:bodyPr/>
          <a:lstStyle/>
          <a:p>
            <a:pPr eaLnBrk="1" hangingPunct="1"/>
            <a:r>
              <a:rPr lang="cs-CZ" altLang="cs-CZ" sz="2600" dirty="0" smtClean="0"/>
              <a:t>zkracování obratového cyklu peněz – operační cyklus</a:t>
            </a:r>
          </a:p>
          <a:p>
            <a:pPr eaLnBrk="1" hangingPunct="1"/>
            <a:r>
              <a:rPr lang="cs-CZ" altLang="cs-CZ" sz="2600" dirty="0" smtClean="0"/>
              <a:t>řízení hotovosti</a:t>
            </a:r>
          </a:p>
          <a:p>
            <a:pPr eaLnBrk="1" hangingPunct="1"/>
            <a:r>
              <a:rPr lang="cs-CZ" altLang="cs-CZ" sz="2600" dirty="0" smtClean="0"/>
              <a:t>stanovení efektivní kapitálové struktury (dluhové financování nebo VK?)</a:t>
            </a:r>
          </a:p>
          <a:p>
            <a:pPr eaLnBrk="1" hangingPunct="1"/>
            <a:r>
              <a:rPr lang="cs-CZ" altLang="cs-CZ" sz="2600" dirty="0" smtClean="0"/>
              <a:t>oblast fúzí a akvizic</a:t>
            </a:r>
          </a:p>
          <a:p>
            <a:pPr eaLnBrk="1" hangingPunct="1"/>
            <a:r>
              <a:rPr lang="cs-CZ" altLang="cs-CZ" sz="2600" dirty="0" smtClean="0"/>
              <a:t>zjištění hodnoty podniku</a:t>
            </a:r>
          </a:p>
          <a:p>
            <a:pPr eaLnBrk="1" hangingPunct="1"/>
            <a:r>
              <a:rPr lang="cs-CZ" altLang="cs-CZ" sz="2600" dirty="0" smtClean="0"/>
              <a:t>analýza kapitálových investic</a:t>
            </a:r>
          </a:p>
          <a:p>
            <a:pPr eaLnBrk="1" hangingPunct="1"/>
            <a:r>
              <a:rPr lang="cs-CZ" altLang="cs-CZ" sz="2600" dirty="0" smtClean="0"/>
              <a:t>analýza či návrh rozpočtových a účetních systémů</a:t>
            </a:r>
          </a:p>
        </p:txBody>
      </p:sp>
    </p:spTree>
    <p:extLst>
      <p:ext uri="{BB962C8B-B14F-4D97-AF65-F5344CB8AC3E}">
        <p14:creationId xmlns:p14="http://schemas.microsoft.com/office/powerpoint/2010/main" val="1987459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Operační cyklus</a:t>
            </a:r>
          </a:p>
        </p:txBody>
      </p:sp>
      <p:sp>
        <p:nvSpPr>
          <p:cNvPr id="17411" name="Rectangle 3"/>
          <p:cNvSpPr>
            <a:spLocks noGrp="1" noChangeArrowheads="1"/>
          </p:cNvSpPr>
          <p:nvPr>
            <p:ph type="body" idx="1"/>
          </p:nvPr>
        </p:nvSpPr>
        <p:spPr/>
        <p:txBody>
          <a:bodyPr/>
          <a:lstStyle/>
          <a:p>
            <a:pPr eaLnBrk="1" hangingPunct="1">
              <a:lnSpc>
                <a:spcPct val="90000"/>
              </a:lnSpc>
            </a:pPr>
            <a:r>
              <a:rPr lang="cs-CZ" altLang="cs-CZ" sz="2100" smtClean="0"/>
              <a:t>Operační cyklus lze definovat jako nákup materiálu, jeho skladování, přeměnu v nedokončené výrobky, event. polotovary, hotové výrobky (služby) a prodej (ať už v hotovosti nebo na fakturu)</a:t>
            </a:r>
          </a:p>
          <a:p>
            <a:pPr eaLnBrk="1" hangingPunct="1">
              <a:lnSpc>
                <a:spcPct val="90000"/>
              </a:lnSpc>
            </a:pPr>
            <a:r>
              <a:rPr lang="cs-CZ" altLang="cs-CZ" sz="2100" smtClean="0"/>
              <a:t>Tento cyklus je v každém podniku jedinečný</a:t>
            </a:r>
          </a:p>
          <a:p>
            <a:pPr eaLnBrk="1" hangingPunct="1">
              <a:lnSpc>
                <a:spcPct val="90000"/>
              </a:lnSpc>
            </a:pPr>
            <a:r>
              <a:rPr lang="cs-CZ" altLang="cs-CZ" sz="2100" smtClean="0"/>
              <a:t>Poradce pomáhá klientovi pochopit operační cyklus v jeho vlastním podniku a najít způsoby, jak zvýšit efektivnost provozní činnosti</a:t>
            </a:r>
          </a:p>
          <a:p>
            <a:pPr eaLnBrk="1" hangingPunct="1">
              <a:lnSpc>
                <a:spcPct val="90000"/>
              </a:lnSpc>
            </a:pPr>
            <a:r>
              <a:rPr lang="cs-CZ" altLang="cs-CZ" sz="2100" smtClean="0"/>
              <a:t>Praxe ukázala, že ve většině podniků lze zvýšit využití hotových peněz o 25 až 40 procent (často jen pečlivou analýzou a použitím zdravého rozumu) </a:t>
            </a:r>
          </a:p>
        </p:txBody>
      </p:sp>
    </p:spTree>
    <p:extLst>
      <p:ext uri="{BB962C8B-B14F-4D97-AF65-F5344CB8AC3E}">
        <p14:creationId xmlns:p14="http://schemas.microsoft.com/office/powerpoint/2010/main" val="20679515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Příklad</a:t>
            </a:r>
          </a:p>
        </p:txBody>
      </p:sp>
      <p:sp>
        <p:nvSpPr>
          <p:cNvPr id="26627" name="Rectangle 3"/>
          <p:cNvSpPr>
            <a:spLocks noGrp="1" noChangeArrowheads="1"/>
          </p:cNvSpPr>
          <p:nvPr>
            <p:ph type="body" idx="1"/>
          </p:nvPr>
        </p:nvSpPr>
        <p:spPr/>
        <p:txBody>
          <a:bodyPr/>
          <a:lstStyle/>
          <a:p>
            <a:pPr eaLnBrk="1" hangingPunct="1">
              <a:lnSpc>
                <a:spcPct val="80000"/>
              </a:lnSpc>
            </a:pPr>
            <a:r>
              <a:rPr lang="cs-CZ" altLang="cs-CZ" sz="1300" smtClean="0"/>
              <a:t>Denně vynaloženo……………………50 000 Kč na: materiál, mzdy zaměstnanců, služby</a:t>
            </a:r>
          </a:p>
          <a:p>
            <a:pPr eaLnBrk="1" hangingPunct="1">
              <a:lnSpc>
                <a:spcPct val="80000"/>
              </a:lnSpc>
            </a:pPr>
            <a:r>
              <a:rPr lang="cs-CZ" altLang="cs-CZ" sz="1300" smtClean="0"/>
              <a:t>Doba:	skladování materiálu ………………………………………………..…………8 dnů </a:t>
            </a:r>
          </a:p>
          <a:p>
            <a:pPr eaLnBrk="1" hangingPunct="1">
              <a:lnSpc>
                <a:spcPct val="80000"/>
              </a:lnSpc>
              <a:buFont typeface="Wingdings" pitchFamily="2" charset="2"/>
              <a:buNone/>
            </a:pPr>
            <a:r>
              <a:rPr lang="cs-CZ" altLang="cs-CZ" sz="1300" smtClean="0"/>
              <a:t>			výroby………………………………………………………………………………..…1 den</a:t>
            </a:r>
          </a:p>
          <a:p>
            <a:pPr eaLnBrk="1" hangingPunct="1">
              <a:lnSpc>
                <a:spcPct val="80000"/>
              </a:lnSpc>
              <a:buFont typeface="Wingdings" pitchFamily="2" charset="2"/>
              <a:buNone/>
            </a:pPr>
            <a:r>
              <a:rPr lang="cs-CZ" altLang="cs-CZ" sz="1300" smtClean="0"/>
              <a:t>			skladování hotových výrobků………………………………………..……12 dnů </a:t>
            </a:r>
          </a:p>
          <a:p>
            <a:pPr eaLnBrk="1" hangingPunct="1">
              <a:lnSpc>
                <a:spcPct val="80000"/>
              </a:lnSpc>
              <a:buFont typeface="Wingdings" pitchFamily="2" charset="2"/>
              <a:buNone/>
            </a:pPr>
            <a:r>
              <a:rPr lang="cs-CZ" altLang="cs-CZ" sz="1300" smtClean="0"/>
              <a:t>			požadavky zákazníků na úvěr (doba splatnosti faktur)……..30 dnů</a:t>
            </a:r>
          </a:p>
          <a:p>
            <a:pPr eaLnBrk="1" hangingPunct="1">
              <a:lnSpc>
                <a:spcPct val="80000"/>
              </a:lnSpc>
              <a:buFont typeface="Wingdings" pitchFamily="2" charset="2"/>
              <a:buNone/>
            </a:pPr>
            <a:r>
              <a:rPr lang="cs-CZ" altLang="cs-CZ" sz="1300" smtClean="0"/>
              <a:t>	Celkem…………………………………………………………………………………………………..………..51 dnů</a:t>
            </a:r>
          </a:p>
          <a:p>
            <a:pPr eaLnBrk="1" hangingPunct="1">
              <a:lnSpc>
                <a:spcPct val="80000"/>
              </a:lnSpc>
            </a:pPr>
            <a:endParaRPr lang="cs-CZ" altLang="cs-CZ" sz="1300" smtClean="0"/>
          </a:p>
          <a:p>
            <a:pPr eaLnBrk="1" hangingPunct="1">
              <a:lnSpc>
                <a:spcPct val="80000"/>
              </a:lnSpc>
            </a:pPr>
            <a:r>
              <a:rPr lang="cs-CZ" altLang="cs-CZ" sz="1300" smtClean="0"/>
              <a:t>Určete, kdy může podnik očekávat zisk likvidních prostředků. Určete, jaká je potřeba kapitálu v oběžném majetku podniku. Určete kde a jak by bylo možno zkrátit operační cyklus a k jakým úsporám by to až mohlo vést.</a:t>
            </a:r>
            <a:endParaRPr lang="cs-CZ" altLang="cs-CZ" sz="1300" b="1" smtClean="0"/>
          </a:p>
          <a:p>
            <a:pPr eaLnBrk="1" hangingPunct="1">
              <a:lnSpc>
                <a:spcPct val="80000"/>
              </a:lnSpc>
            </a:pPr>
            <a:endParaRPr lang="cs-CZ" altLang="cs-CZ" sz="1300" b="1" smtClean="0"/>
          </a:p>
          <a:p>
            <a:pPr eaLnBrk="1" hangingPunct="1">
              <a:lnSpc>
                <a:spcPct val="80000"/>
              </a:lnSpc>
              <a:buFont typeface="Wingdings" pitchFamily="2" charset="2"/>
              <a:buNone/>
            </a:pPr>
            <a:r>
              <a:rPr lang="cs-CZ" altLang="cs-CZ" sz="1300" b="1" smtClean="0"/>
              <a:t>Řešení</a:t>
            </a:r>
            <a:endParaRPr lang="cs-CZ" altLang="cs-CZ" sz="1300" smtClean="0"/>
          </a:p>
          <a:p>
            <a:pPr eaLnBrk="1" hangingPunct="1">
              <a:lnSpc>
                <a:spcPct val="80000"/>
              </a:lnSpc>
            </a:pPr>
            <a:r>
              <a:rPr lang="cs-CZ" altLang="cs-CZ" sz="1300" smtClean="0"/>
              <a:t>Získání likvidních prostředků lze očekávat po 51 dnech.</a:t>
            </a:r>
          </a:p>
          <a:p>
            <a:pPr eaLnBrk="1" hangingPunct="1">
              <a:lnSpc>
                <a:spcPct val="80000"/>
              </a:lnSpc>
            </a:pPr>
            <a:r>
              <a:rPr lang="cs-CZ" altLang="cs-CZ" sz="1300" smtClean="0"/>
              <a:t>Potřeba kapitálu v oběžném majetku = 50 000 Kč* 51 dnů = 2 550 000 Kč.</a:t>
            </a:r>
          </a:p>
          <a:p>
            <a:pPr eaLnBrk="1" hangingPunct="1">
              <a:lnSpc>
                <a:spcPct val="80000"/>
              </a:lnSpc>
            </a:pPr>
            <a:r>
              <a:rPr lang="cs-CZ" altLang="cs-CZ" sz="1300" smtClean="0"/>
              <a:t>Délku operačního cyklu by bylo možné krátit zejména při skladování materiálu před výrobou (vhodnějším výběrem dodavatelů, event. domluvou s dodavatelem), při skladování hotových výrobků (lepší koordinací výroby a distribuce) a zkrácením požadavků zákazníků na úvěr</a:t>
            </a:r>
          </a:p>
          <a:p>
            <a:pPr eaLnBrk="1" hangingPunct="1">
              <a:lnSpc>
                <a:spcPct val="80000"/>
              </a:lnSpc>
            </a:pPr>
            <a:r>
              <a:rPr lang="cs-CZ" altLang="cs-CZ" sz="1300" smtClean="0"/>
              <a:t>Pokud by se podařilo zkrátit dobu skladování materiálu a hotových výrobků na polovinu (tj. 4, resp. 6 dní), a dobu splatnosti faktur by se podařilo zkrátit o týden (tj. 7 dní), vedlo by to k úspoře:</a:t>
            </a:r>
          </a:p>
          <a:p>
            <a:pPr eaLnBrk="1" hangingPunct="1">
              <a:lnSpc>
                <a:spcPct val="80000"/>
              </a:lnSpc>
              <a:buFont typeface="Wingdings" pitchFamily="2" charset="2"/>
              <a:buNone/>
            </a:pPr>
            <a:r>
              <a:rPr lang="cs-CZ" altLang="cs-CZ" sz="1300" smtClean="0"/>
              <a:t>	Úspora = 2 550 000 – (50 000 * 34) =  2 550 000 – 1 700 000 = 850 000 Kč (33%).</a:t>
            </a:r>
          </a:p>
        </p:txBody>
      </p:sp>
    </p:spTree>
    <p:extLst>
      <p:ext uri="{BB962C8B-B14F-4D97-AF65-F5344CB8AC3E}">
        <p14:creationId xmlns:p14="http://schemas.microsoft.com/office/powerpoint/2010/main" val="1707170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627">
                                            <p:txEl>
                                              <p:pRg st="12" end="1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627">
                                            <p:txEl>
                                              <p:pRg st="13" end="1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627">
                                            <p:txEl>
                                              <p:pRg st="14" end="1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6627">
                                            <p:txEl>
                                              <p:pRg st="9" end="9"/>
                                            </p:txEl>
                                          </p:spTgt>
                                        </p:tgtEl>
                                        <p:attrNameLst>
                                          <p:attrName>style.visibility</p:attrName>
                                        </p:attrNameLst>
                                      </p:cBhvr>
                                      <p:to>
                                        <p:strVal val="visible"/>
                                      </p:to>
                                    </p:set>
                                    <p:anim calcmode="lin" valueType="num">
                                      <p:cBhvr additive="base">
                                        <p:cTn id="59"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627">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6627">
                                            <p:txEl>
                                              <p:pRg st="10" end="10"/>
                                            </p:txEl>
                                          </p:spTgt>
                                        </p:tgtEl>
                                        <p:attrNameLst>
                                          <p:attrName>style.visibility</p:attrName>
                                        </p:attrNameLst>
                                      </p:cBhvr>
                                      <p:to>
                                        <p:strVal val="visible"/>
                                      </p:to>
                                    </p:set>
                                    <p:anim calcmode="lin" valueType="num">
                                      <p:cBhvr additive="base">
                                        <p:cTn id="63" dur="5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627">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6627">
                                            <p:txEl>
                                              <p:pRg st="11" end="11"/>
                                            </p:txEl>
                                          </p:spTgt>
                                        </p:tgtEl>
                                        <p:attrNameLst>
                                          <p:attrName>style.visibility</p:attrName>
                                        </p:attrNameLst>
                                      </p:cBhvr>
                                      <p:to>
                                        <p:strVal val="visible"/>
                                      </p:to>
                                    </p:set>
                                    <p:anim calcmode="lin" valueType="num">
                                      <p:cBhvr additive="base">
                                        <p:cTn id="67" dur="5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627">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6627">
                                            <p:txEl>
                                              <p:pRg st="12" end="12"/>
                                            </p:txEl>
                                          </p:spTgt>
                                        </p:tgtEl>
                                        <p:attrNameLst>
                                          <p:attrName>style.visibility</p:attrName>
                                        </p:attrNameLst>
                                      </p:cBhvr>
                                      <p:to>
                                        <p:strVal val="visible"/>
                                      </p:to>
                                    </p:set>
                                    <p:anim calcmode="lin" valueType="num">
                                      <p:cBhvr additive="base">
                                        <p:cTn id="71" dur="500" fill="hold"/>
                                        <p:tgtEl>
                                          <p:spTgt spid="26627">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6627">
                                            <p:txEl>
                                              <p:pRg st="12" end="1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627">
                                            <p:txEl>
                                              <p:pRg st="13" end="13"/>
                                            </p:txEl>
                                          </p:spTgt>
                                        </p:tgtEl>
                                        <p:attrNameLst>
                                          <p:attrName>style.visibility</p:attrName>
                                        </p:attrNameLst>
                                      </p:cBhvr>
                                      <p:to>
                                        <p:strVal val="visible"/>
                                      </p:to>
                                    </p:set>
                                    <p:anim calcmode="lin" valueType="num">
                                      <p:cBhvr additive="base">
                                        <p:cTn id="75" dur="500" fill="hold"/>
                                        <p:tgtEl>
                                          <p:spTgt spid="26627">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627">
                                            <p:txEl>
                                              <p:pRg st="13" end="1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6627">
                                            <p:txEl>
                                              <p:pRg st="14" end="14"/>
                                            </p:txEl>
                                          </p:spTgt>
                                        </p:tgtEl>
                                        <p:attrNameLst>
                                          <p:attrName>style.visibility</p:attrName>
                                        </p:attrNameLst>
                                      </p:cBhvr>
                                      <p:to>
                                        <p:strVal val="visible"/>
                                      </p:to>
                                    </p:set>
                                    <p:anim calcmode="lin" valueType="num">
                                      <p:cBhvr additive="base">
                                        <p:cTn id="79" dur="500" fill="hold"/>
                                        <p:tgtEl>
                                          <p:spTgt spid="26627">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662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Řízení hotovosti</a:t>
            </a:r>
          </a:p>
        </p:txBody>
      </p:sp>
      <p:sp>
        <p:nvSpPr>
          <p:cNvPr id="19459" name="Rectangle 3"/>
          <p:cNvSpPr>
            <a:spLocks noGrp="1" noChangeArrowheads="1"/>
          </p:cNvSpPr>
          <p:nvPr>
            <p:ph type="body" idx="1"/>
          </p:nvPr>
        </p:nvSpPr>
        <p:spPr/>
        <p:txBody>
          <a:bodyPr/>
          <a:lstStyle/>
          <a:p>
            <a:pPr eaLnBrk="1" hangingPunct="1">
              <a:lnSpc>
                <a:spcPct val="80000"/>
              </a:lnSpc>
            </a:pPr>
            <a:r>
              <a:rPr lang="cs-CZ" altLang="cs-CZ" sz="2100" smtClean="0"/>
              <a:t>Řízení hotovosti velmi úzce souvisí s řízením, resp. zajištěním provozního kapitálu a likvidity podniku</a:t>
            </a:r>
          </a:p>
          <a:p>
            <a:pPr eaLnBrk="1" hangingPunct="1">
              <a:lnSpc>
                <a:spcPct val="80000"/>
              </a:lnSpc>
            </a:pPr>
            <a:r>
              <a:rPr lang="cs-CZ" altLang="cs-CZ" sz="2100" smtClean="0"/>
              <a:t>Provozní kapitál je rozdíl mezi oběžnými aktivy a krátkodobými pasivy</a:t>
            </a:r>
          </a:p>
          <a:p>
            <a:pPr eaLnBrk="1" hangingPunct="1">
              <a:lnSpc>
                <a:spcPct val="80000"/>
              </a:lnSpc>
            </a:pPr>
            <a:r>
              <a:rPr lang="cs-CZ" altLang="cs-CZ" sz="2100" smtClean="0"/>
              <a:t>Likviditu lze definovat jako schopnost plnit závazky a platit účty (viz výše)</a:t>
            </a:r>
          </a:p>
          <a:p>
            <a:pPr eaLnBrk="1" hangingPunct="1">
              <a:lnSpc>
                <a:spcPct val="80000"/>
              </a:lnSpc>
            </a:pPr>
            <a:r>
              <a:rPr lang="cs-CZ" altLang="cs-CZ" sz="2100" smtClean="0"/>
              <a:t>Likvidita na rozdíl od provozního kapitálu pracuje s hotovostí </a:t>
            </a:r>
            <a:r>
              <a:rPr lang="cs-CZ" altLang="cs-CZ" sz="2100" smtClean="0">
                <a:sym typeface="Symbol" pitchFamily="18" charset="2"/>
              </a:rPr>
              <a:t> </a:t>
            </a:r>
            <a:r>
              <a:rPr lang="cs-CZ" altLang="cs-CZ" sz="2100" smtClean="0"/>
              <a:t>podnik může mít značný provozní kapitál v účetním slova smyslu (např. díky vysokým zásobám), ale malou nebo žádnou hotovost, díky čemuž se může dostat do platební neschopnosti</a:t>
            </a:r>
          </a:p>
          <a:p>
            <a:pPr eaLnBrk="1" hangingPunct="1">
              <a:lnSpc>
                <a:spcPct val="80000"/>
              </a:lnSpc>
            </a:pPr>
            <a:r>
              <a:rPr lang="cs-CZ" altLang="cs-CZ" sz="2100" smtClean="0"/>
              <a:t>Poradce by měl naučit klienta myslet a plánovat v peněžních tocích podniku a ne pouze v nákladech a výnosech </a:t>
            </a:r>
          </a:p>
        </p:txBody>
      </p:sp>
    </p:spTree>
    <p:extLst>
      <p:ext uri="{BB962C8B-B14F-4D97-AF65-F5344CB8AC3E}">
        <p14:creationId xmlns:p14="http://schemas.microsoft.com/office/powerpoint/2010/main" val="3220230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0"/>
            <a:ext cx="388937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1" name="Group 3"/>
          <p:cNvGraphicFramePr>
            <a:graphicFrameLocks noGrp="1"/>
          </p:cNvGraphicFramePr>
          <p:nvPr/>
        </p:nvGraphicFramePr>
        <p:xfrm>
          <a:off x="250825" y="2852738"/>
          <a:ext cx="8713788" cy="3816351"/>
        </p:xfrm>
        <a:graphic>
          <a:graphicData uri="http://schemas.openxmlformats.org/drawingml/2006/table">
            <a:tbl>
              <a:tblPr/>
              <a:tblGrid>
                <a:gridCol w="865188"/>
                <a:gridCol w="1152525"/>
                <a:gridCol w="935037"/>
                <a:gridCol w="1296988"/>
                <a:gridCol w="1111250"/>
                <a:gridCol w="849312"/>
                <a:gridCol w="1185863"/>
                <a:gridCol w="1317625"/>
              </a:tblGrid>
              <a:tr h="590550">
                <a:tc>
                  <a:txBody>
                    <a:bodyPr/>
                    <a:lstStyle>
                      <a:lvl1pPr>
                        <a:spcBef>
                          <a:spcPct val="20000"/>
                        </a:spcBef>
                        <a:buClr>
                          <a:schemeClr val="accent1"/>
                        </a:buClr>
                        <a:buSzPct val="65000"/>
                        <a:buFont typeface="Wingdings" pitchFamily="2" charset="2"/>
                        <a:defRPr sz="2600">
                          <a:solidFill>
                            <a:schemeClr val="tx1"/>
                          </a:solidFill>
                          <a:latin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defRPr>
                      </a:lvl3pPr>
                      <a:lvl4pPr indent="-347663">
                        <a:spcBef>
                          <a:spcPct val="20000"/>
                        </a:spcBef>
                        <a:buClr>
                          <a:schemeClr val="accent2"/>
                        </a:buClr>
                        <a:buSzPct val="70000"/>
                        <a:buFont typeface="Wingdings" pitchFamily="2" charset="2"/>
                        <a:defRPr>
                          <a:solidFill>
                            <a:schemeClr val="tx1"/>
                          </a:solidFill>
                          <a:latin typeface="Arial" charset="0"/>
                        </a:defRPr>
                      </a:lvl4pPr>
                      <a:lvl5pPr indent="-487363">
                        <a:spcBef>
                          <a:spcPct val="20000"/>
                        </a:spcBef>
                        <a:buClr>
                          <a:schemeClr val="accent1"/>
                        </a:buClr>
                        <a:buSzPct val="75000"/>
                        <a:buFont typeface="Wingdings" pitchFamily="2" charset="2"/>
                        <a:defRPr>
                          <a:solidFill>
                            <a:schemeClr val="tx1"/>
                          </a:solidFill>
                          <a:latin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cs-CZ" sz="2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1" i="0" u="none" strike="noStrike" cap="none" normalizeH="0" baseline="0" smtClean="0">
                          <a:ln>
                            <a:noFill/>
                          </a:ln>
                          <a:solidFill>
                            <a:schemeClr val="tx1"/>
                          </a:solidFill>
                          <a:effectLst/>
                          <a:latin typeface="Times New Roman" pitchFamily="18" charset="0"/>
                          <a:cs typeface="Times New Roman" pitchFamily="18" charset="0"/>
                        </a:rPr>
                        <a:t>Expanze</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2">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1" i="0" u="none" strike="noStrike" cap="none" normalizeH="0" baseline="0" smtClean="0">
                          <a:ln>
                            <a:noFill/>
                          </a:ln>
                          <a:solidFill>
                            <a:schemeClr val="tx1"/>
                          </a:solidFill>
                          <a:effectLst/>
                          <a:latin typeface="Times New Roman" pitchFamily="18" charset="0"/>
                          <a:cs typeface="Times New Roman" pitchFamily="18" charset="0"/>
                        </a:rPr>
                        <a:t>Omezení</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2">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1" i="0" u="none" strike="noStrike" cap="none" normalizeH="0" baseline="0" smtClean="0">
                          <a:ln>
                            <a:noFill/>
                          </a:ln>
                          <a:solidFill>
                            <a:schemeClr val="tx1"/>
                          </a:solidFill>
                          <a:effectLst/>
                          <a:latin typeface="Times New Roman" pitchFamily="18" charset="0"/>
                          <a:cs typeface="Times New Roman" pitchFamily="18" charset="0"/>
                        </a:rPr>
                        <a:t>Stabilizace</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1" i="0" u="none" strike="noStrike" cap="none" normalizeH="0" baseline="0" smtClean="0">
                          <a:ln>
                            <a:noFill/>
                          </a:ln>
                          <a:solidFill>
                            <a:schemeClr val="tx1"/>
                          </a:solidFill>
                          <a:effectLst/>
                          <a:latin typeface="Times New Roman" pitchFamily="18" charset="0"/>
                          <a:cs typeface="Times New Roman" pitchFamily="18" charset="0"/>
                        </a:rPr>
                        <a:t>Kombinace</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1" i="0" u="none" strike="noStrike" cap="none" normalizeH="0" baseline="0" smtClean="0">
                          <a:ln>
                            <a:noFill/>
                          </a:ln>
                          <a:solidFill>
                            <a:schemeClr val="tx1"/>
                          </a:solidFill>
                          <a:effectLst/>
                          <a:latin typeface="Times New Roman" pitchFamily="18" charset="0"/>
                          <a:cs typeface="Times New Roman" pitchFamily="18" charset="0"/>
                        </a:rPr>
                        <a:t>Výrobky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Připojit nové výrobky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Nalézt nové užití</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Opustit staré výrobky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Utlumit rozvoj výrobků</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Udržet</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Uskutečnit změny, zlepšit jakost</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Opustit staré a přidat nové</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4588">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1" i="0" u="none" strike="noStrike" cap="none" normalizeH="0" baseline="0" smtClean="0">
                          <a:ln>
                            <a:noFill/>
                          </a:ln>
                          <a:solidFill>
                            <a:schemeClr val="tx1"/>
                          </a:solidFill>
                          <a:effectLst/>
                          <a:latin typeface="Times New Roman" pitchFamily="18" charset="0"/>
                          <a:cs typeface="Times New Roman" pitchFamily="18" charset="0"/>
                        </a:rPr>
                        <a:t>Trhy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Nalézt nová teritoria</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Proniknout na trhy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Opustit distribuční kanály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Snížit podíl na trhu</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Udržet</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Chránit podíl na trhu, zaměřit se na výklenky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Opustit staré zákazníky, současně hledat nové</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4588">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1" i="0" u="none" strike="noStrike" cap="none" normalizeH="0" baseline="0" smtClean="0">
                          <a:ln>
                            <a:noFill/>
                          </a:ln>
                          <a:solidFill>
                            <a:schemeClr val="tx1"/>
                          </a:solidFill>
                          <a:effectLst/>
                          <a:latin typeface="Times New Roman" pitchFamily="18" charset="0"/>
                          <a:cs typeface="Times New Roman" pitchFamily="18" charset="0"/>
                        </a:rPr>
                        <a:t>Funkce</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Urychlit vertikál. integraci</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Zvýšit kapacitu</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Stát se „zajatou“ firmou</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Omezit vývoj a výzkum</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Udržet</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Zlepšit efektivitu výroby</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SzPct val="65000"/>
                        <a:buFont typeface="Wingdings" pitchFamily="2" charset="2"/>
                        <a:defRPr sz="2600">
                          <a:solidFill>
                            <a:schemeClr val="tx1"/>
                          </a:solidFill>
                          <a:latin typeface="Arial" charset="0"/>
                        </a:defRPr>
                      </a:lvl1pPr>
                      <a:lvl2pPr marL="669925" indent="-325438">
                        <a:spcBef>
                          <a:spcPct val="20000"/>
                        </a:spcBef>
                        <a:buClr>
                          <a:schemeClr val="accent2"/>
                        </a:buClr>
                        <a:buSzPct val="60000"/>
                        <a:buFont typeface="Wingdings" pitchFamily="2" charset="2"/>
                        <a:defRPr sz="2200">
                          <a:solidFill>
                            <a:schemeClr val="tx1"/>
                          </a:solidFill>
                          <a:latin typeface="Arial" charset="0"/>
                        </a:defRPr>
                      </a:lvl2pPr>
                      <a:lvl3pPr marL="1022350" indent="-350838">
                        <a:spcBef>
                          <a:spcPct val="20000"/>
                        </a:spcBef>
                        <a:buClr>
                          <a:schemeClr val="accent1"/>
                        </a:buClr>
                        <a:buSzPct val="65000"/>
                        <a:buFont typeface="Wingdings" pitchFamily="2" charset="2"/>
                        <a:defRPr sz="2000">
                          <a:solidFill>
                            <a:schemeClr val="tx1"/>
                          </a:solidFill>
                          <a:latin typeface="Arial" charset="0"/>
                        </a:defRPr>
                      </a:lvl3pPr>
                      <a:lvl4pPr marL="1339850" indent="-315913">
                        <a:spcBef>
                          <a:spcPct val="20000"/>
                        </a:spcBef>
                        <a:buClr>
                          <a:schemeClr val="accent2"/>
                        </a:buClr>
                        <a:buSzPct val="70000"/>
                        <a:buFont typeface="Wingdings" pitchFamily="2" charset="2"/>
                        <a:defRPr>
                          <a:solidFill>
                            <a:schemeClr val="tx1"/>
                          </a:solidFill>
                          <a:latin typeface="Arial" charset="0"/>
                        </a:defRPr>
                      </a:lvl4pPr>
                      <a:lvl5pPr marL="1681163" indent="-339725">
                        <a:spcBef>
                          <a:spcPct val="20000"/>
                        </a:spcBef>
                        <a:buClr>
                          <a:schemeClr val="accent1"/>
                        </a:buClr>
                        <a:buSzPct val="75000"/>
                        <a:buFont typeface="Wingdings" pitchFamily="2" charset="2"/>
                        <a:defRPr>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cs-CZ" altLang="cs-CZ" sz="1100" b="0" i="0" u="none" strike="noStrike" cap="none" normalizeH="0" baseline="0" smtClean="0">
                          <a:ln>
                            <a:noFill/>
                          </a:ln>
                          <a:solidFill>
                            <a:schemeClr val="tx1"/>
                          </a:solidFill>
                          <a:effectLst/>
                          <a:latin typeface="Times New Roman" pitchFamily="18" charset="0"/>
                          <a:cs typeface="Times New Roman" pitchFamily="18" charset="0"/>
                        </a:rPr>
                        <a:t>Zvýšit kapacitu a zlepšit efektivitu</a:t>
                      </a:r>
                      <a:endParaRPr kumimoji="0" lang="cs-CZ" altLang="cs-CZ" sz="17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2335"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1767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0431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Příklad</a:t>
            </a:r>
          </a:p>
        </p:txBody>
      </p:sp>
      <p:graphicFrame>
        <p:nvGraphicFramePr>
          <p:cNvPr id="20483" name="Object 3"/>
          <p:cNvGraphicFramePr>
            <a:graphicFrameLocks noGrp="1" noChangeAspect="1"/>
          </p:cNvGraphicFramePr>
          <p:nvPr>
            <p:ph idx="1"/>
          </p:nvPr>
        </p:nvGraphicFramePr>
        <p:xfrm>
          <a:off x="649288" y="1703388"/>
          <a:ext cx="5826125" cy="2708275"/>
        </p:xfrm>
        <a:graphic>
          <a:graphicData uri="http://schemas.openxmlformats.org/presentationml/2006/ole">
            <mc:AlternateContent xmlns:mc="http://schemas.openxmlformats.org/markup-compatibility/2006">
              <mc:Choice xmlns:v="urn:schemas-microsoft-com:vml" Requires="v">
                <p:oleObj spid="_x0000_s2053" name="Dokument" r:id="rId3" imgW="6084500" imgH="2740669" progId="Word.Document.8">
                  <p:embed/>
                </p:oleObj>
              </mc:Choice>
              <mc:Fallback>
                <p:oleObj name="Dokument" r:id="rId3" imgW="6084500" imgH="274066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8" y="1703388"/>
                        <a:ext cx="5826125" cy="270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Text Box 4"/>
          <p:cNvSpPr txBox="1">
            <a:spLocks noChangeArrowheads="1"/>
          </p:cNvSpPr>
          <p:nvPr/>
        </p:nvSpPr>
        <p:spPr bwMode="auto">
          <a:xfrm>
            <a:off x="611188" y="4508500"/>
            <a:ext cx="79200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a:latin typeface="Verdana" pitchFamily="34" charset="0"/>
              </a:rPr>
              <a:t>Na základě uvedené rozvahy zhodnoťte likviditu podniku.</a:t>
            </a:r>
          </a:p>
          <a:p>
            <a:pPr eaLnBrk="1" hangingPunct="1"/>
            <a:r>
              <a:rPr lang="cs-CZ" altLang="cs-CZ">
                <a:latin typeface="Verdana" pitchFamily="34" charset="0"/>
              </a:rPr>
              <a:t>Jak se toto hodnocení změní pokud víte, že bankovní úvěr je krátkodobý a jeho splatnost končí v následujících několik dnech?</a:t>
            </a:r>
            <a:endParaRPr lang="cs-CZ" altLang="cs-CZ" b="1">
              <a:latin typeface="Verdana" pitchFamily="34" charset="0"/>
            </a:endParaRPr>
          </a:p>
        </p:txBody>
      </p:sp>
    </p:spTree>
    <p:extLst>
      <p:ext uri="{BB962C8B-B14F-4D97-AF65-F5344CB8AC3E}">
        <p14:creationId xmlns:p14="http://schemas.microsoft.com/office/powerpoint/2010/main" val="28504726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Řešení</a:t>
            </a:r>
          </a:p>
        </p:txBody>
      </p:sp>
      <p:sp>
        <p:nvSpPr>
          <p:cNvPr id="21507" name="Rectangle 3"/>
          <p:cNvSpPr>
            <a:spLocks noGrp="1" noChangeArrowheads="1"/>
          </p:cNvSpPr>
          <p:nvPr>
            <p:ph type="body" idx="1"/>
          </p:nvPr>
        </p:nvSpPr>
        <p:spPr/>
        <p:txBody>
          <a:bodyPr/>
          <a:lstStyle/>
          <a:p>
            <a:pPr eaLnBrk="1" hangingPunct="1">
              <a:lnSpc>
                <a:spcPct val="80000"/>
              </a:lnSpc>
              <a:buFont typeface="Wingdings" pitchFamily="2" charset="2"/>
              <a:buNone/>
            </a:pPr>
            <a:r>
              <a:rPr lang="cs-CZ" altLang="cs-CZ" sz="1700" smtClean="0"/>
              <a:t>V případě, že se jedná o dlouhodobý úvěr, je likvidita podniku</a:t>
            </a:r>
          </a:p>
          <a:p>
            <a:pPr eaLnBrk="1" hangingPunct="1">
              <a:lnSpc>
                <a:spcPct val="80000"/>
              </a:lnSpc>
              <a:buFont typeface="Wingdings" pitchFamily="2" charset="2"/>
              <a:buNone/>
            </a:pPr>
            <a:r>
              <a:rPr lang="cs-CZ" altLang="cs-CZ" sz="1700" smtClean="0"/>
              <a:t>velmi dobrá. Běžná i krátkodobá likvidita se nachází v rámci</a:t>
            </a:r>
          </a:p>
          <a:p>
            <a:pPr eaLnBrk="1" hangingPunct="1">
              <a:lnSpc>
                <a:spcPct val="80000"/>
              </a:lnSpc>
              <a:buFont typeface="Wingdings" pitchFamily="2" charset="2"/>
              <a:buNone/>
            </a:pPr>
            <a:r>
              <a:rPr lang="cs-CZ" altLang="cs-CZ" sz="1700" smtClean="0"/>
              <a:t>doporučených hodnot, pouze dlouhodobá likvidita je o něco málo nižší:</a:t>
            </a:r>
          </a:p>
          <a:p>
            <a:pPr eaLnBrk="1" hangingPunct="1">
              <a:lnSpc>
                <a:spcPct val="80000"/>
              </a:lnSpc>
            </a:pPr>
            <a:r>
              <a:rPr lang="cs-CZ" altLang="cs-CZ" sz="1700" smtClean="0"/>
              <a:t>Běžná likvidita = 120 / 300 = 0,4</a:t>
            </a:r>
          </a:p>
          <a:p>
            <a:pPr eaLnBrk="1" hangingPunct="1">
              <a:lnSpc>
                <a:spcPct val="80000"/>
              </a:lnSpc>
            </a:pPr>
            <a:r>
              <a:rPr lang="cs-CZ" altLang="cs-CZ" sz="1700" smtClean="0"/>
              <a:t>Krátkodobá likvidita = (120 + 350) / 300 = 1,57</a:t>
            </a:r>
          </a:p>
          <a:p>
            <a:pPr eaLnBrk="1" hangingPunct="1">
              <a:lnSpc>
                <a:spcPct val="80000"/>
              </a:lnSpc>
            </a:pPr>
            <a:r>
              <a:rPr lang="cs-CZ" altLang="cs-CZ" sz="1700" smtClean="0"/>
              <a:t>Dlouhodobá likvidita = (120 + 350 + 80) / 300 = 1,83</a:t>
            </a:r>
          </a:p>
          <a:p>
            <a:pPr eaLnBrk="1" hangingPunct="1">
              <a:lnSpc>
                <a:spcPct val="80000"/>
              </a:lnSpc>
            </a:pPr>
            <a:r>
              <a:rPr lang="cs-CZ" altLang="cs-CZ" sz="1700" smtClean="0"/>
              <a:t>Provozní kapitál = 550 – 300 = 250</a:t>
            </a:r>
          </a:p>
          <a:p>
            <a:pPr eaLnBrk="1" hangingPunct="1">
              <a:lnSpc>
                <a:spcPct val="80000"/>
              </a:lnSpc>
              <a:buFont typeface="Wingdings" pitchFamily="2" charset="2"/>
              <a:buNone/>
            </a:pPr>
            <a:endParaRPr lang="cs-CZ" altLang="cs-CZ" sz="1700" smtClean="0"/>
          </a:p>
          <a:p>
            <a:pPr eaLnBrk="1" hangingPunct="1">
              <a:lnSpc>
                <a:spcPct val="80000"/>
              </a:lnSpc>
              <a:buFont typeface="Wingdings" pitchFamily="2" charset="2"/>
              <a:buNone/>
            </a:pPr>
            <a:r>
              <a:rPr lang="cs-CZ" altLang="cs-CZ" sz="1700" smtClean="0"/>
              <a:t>V případě, že bankovní úvěr bude krátkodobý se však situace</a:t>
            </a:r>
          </a:p>
          <a:p>
            <a:pPr eaLnBrk="1" hangingPunct="1">
              <a:lnSpc>
                <a:spcPct val="80000"/>
              </a:lnSpc>
              <a:buFont typeface="Wingdings" pitchFamily="2" charset="2"/>
              <a:buNone/>
            </a:pPr>
            <a:r>
              <a:rPr lang="cs-CZ" altLang="cs-CZ" sz="1700" smtClean="0"/>
              <a:t>diametrálně mění a likvidita je podprůměrná:</a:t>
            </a:r>
          </a:p>
          <a:p>
            <a:pPr eaLnBrk="1" hangingPunct="1">
              <a:lnSpc>
                <a:spcPct val="80000"/>
              </a:lnSpc>
            </a:pPr>
            <a:r>
              <a:rPr lang="cs-CZ" altLang="cs-CZ" sz="1700" smtClean="0"/>
              <a:t>Běžná likvidita = 120 / 1300 = 0,09</a:t>
            </a:r>
          </a:p>
          <a:p>
            <a:pPr eaLnBrk="1" hangingPunct="1">
              <a:lnSpc>
                <a:spcPct val="80000"/>
              </a:lnSpc>
            </a:pPr>
            <a:r>
              <a:rPr lang="cs-CZ" altLang="cs-CZ" sz="1700" smtClean="0"/>
              <a:t>Krátkodobá likvidita = (120 + 350) / 1300 = 0,36</a:t>
            </a:r>
          </a:p>
          <a:p>
            <a:pPr eaLnBrk="1" hangingPunct="1">
              <a:lnSpc>
                <a:spcPct val="80000"/>
              </a:lnSpc>
            </a:pPr>
            <a:r>
              <a:rPr lang="cs-CZ" altLang="cs-CZ" sz="1700" smtClean="0"/>
              <a:t>Dlouhodobá likvidita = (120 + 350 + 80) / 1300 = 0,42</a:t>
            </a:r>
          </a:p>
          <a:p>
            <a:pPr eaLnBrk="1" hangingPunct="1">
              <a:lnSpc>
                <a:spcPct val="80000"/>
              </a:lnSpc>
            </a:pPr>
            <a:r>
              <a:rPr lang="cs-CZ" altLang="cs-CZ" sz="1700" smtClean="0"/>
              <a:t>Provozní kapitál = 550 – 1300 = - 750</a:t>
            </a:r>
          </a:p>
        </p:txBody>
      </p:sp>
    </p:spTree>
    <p:extLst>
      <p:ext uri="{BB962C8B-B14F-4D97-AF65-F5344CB8AC3E}">
        <p14:creationId xmlns:p14="http://schemas.microsoft.com/office/powerpoint/2010/main" val="40004213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Financování podniku</a:t>
            </a:r>
          </a:p>
        </p:txBody>
      </p:sp>
      <p:sp>
        <p:nvSpPr>
          <p:cNvPr id="22531" name="Rectangle 3"/>
          <p:cNvSpPr>
            <a:spLocks noGrp="1" noChangeArrowheads="1"/>
          </p:cNvSpPr>
          <p:nvPr>
            <p:ph type="body" idx="1"/>
          </p:nvPr>
        </p:nvSpPr>
        <p:spPr/>
        <p:txBody>
          <a:bodyPr/>
          <a:lstStyle/>
          <a:p>
            <a:pPr eaLnBrk="1" hangingPunct="1">
              <a:lnSpc>
                <a:spcPct val="80000"/>
              </a:lnSpc>
            </a:pPr>
            <a:r>
              <a:rPr lang="cs-CZ" altLang="cs-CZ" sz="1500" smtClean="0"/>
              <a:t>Každý podnik potřebuje přiměřené množství a strukturu kapitálu pro zajištění své (podnikatelské) činnosti, jinak může snadno zbankrotovat</a:t>
            </a:r>
          </a:p>
          <a:p>
            <a:pPr eaLnBrk="1" hangingPunct="1">
              <a:lnSpc>
                <a:spcPct val="80000"/>
              </a:lnSpc>
              <a:buFont typeface="Wingdings" pitchFamily="2" charset="2"/>
              <a:buNone/>
            </a:pPr>
            <a:endParaRPr lang="cs-CZ" altLang="cs-CZ" sz="1500" smtClean="0"/>
          </a:p>
          <a:p>
            <a:pPr eaLnBrk="1" hangingPunct="1">
              <a:lnSpc>
                <a:spcPct val="80000"/>
              </a:lnSpc>
              <a:buFont typeface="Wingdings" pitchFamily="2" charset="2"/>
              <a:buNone/>
            </a:pPr>
            <a:r>
              <a:rPr lang="cs-CZ" altLang="cs-CZ" sz="1500" smtClean="0"/>
              <a:t>Řízení kapitálové struktury podniku obvykle probíhá ve dvou krocích:</a:t>
            </a:r>
          </a:p>
          <a:p>
            <a:pPr eaLnBrk="1" hangingPunct="1">
              <a:lnSpc>
                <a:spcPct val="80000"/>
              </a:lnSpc>
            </a:pPr>
            <a:r>
              <a:rPr lang="cs-CZ" altLang="cs-CZ" sz="1500" smtClean="0"/>
              <a:t>Prvním krokem je analýza současné kapitálové struktury v rámci strategie podniku (poměr vlastního a cizího kapitálu, tržní podmínky, očekávání ohledně tvorby a využití hotovosti v průběhu následujících let apod.)</a:t>
            </a:r>
          </a:p>
          <a:p>
            <a:pPr eaLnBrk="1" hangingPunct="1">
              <a:lnSpc>
                <a:spcPct val="80000"/>
              </a:lnSpc>
            </a:pPr>
            <a:r>
              <a:rPr lang="cs-CZ" altLang="cs-CZ" sz="1500" smtClean="0"/>
              <a:t>Druhým krokem je určení přesného typu cenných papírů, které se mají vydat, výběr ručitelů, stanovení ceny a termínu emise, event určení přesného typu úvěru, banky nebo dodavatele se kterým se bude podnik jednat</a:t>
            </a:r>
          </a:p>
          <a:p>
            <a:pPr eaLnBrk="1" hangingPunct="1">
              <a:lnSpc>
                <a:spcPct val="80000"/>
              </a:lnSpc>
              <a:buFont typeface="Wingdings" pitchFamily="2" charset="2"/>
              <a:buNone/>
            </a:pPr>
            <a:endParaRPr lang="cs-CZ" altLang="cs-CZ" sz="1500" smtClean="0"/>
          </a:p>
          <a:p>
            <a:pPr eaLnBrk="1" hangingPunct="1">
              <a:lnSpc>
                <a:spcPct val="80000"/>
              </a:lnSpc>
            </a:pPr>
            <a:r>
              <a:rPr lang="cs-CZ" altLang="cs-CZ" sz="1500" smtClean="0"/>
              <a:t>Podnik je zpravidla financován vlastními i cizími zdroji zároveň</a:t>
            </a:r>
          </a:p>
          <a:p>
            <a:pPr eaLnBrk="1" hangingPunct="1">
              <a:lnSpc>
                <a:spcPct val="80000"/>
              </a:lnSpc>
            </a:pPr>
            <a:r>
              <a:rPr lang="cs-CZ" altLang="cs-CZ" sz="1500" smtClean="0"/>
              <a:t>Cenou za používání cizího kapitálu je úrok (event. další výdaje), přičemž cizí kapitál působí jako páka (finanční), kterou management podniku zvedá výnosnost vlastního kapitálu (zvyšuje však současně i jeho riziko)</a:t>
            </a:r>
          </a:p>
          <a:p>
            <a:pPr eaLnBrk="1" hangingPunct="1">
              <a:lnSpc>
                <a:spcPct val="80000"/>
              </a:lnSpc>
            </a:pPr>
            <a:r>
              <a:rPr lang="cs-CZ" altLang="cs-CZ" sz="1500" smtClean="0"/>
              <a:t>Finanční páka je založena na principu, že je cizí kapitál je levnější než vlastní kapitál</a:t>
            </a:r>
          </a:p>
          <a:p>
            <a:pPr eaLnBrk="1" hangingPunct="1">
              <a:lnSpc>
                <a:spcPct val="80000"/>
              </a:lnSpc>
            </a:pPr>
            <a:r>
              <a:rPr lang="cs-CZ" altLang="cs-CZ" sz="1500" smtClean="0"/>
              <a:t>Finanční páka zvyšuje míru výnosnosti vlastního kapitálu (za předpokladu, že míra zhodnocení vloženého kapitálu podnikem je vyšší než úroková míra z cizího kapitálu, která je zmírněná úsporou na dani</a:t>
            </a:r>
          </a:p>
        </p:txBody>
      </p:sp>
    </p:spTree>
    <p:extLst>
      <p:ext uri="{BB962C8B-B14F-4D97-AF65-F5344CB8AC3E}">
        <p14:creationId xmlns:p14="http://schemas.microsoft.com/office/powerpoint/2010/main" val="19852722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Financování podniku</a:t>
            </a:r>
          </a:p>
        </p:txBody>
      </p:sp>
      <p:sp>
        <p:nvSpPr>
          <p:cNvPr id="23555" name="Rectangle 3"/>
          <p:cNvSpPr>
            <a:spLocks noGrp="1" noChangeArrowheads="1"/>
          </p:cNvSpPr>
          <p:nvPr>
            <p:ph type="body" idx="1"/>
          </p:nvPr>
        </p:nvSpPr>
        <p:spPr/>
        <p:txBody>
          <a:bodyPr/>
          <a:lstStyle/>
          <a:p>
            <a:pPr eaLnBrk="1" hangingPunct="1">
              <a:lnSpc>
                <a:spcPct val="80000"/>
              </a:lnSpc>
            </a:pPr>
            <a:r>
              <a:rPr lang="cs-CZ" altLang="cs-CZ" sz="1500" smtClean="0"/>
              <a:t>Pro stanovení optimálního poměru vlastních a cizích zdrojů (kapitálové struktury) lze využít </a:t>
            </a:r>
            <a:r>
              <a:rPr lang="cs-CZ" altLang="cs-CZ" sz="1500" b="1" smtClean="0"/>
              <a:t>pravidel financování</a:t>
            </a:r>
          </a:p>
          <a:p>
            <a:pPr eaLnBrk="1" hangingPunct="1">
              <a:lnSpc>
                <a:spcPct val="80000"/>
              </a:lnSpc>
              <a:buFont typeface="Wingdings" pitchFamily="2" charset="2"/>
              <a:buNone/>
            </a:pPr>
            <a:endParaRPr lang="cs-CZ" altLang="cs-CZ" sz="1500" smtClean="0"/>
          </a:p>
          <a:p>
            <a:pPr eaLnBrk="1" hangingPunct="1">
              <a:lnSpc>
                <a:spcPct val="80000"/>
              </a:lnSpc>
              <a:buFont typeface="Wingdings" pitchFamily="2" charset="2"/>
              <a:buNone/>
            </a:pPr>
            <a:r>
              <a:rPr lang="cs-CZ" altLang="cs-CZ" sz="1500" smtClean="0"/>
              <a:t>Důležité jsou zejména následující pravidla:</a:t>
            </a:r>
            <a:endParaRPr lang="cs-CZ" altLang="cs-CZ" sz="1500" b="1" smtClean="0"/>
          </a:p>
          <a:p>
            <a:pPr eaLnBrk="1" hangingPunct="1">
              <a:lnSpc>
                <a:spcPct val="80000"/>
              </a:lnSpc>
            </a:pPr>
            <a:r>
              <a:rPr lang="cs-CZ" altLang="cs-CZ" sz="1500" b="1" smtClean="0"/>
              <a:t>Krátkodobý kapitál je levnější než dlouhodobý</a:t>
            </a:r>
          </a:p>
          <a:p>
            <a:pPr eaLnBrk="1" hangingPunct="1">
              <a:lnSpc>
                <a:spcPct val="80000"/>
              </a:lnSpc>
            </a:pPr>
            <a:r>
              <a:rPr lang="cs-CZ" altLang="cs-CZ" sz="1500" b="1" smtClean="0"/>
              <a:t>Cizí kapitál je (většinou) levnější než kapitál vlastní</a:t>
            </a:r>
          </a:p>
          <a:p>
            <a:pPr eaLnBrk="1" hangingPunct="1">
              <a:lnSpc>
                <a:spcPct val="80000"/>
              </a:lnSpc>
            </a:pPr>
            <a:r>
              <a:rPr lang="cs-CZ" altLang="cs-CZ" sz="1500" b="1" smtClean="0"/>
              <a:t>Zlaté poměrové pravidlo, </a:t>
            </a:r>
            <a:r>
              <a:rPr lang="cs-CZ" altLang="cs-CZ" sz="1500" smtClean="0"/>
              <a:t>které říká, že tempo růstu investic by v zájmu udržení dlouhodobé finanční rovnováhy nemělo předstihovat tempo růstu tržeb</a:t>
            </a:r>
            <a:endParaRPr lang="cs-CZ" altLang="cs-CZ" sz="1500" b="1" smtClean="0"/>
          </a:p>
          <a:p>
            <a:pPr eaLnBrk="1" hangingPunct="1">
              <a:lnSpc>
                <a:spcPct val="80000"/>
              </a:lnSpc>
            </a:pPr>
            <a:r>
              <a:rPr lang="cs-CZ" altLang="cs-CZ" sz="1500" b="1" smtClean="0"/>
              <a:t>Pravidlo vertikální kapitálové struktury</a:t>
            </a:r>
            <a:r>
              <a:rPr lang="cs-CZ" altLang="cs-CZ" sz="1500" smtClean="0"/>
              <a:t>, které říká, že poměr vlastního a cizího kapitálu by měl být 1:1.</a:t>
            </a:r>
            <a:endParaRPr lang="cs-CZ" altLang="cs-CZ" sz="1500" b="1" smtClean="0"/>
          </a:p>
          <a:p>
            <a:pPr eaLnBrk="1" hangingPunct="1">
              <a:lnSpc>
                <a:spcPct val="80000"/>
              </a:lnSpc>
            </a:pPr>
            <a:r>
              <a:rPr lang="cs-CZ" altLang="cs-CZ" sz="1500" b="1" smtClean="0"/>
              <a:t>Pravidlo horizontální struktury (pasiva - aktiva)</a:t>
            </a:r>
            <a:r>
              <a:rPr lang="cs-CZ" altLang="cs-CZ" sz="1500" smtClean="0"/>
              <a:t> se týká vztahu mezi kapitálem a majetkem resp. mezi dobou vázanosti kapitálu v majetku a dobou, po níž je kapitál k dispozici. Toto pravidlo je tvořeno dvěma dílčími pravidly:</a:t>
            </a:r>
            <a:endParaRPr lang="cs-CZ" altLang="cs-CZ" sz="1500" b="1" smtClean="0"/>
          </a:p>
          <a:p>
            <a:pPr lvl="1" eaLnBrk="1" hangingPunct="1">
              <a:lnSpc>
                <a:spcPct val="80000"/>
              </a:lnSpc>
            </a:pPr>
            <a:r>
              <a:rPr lang="cs-CZ" altLang="cs-CZ" sz="1300" b="1" smtClean="0"/>
              <a:t>Zlaté pravidlo financování, </a:t>
            </a:r>
            <a:r>
              <a:rPr lang="cs-CZ" altLang="cs-CZ" sz="1300" smtClean="0"/>
              <a:t>které říká, že mezi dobou, po kterou je kapitál vázán v majetku, a dobou, po níž je tento kapitál k dispozici, musí být shoda.</a:t>
            </a:r>
            <a:endParaRPr lang="cs-CZ" altLang="cs-CZ" sz="1300" b="1" smtClean="0"/>
          </a:p>
          <a:p>
            <a:pPr lvl="1" eaLnBrk="1" hangingPunct="1">
              <a:lnSpc>
                <a:spcPct val="80000"/>
              </a:lnSpc>
            </a:pPr>
            <a:r>
              <a:rPr lang="cs-CZ" altLang="cs-CZ" sz="1300" b="1" smtClean="0"/>
              <a:t>Zlaté bilanční pravidlo</a:t>
            </a:r>
            <a:r>
              <a:rPr lang="cs-CZ" altLang="cs-CZ" sz="1300" smtClean="0"/>
              <a:t>, které</a:t>
            </a:r>
            <a:r>
              <a:rPr lang="cs-CZ" altLang="cs-CZ" sz="1300" b="1" smtClean="0"/>
              <a:t> </a:t>
            </a:r>
            <a:r>
              <a:rPr lang="cs-CZ" altLang="cs-CZ" sz="1300" smtClean="0"/>
              <a:t>říká, že dlouhodobý majetek má být financován dlouhodobým (vlastním a dlouhodobým cizím) kapitálem.</a:t>
            </a:r>
          </a:p>
        </p:txBody>
      </p:sp>
    </p:spTree>
    <p:extLst>
      <p:ext uri="{BB962C8B-B14F-4D97-AF65-F5344CB8AC3E}">
        <p14:creationId xmlns:p14="http://schemas.microsoft.com/office/powerpoint/2010/main" val="17096278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smtClean="0"/>
              <a:t>Financování podniku</a:t>
            </a:r>
          </a:p>
        </p:txBody>
      </p:sp>
      <p:sp>
        <p:nvSpPr>
          <p:cNvPr id="24579" name="Rectangle 3"/>
          <p:cNvSpPr>
            <a:spLocks noGrp="1" noChangeArrowheads="1"/>
          </p:cNvSpPr>
          <p:nvPr>
            <p:ph type="body" sz="half" idx="1"/>
          </p:nvPr>
        </p:nvSpPr>
        <p:spPr>
          <a:xfrm>
            <a:off x="566738" y="1752600"/>
            <a:ext cx="8181975" cy="2324100"/>
          </a:xfrm>
        </p:spPr>
        <p:txBody>
          <a:bodyPr/>
          <a:lstStyle/>
          <a:p>
            <a:pPr eaLnBrk="1" hangingPunct="1">
              <a:lnSpc>
                <a:spcPct val="90000"/>
              </a:lnSpc>
            </a:pPr>
            <a:r>
              <a:rPr lang="cs-CZ" altLang="cs-CZ" sz="2000" smtClean="0"/>
              <a:t>Ke stanovení optimální kapitálové struktury lze využít veličinu průměrných vážených nákladů kapitálu (WACC)</a:t>
            </a:r>
          </a:p>
          <a:p>
            <a:pPr eaLnBrk="1" hangingPunct="1">
              <a:lnSpc>
                <a:spcPct val="90000"/>
              </a:lnSpc>
            </a:pPr>
            <a:r>
              <a:rPr lang="cs-CZ" altLang="cs-CZ" sz="2000" smtClean="0"/>
              <a:t>WACC lze definovat jako diskontovanou sazbu nebo časovou hodnotu peněz, používanou k přepočtu očekávaného budoucího příjmu na současnou hodnotu všech investorů</a:t>
            </a:r>
          </a:p>
          <a:p>
            <a:pPr eaLnBrk="1" hangingPunct="1">
              <a:lnSpc>
                <a:spcPct val="90000"/>
              </a:lnSpc>
            </a:pPr>
            <a:r>
              <a:rPr lang="cs-CZ" altLang="cs-CZ" sz="2000" smtClean="0"/>
              <a:t>WACC lze konstruovat takto: </a:t>
            </a:r>
          </a:p>
        </p:txBody>
      </p:sp>
      <p:graphicFrame>
        <p:nvGraphicFramePr>
          <p:cNvPr id="24580" name="Object 4"/>
          <p:cNvGraphicFramePr>
            <a:graphicFrameLocks noGrp="1" noChangeAspect="1"/>
          </p:cNvGraphicFramePr>
          <p:nvPr>
            <p:ph sz="half" idx="2"/>
          </p:nvPr>
        </p:nvGraphicFramePr>
        <p:xfrm>
          <a:off x="1363663" y="4216400"/>
          <a:ext cx="4473575" cy="1028700"/>
        </p:xfrm>
        <a:graphic>
          <a:graphicData uri="http://schemas.openxmlformats.org/presentationml/2006/ole">
            <mc:AlternateContent xmlns:mc="http://schemas.openxmlformats.org/markup-compatibility/2006">
              <mc:Choice xmlns:v="urn:schemas-microsoft-com:vml" Requires="v">
                <p:oleObj spid="_x0000_s3077" name="Dokument" r:id="rId3" imgW="7067605" imgH="1574312" progId="Word.Document.8">
                  <p:embed/>
                </p:oleObj>
              </mc:Choice>
              <mc:Fallback>
                <p:oleObj name="Dokument" r:id="rId3" imgW="7067605" imgH="157431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663" y="4216400"/>
                        <a:ext cx="447357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899456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Příklad</a:t>
            </a:r>
          </a:p>
        </p:txBody>
      </p:sp>
      <p:sp>
        <p:nvSpPr>
          <p:cNvPr id="25603" name="Rectangle 3"/>
          <p:cNvSpPr>
            <a:spLocks noGrp="1" noChangeArrowheads="1"/>
          </p:cNvSpPr>
          <p:nvPr>
            <p:ph type="body" idx="1"/>
          </p:nvPr>
        </p:nvSpPr>
        <p:spPr>
          <a:xfrm>
            <a:off x="457200" y="1600200"/>
            <a:ext cx="8229600" cy="3690938"/>
          </a:xfrm>
        </p:spPr>
        <p:txBody>
          <a:bodyPr/>
          <a:lstStyle/>
          <a:p>
            <a:pPr eaLnBrk="1" hangingPunct="1">
              <a:lnSpc>
                <a:spcPct val="80000"/>
              </a:lnSpc>
            </a:pPr>
            <a:r>
              <a:rPr lang="cs-CZ" altLang="cs-CZ" sz="2600" smtClean="0"/>
              <a:t>Podnik (společnost s ručením omezeným) má bilanční sumu 1 mil. Kč. Vlastníci požadují úročení svých vkladů ve výši 10%. Sazba daně z příjmů právnických osob činí 21%, sazba daně z příjmů fyzických osob 15%.</a:t>
            </a:r>
          </a:p>
          <a:p>
            <a:pPr eaLnBrk="1" hangingPunct="1">
              <a:lnSpc>
                <a:spcPct val="80000"/>
              </a:lnSpc>
            </a:pPr>
            <a:r>
              <a:rPr lang="cs-CZ" altLang="cs-CZ" sz="2600" smtClean="0"/>
              <a:t>Jaké bude nejoptimálnější složení vlastních a cizích zdrojů jestliže si můžete od banky vzít úvěr ve výši 800 tis. Kč za 13%, 500 tis. Kč za 12% nebo 200 tis. Kč za 11%?</a:t>
            </a:r>
            <a:endParaRPr lang="cs-CZ" altLang="cs-CZ" sz="2600" b="1" smtClean="0"/>
          </a:p>
        </p:txBody>
      </p:sp>
    </p:spTree>
    <p:extLst>
      <p:ext uri="{BB962C8B-B14F-4D97-AF65-F5344CB8AC3E}">
        <p14:creationId xmlns:p14="http://schemas.microsoft.com/office/powerpoint/2010/main" val="25257497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t>Řešení</a:t>
            </a:r>
          </a:p>
        </p:txBody>
      </p:sp>
      <p:sp>
        <p:nvSpPr>
          <p:cNvPr id="26627" name="Rectangle 3"/>
          <p:cNvSpPr>
            <a:spLocks noGrp="1" noChangeArrowheads="1"/>
          </p:cNvSpPr>
          <p:nvPr>
            <p:ph type="body" sz="half" idx="1"/>
          </p:nvPr>
        </p:nvSpPr>
        <p:spPr>
          <a:xfrm>
            <a:off x="566738" y="1752600"/>
            <a:ext cx="8253412" cy="1171575"/>
          </a:xfrm>
        </p:spPr>
        <p:txBody>
          <a:bodyPr/>
          <a:lstStyle/>
          <a:p>
            <a:pPr eaLnBrk="1" hangingPunct="1">
              <a:lnSpc>
                <a:spcPct val="90000"/>
              </a:lnSpc>
            </a:pPr>
            <a:r>
              <a:rPr lang="cs-CZ" altLang="cs-CZ" sz="2400" smtClean="0"/>
              <a:t>Nejprve je nutné spočítat průměrné vážené náklady jednotlivých variant a posléze vybrat tu, kde budou WACC nejnižší.</a:t>
            </a:r>
          </a:p>
          <a:p>
            <a:pPr eaLnBrk="1" hangingPunct="1">
              <a:lnSpc>
                <a:spcPct val="90000"/>
              </a:lnSpc>
            </a:pPr>
            <a:endParaRPr lang="cs-CZ" altLang="cs-CZ" sz="2600" smtClean="0"/>
          </a:p>
        </p:txBody>
      </p:sp>
      <p:graphicFrame>
        <p:nvGraphicFramePr>
          <p:cNvPr id="26628" name="Object 4"/>
          <p:cNvGraphicFramePr>
            <a:graphicFrameLocks noGrp="1" noChangeAspect="1"/>
          </p:cNvGraphicFramePr>
          <p:nvPr>
            <p:ph sz="half" idx="2"/>
          </p:nvPr>
        </p:nvGraphicFramePr>
        <p:xfrm>
          <a:off x="1022350" y="2921000"/>
          <a:ext cx="6850063" cy="1320800"/>
        </p:xfrm>
        <a:graphic>
          <a:graphicData uri="http://schemas.openxmlformats.org/presentationml/2006/ole">
            <mc:AlternateContent xmlns:mc="http://schemas.openxmlformats.org/markup-compatibility/2006">
              <mc:Choice xmlns:v="urn:schemas-microsoft-com:vml" Requires="v">
                <p:oleObj spid="_x0000_s4101" name="Dokument" r:id="rId3" imgW="11140778" imgH="2079673" progId="Word.Document.8">
                  <p:embed/>
                </p:oleObj>
              </mc:Choice>
              <mc:Fallback>
                <p:oleObj name="Dokument" r:id="rId3" imgW="11140778" imgH="207967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2921000"/>
                        <a:ext cx="6850063"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684213" y="4292600"/>
            <a:ext cx="81359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cs-CZ" altLang="cs-CZ">
                <a:latin typeface="Verdana" pitchFamily="34" charset="0"/>
              </a:rPr>
              <a:t>Z výpočtů v tabulce plyne, že nejoptimálnější variantou financování podniku bude buď úvěr ve výši 200 tis. nebo 500 tis. Kč, přičemž zbytek finančních zdrojů seženou vlastníci podniku. Při výběru konkrétní varianty tak bude záležet na přístupu vlastníku k riziku (vyšší úvěr = vyšší riziko), na schopnosti vlastníků sehnat zbylý vlastní kapitál, event. na dalších okolnostech. </a:t>
            </a:r>
          </a:p>
        </p:txBody>
      </p:sp>
    </p:spTree>
    <p:extLst>
      <p:ext uri="{BB962C8B-B14F-4D97-AF65-F5344CB8AC3E}">
        <p14:creationId xmlns:p14="http://schemas.microsoft.com/office/powerpoint/2010/main" val="8932100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dirty="0" smtClean="0"/>
              <a:t>Fúze a akvizice</a:t>
            </a:r>
          </a:p>
        </p:txBody>
      </p:sp>
      <p:sp>
        <p:nvSpPr>
          <p:cNvPr id="27651" name="Rectangle 3"/>
          <p:cNvSpPr>
            <a:spLocks noGrp="1" noChangeArrowheads="1"/>
          </p:cNvSpPr>
          <p:nvPr>
            <p:ph type="body" idx="1"/>
          </p:nvPr>
        </p:nvSpPr>
        <p:spPr/>
        <p:txBody>
          <a:bodyPr/>
          <a:lstStyle/>
          <a:p>
            <a:pPr eaLnBrk="1" hangingPunct="1">
              <a:lnSpc>
                <a:spcPct val="80000"/>
              </a:lnSpc>
            </a:pPr>
            <a:r>
              <a:rPr lang="cs-CZ" altLang="cs-CZ" sz="1400" dirty="0" smtClean="0"/>
              <a:t>Poradce lze využít zpravidla před samotnou </a:t>
            </a:r>
            <a:r>
              <a:rPr lang="cs-CZ" altLang="cs-CZ" sz="1400" dirty="0" err="1" smtClean="0"/>
              <a:t>fůzí</a:t>
            </a:r>
            <a:r>
              <a:rPr lang="cs-CZ" altLang="cs-CZ" sz="1400" dirty="0" smtClean="0"/>
              <a:t> nebo akvizicí pro stanovení (spravedlivé) hodnoty jednoho nebo obou příslušných podniků, pro doporučení platební metody, apod.</a:t>
            </a:r>
          </a:p>
          <a:p>
            <a:pPr eaLnBrk="1" hangingPunct="1">
              <a:lnSpc>
                <a:spcPct val="80000"/>
              </a:lnSpc>
            </a:pPr>
            <a:r>
              <a:rPr lang="cs-CZ" altLang="cs-CZ" sz="1400" dirty="0" smtClean="0"/>
              <a:t>Ke zjištění hodnoty fungujícího podniku existují v zásadě čtyři přístupy:</a:t>
            </a:r>
          </a:p>
          <a:p>
            <a:pPr lvl="1" eaLnBrk="1" hangingPunct="1">
              <a:lnSpc>
                <a:spcPct val="80000"/>
              </a:lnSpc>
            </a:pPr>
            <a:r>
              <a:rPr lang="cs-CZ" altLang="cs-CZ" sz="1400" dirty="0" smtClean="0"/>
              <a:t>Zjištění současné tržní ceny akcií podniku (pokud jsou akcie kotovány na burze a pokud se s nimi aktivně obchoduje),</a:t>
            </a:r>
          </a:p>
          <a:p>
            <a:pPr lvl="1" eaLnBrk="1" hangingPunct="1">
              <a:lnSpc>
                <a:spcPct val="80000"/>
              </a:lnSpc>
            </a:pPr>
            <a:r>
              <a:rPr lang="cs-CZ" altLang="cs-CZ" sz="1400" dirty="0" smtClean="0"/>
              <a:t>Zjištění tržní hodnoty aktiv,</a:t>
            </a:r>
          </a:p>
          <a:p>
            <a:pPr lvl="1" eaLnBrk="1" hangingPunct="1">
              <a:lnSpc>
                <a:spcPct val="80000"/>
              </a:lnSpc>
            </a:pPr>
            <a:r>
              <a:rPr lang="cs-CZ" altLang="cs-CZ" sz="1400" dirty="0" smtClean="0"/>
              <a:t>Zjištění budoucích kapitálových příjmů, </a:t>
            </a:r>
          </a:p>
          <a:p>
            <a:pPr lvl="1" eaLnBrk="1" hangingPunct="1">
              <a:lnSpc>
                <a:spcPct val="80000"/>
              </a:lnSpc>
            </a:pPr>
            <a:r>
              <a:rPr lang="cs-CZ" altLang="cs-CZ" sz="1400" dirty="0" smtClean="0"/>
              <a:t>Zjištění reprodukční hodnoty, jejíž součástí je odhad nákladů na vybudování stejného podniku na zelené louce.</a:t>
            </a:r>
          </a:p>
          <a:p>
            <a:pPr eaLnBrk="1" hangingPunct="1">
              <a:lnSpc>
                <a:spcPct val="80000"/>
              </a:lnSpc>
            </a:pPr>
            <a:r>
              <a:rPr lang="cs-CZ" altLang="cs-CZ" sz="1400" dirty="0" smtClean="0"/>
              <a:t>V zahraničí je hojně používaný první přístup, v ČR je použití této metody problematické (málo aktivně obchodovaných podniků). Zbývající tři přístupy stanovují hodnotu podniku na základě objektivizovaného hodnocení (odhadem)</a:t>
            </a:r>
          </a:p>
          <a:p>
            <a:pPr eaLnBrk="1" hangingPunct="1">
              <a:lnSpc>
                <a:spcPct val="80000"/>
              </a:lnSpc>
            </a:pPr>
            <a:r>
              <a:rPr lang="cs-CZ" altLang="cs-CZ" sz="1400" dirty="0" smtClean="0"/>
              <a:t>Výběr platební metody má zpravidla velký dopad na cash-</a:t>
            </a:r>
            <a:r>
              <a:rPr lang="cs-CZ" altLang="cs-CZ" sz="1400" dirty="0" err="1" smtClean="0"/>
              <a:t>flow</a:t>
            </a:r>
            <a:r>
              <a:rPr lang="cs-CZ" altLang="cs-CZ" sz="1400" dirty="0" smtClean="0"/>
              <a:t> podniku, způsoby plateb jsou různé (zejména s ohledem na jejich rozložení v čase):</a:t>
            </a:r>
          </a:p>
          <a:p>
            <a:pPr eaLnBrk="1" hangingPunct="1">
              <a:lnSpc>
                <a:spcPct val="80000"/>
              </a:lnSpc>
              <a:buFont typeface="Wingdings" pitchFamily="2" charset="2"/>
              <a:buNone/>
            </a:pPr>
            <a:r>
              <a:rPr lang="cs-CZ" altLang="cs-CZ" sz="1400" dirty="0" smtClean="0"/>
              <a:t>	- Prostá platba v hotovosti</a:t>
            </a:r>
          </a:p>
          <a:p>
            <a:pPr eaLnBrk="1" hangingPunct="1">
              <a:lnSpc>
                <a:spcPct val="80000"/>
              </a:lnSpc>
              <a:buFont typeface="Wingdings" pitchFamily="2" charset="2"/>
              <a:buNone/>
            </a:pPr>
            <a:r>
              <a:rPr lang="cs-CZ" altLang="cs-CZ" sz="1400" dirty="0" smtClean="0"/>
              <a:t>	- Výměna (např.  akcie za akcii)</a:t>
            </a:r>
          </a:p>
          <a:p>
            <a:pPr eaLnBrk="1" hangingPunct="1">
              <a:lnSpc>
                <a:spcPct val="80000"/>
              </a:lnSpc>
              <a:buFont typeface="Wingdings" pitchFamily="2" charset="2"/>
              <a:buNone/>
            </a:pPr>
            <a:r>
              <a:rPr lang="cs-CZ" altLang="cs-CZ" sz="1400" dirty="0" smtClean="0"/>
              <a:t>	- Využití obligací nebo peněžních poukázek,</a:t>
            </a:r>
          </a:p>
          <a:p>
            <a:pPr eaLnBrk="1" hangingPunct="1">
              <a:lnSpc>
                <a:spcPct val="80000"/>
              </a:lnSpc>
              <a:buFont typeface="Wingdings" pitchFamily="2" charset="2"/>
              <a:buNone/>
            </a:pPr>
            <a:r>
              <a:rPr lang="cs-CZ" altLang="cs-CZ" sz="1400" dirty="0" smtClean="0"/>
              <a:t>	- Využití preferenčních akcií, apod.</a:t>
            </a:r>
          </a:p>
          <a:p>
            <a:pPr eaLnBrk="1" hangingPunct="1">
              <a:lnSpc>
                <a:spcPct val="80000"/>
              </a:lnSpc>
            </a:pPr>
            <a:r>
              <a:rPr lang="cs-CZ" altLang="cs-CZ" sz="1400" dirty="0" smtClean="0"/>
              <a:t>Transakce může být uskutečněna za fixní (předem dohodnutou) cenu, nebo se platby mohou lišit s ohledem na budoucí chod podniku</a:t>
            </a:r>
          </a:p>
          <a:p>
            <a:pPr eaLnBrk="1" hangingPunct="1">
              <a:lnSpc>
                <a:spcPct val="80000"/>
              </a:lnSpc>
            </a:pPr>
            <a:r>
              <a:rPr lang="cs-CZ" altLang="cs-CZ" sz="1400" dirty="0" smtClean="0"/>
              <a:t>Platba může být provedena najednou, na splátky, uvažovat lze o záloze, apod. </a:t>
            </a:r>
          </a:p>
        </p:txBody>
      </p:sp>
    </p:spTree>
    <p:extLst>
      <p:ext uri="{BB962C8B-B14F-4D97-AF65-F5344CB8AC3E}">
        <p14:creationId xmlns:p14="http://schemas.microsoft.com/office/powerpoint/2010/main" val="37785763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Investiční rozhodování</a:t>
            </a:r>
          </a:p>
        </p:txBody>
      </p:sp>
      <p:sp>
        <p:nvSpPr>
          <p:cNvPr id="28675" name="Rectangle 3"/>
          <p:cNvSpPr>
            <a:spLocks noGrp="1" noChangeArrowheads="1"/>
          </p:cNvSpPr>
          <p:nvPr>
            <p:ph type="body" idx="1"/>
          </p:nvPr>
        </p:nvSpPr>
        <p:spPr>
          <a:xfrm>
            <a:off x="457200" y="1600200"/>
            <a:ext cx="8229600" cy="4456113"/>
          </a:xfrm>
        </p:spPr>
        <p:txBody>
          <a:bodyPr/>
          <a:lstStyle/>
          <a:p>
            <a:pPr eaLnBrk="1" hangingPunct="1">
              <a:lnSpc>
                <a:spcPct val="80000"/>
              </a:lnSpc>
            </a:pPr>
            <a:r>
              <a:rPr lang="cs-CZ" altLang="cs-CZ" sz="2000" smtClean="0"/>
              <a:t>Prvním úkolem poradce je přesvědčit klienta, že jednoduché metody hodnocení investic, které neberou v potaz faktor času (např. analýza míry zisku, výpočet dobry návratnosti v letech apod.), vedou k nepřesným a zavádějícím výsledkům</a:t>
            </a:r>
          </a:p>
          <a:p>
            <a:pPr eaLnBrk="1" hangingPunct="1">
              <a:lnSpc>
                <a:spcPct val="80000"/>
              </a:lnSpc>
            </a:pPr>
            <a:r>
              <a:rPr lang="cs-CZ" altLang="cs-CZ" sz="2000" smtClean="0"/>
              <a:t>Druhým úkolem poradce je přesvědčit klienta, aby využil některou z metod založených na časové hodnotě peněz, i když jejich použití také není samospasitelné nebo bez problémů (viz např. problém stanovení diskontní míry nebo peněžních toků směrem do vzdálené budoucnosti).</a:t>
            </a:r>
          </a:p>
          <a:p>
            <a:pPr eaLnBrk="1" hangingPunct="1">
              <a:lnSpc>
                <a:spcPct val="80000"/>
              </a:lnSpc>
            </a:pPr>
            <a:r>
              <a:rPr lang="cs-CZ" altLang="cs-CZ" sz="2000" smtClean="0"/>
              <a:t>Mezi nejvíce používané metody hodnocení investic slouží výpočty založené na diskontovaných peněžních tocích (tzv. DFC), které vedou k výpočtu čisté současné hodnoty investice:</a:t>
            </a:r>
          </a:p>
          <a:p>
            <a:pPr eaLnBrk="1" hangingPunct="1">
              <a:lnSpc>
                <a:spcPct val="80000"/>
              </a:lnSpc>
            </a:pPr>
            <a:endParaRPr lang="cs-CZ" altLang="cs-CZ" sz="1700" smtClean="0"/>
          </a:p>
          <a:p>
            <a:pPr eaLnBrk="1" hangingPunct="1">
              <a:lnSpc>
                <a:spcPct val="80000"/>
              </a:lnSpc>
            </a:pPr>
            <a:r>
              <a:rPr lang="cs-CZ" altLang="cs-CZ" sz="2000" smtClean="0"/>
              <a:t>NPV</a:t>
            </a:r>
            <a:r>
              <a:rPr lang="cs-CZ" altLang="cs-CZ" sz="1700" smtClean="0"/>
              <a:t> = </a:t>
            </a:r>
          </a:p>
        </p:txBody>
      </p:sp>
      <p:sp>
        <p:nvSpPr>
          <p:cNvPr id="28676" name="Rectangle 4"/>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cs-CZ"/>
          </a:p>
        </p:txBody>
      </p:sp>
      <p:graphicFrame>
        <p:nvGraphicFramePr>
          <p:cNvPr id="28677" name="Object 5"/>
          <p:cNvGraphicFramePr>
            <a:graphicFrameLocks noChangeAspect="1"/>
          </p:cNvGraphicFramePr>
          <p:nvPr/>
        </p:nvGraphicFramePr>
        <p:xfrm>
          <a:off x="1908175" y="5373688"/>
          <a:ext cx="1295400" cy="754062"/>
        </p:xfrm>
        <a:graphic>
          <a:graphicData uri="http://schemas.openxmlformats.org/presentationml/2006/ole">
            <mc:AlternateContent xmlns:mc="http://schemas.openxmlformats.org/markup-compatibility/2006">
              <mc:Choice xmlns:v="urn:schemas-microsoft-com:vml" Requires="v">
                <p:oleObj spid="_x0000_s5125" name="Rovnice" r:id="rId3" imgW="812447" imgH="444307" progId="Equation.3">
                  <p:embed/>
                </p:oleObj>
              </mc:Choice>
              <mc:Fallback>
                <p:oleObj name="Rovnice" r:id="rId3" imgW="812447"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373688"/>
                        <a:ext cx="12954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36261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mtClean="0"/>
              <a:t>Příklad</a:t>
            </a:r>
          </a:p>
        </p:txBody>
      </p:sp>
      <p:sp>
        <p:nvSpPr>
          <p:cNvPr id="29699" name="Rectangle 3"/>
          <p:cNvSpPr>
            <a:spLocks noGrp="1" noChangeArrowheads="1"/>
          </p:cNvSpPr>
          <p:nvPr>
            <p:ph type="body" sz="half" idx="1"/>
          </p:nvPr>
        </p:nvSpPr>
        <p:spPr>
          <a:xfrm>
            <a:off x="566738" y="1752600"/>
            <a:ext cx="8181975" cy="1389063"/>
          </a:xfrm>
        </p:spPr>
        <p:txBody>
          <a:bodyPr/>
          <a:lstStyle/>
          <a:p>
            <a:pPr eaLnBrk="1" hangingPunct="1">
              <a:lnSpc>
                <a:spcPct val="80000"/>
              </a:lnSpc>
            </a:pPr>
            <a:r>
              <a:rPr lang="cs-CZ" altLang="cs-CZ" sz="1700" smtClean="0"/>
              <a:t>Podnik má na výběr ze dvou investičních variant (A a B), u nichž se předpokládá stejný kapitálový výdaj 1 000 tis. Kč, ale různé rozložení ročních čistých peněžních toků (viz tabulka č. 3). WACC činí 10 %, doba životnosti je pro obě varianty stejná (5 let). Porovnejte uvedené varianty s využitím metody čisté současné hodnoty. </a:t>
            </a:r>
          </a:p>
        </p:txBody>
      </p:sp>
      <p:graphicFrame>
        <p:nvGraphicFramePr>
          <p:cNvPr id="29700" name="Object 4"/>
          <p:cNvGraphicFramePr>
            <a:graphicFrameLocks noGrp="1" noChangeAspect="1"/>
          </p:cNvGraphicFramePr>
          <p:nvPr>
            <p:ph sz="half" idx="2"/>
          </p:nvPr>
        </p:nvGraphicFramePr>
        <p:xfrm>
          <a:off x="1022350" y="2997200"/>
          <a:ext cx="4643438" cy="1651000"/>
        </p:xfrm>
        <a:graphic>
          <a:graphicData uri="http://schemas.openxmlformats.org/presentationml/2006/ole">
            <mc:AlternateContent xmlns:mc="http://schemas.openxmlformats.org/markup-compatibility/2006">
              <mc:Choice xmlns:v="urn:schemas-microsoft-com:vml" Requires="v">
                <p:oleObj spid="_x0000_s6149" name="Dokument" r:id="rId3" imgW="7240556" imgH="2493020" progId="Word.Document.8">
                  <p:embed/>
                </p:oleObj>
              </mc:Choice>
              <mc:Fallback>
                <p:oleObj name="Dokument" r:id="rId3" imgW="7240556" imgH="24930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2997200"/>
                        <a:ext cx="4643438"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Text Box 5"/>
          <p:cNvSpPr txBox="1">
            <a:spLocks noChangeArrowheads="1"/>
          </p:cNvSpPr>
          <p:nvPr/>
        </p:nvSpPr>
        <p:spPr bwMode="auto">
          <a:xfrm>
            <a:off x="468313" y="4581525"/>
            <a:ext cx="828198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1600">
                <a:latin typeface="Verdana" pitchFamily="34" charset="0"/>
              </a:rPr>
              <a:t>NPVa = - 1 000 000 + 300 000 * 0,909 + 600 000 * 0,826 + 400 000 * 0,751 + 100 000 * 0,683 + 100 000 * 0,62 = </a:t>
            </a:r>
            <a:r>
              <a:rPr lang="cs-CZ" altLang="cs-CZ" sz="1600" b="1">
                <a:latin typeface="Verdana" pitchFamily="34" charset="0"/>
              </a:rPr>
              <a:t>199 000</a:t>
            </a:r>
            <a:endParaRPr lang="cs-CZ" altLang="cs-CZ" sz="1600">
              <a:latin typeface="Verdana" pitchFamily="34" charset="0"/>
            </a:endParaRPr>
          </a:p>
          <a:p>
            <a:pPr eaLnBrk="1" hangingPunct="1"/>
            <a:r>
              <a:rPr lang="cs-CZ" altLang="cs-CZ" sz="1600">
                <a:latin typeface="Verdana" pitchFamily="34" charset="0"/>
              </a:rPr>
              <a:t>NPVb = - 1 000 000+ 100 000 * 0,909 + 300 000 * 0,826 + 500 000 * 0,751 + 200 000 * 0,683 + 400 000 * 0,62 = </a:t>
            </a:r>
            <a:r>
              <a:rPr lang="cs-CZ" altLang="cs-CZ" sz="1600" b="1">
                <a:latin typeface="Verdana" pitchFamily="34" charset="0"/>
              </a:rPr>
              <a:t>98 800</a:t>
            </a:r>
            <a:endParaRPr lang="cs-CZ" altLang="cs-CZ" sz="1600">
              <a:latin typeface="Verdana" pitchFamily="34" charset="0"/>
            </a:endParaRPr>
          </a:p>
          <a:p>
            <a:pPr eaLnBrk="1" hangingPunct="1"/>
            <a:r>
              <a:rPr lang="cs-CZ" altLang="cs-CZ" sz="1600">
                <a:latin typeface="Verdana" pitchFamily="34" charset="0"/>
              </a:rPr>
              <a:t>Obě varianty dosahují kladné čisté současné hodnoty, nicméně varianta A je o 100 200 Kč výhodnější než varianta B. </a:t>
            </a:r>
          </a:p>
        </p:txBody>
      </p:sp>
    </p:spTree>
    <p:extLst>
      <p:ext uri="{BB962C8B-B14F-4D97-AF65-F5344CB8AC3E}">
        <p14:creationId xmlns:p14="http://schemas.microsoft.com/office/powerpoint/2010/main" val="4075809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řehlednost">
  <a:themeElements>
    <a:clrScheme name="Přehlednos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191</TotalTime>
  <Words>5038</Words>
  <Application>Microsoft Office PowerPoint</Application>
  <PresentationFormat>Předvádění na obrazovce (4:3)</PresentationFormat>
  <Paragraphs>933</Paragraphs>
  <Slides>101</Slides>
  <Notes>45</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101</vt:i4>
      </vt:variant>
    </vt:vector>
  </HeadingPairs>
  <TitlesOfParts>
    <vt:vector size="104" baseType="lpstr">
      <vt:lpstr>Přehlednost</vt:lpstr>
      <vt:lpstr>Rovnice</vt:lpstr>
      <vt:lpstr>Dokument</vt:lpstr>
      <vt:lpstr>EKONOMICKO-ORGANIZAČNÍ PORADENSTVÍ</vt:lpstr>
      <vt:lpstr>Poradenství  v   Obecném a  strategickém managementu</vt:lpstr>
      <vt:lpstr>Poradenství v obecném řízení</vt:lpstr>
      <vt:lpstr>Prezentace aplikace PowerPoint</vt:lpstr>
      <vt:lpstr>Co za postupy využít?</vt:lpstr>
      <vt:lpstr>„7 S“</vt:lpstr>
      <vt:lpstr>Podniková strategie</vt:lpstr>
      <vt:lpstr>Kroky strategického řízení</vt:lpstr>
      <vt:lpstr>Prezentace aplikace PowerPoint</vt:lpstr>
      <vt:lpstr>Celková přestavba podniku</vt:lpstr>
      <vt:lpstr>Organizační struktura</vt:lpstr>
      <vt:lpstr>Rozhodovací systémy</vt:lpstr>
      <vt:lpstr>Podniková kultura</vt:lpstr>
      <vt:lpstr>Soulad mezi kulturou a strategií</vt:lpstr>
      <vt:lpstr>Inovace</vt:lpstr>
      <vt:lpstr>Fúze a akvizice</vt:lpstr>
      <vt:lpstr>Kulturní odlišnosti</vt:lpstr>
      <vt:lpstr>Poradenství  v   oblasti marketingu</vt:lpstr>
      <vt:lpstr>Poradenství pro řízení marketingu a odbytu</vt:lpstr>
      <vt:lpstr>Marketingový outsourcing</vt:lpstr>
      <vt:lpstr>Marketingová strategie</vt:lpstr>
      <vt:lpstr>Marketingový audit</vt:lpstr>
      <vt:lpstr>Prezentace aplikace PowerPoint</vt:lpstr>
      <vt:lpstr>Výsledky marketingového auditu</vt:lpstr>
      <vt:lpstr>Analýza marketingové strategie</vt:lpstr>
      <vt:lpstr>Marketingové operace</vt:lpstr>
      <vt:lpstr>Marketingový průzkum</vt:lpstr>
      <vt:lpstr>Prezentace aplikace PowerPoint</vt:lpstr>
      <vt:lpstr>Vztahy mezi veličinami</vt:lpstr>
      <vt:lpstr>Tržní veličiny ve vztahu trh-podnik</vt:lpstr>
      <vt:lpstr>Prezentace aplikace PowerPoint</vt:lpstr>
      <vt:lpstr>Prezentace aplikace PowerPoint</vt:lpstr>
      <vt:lpstr>Náklady na marketingové poradenství</vt:lpstr>
      <vt:lpstr>Zdroje infomací</vt:lpstr>
      <vt:lpstr>Profit Impact of Market Strategy</vt:lpstr>
      <vt:lpstr>Aplikace PIMS</vt:lpstr>
      <vt:lpstr>Profit Impact of Market strategy (PIMS)</vt:lpstr>
      <vt:lpstr>Profit Impact of Market strategy (PIMS)</vt:lpstr>
      <vt:lpstr>Nabídka PA a RA</vt:lpstr>
      <vt:lpstr>Pojmy - oblast marketingové poradenství</vt:lpstr>
      <vt:lpstr>Spolupráce s poradcem (RA)</vt:lpstr>
      <vt:lpstr>Co má obsahovat dobrý „bríf“</vt:lpstr>
      <vt:lpstr>Poradenství  v   oblasti Řízení lidských zdrojů</vt:lpstr>
      <vt:lpstr>Personální poradenství</vt:lpstr>
      <vt:lpstr>Podmínky úspěšného personálního poradenství</vt:lpstr>
      <vt:lpstr>Formy personálního poradenství</vt:lpstr>
      <vt:lpstr>Výhody spolupráce</vt:lpstr>
      <vt:lpstr>VYUŽÍVÁNÍ EXTERNÍHO PORADENSTVÍ:</vt:lpstr>
      <vt:lpstr>VYUŽÍVÁNÍ INTERNÍHO PORADENSTVÍ:</vt:lpstr>
      <vt:lpstr>Personální audit</vt:lpstr>
      <vt:lpstr>Personální audit/výzkum</vt:lpstr>
      <vt:lpstr>Nástroje personálního auditu</vt:lpstr>
      <vt:lpstr>Zjišťování měkkých dat</vt:lpstr>
      <vt:lpstr>PERSONÁLNÍ EXPERIMENT: </vt:lpstr>
      <vt:lpstr>Proč je důležitý audit právě v personální oblasti?</vt:lpstr>
      <vt:lpstr>Prezentace aplikace PowerPoint</vt:lpstr>
      <vt:lpstr>ÚDAJE Z VÝZKUMU TRHU PRACOVNÍCH SIL:</vt:lpstr>
      <vt:lpstr>Prezentace aplikace PowerPoint</vt:lpstr>
      <vt:lpstr>Oblasti poradenství v personální oblasti</vt:lpstr>
      <vt:lpstr>Vyhledávání a výběr zaměstnanců</vt:lpstr>
      <vt:lpstr>Headhunting</vt:lpstr>
      <vt:lpstr>Vzdělávání</vt:lpstr>
      <vt:lpstr>Změna HR procesu</vt:lpstr>
      <vt:lpstr>Outsourcing</vt:lpstr>
      <vt:lpstr>Outsourcing mezd</vt:lpstr>
      <vt:lpstr>Prezentace aplikace PowerPoint</vt:lpstr>
      <vt:lpstr>Prezentace aplikace PowerPoint</vt:lpstr>
      <vt:lpstr>Prezentace aplikace PowerPoint</vt:lpstr>
      <vt:lpstr>Outplacement</vt:lpstr>
      <vt:lpstr>Případovka</vt:lpstr>
      <vt:lpstr>HR marketing</vt:lpstr>
      <vt:lpstr>Best Employers ČR</vt:lpstr>
      <vt:lpstr>Poradenství  ve finanční oblasti</vt:lpstr>
      <vt:lpstr>Poradenství vs. zprostředkování</vt:lpstr>
      <vt:lpstr>Prezentace aplikace PowerPoint</vt:lpstr>
      <vt:lpstr>Poradenství ve finanční oblasti</vt:lpstr>
      <vt:lpstr>Průzkum finančního poradenství (banky a poradenské organizace, 2008)</vt:lpstr>
      <vt:lpstr>Základy finančního poradenství</vt:lpstr>
      <vt:lpstr>Finanční ukazatele</vt:lpstr>
      <vt:lpstr>Finanční ukazatele</vt:lpstr>
      <vt:lpstr>Likvidita</vt:lpstr>
      <vt:lpstr>Ukazatelé aktivity</vt:lpstr>
      <vt:lpstr>Zadluženost</vt:lpstr>
      <vt:lpstr>Rentabilita</vt:lpstr>
      <vt:lpstr>Důležitá pravidla</vt:lpstr>
      <vt:lpstr>Oblasti finančního poradenství</vt:lpstr>
      <vt:lpstr>Operační cyklus</vt:lpstr>
      <vt:lpstr>Příklad</vt:lpstr>
      <vt:lpstr>Řízení hotovosti</vt:lpstr>
      <vt:lpstr>Příklad</vt:lpstr>
      <vt:lpstr>Řešení</vt:lpstr>
      <vt:lpstr>Financování podniku</vt:lpstr>
      <vt:lpstr>Financování podniku</vt:lpstr>
      <vt:lpstr>Financování podniku</vt:lpstr>
      <vt:lpstr>Příklad</vt:lpstr>
      <vt:lpstr>Řešení</vt:lpstr>
      <vt:lpstr>Fúze a akvizice</vt:lpstr>
      <vt:lpstr>Investiční rozhodování</vt:lpstr>
      <vt:lpstr>Příklad</vt:lpstr>
      <vt:lpstr>Účetní a rozpočtový systém</vt:lpstr>
      <vt:lpstr>Účetní a rozpočtový systém</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EKONOMICKO-ORGANIZAČNÍ PORADENSTVÍ</dc:title>
  <dc:creator>Kubatova Eva</dc:creator>
  <cp:lastModifiedBy>Kubatova Eva</cp:lastModifiedBy>
  <cp:revision>7</cp:revision>
  <dcterms:created xsi:type="dcterms:W3CDTF">2016-04-22T08:06:11Z</dcterms:created>
  <dcterms:modified xsi:type="dcterms:W3CDTF">2016-04-23T06:33:39Z</dcterms:modified>
</cp:coreProperties>
</file>