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7"/>
  </p:notesMasterIdLst>
  <p:sldIdLst>
    <p:sldId id="256" r:id="rId2"/>
    <p:sldId id="292" r:id="rId3"/>
    <p:sldId id="257" r:id="rId4"/>
    <p:sldId id="25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1FBB6-BB18-4AB1-B73E-D6BF249FD349}" type="datetimeFigureOut">
              <a:rPr lang="en-GB" smtClean="0"/>
              <a:t>12/03/2016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C6991-F96E-4B3F-BD00-BB673A98E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078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15FA472-A7EF-4B3E-80CD-2D062E07A1A4}" type="slidenum">
              <a:rPr lang="cs-CZ" altLang="cs-CZ"/>
              <a:pPr eaLnBrk="1" hangingPunct="1"/>
              <a:t>2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43400"/>
            <a:ext cx="5483225" cy="4114800"/>
          </a:xfrm>
          <a:noFill/>
        </p:spPr>
        <p:txBody>
          <a:bodyPr/>
          <a:lstStyle/>
          <a:p>
            <a:pPr eaLnBrk="1" hangingPunct="1"/>
            <a:r>
              <a:rPr lang="cs-CZ" altLang="cs-CZ" smtClean="0"/>
              <a:t>skupina 4 minimálně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EF73EB1-839D-44A6-8172-965719734B6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ubatova@econ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EKONOMICKO-ORGANIZAČNÍ PORADENSTVÍ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KHEOPO_2016</a:t>
            </a:r>
          </a:p>
          <a:p>
            <a:endParaRPr lang="cs-CZ" dirty="0" smtClean="0"/>
          </a:p>
          <a:p>
            <a:r>
              <a:rPr lang="cs-CZ" dirty="0" smtClean="0"/>
              <a:t>Eva Švandová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39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Organizace studia</a:t>
            </a:r>
          </a:p>
        </p:txBody>
      </p:sp>
      <p:sp>
        <p:nvSpPr>
          <p:cNvPr id="410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3429000"/>
            <a:ext cx="8229600" cy="2227263"/>
          </a:xfrm>
        </p:spPr>
        <p:txBody>
          <a:bodyPr/>
          <a:lstStyle/>
          <a:p>
            <a:pPr eaLnBrk="1" hangingPunct="1"/>
            <a:endParaRPr lang="cs-CZ" alt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100" smtClean="0"/>
          </a:p>
          <a:p>
            <a:pPr eaLnBrk="1" hangingPunct="1"/>
            <a:endParaRPr lang="cs-CZ" altLang="cs-CZ" sz="2100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100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100" smtClean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Blok 1_12.3.2016</a:t>
            </a:r>
            <a:endParaRPr lang="cs-CZ" alt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F48EF6-F93D-40F1-8647-67D37101AAAB}" type="slidenum">
              <a:rPr lang="cs-CZ" altLang="en-US"/>
              <a:pPr>
                <a:defRPr/>
              </a:pPr>
              <a:t>2</a:t>
            </a:fld>
            <a:endParaRPr lang="cs-CZ" altLang="en-US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50825" y="1341438"/>
            <a:ext cx="8353425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669925" indent="-325438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022350" indent="-350838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339850" indent="-31591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1681163" indent="-339725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100" b="1" dirty="0"/>
              <a:t>Vyučující:</a:t>
            </a:r>
            <a:r>
              <a:rPr lang="cs-CZ" altLang="cs-CZ" sz="2100" dirty="0"/>
              <a:t> </a:t>
            </a:r>
          </a:p>
          <a:p>
            <a:pPr lvl="2" eaLnBrk="1" hangingPunct="1"/>
            <a:r>
              <a:rPr lang="cs-CZ" altLang="cs-CZ" sz="1600" dirty="0"/>
              <a:t>Ing. Eva </a:t>
            </a:r>
            <a:r>
              <a:rPr lang="cs-CZ" altLang="cs-CZ" sz="1600" dirty="0" smtClean="0"/>
              <a:t>Švandová, Ph.D.</a:t>
            </a:r>
            <a:endParaRPr lang="cs-CZ" altLang="cs-CZ" sz="1600" dirty="0"/>
          </a:p>
          <a:p>
            <a:pPr lvl="2" eaLnBrk="1" hangingPunct="1"/>
            <a:r>
              <a:rPr lang="cs-CZ" altLang="cs-CZ" sz="1600" dirty="0">
                <a:hlinkClick r:id="rId3"/>
              </a:rPr>
              <a:t>kubatova@econ.muni.cz</a:t>
            </a:r>
            <a:endParaRPr lang="cs-CZ" altLang="cs-CZ" sz="1600" dirty="0"/>
          </a:p>
          <a:p>
            <a:pPr lvl="2" eaLnBrk="1" hangingPunct="1"/>
            <a:r>
              <a:rPr lang="cs-CZ" altLang="cs-CZ" sz="1600" dirty="0"/>
              <a:t>kancelář č. 545</a:t>
            </a:r>
          </a:p>
          <a:p>
            <a:pPr eaLnBrk="1" hangingPunct="1"/>
            <a:r>
              <a:rPr lang="cs-CZ" altLang="cs-CZ" sz="2100" b="1" dirty="0"/>
              <a:t>Podmínky úspěšného absolvování předmětu:</a:t>
            </a:r>
          </a:p>
          <a:p>
            <a:pPr lvl="2" eaLnBrk="1" hangingPunct="1"/>
            <a:r>
              <a:rPr lang="cs-CZ" altLang="cs-CZ" sz="1600" dirty="0" smtClean="0"/>
              <a:t>70 % celkového počtu bodů</a:t>
            </a:r>
          </a:p>
          <a:p>
            <a:pPr lvl="2" eaLnBrk="1" hangingPunct="1"/>
            <a:r>
              <a:rPr lang="cs-CZ" altLang="cs-CZ" sz="1600" dirty="0" smtClean="0"/>
              <a:t>Test napsat alespoň na 70 %</a:t>
            </a:r>
            <a:endParaRPr lang="cs-CZ" altLang="cs-CZ" sz="1600" dirty="0"/>
          </a:p>
          <a:p>
            <a:pPr lvl="2" eaLnBrk="1" hangingPunct="1"/>
            <a:endParaRPr lang="cs-CZ" altLang="cs-CZ" sz="1600" dirty="0"/>
          </a:p>
          <a:p>
            <a:pPr lvl="2" eaLnBrk="1" hangingPunct="1"/>
            <a:endParaRPr lang="cs-CZ" altLang="cs-CZ" sz="1600" dirty="0"/>
          </a:p>
          <a:p>
            <a:pPr eaLnBrk="1" hangingPunct="1"/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38147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předmětu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568952" cy="4876800"/>
          </a:xfrm>
        </p:spPr>
        <p:txBody>
          <a:bodyPr/>
          <a:lstStyle/>
          <a:p>
            <a:r>
              <a:rPr lang="en-US" dirty="0" err="1" smtClean="0"/>
              <a:t>Předmět</a:t>
            </a:r>
            <a:r>
              <a:rPr lang="en-US" dirty="0" smtClean="0"/>
              <a:t> je </a:t>
            </a:r>
            <a:r>
              <a:rPr lang="cs-CZ" dirty="0" smtClean="0"/>
              <a:t>vyučován ve 3 blocích: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</a:t>
            </a:r>
            <a:r>
              <a:rPr lang="en-US" dirty="0" err="1" smtClean="0"/>
              <a:t>Úvod</a:t>
            </a:r>
            <a:r>
              <a:rPr lang="en-US" dirty="0" smtClean="0"/>
              <a:t> do </a:t>
            </a:r>
            <a:r>
              <a:rPr lang="en-US" dirty="0" err="1" smtClean="0"/>
              <a:t>poradenství</a:t>
            </a:r>
            <a:r>
              <a:rPr lang="en-US" dirty="0" smtClean="0"/>
              <a:t> a </a:t>
            </a:r>
            <a:r>
              <a:rPr lang="en-US" dirty="0" err="1" smtClean="0"/>
              <a:t>poradenského</a:t>
            </a:r>
            <a:r>
              <a:rPr lang="en-US" dirty="0" smtClean="0"/>
              <a:t> </a:t>
            </a:r>
            <a:r>
              <a:rPr lang="en-US" dirty="0" err="1" smtClean="0"/>
              <a:t>procesu</a:t>
            </a:r>
            <a:r>
              <a:rPr lang="cs-CZ" dirty="0" smtClean="0"/>
              <a:t> 12. 3. 2016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poradenství</a:t>
            </a:r>
            <a:r>
              <a:rPr lang="en-US" dirty="0" smtClean="0"/>
              <a:t> a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specifika</a:t>
            </a:r>
            <a:r>
              <a:rPr lang="cs-CZ" dirty="0" smtClean="0"/>
              <a:t> - 23.4. 2016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</a:t>
            </a:r>
            <a:r>
              <a:rPr lang="cs-CZ" dirty="0" smtClean="0"/>
              <a:t>Prezentace seminárních </a:t>
            </a:r>
            <a:r>
              <a:rPr lang="en-US" dirty="0" err="1" smtClean="0"/>
              <a:t>prác</a:t>
            </a:r>
            <a:r>
              <a:rPr lang="cs-CZ" dirty="0" smtClean="0"/>
              <a:t>í</a:t>
            </a:r>
            <a:r>
              <a:rPr lang="en-US" dirty="0" smtClean="0"/>
              <a:t>, </a:t>
            </a:r>
            <a:r>
              <a:rPr lang="en-US" dirty="0" err="1" smtClean="0"/>
              <a:t>Řeš</a:t>
            </a:r>
            <a:r>
              <a:rPr lang="cs-CZ" dirty="0" smtClean="0"/>
              <a:t>e</a:t>
            </a:r>
            <a:r>
              <a:rPr lang="en-US" dirty="0" err="1" smtClean="0"/>
              <a:t>ní</a:t>
            </a:r>
            <a:r>
              <a:rPr lang="en-US" dirty="0" smtClean="0"/>
              <a:t> </a:t>
            </a:r>
            <a:r>
              <a:rPr lang="en-US" dirty="0" err="1" smtClean="0"/>
              <a:t>POTů</a:t>
            </a:r>
            <a:r>
              <a:rPr lang="cs-CZ" dirty="0" smtClean="0"/>
              <a:t> - 14.5. 2016</a:t>
            </a:r>
            <a:endParaRPr lang="en-GB" i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67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předmětu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POT</a:t>
            </a:r>
            <a:r>
              <a:rPr lang="en-US" b="1" dirty="0" smtClean="0"/>
              <a:t>y</a:t>
            </a:r>
            <a:r>
              <a:rPr lang="en-US" dirty="0" smtClean="0"/>
              <a:t> </a:t>
            </a:r>
            <a:r>
              <a:rPr lang="en-US" dirty="0" err="1" smtClean="0"/>
              <a:t>tvoří</a:t>
            </a:r>
            <a:r>
              <a:rPr lang="en-US" dirty="0" smtClean="0"/>
              <a:t> 30 % </a:t>
            </a:r>
            <a:r>
              <a:rPr lang="en-US" dirty="0" err="1" smtClean="0"/>
              <a:t>celkového</a:t>
            </a:r>
            <a:r>
              <a:rPr lang="en-US" dirty="0" smtClean="0"/>
              <a:t> </a:t>
            </a:r>
            <a:r>
              <a:rPr lang="en-US" dirty="0" err="1" smtClean="0"/>
              <a:t>hodnocení</a:t>
            </a:r>
            <a:endParaRPr lang="cs-CZ" dirty="0"/>
          </a:p>
          <a:p>
            <a:r>
              <a:rPr lang="en-US" dirty="0" err="1" smtClean="0"/>
              <a:t>seminární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 </a:t>
            </a:r>
            <a:r>
              <a:rPr lang="en-US" dirty="0" err="1" smtClean="0"/>
              <a:t>tvoří</a:t>
            </a:r>
            <a:r>
              <a:rPr lang="en-US" dirty="0" smtClean="0"/>
              <a:t> 20 % </a:t>
            </a:r>
            <a:r>
              <a:rPr lang="en-US" dirty="0" err="1" smtClean="0"/>
              <a:t>hodnocení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kouška </a:t>
            </a:r>
            <a:r>
              <a:rPr lang="en-US" dirty="0" smtClean="0"/>
              <a:t>50 % </a:t>
            </a:r>
            <a:r>
              <a:rPr lang="en-US" dirty="0" err="1" smtClean="0"/>
              <a:t>hodnocení</a:t>
            </a:r>
            <a:r>
              <a:rPr lang="cs-CZ" dirty="0" smtClean="0"/>
              <a:t> (písemná)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Zpracování potů </a:t>
            </a:r>
          </a:p>
          <a:p>
            <a:r>
              <a:rPr lang="cs-CZ" dirty="0" smtClean="0"/>
              <a:t>Blok 1</a:t>
            </a:r>
          </a:p>
          <a:p>
            <a:pPr lvl="1"/>
            <a:r>
              <a:rPr lang="en-US" dirty="0" err="1" smtClean="0"/>
              <a:t>Kauzální</a:t>
            </a:r>
            <a:r>
              <a:rPr lang="en-US" dirty="0" smtClean="0"/>
              <a:t> </a:t>
            </a:r>
            <a:r>
              <a:rPr lang="en-US" dirty="0" err="1" smtClean="0"/>
              <a:t>analýza</a:t>
            </a:r>
            <a:endParaRPr lang="en-US" dirty="0" smtClean="0"/>
          </a:p>
          <a:p>
            <a:pPr lvl="1"/>
            <a:r>
              <a:rPr lang="cs-CZ" dirty="0" smtClean="0"/>
              <a:t>Typy poradenských forem</a:t>
            </a:r>
            <a:endParaRPr lang="en-US" dirty="0" smtClean="0"/>
          </a:p>
          <a:p>
            <a:pPr lvl="1"/>
            <a:r>
              <a:rPr lang="en-US" dirty="0" err="1" smtClean="0"/>
              <a:t>Propagace</a:t>
            </a:r>
            <a:r>
              <a:rPr lang="en-US" dirty="0" smtClean="0"/>
              <a:t> </a:t>
            </a:r>
            <a:r>
              <a:rPr lang="en-US" dirty="0" err="1" smtClean="0"/>
              <a:t>poradenské</a:t>
            </a:r>
            <a:r>
              <a:rPr lang="en-US" dirty="0" smtClean="0"/>
              <a:t> </a:t>
            </a:r>
            <a:r>
              <a:rPr lang="en-US" dirty="0" err="1" smtClean="0"/>
              <a:t>firmy</a:t>
            </a:r>
            <a:endParaRPr lang="cs-CZ" dirty="0" smtClean="0"/>
          </a:p>
          <a:p>
            <a:r>
              <a:rPr lang="cs-CZ" dirty="0" smtClean="0"/>
              <a:t>Blok 2</a:t>
            </a:r>
          </a:p>
          <a:p>
            <a:pPr lvl="1"/>
            <a:r>
              <a:rPr lang="cs-CZ" dirty="0" smtClean="0"/>
              <a:t>Kreativní techniky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Zpracování seminární práce</a:t>
            </a:r>
          </a:p>
          <a:p>
            <a:r>
              <a:rPr lang="cs-CZ" dirty="0" smtClean="0"/>
              <a:t>Dřevostavby</a:t>
            </a:r>
          </a:p>
          <a:p>
            <a:r>
              <a:rPr lang="cs-CZ" dirty="0" smtClean="0"/>
              <a:t>Kavárna</a:t>
            </a:r>
          </a:p>
          <a:p>
            <a:r>
              <a:rPr lang="cs-CZ" dirty="0" smtClean="0"/>
              <a:t>Lékárna</a:t>
            </a:r>
            <a:endParaRPr lang="en-US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Blok 1_12.3.2016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3EB1-839D-44A6-8172-965719734B6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3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Literatura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 b="1" smtClean="0"/>
              <a:t>Základní literatura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00" smtClean="0"/>
              <a:t>KUBR, M. Poradenství pro podnikatele a manažery, 1. díl. Praha : CAPA, 1991.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00" smtClean="0"/>
              <a:t>KUBR, M. Poradenstvo pre podnikateľov a manažérov, 2. díl. Praha : CAPA, 1991.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00" smtClean="0"/>
              <a:t>MIKOLÁŠ, Z., POCZATKOVÁ, B. Základy práce poradce v podnikání: pomůcka poradce v podnikání. Háj ve Slezsku: Máj, 2000.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b="1" smtClean="0"/>
              <a:t>Rozšiřující literatura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00" smtClean="0"/>
              <a:t>BLOCK, P. Flawless consulting. A guide to getting your expertise used. USA : John Wiley </a:t>
            </a:r>
            <a:r>
              <a:rPr lang="en-US" altLang="cs-CZ" sz="1800" smtClean="0"/>
              <a:t>&amp;</a:t>
            </a:r>
            <a:r>
              <a:rPr lang="cs-CZ" altLang="cs-CZ" sz="1800" smtClean="0"/>
              <a:t> Sons, 2000.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00" smtClean="0"/>
              <a:t>TOPPIN, G., CZERNIAWSKA, F. Business consulting. London: The Economist, 2005.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00" smtClean="0"/>
              <a:t>COHEN, W.A. Staňte se úspěšným poradcem. Brno : CP Books, 2005.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00" smtClean="0"/>
              <a:t>KAŠÍK, J., MICHALKO, M. Podniková diagnostika. Ostrava : Tandem, 1998.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00" smtClean="0"/>
              <a:t>ŽDÍMAL, M. Příručka terénního poradenství. Ostrava : AKS Ostrava, 1992.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smtClean="0"/>
              <a:t>Další literatura doporučená v průběhu semestru týkající se probíraných oblastí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Blok 1_12.3.2016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C3797D-ABE9-4552-9815-969CD6696888}" type="slidenum">
              <a:rPr lang="cs-CZ" altLang="en-US"/>
              <a:pPr>
                <a:defRPr/>
              </a:pPr>
              <a:t>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7536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588</TotalTime>
  <Words>281</Words>
  <Application>Microsoft Office PowerPoint</Application>
  <PresentationFormat>Předvádění na obrazovce (4:3)</PresentationFormat>
  <Paragraphs>62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Přehlednost</vt:lpstr>
      <vt:lpstr>EKONOMICKO-ORGANIZAČNÍ PORADENSTVÍ</vt:lpstr>
      <vt:lpstr>Organizace studia</vt:lpstr>
      <vt:lpstr>Struktura předmětu</vt:lpstr>
      <vt:lpstr>Hodnocení předmětu</vt:lpstr>
      <vt:lpstr>Literatura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Kubatova Eva</cp:lastModifiedBy>
  <cp:revision>8</cp:revision>
  <dcterms:created xsi:type="dcterms:W3CDTF">2016-03-11T20:27:17Z</dcterms:created>
  <dcterms:modified xsi:type="dcterms:W3CDTF">2016-03-12T07:29:12Z</dcterms:modified>
</cp:coreProperties>
</file>