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58" r:id="rId5"/>
    <p:sldId id="259" r:id="rId6"/>
    <p:sldId id="257" r:id="rId7"/>
    <p:sldId id="260" r:id="rId8"/>
    <p:sldId id="262" r:id="rId9"/>
    <p:sldId id="270" r:id="rId10"/>
    <p:sldId id="263" r:id="rId11"/>
    <p:sldId id="272" r:id="rId12"/>
    <p:sldId id="264" r:id="rId13"/>
    <p:sldId id="273" r:id="rId14"/>
    <p:sldId id="267" r:id="rId15"/>
    <p:sldId id="26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4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3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11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44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99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16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64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99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45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76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73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A1F3-7291-4550-AECA-2BE4B8435954}" type="datetimeFigureOut">
              <a:rPr lang="cs-CZ" smtClean="0"/>
              <a:t>02.05.2018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Linear programming-introduction  </a:t>
            </a:r>
            <a:endParaRPr lang="en-ZA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Ing.J.Skorkovský,CSc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2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Use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Solver</a:t>
            </a:r>
            <a:r>
              <a:rPr lang="cs-CZ" sz="2400" b="1" dirty="0" smtClean="0"/>
              <a:t> (Czech- not </a:t>
            </a:r>
            <a:r>
              <a:rPr lang="cs-CZ" sz="2400" b="1" dirty="0" err="1" smtClean="0"/>
              <a:t>for</a:t>
            </a:r>
            <a:r>
              <a:rPr lang="cs-CZ" sz="2400" b="1" dirty="0" smtClean="0"/>
              <a:t> MPH_AOPR ) </a:t>
            </a:r>
            <a:r>
              <a:rPr lang="cs-CZ" sz="1600" dirty="0" smtClean="0"/>
              <a:t> </a:t>
            </a:r>
            <a:endParaRPr lang="cs-CZ" sz="1600" dirty="0"/>
          </a:p>
        </p:txBody>
      </p:sp>
      <p:sp>
        <p:nvSpPr>
          <p:cNvPr id="10" name="Pravá složená závorka 9"/>
          <p:cNvSpPr/>
          <p:nvPr/>
        </p:nvSpPr>
        <p:spPr>
          <a:xfrm>
            <a:off x="4644008" y="1268760"/>
            <a:ext cx="272958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949284" y="1919792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 = x1*c1 + x2*c2 = 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*x1+</a:t>
            </a:r>
            <a:r>
              <a:rPr lang="cs-CZ" dirty="0" smtClean="0">
                <a:solidFill>
                  <a:srgbClr val="00B0F0"/>
                </a:solidFill>
              </a:rPr>
              <a:t>30</a:t>
            </a:r>
            <a:r>
              <a:rPr lang="cs-CZ" dirty="0" smtClean="0"/>
              <a:t>*x2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0" y="1366953"/>
            <a:ext cx="4249031" cy="153180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64088" y="2459630"/>
            <a:ext cx="3470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E7=C7*</a:t>
            </a:r>
            <a:r>
              <a:rPr lang="cs-CZ" dirty="0" smtClean="0">
                <a:solidFill>
                  <a:srgbClr val="00B0F0"/>
                </a:solidFill>
              </a:rPr>
              <a:t>C4</a:t>
            </a:r>
            <a:r>
              <a:rPr lang="cs-CZ" dirty="0" smtClean="0"/>
              <a:t>+D7*</a:t>
            </a:r>
            <a:r>
              <a:rPr lang="cs-CZ" dirty="0" smtClean="0">
                <a:solidFill>
                  <a:srgbClr val="00B050"/>
                </a:solidFill>
              </a:rPr>
              <a:t>D4</a:t>
            </a:r>
            <a:r>
              <a:rPr lang="cs-CZ" dirty="0" smtClean="0"/>
              <a:t>=4*x1+3*x2=120</a:t>
            </a:r>
          </a:p>
          <a:p>
            <a:r>
              <a:rPr lang="cs-CZ" dirty="0" smtClean="0"/>
              <a:t>E8=C8*</a:t>
            </a:r>
            <a:r>
              <a:rPr lang="cs-CZ" dirty="0" smtClean="0">
                <a:solidFill>
                  <a:srgbClr val="00B0F0"/>
                </a:solidFill>
              </a:rPr>
              <a:t>C4</a:t>
            </a:r>
            <a:r>
              <a:rPr lang="cs-CZ" dirty="0" smtClean="0"/>
              <a:t>+D8*</a:t>
            </a:r>
            <a:r>
              <a:rPr lang="cs-CZ" dirty="0" smtClean="0">
                <a:solidFill>
                  <a:srgbClr val="00B050"/>
                </a:solidFill>
              </a:rPr>
              <a:t>D4</a:t>
            </a:r>
            <a:r>
              <a:rPr lang="cs-CZ" dirty="0" smtClean="0"/>
              <a:t>=x1+2*x2=40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01648"/>
            <a:ext cx="5361905" cy="2466667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 flipV="1">
            <a:off x="2699792" y="2210990"/>
            <a:ext cx="360040" cy="1578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99592" y="4530413"/>
            <a:ext cx="1368152" cy="304711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2043527" y="2060848"/>
            <a:ext cx="224217" cy="2469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528" y="4590252"/>
            <a:ext cx="4057143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 (ENG)</a:t>
            </a:r>
            <a:endParaRPr lang="cs-CZ" dirty="0"/>
          </a:p>
        </p:txBody>
      </p:sp>
      <p:sp>
        <p:nvSpPr>
          <p:cNvPr id="3" name="Pravá složená závorka 2"/>
          <p:cNvSpPr/>
          <p:nvPr/>
        </p:nvSpPr>
        <p:spPr>
          <a:xfrm>
            <a:off x="4705529" y="1268760"/>
            <a:ext cx="272958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949284" y="1919792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 = x1*c1 + x2*c2 = 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*x1+</a:t>
            </a:r>
            <a:r>
              <a:rPr lang="cs-CZ" dirty="0" smtClean="0">
                <a:solidFill>
                  <a:srgbClr val="00B0F0"/>
                </a:solidFill>
              </a:rPr>
              <a:t>30</a:t>
            </a:r>
            <a:r>
              <a:rPr lang="cs-CZ" dirty="0" smtClean="0"/>
              <a:t>*x2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16068" y="2360746"/>
            <a:ext cx="391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F10=D10*D6+E10*E6=4*x1+3*x2=120</a:t>
            </a:r>
          </a:p>
          <a:p>
            <a:r>
              <a:rPr lang="cs-CZ" dirty="0" smtClean="0"/>
              <a:t>F11=D11*D6+E11*D6=x1+2*x2=40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8" y="3284984"/>
            <a:ext cx="3386510" cy="345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63688" y="6445109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Solve</a:t>
            </a:r>
            <a:r>
              <a:rPr lang="cs-CZ" sz="1000" b="1" dirty="0" smtClean="0">
                <a:solidFill>
                  <a:srgbClr val="FF0000"/>
                </a:solidFill>
              </a:rPr>
              <a:t> </a:t>
            </a:r>
            <a:r>
              <a:rPr lang="cs-CZ" sz="1000" b="1" dirty="0" err="1" smtClean="0">
                <a:solidFill>
                  <a:srgbClr val="FF0000"/>
                </a:solidFill>
              </a:rPr>
              <a:t>it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15616" y="3568398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rgbClr val="FF0000"/>
                </a:solidFill>
              </a:rPr>
              <a:t>Target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214651" y="3967019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Variables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28679" y="4779600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Restrictions</a:t>
            </a:r>
            <a:endParaRPr lang="cs-CZ" sz="10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69" y="440854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87" y="3399972"/>
            <a:ext cx="117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58" y="3789075"/>
            <a:ext cx="1228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8" y="1287390"/>
            <a:ext cx="4142352" cy="19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>
            <a:off x="2553846" y="908720"/>
            <a:ext cx="966943" cy="1374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55" y="4714156"/>
            <a:ext cx="38766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15"/>
          <p:cNvSpPr/>
          <p:nvPr/>
        </p:nvSpPr>
        <p:spPr>
          <a:xfrm>
            <a:off x="4067944" y="4941168"/>
            <a:ext cx="504056" cy="6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3605516" y="3057578"/>
            <a:ext cx="1285785" cy="684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 flipV="1">
            <a:off x="3739789" y="2823994"/>
            <a:ext cx="1276279" cy="714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1926356" y="2420888"/>
            <a:ext cx="1493516" cy="131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3275856" y="2683911"/>
            <a:ext cx="1044116" cy="497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se šipkou 22"/>
          <p:cNvCxnSpPr/>
          <p:nvPr/>
        </p:nvCxnSpPr>
        <p:spPr>
          <a:xfrm flipH="1">
            <a:off x="1378669" y="3181039"/>
            <a:ext cx="1897187" cy="13280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3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Řešitele (use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3" y="1719476"/>
            <a:ext cx="7885714" cy="3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 (</a:t>
            </a:r>
            <a:r>
              <a:rPr lang="cs-CZ" dirty="0" err="1" smtClean="0"/>
              <a:t>English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797775" cy="21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4419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2797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4389295" cy="231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372200" y="3284984"/>
            <a:ext cx="1508975" cy="375692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193311" y="3660676"/>
            <a:ext cx="3178889" cy="200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55576" y="5805264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New  Excel List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>
            <a:off x="2483768" y="5805264"/>
            <a:ext cx="709543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5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Změna úlohy- </a:t>
            </a:r>
            <a:r>
              <a:rPr lang="cs-CZ" sz="1200" dirty="0" smtClean="0"/>
              <a:t>jiné výnosy jiná omezení typu práce na dvou strojích a jejich kapacitní omezení </a:t>
            </a:r>
            <a:br>
              <a:rPr lang="cs-CZ" sz="1200" dirty="0" smtClean="0"/>
            </a:br>
            <a:r>
              <a:rPr lang="cs-CZ" sz="1200" dirty="0" smtClean="0">
                <a:solidFill>
                  <a:srgbClr val="FF0000"/>
                </a:solidFill>
              </a:rPr>
              <a:t>(</a:t>
            </a:r>
            <a:r>
              <a:rPr lang="en-US" sz="1200" b="1" dirty="0" smtClean="0">
                <a:solidFill>
                  <a:srgbClr val="FF0000"/>
                </a:solidFill>
              </a:rPr>
              <a:t>Change of parameters- not necessary fro MPH_AOPR</a:t>
            </a:r>
            <a:r>
              <a:rPr lang="cs-CZ" sz="1200" b="1" dirty="0" smtClean="0">
                <a:solidFill>
                  <a:srgbClr val="FF0000"/>
                </a:solidFill>
              </a:rPr>
              <a:t> !!!!!</a:t>
            </a:r>
            <a:r>
              <a:rPr lang="cs-CZ" sz="1200" dirty="0" smtClean="0">
                <a:solidFill>
                  <a:srgbClr val="FF0000"/>
                </a:solidFill>
              </a:rPr>
              <a:t>)</a:t>
            </a:r>
            <a:endParaRPr lang="cs-CZ" sz="12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0" y="1700808"/>
            <a:ext cx="4200000" cy="16095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21" y="1700808"/>
            <a:ext cx="4329735" cy="23561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6" y="3789040"/>
            <a:ext cx="4276190" cy="1533333"/>
          </a:xfrm>
          <a:prstGeom prst="rect">
            <a:avLst/>
          </a:prstGeom>
        </p:spPr>
      </p:pic>
      <p:sp>
        <p:nvSpPr>
          <p:cNvPr id="8" name="Šipka dolů 7"/>
          <p:cNvSpPr/>
          <p:nvPr/>
        </p:nvSpPr>
        <p:spPr>
          <a:xfrm>
            <a:off x="2123728" y="3068960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4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0270"/>
            <a:ext cx="4141068" cy="49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ný popisek 4"/>
          <p:cNvSpPr/>
          <p:nvPr/>
        </p:nvSpPr>
        <p:spPr>
          <a:xfrm>
            <a:off x="7020272" y="980728"/>
            <a:ext cx="1163034" cy="944554"/>
          </a:xfrm>
          <a:prstGeom prst="wedgeEllipseCallout">
            <a:avLst>
              <a:gd name="adj1" fmla="val -297627"/>
              <a:gd name="adj2" fmla="val 1750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7380312" y="131704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OK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4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Slitting and Levelling of material (coils, bars, sheets)-</a:t>
            </a:r>
            <a:r>
              <a:rPr lang="en-US" sz="2400" dirty="0" smtClean="0">
                <a:solidFill>
                  <a:srgbClr val="00B050"/>
                </a:solidFill>
              </a:rPr>
              <a:t>Cutting material, trimming</a:t>
            </a:r>
            <a:r>
              <a:rPr lang="en-US" sz="2400" dirty="0" smtClean="0">
                <a:solidFill>
                  <a:srgbClr val="00B0F0"/>
                </a:solidFill>
              </a:rPr>
              <a:t>,…</a:t>
            </a:r>
            <a:r>
              <a:rPr lang="cs-CZ" sz="2400" dirty="0" smtClean="0">
                <a:solidFill>
                  <a:srgbClr val="00B0F0"/>
                </a:solidFill>
              </a:rPr>
              <a:t> (dělení materiálu)</a:t>
            </a:r>
            <a:endParaRPr lang="en-US" sz="2400" dirty="0" smtClean="0">
              <a:solidFill>
                <a:srgbClr val="00B0F0"/>
              </a:solidFill>
            </a:endParaRPr>
          </a:p>
          <a:p>
            <a:r>
              <a:rPr lang="en-US" sz="2400" b="1" dirty="0" smtClean="0"/>
              <a:t>Blending - </a:t>
            </a:r>
            <a:r>
              <a:rPr lang="en-US" sz="2400" dirty="0" smtClean="0">
                <a:solidFill>
                  <a:srgbClr val="00B050"/>
                </a:solidFill>
              </a:rPr>
              <a:t>blending, diet, feeding rations for animals, .. </a:t>
            </a:r>
            <a:r>
              <a:rPr lang="cs-CZ" sz="2400" dirty="0" smtClean="0">
                <a:solidFill>
                  <a:srgbClr val="00B0F0"/>
                </a:solidFill>
              </a:rPr>
              <a:t>(míchání krmných směsi podle receptu veterináře</a:t>
            </a:r>
            <a:r>
              <a:rPr lang="cs-CZ" sz="2400" dirty="0" smtClean="0">
                <a:solidFill>
                  <a:srgbClr val="00B050"/>
                </a:solidFill>
              </a:rPr>
              <a:t>,..) </a:t>
            </a:r>
            <a:endParaRPr lang="en-US" sz="2400" dirty="0" smtClean="0"/>
          </a:p>
          <a:p>
            <a:r>
              <a:rPr lang="en-US" sz="2400" b="1" dirty="0" smtClean="0"/>
              <a:t>Transport problems - </a:t>
            </a:r>
            <a:r>
              <a:rPr lang="en-US" sz="2400" dirty="0" smtClean="0">
                <a:solidFill>
                  <a:srgbClr val="00B050"/>
                </a:solidFill>
              </a:rPr>
              <a:t>material flow from stock to the destination and route planning - shortest </a:t>
            </a:r>
            <a:r>
              <a:rPr lang="en-US" sz="2400" dirty="0" smtClean="0">
                <a:solidFill>
                  <a:srgbClr val="00B050"/>
                </a:solidFill>
              </a:rPr>
              <a:t>route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smtClean="0">
                <a:solidFill>
                  <a:srgbClr val="00B0F0"/>
                </a:solidFill>
              </a:rPr>
              <a:t>(optimalizace dopravních tras)</a:t>
            </a:r>
            <a:endParaRPr lang="en-US" sz="2400" dirty="0" smtClean="0">
              <a:solidFill>
                <a:srgbClr val="00B0F0"/>
              </a:solidFill>
            </a:endParaRPr>
          </a:p>
          <a:p>
            <a:r>
              <a:rPr lang="en-US" sz="2400" b="1" dirty="0" smtClean="0"/>
              <a:t>Assignment of resources with limited capacities  - </a:t>
            </a:r>
            <a:r>
              <a:rPr lang="en-US" sz="2400" dirty="0" smtClean="0">
                <a:solidFill>
                  <a:srgbClr val="00B050"/>
                </a:solidFill>
              </a:rPr>
              <a:t>CCR</a:t>
            </a:r>
            <a:r>
              <a:rPr lang="cs-CZ" sz="2400" dirty="0" smtClean="0">
                <a:solidFill>
                  <a:srgbClr val="00B050"/>
                </a:solidFill>
              </a:rPr>
              <a:t>=</a:t>
            </a:r>
            <a:r>
              <a:rPr lang="cs-CZ" sz="2400" dirty="0" err="1" smtClean="0">
                <a:solidFill>
                  <a:srgbClr val="00B050"/>
                </a:solidFill>
              </a:rPr>
              <a:t>Capacity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Constraint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Resource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b="1" dirty="0" smtClean="0"/>
              <a:t>Sources</a:t>
            </a:r>
            <a:r>
              <a:rPr lang="en-US" sz="2400" dirty="0" smtClean="0"/>
              <a:t> : </a:t>
            </a:r>
            <a:r>
              <a:rPr lang="en-US" sz="1800" b="1" dirty="0" smtClean="0"/>
              <a:t>Operation Management</a:t>
            </a:r>
            <a:r>
              <a:rPr lang="en-US" sz="1800" dirty="0" smtClean="0"/>
              <a:t>, Quality and Competitiveness in a global environment, Russel and Taylor (ESF library</a:t>
            </a:r>
            <a:r>
              <a:rPr lang="cs-CZ" sz="1800" dirty="0" smtClean="0"/>
              <a:t>),…</a:t>
            </a:r>
            <a:endParaRPr lang="en-US" sz="1800" dirty="0" smtClean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707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Formulation of the model</a:t>
            </a:r>
            <a:endParaRPr lang="en-GB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278102"/>
              </p:ext>
            </p:extLst>
          </p:nvPr>
        </p:nvGraphicFramePr>
        <p:xfrm>
          <a:off x="1691680" y="1340768"/>
          <a:ext cx="5410944" cy="1540767"/>
        </p:xfrm>
        <a:graphic>
          <a:graphicData uri="http://schemas.openxmlformats.org/drawingml/2006/table">
            <a:tbl>
              <a:tblPr/>
              <a:tblGrid>
                <a:gridCol w="1008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Product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Work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hour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Material</a:t>
                      </a:r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pcs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Return/</a:t>
                      </a:r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pcs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cs-CZ" sz="11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Miska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cs-CZ" sz="11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Hrnek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324027" y="54452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91680" y="3356992"/>
            <a:ext cx="7207486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combination of products will have the greatest return</a:t>
            </a:r>
            <a:br>
              <a:rPr lang="en-US" dirty="0"/>
            </a:br>
            <a:r>
              <a:rPr lang="en-US" dirty="0"/>
              <a:t>at the </a:t>
            </a:r>
            <a:r>
              <a:rPr lang="en-US" dirty="0" smtClean="0"/>
              <a:t>limit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en-US" dirty="0"/>
              <a:t>of maximum production capacity type = </a:t>
            </a:r>
            <a:r>
              <a:rPr lang="en-US" b="1" dirty="0"/>
              <a:t>40</a:t>
            </a:r>
            <a:r>
              <a:rPr lang="en-US" dirty="0"/>
              <a:t> hours</a:t>
            </a:r>
            <a:br>
              <a:rPr lang="en-US" dirty="0"/>
            </a:br>
            <a:r>
              <a:rPr lang="en-US" dirty="0"/>
              <a:t>and the amount of </a:t>
            </a:r>
            <a:r>
              <a:rPr lang="en-US" dirty="0" smtClean="0"/>
              <a:t>material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that is limited to </a:t>
            </a:r>
            <a:r>
              <a:rPr lang="en-US" b="1" dirty="0"/>
              <a:t>120 </a:t>
            </a:r>
            <a:r>
              <a:rPr lang="en-US" dirty="0"/>
              <a:t>kg of </a:t>
            </a:r>
            <a:r>
              <a:rPr lang="en-US" dirty="0" smtClean="0"/>
              <a:t>clay</a:t>
            </a:r>
            <a:r>
              <a:rPr lang="cs-CZ" dirty="0" smtClean="0"/>
              <a:t> (</a:t>
            </a:r>
            <a:r>
              <a:rPr lang="cs-CZ" dirty="0" smtClean="0">
                <a:solidFill>
                  <a:srgbClr val="0070C0"/>
                </a:solidFill>
              </a:rPr>
              <a:t>jíl</a:t>
            </a:r>
            <a:r>
              <a:rPr lang="cs-CZ" dirty="0" smtClean="0"/>
              <a:t>)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cs-CZ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Note</a:t>
            </a:r>
            <a:r>
              <a:rPr lang="en-US" sz="1600" b="1" dirty="0">
                <a:solidFill>
                  <a:srgbClr val="FF0000"/>
                </a:solidFill>
              </a:rPr>
              <a:t>:</a:t>
            </a:r>
            <a:r>
              <a:rPr lang="en-US" sz="1600" dirty="0">
                <a:solidFill>
                  <a:srgbClr val="FF0000"/>
                </a:solidFill>
              </a:rPr>
              <a:t> A similar task in terms of flow was solved in the </a:t>
            </a:r>
            <a:r>
              <a:rPr lang="en-US" sz="1600" dirty="0" smtClean="0">
                <a:solidFill>
                  <a:srgbClr val="FF0000"/>
                </a:solidFill>
              </a:rPr>
              <a:t>P&amp;Q </a:t>
            </a:r>
            <a:r>
              <a:rPr lang="cs-CZ" sz="1600" dirty="0" err="1" smtClean="0">
                <a:solidFill>
                  <a:srgbClr val="FF0000"/>
                </a:solidFill>
              </a:rPr>
              <a:t>example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based</a:t>
            </a:r>
            <a:r>
              <a:rPr lang="cs-CZ" sz="1600" dirty="0" smtClean="0">
                <a:solidFill>
                  <a:srgbClr val="FF0000"/>
                </a:solidFill>
              </a:rPr>
              <a:t> on TOC</a:t>
            </a:r>
          </a:p>
          <a:p>
            <a:r>
              <a:rPr lang="cs-CZ" sz="1600" dirty="0" smtClean="0">
                <a:solidFill>
                  <a:srgbClr val="FF0000"/>
                </a:solidFill>
              </a:rPr>
              <a:t>(</a:t>
            </a:r>
            <a:r>
              <a:rPr lang="cs-CZ" sz="1600" dirty="0" err="1" smtClean="0">
                <a:solidFill>
                  <a:srgbClr val="00B0F0"/>
                </a:solidFill>
              </a:rPr>
              <a:t>only</a:t>
            </a:r>
            <a:r>
              <a:rPr lang="cs-CZ" sz="1600" dirty="0" smtClean="0">
                <a:solidFill>
                  <a:srgbClr val="00B0F0"/>
                </a:solidFill>
              </a:rPr>
              <a:t> </a:t>
            </a:r>
            <a:r>
              <a:rPr lang="cs-CZ" sz="1600" dirty="0" err="1" smtClean="0">
                <a:solidFill>
                  <a:srgbClr val="00B0F0"/>
                </a:solidFill>
              </a:rPr>
              <a:t>valid</a:t>
            </a:r>
            <a:r>
              <a:rPr lang="cs-CZ" sz="1600" dirty="0" smtClean="0">
                <a:solidFill>
                  <a:srgbClr val="00B0F0"/>
                </a:solidFill>
              </a:rPr>
              <a:t> </a:t>
            </a:r>
            <a:r>
              <a:rPr lang="cs-CZ" sz="1600" dirty="0" err="1" smtClean="0">
                <a:solidFill>
                  <a:srgbClr val="00B0F0"/>
                </a:solidFill>
              </a:rPr>
              <a:t>for</a:t>
            </a:r>
            <a:r>
              <a:rPr lang="cs-CZ" sz="1600" dirty="0" smtClean="0">
                <a:solidFill>
                  <a:srgbClr val="00B0F0"/>
                </a:solidFill>
              </a:rPr>
              <a:t> Czech student</a:t>
            </a:r>
            <a:r>
              <a:rPr lang="cs-CZ" sz="1600" dirty="0" smtClean="0">
                <a:solidFill>
                  <a:srgbClr val="FF0000"/>
                </a:solidFill>
              </a:rPr>
              <a:t>),</a:t>
            </a:r>
            <a:r>
              <a:rPr lang="en-US" sz="1600" dirty="0" smtClean="0">
                <a:solidFill>
                  <a:srgbClr val="FF0000"/>
                </a:solidFill>
              </a:rPr>
              <a:t> where </a:t>
            </a:r>
            <a:r>
              <a:rPr lang="en-US" sz="1600" dirty="0">
                <a:solidFill>
                  <a:srgbClr val="FF0000"/>
                </a:solidFill>
              </a:rPr>
              <a:t>the limitation </a:t>
            </a:r>
            <a:r>
              <a:rPr lang="cs-CZ" sz="1600" dirty="0" err="1" smtClean="0">
                <a:solidFill>
                  <a:srgbClr val="FF0000"/>
                </a:solidFill>
              </a:rPr>
              <a:t>was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in resource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endParaRPr lang="cs-CZ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B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and </a:t>
            </a:r>
            <a:r>
              <a:rPr lang="en-US" sz="1600" dirty="0">
                <a:solidFill>
                  <a:srgbClr val="FF0000"/>
                </a:solidFill>
              </a:rPr>
              <a:t>with a maximum capacity of 2400 minutes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cs-CZ" sz="1600" dirty="0" smtClean="0">
              <a:solidFill>
                <a:srgbClr val="FF0000"/>
              </a:solidFill>
            </a:endParaRPr>
          </a:p>
          <a:p>
            <a:endParaRPr lang="cs-CZ" sz="1600" dirty="0">
              <a:solidFill>
                <a:srgbClr val="00B0F0"/>
              </a:solidFill>
            </a:endParaRPr>
          </a:p>
          <a:p>
            <a:r>
              <a:rPr lang="cs-CZ" sz="1600" dirty="0" smtClean="0">
                <a:solidFill>
                  <a:srgbClr val="002060"/>
                </a:solidFill>
              </a:rPr>
              <a:t>Při které kombinaci vyráběných produktů (miska a hrnek) budeme mít největší výnos</a:t>
            </a:r>
          </a:p>
          <a:p>
            <a:r>
              <a:rPr lang="cs-CZ" sz="1600" dirty="0" smtClean="0">
                <a:solidFill>
                  <a:srgbClr val="002060"/>
                </a:solidFill>
              </a:rPr>
              <a:t> když máme možnost pracovat  maximálně 40 hodin (limit kapacity) a nemůžeme </a:t>
            </a:r>
          </a:p>
          <a:p>
            <a:r>
              <a:rPr lang="cs-CZ" sz="1600" dirty="0" smtClean="0">
                <a:solidFill>
                  <a:srgbClr val="002060"/>
                </a:solidFill>
              </a:rPr>
              <a:t>Využít více jak 120 kg jílu (hrnčířské hlíny) – omezení materiálové</a:t>
            </a:r>
            <a:endParaRPr lang="cs-CZ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structures and used terminology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We </a:t>
            </a:r>
            <a:r>
              <a:rPr lang="en-US" dirty="0"/>
              <a:t>minimize our </a:t>
            </a:r>
            <a:r>
              <a:rPr lang="en-US" dirty="0" smtClean="0"/>
              <a:t>target</a:t>
            </a:r>
            <a:r>
              <a:rPr lang="cs-CZ" dirty="0" smtClean="0"/>
              <a:t> </a:t>
            </a:r>
            <a:r>
              <a:rPr lang="en-US" dirty="0" smtClean="0"/>
              <a:t>function</a:t>
            </a:r>
            <a:r>
              <a:rPr lang="cs-CZ" dirty="0" smtClean="0">
                <a:solidFill>
                  <a:srgbClr val="0070C0"/>
                </a:solidFill>
              </a:rPr>
              <a:t>(cílová funkce</a:t>
            </a:r>
            <a:r>
              <a:rPr lang="cs-CZ" dirty="0" smtClean="0"/>
              <a:t>)</a:t>
            </a:r>
            <a:r>
              <a:rPr lang="en-US" dirty="0" smtClean="0"/>
              <a:t>in </a:t>
            </a:r>
            <a:r>
              <a:rPr lang="en-US" dirty="0"/>
              <a:t>the form of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/>
              <a:t> </a:t>
            </a:r>
            <a:r>
              <a:rPr lang="cs-CZ" b="1" dirty="0" smtClean="0"/>
              <a:t>       Z = </a:t>
            </a:r>
            <a:r>
              <a:rPr lang="cs-CZ" b="1" dirty="0" smtClean="0">
                <a:solidFill>
                  <a:srgbClr val="00B050"/>
                </a:solidFill>
              </a:rPr>
              <a:t>c1</a:t>
            </a:r>
            <a:r>
              <a:rPr lang="cs-CZ" b="1" dirty="0" smtClean="0"/>
              <a:t>*</a:t>
            </a:r>
            <a:r>
              <a:rPr lang="cs-CZ" b="1" dirty="0" smtClean="0">
                <a:solidFill>
                  <a:srgbClr val="0070C0"/>
                </a:solidFill>
              </a:rPr>
              <a:t>x1</a:t>
            </a:r>
            <a:r>
              <a:rPr lang="cs-CZ" b="1" dirty="0" smtClean="0"/>
              <a:t>+</a:t>
            </a:r>
            <a:r>
              <a:rPr lang="cs-CZ" b="1" dirty="0" smtClean="0">
                <a:solidFill>
                  <a:srgbClr val="00B050"/>
                </a:solidFill>
              </a:rPr>
              <a:t>c2</a:t>
            </a:r>
            <a:r>
              <a:rPr lang="cs-CZ" b="1" dirty="0" smtClean="0"/>
              <a:t>*</a:t>
            </a:r>
            <a:r>
              <a:rPr lang="cs-CZ" b="1" dirty="0" smtClean="0">
                <a:solidFill>
                  <a:srgbClr val="0070C0"/>
                </a:solidFill>
              </a:rPr>
              <a:t>x2</a:t>
            </a:r>
            <a:r>
              <a:rPr lang="cs-CZ" b="1" dirty="0" smtClean="0"/>
              <a:t>+…..+</a:t>
            </a:r>
            <a:r>
              <a:rPr lang="cs-CZ" b="1" dirty="0" err="1" smtClean="0">
                <a:solidFill>
                  <a:srgbClr val="00B050"/>
                </a:solidFill>
              </a:rPr>
              <a:t>cn</a:t>
            </a:r>
            <a:r>
              <a:rPr lang="cs-CZ" b="1" dirty="0" smtClean="0"/>
              <a:t>*</a:t>
            </a:r>
            <a:r>
              <a:rPr lang="cs-CZ" b="1" dirty="0" err="1" smtClean="0">
                <a:solidFill>
                  <a:srgbClr val="0070C0"/>
                </a:solidFill>
              </a:rPr>
              <a:t>xn</a:t>
            </a:r>
            <a:r>
              <a:rPr lang="cs-CZ" b="1" dirty="0" smtClean="0"/>
              <a:t>  </a:t>
            </a:r>
            <a:r>
              <a:rPr lang="en-US" dirty="0" smtClean="0"/>
              <a:t>with </a:t>
            </a:r>
            <a:r>
              <a:rPr lang="en-US" dirty="0"/>
              <a:t>respect to the matrix of restrictive conditions</a:t>
            </a:r>
            <a:r>
              <a:rPr lang="en-US" dirty="0" smtClean="0"/>
              <a:t>: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sz="1900" dirty="0" smtClean="0"/>
              <a:t>              (in </a:t>
            </a:r>
            <a:r>
              <a:rPr lang="cs-CZ" sz="1900" dirty="0" err="1" smtClean="0"/>
              <a:t>our</a:t>
            </a:r>
            <a:r>
              <a:rPr lang="cs-CZ" sz="1900" dirty="0" smtClean="0"/>
              <a:t> case </a:t>
            </a:r>
            <a:r>
              <a:rPr lang="cs-CZ" sz="1900" b="1" dirty="0" smtClean="0">
                <a:solidFill>
                  <a:srgbClr val="00B050"/>
                </a:solidFill>
              </a:rPr>
              <a:t>c1=40 and c2=50</a:t>
            </a:r>
            <a:r>
              <a:rPr lang="cs-CZ" sz="1900" dirty="0" smtClean="0"/>
              <a:t>) </a:t>
            </a:r>
          </a:p>
          <a:p>
            <a:r>
              <a:rPr lang="cs-CZ" sz="2900" dirty="0" smtClean="0">
                <a:solidFill>
                  <a:srgbClr val="FF0000"/>
                </a:solidFill>
              </a:rPr>
              <a:t>A11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x1</a:t>
            </a:r>
            <a:r>
              <a:rPr lang="cs-CZ" sz="2900" dirty="0" smtClean="0"/>
              <a:t> + </a:t>
            </a:r>
            <a:r>
              <a:rPr lang="cs-CZ" sz="2900" dirty="0" smtClean="0">
                <a:solidFill>
                  <a:srgbClr val="FF0000"/>
                </a:solidFill>
              </a:rPr>
              <a:t>A12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x2</a:t>
            </a:r>
            <a:r>
              <a:rPr lang="cs-CZ" sz="2900" dirty="0" smtClean="0"/>
              <a:t>+ …+ </a:t>
            </a:r>
            <a:r>
              <a:rPr lang="cs-CZ" sz="2900" dirty="0" smtClean="0">
                <a:solidFill>
                  <a:srgbClr val="FF0000"/>
                </a:solidFill>
              </a:rPr>
              <a:t>A1n</a:t>
            </a:r>
            <a:r>
              <a:rPr lang="cs-CZ" sz="2900" dirty="0" smtClean="0"/>
              <a:t>*</a:t>
            </a:r>
            <a:r>
              <a:rPr lang="cs-CZ" sz="2900" dirty="0" err="1" smtClean="0">
                <a:solidFill>
                  <a:srgbClr val="0070C0"/>
                </a:solidFill>
              </a:rPr>
              <a:t>xn</a:t>
            </a:r>
            <a:r>
              <a:rPr lang="cs-CZ" sz="2900" dirty="0" smtClean="0"/>
              <a:t>    (&lt;&gt;=) B1 </a:t>
            </a:r>
          </a:p>
          <a:p>
            <a:r>
              <a:rPr lang="cs-CZ" sz="2900" dirty="0" smtClean="0">
                <a:solidFill>
                  <a:srgbClr val="FF0000"/>
                </a:solidFill>
              </a:rPr>
              <a:t>A21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x1</a:t>
            </a:r>
            <a:r>
              <a:rPr lang="cs-CZ" sz="2900" dirty="0" smtClean="0"/>
              <a:t> + </a:t>
            </a:r>
            <a:r>
              <a:rPr lang="cs-CZ" sz="2900" dirty="0" smtClean="0">
                <a:solidFill>
                  <a:srgbClr val="FF0000"/>
                </a:solidFill>
              </a:rPr>
              <a:t>A22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x2</a:t>
            </a:r>
            <a:r>
              <a:rPr lang="cs-CZ" sz="2900" dirty="0" smtClean="0"/>
              <a:t>+ …+ </a:t>
            </a:r>
            <a:r>
              <a:rPr lang="cs-CZ" sz="2900" dirty="0" smtClean="0">
                <a:solidFill>
                  <a:srgbClr val="FF0000"/>
                </a:solidFill>
              </a:rPr>
              <a:t>A2n</a:t>
            </a:r>
            <a:r>
              <a:rPr lang="cs-CZ" sz="2900" dirty="0" smtClean="0"/>
              <a:t>*</a:t>
            </a:r>
            <a:r>
              <a:rPr lang="cs-CZ" sz="2900" dirty="0" err="1" smtClean="0">
                <a:solidFill>
                  <a:srgbClr val="0070C0"/>
                </a:solidFill>
              </a:rPr>
              <a:t>xn</a:t>
            </a:r>
            <a:r>
              <a:rPr lang="cs-CZ" sz="2900" dirty="0" smtClean="0"/>
              <a:t>    (&lt;&gt;=) B2</a:t>
            </a:r>
          </a:p>
          <a:p>
            <a:endParaRPr lang="cs-CZ" sz="2900" dirty="0"/>
          </a:p>
          <a:p>
            <a:r>
              <a:rPr lang="cs-CZ" sz="2900" dirty="0" smtClean="0">
                <a:solidFill>
                  <a:srgbClr val="FF0000"/>
                </a:solidFill>
              </a:rPr>
              <a:t>Am1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x1</a:t>
            </a:r>
            <a:r>
              <a:rPr lang="cs-CZ" sz="2900" dirty="0" smtClean="0"/>
              <a:t> + </a:t>
            </a:r>
            <a:r>
              <a:rPr lang="cs-CZ" sz="2900" dirty="0" smtClean="0">
                <a:solidFill>
                  <a:srgbClr val="FF0000"/>
                </a:solidFill>
              </a:rPr>
              <a:t>Am2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x2</a:t>
            </a:r>
            <a:r>
              <a:rPr lang="cs-CZ" sz="2900" dirty="0" smtClean="0"/>
              <a:t>+ …+ </a:t>
            </a:r>
            <a:r>
              <a:rPr lang="cs-CZ" sz="2900" dirty="0" err="1" smtClean="0">
                <a:solidFill>
                  <a:srgbClr val="FF0000"/>
                </a:solidFill>
              </a:rPr>
              <a:t>Amn</a:t>
            </a:r>
            <a:r>
              <a:rPr lang="cs-CZ" sz="2900" dirty="0" smtClean="0"/>
              <a:t>*</a:t>
            </a:r>
            <a:r>
              <a:rPr lang="cs-CZ" sz="2900" dirty="0" err="1" smtClean="0"/>
              <a:t>xn</a:t>
            </a:r>
            <a:r>
              <a:rPr lang="cs-CZ" sz="2900" dirty="0" smtClean="0"/>
              <a:t> (&lt;&gt;=) B2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en-US" sz="3300" dirty="0" smtClean="0"/>
              <a:t>It is classical system of linear equations je  </a:t>
            </a:r>
            <a:r>
              <a:rPr lang="en-US" sz="3300" b="1" dirty="0" smtClean="0">
                <a:solidFill>
                  <a:srgbClr val="FF0000"/>
                </a:solidFill>
              </a:rPr>
              <a:t>A</a:t>
            </a:r>
            <a:r>
              <a:rPr lang="en-US" sz="3300" b="1" dirty="0" smtClean="0">
                <a:solidFill>
                  <a:srgbClr val="0070C0"/>
                </a:solidFill>
              </a:rPr>
              <a:t>x</a:t>
            </a:r>
            <a:r>
              <a:rPr lang="en-US" sz="3300" b="1" dirty="0" smtClean="0"/>
              <a:t>=B</a:t>
            </a:r>
            <a:r>
              <a:rPr lang="cs-CZ" sz="3300" b="1" dirty="0" smtClean="0"/>
              <a:t> </a:t>
            </a:r>
            <a:r>
              <a:rPr lang="cs-CZ" sz="3300" dirty="0" smtClean="0"/>
              <a:t>(</a:t>
            </a:r>
            <a:r>
              <a:rPr lang="cs-CZ" sz="3300" dirty="0" err="1" smtClean="0"/>
              <a:t>restrictive</a:t>
            </a:r>
            <a:r>
              <a:rPr lang="cs-CZ" sz="3300" dirty="0" smtClean="0"/>
              <a:t> </a:t>
            </a:r>
            <a:r>
              <a:rPr lang="cs-CZ" sz="3300" dirty="0" err="1" smtClean="0"/>
              <a:t>conditions</a:t>
            </a:r>
            <a:r>
              <a:rPr lang="cs-CZ" sz="3300" dirty="0" smtClean="0"/>
              <a:t>-</a:t>
            </a:r>
            <a:r>
              <a:rPr lang="cs-CZ" sz="3300" dirty="0" smtClean="0">
                <a:solidFill>
                  <a:srgbClr val="00B0F0"/>
                </a:solidFill>
              </a:rPr>
              <a:t>omezen</a:t>
            </a:r>
            <a:r>
              <a:rPr lang="cs-CZ" dirty="0" smtClean="0">
                <a:solidFill>
                  <a:srgbClr val="00B0F0"/>
                </a:solidFill>
              </a:rPr>
              <a:t>í</a:t>
            </a:r>
            <a:r>
              <a:rPr lang="cs-CZ" dirty="0" smtClean="0"/>
              <a:t>)</a:t>
            </a:r>
            <a:endParaRPr lang="en-US" dirty="0" smtClean="0"/>
          </a:p>
          <a:p>
            <a:r>
              <a:rPr lang="en-US" dirty="0" smtClean="0"/>
              <a:t>The solving of such a linear equation system, e.g. By use of GAUSS-JORDAN algorithm </a:t>
            </a:r>
            <a:r>
              <a:rPr lang="en-US" b="1" dirty="0" smtClean="0">
                <a:solidFill>
                  <a:srgbClr val="FF0000"/>
                </a:solidFill>
              </a:rPr>
              <a:t>is not require</a:t>
            </a:r>
            <a:r>
              <a:rPr lang="en-US" dirty="0" smtClean="0">
                <a:solidFill>
                  <a:srgbClr val="FF0000"/>
                </a:solidFill>
              </a:rPr>
              <a:t>d </a:t>
            </a:r>
            <a:r>
              <a:rPr lang="en-US" dirty="0" smtClean="0"/>
              <a:t>with the help of Excel Solver.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xij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 : decision variable= level of operation activity specified by this variable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Bi   : restrictive conditions , allowed deviations from the norm (in time and  material) </a:t>
            </a:r>
            <a:endParaRPr lang="en-US" sz="2500" dirty="0" smtClean="0"/>
          </a:p>
          <a:p>
            <a:r>
              <a:rPr lang="en-US" b="1" dirty="0" err="1" smtClean="0">
                <a:solidFill>
                  <a:srgbClr val="00B050"/>
                </a:solidFill>
              </a:rPr>
              <a:t>cj</a:t>
            </a:r>
            <a:r>
              <a:rPr lang="en-US" b="1" dirty="0" smtClean="0">
                <a:solidFill>
                  <a:srgbClr val="00B050"/>
                </a:solidFill>
              </a:rPr>
              <a:t>   </a:t>
            </a:r>
            <a:r>
              <a:rPr lang="en-US" dirty="0" smtClean="0"/>
              <a:t>:  coefficient of the target function </a:t>
            </a:r>
            <a:r>
              <a:rPr lang="en-US" sz="2500" dirty="0" smtClean="0"/>
              <a:t>(in our case returns</a:t>
            </a:r>
            <a:r>
              <a:rPr lang="cs-CZ" sz="2500" dirty="0" smtClean="0"/>
              <a:t>, </a:t>
            </a:r>
            <a:r>
              <a:rPr lang="cs-CZ" sz="2500" dirty="0" err="1" smtClean="0"/>
              <a:t>meaning</a:t>
            </a:r>
            <a:r>
              <a:rPr lang="cs-CZ" sz="2500" dirty="0" smtClean="0"/>
              <a:t> 40 and 50</a:t>
            </a:r>
            <a:r>
              <a:rPr lang="en-US" sz="2500" dirty="0" smtClean="0"/>
              <a:t> )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Aij</a:t>
            </a:r>
            <a:r>
              <a:rPr lang="en-US" dirty="0" smtClean="0"/>
              <a:t>  : restrictive coefficients  : work and material for one unit (pcs) of the product </a:t>
            </a:r>
          </a:p>
          <a:p>
            <a:endParaRPr lang="en-US" dirty="0" smtClean="0"/>
          </a:p>
          <a:p>
            <a:endParaRPr lang="en-GB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339752" y="3196191"/>
            <a:ext cx="0" cy="288032"/>
          </a:xfrm>
          <a:prstGeom prst="straightConnector1">
            <a:avLst/>
          </a:prstGeom>
          <a:ln w="22225"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avá složená závorka 3"/>
          <p:cNvSpPr/>
          <p:nvPr/>
        </p:nvSpPr>
        <p:spPr>
          <a:xfrm>
            <a:off x="4355976" y="2564904"/>
            <a:ext cx="576064" cy="9193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065664" y="2826859"/>
            <a:ext cx="250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Systém lineárních rovnic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4968"/>
          </a:xfrm>
        </p:spPr>
        <p:txBody>
          <a:bodyPr/>
          <a:lstStyle/>
          <a:p>
            <a:r>
              <a:rPr lang="en-US" sz="3200" dirty="0" smtClean="0"/>
              <a:t>Example I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en-ZA" sz="1600" dirty="0" smtClean="0"/>
              <a:t>introduction to the problem – practical demonstration 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15616" y="2928275"/>
            <a:ext cx="790819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Target function</a:t>
            </a:r>
            <a:r>
              <a:rPr lang="en-US" dirty="0" smtClean="0"/>
              <a:t>:  </a:t>
            </a:r>
            <a:r>
              <a:rPr lang="en-US" b="1" dirty="0" smtClean="0"/>
              <a:t>Z</a:t>
            </a:r>
            <a:r>
              <a:rPr lang="en-US" dirty="0" smtClean="0"/>
              <a:t>= </a:t>
            </a:r>
            <a:r>
              <a:rPr lang="en-US" b="1" dirty="0" smtClean="0">
                <a:solidFill>
                  <a:srgbClr val="FF0000"/>
                </a:solidFill>
              </a:rPr>
              <a:t>40</a:t>
            </a:r>
            <a:r>
              <a:rPr lang="en-US" dirty="0" smtClean="0"/>
              <a:t>*x1+</a:t>
            </a:r>
            <a:r>
              <a:rPr lang="en-US" b="1" dirty="0" smtClean="0">
                <a:solidFill>
                  <a:srgbClr val="0070C0"/>
                </a:solidFill>
              </a:rPr>
              <a:t>50</a:t>
            </a:r>
            <a:r>
              <a:rPr lang="en-US" dirty="0" smtClean="0"/>
              <a:t>*x2, which we must maximize </a:t>
            </a:r>
            <a:r>
              <a:rPr lang="cs-CZ" dirty="0" smtClean="0"/>
              <a:t>(</a:t>
            </a:r>
            <a:r>
              <a:rPr lang="cs-CZ" dirty="0" smtClean="0">
                <a:solidFill>
                  <a:srgbClr val="00B0F0"/>
                </a:solidFill>
              </a:rPr>
              <a:t>maximalizovat</a:t>
            </a:r>
            <a:r>
              <a:rPr lang="cs-CZ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ZA" dirty="0" smtClean="0"/>
              <a:t>Maximal production capacity = </a:t>
            </a:r>
            <a:r>
              <a:rPr lang="en-ZA" b="1" dirty="0" smtClean="0">
                <a:solidFill>
                  <a:srgbClr val="00B050"/>
                </a:solidFill>
              </a:rPr>
              <a:t>40</a:t>
            </a:r>
            <a:r>
              <a:rPr lang="en-ZA" dirty="0" smtClean="0"/>
              <a:t> hours and Maximal quantity of material =</a:t>
            </a:r>
            <a:r>
              <a:rPr lang="en-ZA" b="1" dirty="0" smtClean="0">
                <a:solidFill>
                  <a:srgbClr val="C00000"/>
                </a:solidFill>
              </a:rPr>
              <a:t>120</a:t>
            </a:r>
            <a:r>
              <a:rPr lang="en-ZA" dirty="0" smtClean="0"/>
              <a:t> kg</a:t>
            </a:r>
          </a:p>
          <a:p>
            <a:r>
              <a:rPr lang="cs-CZ" dirty="0" smtClean="0"/>
              <a:t>( </a:t>
            </a:r>
            <a:r>
              <a:rPr lang="cs-CZ" b="1" smtClean="0">
                <a:solidFill>
                  <a:srgbClr val="00B0F0"/>
                </a:solidFill>
              </a:rPr>
              <a:t>jsou to dva </a:t>
            </a:r>
            <a:r>
              <a:rPr lang="cs-CZ" b="1" dirty="0" smtClean="0">
                <a:solidFill>
                  <a:srgbClr val="00B0F0"/>
                </a:solidFill>
              </a:rPr>
              <a:t>prvky matice B (</a:t>
            </a:r>
            <a:r>
              <a:rPr lang="cs-CZ" dirty="0" smtClean="0">
                <a:solidFill>
                  <a:srgbClr val="00B050"/>
                </a:solidFill>
              </a:rPr>
              <a:t>40</a:t>
            </a:r>
            <a:r>
              <a:rPr lang="cs-CZ" b="1" dirty="0" smtClean="0">
                <a:solidFill>
                  <a:srgbClr val="00B0F0"/>
                </a:solidFill>
              </a:rPr>
              <a:t>,</a:t>
            </a:r>
            <a:r>
              <a:rPr lang="cs-CZ" dirty="0" smtClean="0">
                <a:solidFill>
                  <a:srgbClr val="C00000"/>
                </a:solidFill>
              </a:rPr>
              <a:t>120</a:t>
            </a:r>
            <a:r>
              <a:rPr lang="cs-CZ" dirty="0" smtClean="0"/>
              <a:t>) </a:t>
            </a:r>
          </a:p>
          <a:p>
            <a:r>
              <a:rPr lang="en-ZA" dirty="0" smtClean="0"/>
              <a:t>Specifications of task restrictions by use of 2x2 matrix: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cs-CZ" dirty="0" smtClean="0"/>
              <a:t>*x1   +   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cs-CZ" dirty="0" smtClean="0"/>
              <a:t>*x2 =</a:t>
            </a:r>
            <a:r>
              <a:rPr lang="cs-CZ" dirty="0" smtClean="0">
                <a:solidFill>
                  <a:srgbClr val="00B050"/>
                </a:solidFill>
              </a:rPr>
              <a:t>40    (</a:t>
            </a:r>
            <a:r>
              <a:rPr lang="cs-CZ" dirty="0" err="1" smtClean="0">
                <a:solidFill>
                  <a:srgbClr val="00B050"/>
                </a:solidFill>
              </a:rPr>
              <a:t>work</a:t>
            </a:r>
            <a:r>
              <a:rPr lang="cs-CZ" dirty="0" smtClean="0">
                <a:solidFill>
                  <a:srgbClr val="00B050"/>
                </a:solidFill>
              </a:rPr>
              <a:t>- no more </a:t>
            </a:r>
            <a:r>
              <a:rPr lang="cs-CZ" dirty="0" err="1" smtClean="0">
                <a:solidFill>
                  <a:srgbClr val="00B050"/>
                </a:solidFill>
              </a:rPr>
              <a:t>than</a:t>
            </a:r>
            <a:r>
              <a:rPr lang="cs-CZ" dirty="0" smtClean="0">
                <a:solidFill>
                  <a:srgbClr val="00B050"/>
                </a:solidFill>
              </a:rPr>
              <a:t> 40 </a:t>
            </a:r>
            <a:r>
              <a:rPr lang="cs-CZ" dirty="0" err="1" smtClean="0">
                <a:solidFill>
                  <a:srgbClr val="00B050"/>
                </a:solidFill>
              </a:rPr>
              <a:t>hours</a:t>
            </a:r>
            <a:r>
              <a:rPr lang="cs-CZ" dirty="0" smtClean="0">
                <a:solidFill>
                  <a:srgbClr val="00B050"/>
                </a:solidFill>
              </a:rPr>
              <a:t>)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cs-CZ" dirty="0" smtClean="0"/>
              <a:t>*x1   +  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cs-CZ" dirty="0" smtClean="0"/>
              <a:t>*x2 =</a:t>
            </a:r>
            <a:r>
              <a:rPr lang="cs-CZ" dirty="0" smtClean="0">
                <a:solidFill>
                  <a:srgbClr val="C00000"/>
                </a:solidFill>
              </a:rPr>
              <a:t>120  (</a:t>
            </a:r>
            <a:r>
              <a:rPr lang="cs-CZ" dirty="0" err="1" smtClean="0">
                <a:solidFill>
                  <a:srgbClr val="C00000"/>
                </a:solidFill>
              </a:rPr>
              <a:t>material</a:t>
            </a:r>
            <a:r>
              <a:rPr lang="cs-CZ" dirty="0" smtClean="0">
                <a:solidFill>
                  <a:srgbClr val="C00000"/>
                </a:solidFill>
              </a:rPr>
              <a:t>=kg </a:t>
            </a:r>
            <a:r>
              <a:rPr lang="cs-CZ" dirty="0" err="1" smtClean="0">
                <a:solidFill>
                  <a:srgbClr val="C00000"/>
                </a:solidFill>
              </a:rPr>
              <a:t>of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clay</a:t>
            </a:r>
            <a:r>
              <a:rPr lang="cs-CZ" dirty="0" smtClean="0">
                <a:solidFill>
                  <a:srgbClr val="C00000"/>
                </a:solidFill>
              </a:rPr>
              <a:t> in </a:t>
            </a:r>
            <a:r>
              <a:rPr lang="cs-CZ" dirty="0" err="1" smtClean="0">
                <a:solidFill>
                  <a:srgbClr val="C00000"/>
                </a:solidFill>
              </a:rPr>
              <a:t>our</a:t>
            </a:r>
            <a:r>
              <a:rPr lang="cs-CZ" dirty="0" smtClean="0">
                <a:solidFill>
                  <a:srgbClr val="C00000"/>
                </a:solidFill>
              </a:rPr>
              <a:t> case)-&gt;x1=(40-2x2)+3x2=120….</a:t>
            </a:r>
          </a:p>
          <a:p>
            <a:endParaRPr lang="cs-CZ" dirty="0"/>
          </a:p>
          <a:p>
            <a:r>
              <a:rPr lang="en-ZA" b="1" dirty="0" smtClean="0"/>
              <a:t>Manual solving : </a:t>
            </a:r>
            <a:r>
              <a:rPr lang="cs-CZ" dirty="0" smtClean="0"/>
              <a:t>-&gt; x1=24 a x2=8  </a:t>
            </a:r>
            <a:r>
              <a:rPr lang="en-ZA" sz="1050" dirty="0" smtClean="0"/>
              <a:t>and after substitution od variables </a:t>
            </a:r>
            <a:r>
              <a:rPr lang="cs-CZ" sz="1050" dirty="0" smtClean="0"/>
              <a:t> (</a:t>
            </a:r>
            <a:r>
              <a:rPr lang="cs-CZ" sz="1050" b="1" dirty="0" smtClean="0">
                <a:solidFill>
                  <a:srgbClr val="00B0F0"/>
                </a:solidFill>
              </a:rPr>
              <a:t>vyřešení 2 lineárních rovnic o 2 neznámých</a:t>
            </a:r>
            <a:r>
              <a:rPr lang="cs-CZ" sz="1050" dirty="0" smtClean="0"/>
              <a:t>)</a:t>
            </a:r>
            <a:endParaRPr lang="en-ZA" sz="1050" dirty="0" smtClean="0"/>
          </a:p>
          <a:p>
            <a:r>
              <a:rPr lang="en-ZA" sz="1050" dirty="0" smtClean="0"/>
              <a:t>in target function  we will get       </a:t>
            </a:r>
          </a:p>
          <a:p>
            <a:r>
              <a:rPr lang="cs-CZ" dirty="0" smtClean="0"/>
              <a:t>                                           Z=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*24+</a:t>
            </a:r>
            <a:r>
              <a:rPr lang="cs-CZ" dirty="0" smtClean="0">
                <a:solidFill>
                  <a:srgbClr val="0070C0"/>
                </a:solidFill>
              </a:rPr>
              <a:t>50</a:t>
            </a:r>
            <a:r>
              <a:rPr lang="cs-CZ" dirty="0" smtClean="0"/>
              <a:t>*8=</a:t>
            </a:r>
            <a:r>
              <a:rPr lang="cs-CZ" b="1" dirty="0" smtClean="0"/>
              <a:t>1360</a:t>
            </a:r>
            <a:r>
              <a:rPr lang="cs-CZ" dirty="0" smtClean="0"/>
              <a:t> (</a:t>
            </a:r>
            <a:r>
              <a:rPr lang="cs-CZ" dirty="0" smtClean="0">
                <a:solidFill>
                  <a:srgbClr val="00B0F0"/>
                </a:solidFill>
              </a:rPr>
              <a:t>maximální výnos</a:t>
            </a:r>
            <a:r>
              <a:rPr lang="cs-CZ" dirty="0" smtClean="0"/>
              <a:t>)</a:t>
            </a:r>
          </a:p>
          <a:p>
            <a:r>
              <a:rPr lang="cs-CZ" dirty="0" smtClean="0"/>
              <a:t>(</a:t>
            </a:r>
            <a:r>
              <a:rPr lang="en-ZA" dirty="0" smtClean="0"/>
              <a:t>optimal Return meets the point B – see next slide</a:t>
            </a:r>
            <a:r>
              <a:rPr lang="cs-CZ" dirty="0" smtClean="0"/>
              <a:t>) </a:t>
            </a:r>
          </a:p>
          <a:p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1475656" y="2387193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600" b="1" dirty="0"/>
              <a:t>Z = </a:t>
            </a:r>
            <a:r>
              <a:rPr lang="cs-CZ" sz="1600" b="1" dirty="0">
                <a:solidFill>
                  <a:srgbClr val="FF0000"/>
                </a:solidFill>
              </a:rPr>
              <a:t>c1</a:t>
            </a:r>
            <a:r>
              <a:rPr lang="cs-CZ" sz="1600" b="1" dirty="0"/>
              <a:t>*x1+</a:t>
            </a:r>
            <a:r>
              <a:rPr lang="cs-CZ" sz="1600" b="1" dirty="0">
                <a:solidFill>
                  <a:srgbClr val="0070C0"/>
                </a:solidFill>
              </a:rPr>
              <a:t>c2</a:t>
            </a:r>
            <a:r>
              <a:rPr lang="cs-CZ" sz="1600" b="1" dirty="0"/>
              <a:t>*x2+…..+</a:t>
            </a:r>
            <a:r>
              <a:rPr lang="cs-CZ" sz="1600" b="1" dirty="0" err="1" smtClean="0">
                <a:solidFill>
                  <a:srgbClr val="0070C0"/>
                </a:solidFill>
              </a:rPr>
              <a:t>cn</a:t>
            </a:r>
            <a:r>
              <a:rPr lang="cs-CZ" sz="1600" b="1" dirty="0" smtClean="0"/>
              <a:t>*</a:t>
            </a:r>
            <a:r>
              <a:rPr lang="cs-CZ" sz="1600" b="1" dirty="0" err="1" smtClean="0"/>
              <a:t>xn</a:t>
            </a:r>
            <a:r>
              <a:rPr lang="cs-CZ" sz="1600" b="1" dirty="0" smtClean="0"/>
              <a:t>  </a:t>
            </a:r>
            <a:r>
              <a:rPr lang="en-US" sz="1600" dirty="0" smtClean="0">
                <a:solidFill>
                  <a:srgbClr val="00B0F0"/>
                </a:solidFill>
              </a:rPr>
              <a:t>(classical equation from) </a:t>
            </a:r>
            <a:r>
              <a:rPr lang="cs-CZ" sz="1600" dirty="0" smtClean="0">
                <a:solidFill>
                  <a:srgbClr val="00B0F0"/>
                </a:solidFill>
              </a:rPr>
              <a:t> </a:t>
            </a:r>
            <a:r>
              <a:rPr lang="cs-CZ" sz="1600" b="1" dirty="0" smtClean="0"/>
              <a:t>Z</a:t>
            </a:r>
            <a:r>
              <a:rPr lang="cs-CZ" sz="1600" dirty="0" smtClean="0">
                <a:solidFill>
                  <a:srgbClr val="00B0F0"/>
                </a:solidFill>
              </a:rPr>
              <a:t> = co největší výnos)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endParaRPr lang="en-US" sz="1600" dirty="0">
              <a:solidFill>
                <a:srgbClr val="00B0F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095836" y="2725747"/>
            <a:ext cx="108012" cy="29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671900" y="2707622"/>
            <a:ext cx="180020" cy="309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563888" y="5637222"/>
            <a:ext cx="576064" cy="29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283968" y="5721187"/>
            <a:ext cx="432048" cy="207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672236"/>
              </p:ext>
            </p:extLst>
          </p:nvPr>
        </p:nvGraphicFramePr>
        <p:xfrm>
          <a:off x="1331640" y="908720"/>
          <a:ext cx="5328593" cy="1368153"/>
        </p:xfrm>
        <a:graphic>
          <a:graphicData uri="http://schemas.openxmlformats.org/drawingml/2006/table">
            <a:tbl>
              <a:tblPr/>
              <a:tblGrid>
                <a:gridCol w="99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Product 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Work /hour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Material/pcs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4</a:t>
                      </a:r>
                      <a:endParaRPr lang="cs-CZ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2627784" y="1556792"/>
            <a:ext cx="1512168" cy="830401"/>
          </a:xfrm>
          <a:prstGeom prst="rect">
            <a:avLst/>
          </a:prstGeom>
          <a:solidFill>
            <a:schemeClr val="accent2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098048" y="4498234"/>
            <a:ext cx="1457728" cy="415200"/>
          </a:xfrm>
          <a:prstGeom prst="rect">
            <a:avLst/>
          </a:prstGeom>
          <a:solidFill>
            <a:schemeClr val="accent2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926311" y="1556791"/>
            <a:ext cx="437777" cy="830401"/>
          </a:xfrm>
          <a:prstGeom prst="rect">
            <a:avLst/>
          </a:prstGeom>
          <a:solidFill>
            <a:srgbClr val="00B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626385" y="1559707"/>
            <a:ext cx="437777" cy="827485"/>
          </a:xfrm>
          <a:prstGeom prst="rect">
            <a:avLst/>
          </a:prstGeom>
          <a:solidFill>
            <a:srgbClr val="00B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1098048" y="4913434"/>
            <a:ext cx="1457728" cy="279155"/>
          </a:xfrm>
          <a:prstGeom prst="rect">
            <a:avLst/>
          </a:prstGeom>
          <a:solidFill>
            <a:srgbClr val="00B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Levá složená závorka 4"/>
          <p:cNvSpPr/>
          <p:nvPr/>
        </p:nvSpPr>
        <p:spPr>
          <a:xfrm>
            <a:off x="827584" y="4498234"/>
            <a:ext cx="144016" cy="6943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08866" y="4079101"/>
            <a:ext cx="430887" cy="183736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600" dirty="0" smtClean="0"/>
              <a:t>Rovnice dvou přímek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5622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Graphical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4553"/>
            <a:ext cx="5182265" cy="446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859039" y="3717032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endParaRPr lang="cs-CZ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4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 (Czech EXCEL)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85184"/>
            <a:ext cx="7704856" cy="8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7164288" y="422108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ravá složená závorka 2"/>
          <p:cNvSpPr/>
          <p:nvPr/>
        </p:nvSpPr>
        <p:spPr>
          <a:xfrm>
            <a:off x="4427984" y="1268760"/>
            <a:ext cx="648072" cy="2520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220072" y="2334942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Excel </a:t>
            </a:r>
            <a:r>
              <a:rPr lang="cs-CZ" dirty="0" err="1" smtClean="0"/>
              <a:t>Setup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87" y="2040119"/>
            <a:ext cx="1929305" cy="23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96097"/>
            <a:ext cx="3082280" cy="101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355976" y="3896097"/>
            <a:ext cx="25202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745610" y="2197460"/>
            <a:ext cx="4844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err="1" smtClean="0">
                <a:solidFill>
                  <a:srgbClr val="FF0000"/>
                </a:solidFill>
              </a:rPr>
              <a:t>Solver</a:t>
            </a:r>
            <a:endParaRPr lang="cs-CZ" sz="9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770" y="2546039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 err="1" smtClean="0">
                <a:solidFill>
                  <a:srgbClr val="FF0000"/>
                </a:solidFill>
              </a:rPr>
              <a:t>Comlements</a:t>
            </a:r>
            <a:endParaRPr lang="cs-CZ" sz="800" b="1" dirty="0" smtClean="0">
              <a:solidFill>
                <a:srgbClr val="FF0000"/>
              </a:solidFill>
            </a:endParaRPr>
          </a:p>
          <a:p>
            <a:r>
              <a:rPr lang="cs-CZ" sz="800" b="1" dirty="0" err="1" smtClean="0">
                <a:solidFill>
                  <a:srgbClr val="FF0000"/>
                </a:solidFill>
              </a:rPr>
              <a:t>Supplement</a:t>
            </a:r>
            <a:endParaRPr lang="cs-CZ" sz="8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64288" y="3377897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Solver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843615" y="4818057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Solver</a:t>
            </a:r>
            <a:endParaRPr lang="cs-CZ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884" y="45192"/>
            <a:ext cx="8229600" cy="1143000"/>
          </a:xfrm>
        </p:spPr>
        <p:txBody>
          <a:bodyPr/>
          <a:lstStyle/>
          <a:p>
            <a:r>
              <a:rPr lang="cs-CZ" dirty="0" smtClean="0"/>
              <a:t>Use o </a:t>
            </a:r>
            <a:r>
              <a:rPr lang="cs-CZ" dirty="0" err="1" smtClean="0"/>
              <a:t>solver</a:t>
            </a:r>
            <a:r>
              <a:rPr lang="cs-CZ" dirty="0" smtClean="0"/>
              <a:t> </a:t>
            </a:r>
            <a:r>
              <a:rPr lang="cs-CZ" sz="1100" dirty="0" smtClean="0"/>
              <a:t>(</a:t>
            </a:r>
            <a:r>
              <a:rPr lang="cs-CZ" sz="1100" dirty="0" err="1" smtClean="0"/>
              <a:t>see</a:t>
            </a:r>
            <a:r>
              <a:rPr lang="cs-CZ" sz="1100" dirty="0" smtClean="0"/>
              <a:t>  </a:t>
            </a:r>
            <a:r>
              <a:rPr lang="cs-CZ" sz="1100" dirty="0" err="1" smtClean="0"/>
              <a:t>actual</a:t>
            </a:r>
            <a:r>
              <a:rPr lang="cs-CZ" sz="1100" dirty="0" smtClean="0"/>
              <a:t> Excel </a:t>
            </a:r>
            <a:r>
              <a:rPr lang="cs-CZ" sz="1100" dirty="0" err="1" smtClean="0"/>
              <a:t>formulas</a:t>
            </a:r>
            <a:r>
              <a:rPr lang="cs-CZ" sz="1100" dirty="0" smtClean="0"/>
              <a:t>  on </a:t>
            </a:r>
            <a:r>
              <a:rPr lang="cs-CZ" sz="1100" dirty="0" err="1" smtClean="0"/>
              <a:t>one</a:t>
            </a:r>
            <a:r>
              <a:rPr lang="cs-CZ" sz="1100" dirty="0" smtClean="0"/>
              <a:t> </a:t>
            </a:r>
            <a:r>
              <a:rPr lang="cs-CZ" sz="1100" dirty="0" err="1" smtClean="0"/>
              <a:t>of</a:t>
            </a:r>
            <a:r>
              <a:rPr lang="cs-CZ" sz="1100" dirty="0" smtClean="0"/>
              <a:t> </a:t>
            </a:r>
            <a:r>
              <a:rPr lang="cs-CZ" sz="1100" dirty="0" err="1" smtClean="0"/>
              <a:t>the</a:t>
            </a:r>
            <a:r>
              <a:rPr lang="cs-CZ" sz="1100" dirty="0" smtClean="0"/>
              <a:t> </a:t>
            </a:r>
            <a:r>
              <a:rPr lang="cs-CZ" sz="1100" dirty="0" err="1" smtClean="0"/>
              <a:t>the</a:t>
            </a:r>
            <a:r>
              <a:rPr lang="cs-CZ" sz="1100" dirty="0" smtClean="0"/>
              <a:t> </a:t>
            </a:r>
            <a:r>
              <a:rPr lang="cs-CZ" sz="1100" dirty="0" err="1" smtClean="0"/>
              <a:t>next</a:t>
            </a:r>
            <a:r>
              <a:rPr lang="cs-CZ" sz="1100" dirty="0" smtClean="0"/>
              <a:t>  </a:t>
            </a:r>
            <a:r>
              <a:rPr lang="cs-CZ" sz="1100" dirty="0" err="1" smtClean="0"/>
              <a:t>slides</a:t>
            </a:r>
            <a:r>
              <a:rPr lang="cs-CZ" sz="1100" dirty="0" smtClean="0"/>
              <a:t>) </a:t>
            </a:r>
            <a:endParaRPr lang="cs-CZ" sz="11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71782"/>
              </p:ext>
            </p:extLst>
          </p:nvPr>
        </p:nvGraphicFramePr>
        <p:xfrm>
          <a:off x="827584" y="1340768"/>
          <a:ext cx="3822700" cy="1194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5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Dish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Mug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Total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Capacity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54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Variables</a:t>
                      </a:r>
                      <a:r>
                        <a:rPr lang="cs-CZ" sz="1100" u="none" strike="noStrike" dirty="0" smtClean="0">
                          <a:effectLst/>
                        </a:rPr>
                        <a:t>  (x1, x2)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Return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50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Material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120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Work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27584" y="2708920"/>
            <a:ext cx="526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x1=</a:t>
            </a:r>
            <a:r>
              <a:rPr lang="cs-CZ" dirty="0" err="1" smtClean="0"/>
              <a:t>Dish</a:t>
            </a:r>
            <a:r>
              <a:rPr lang="cs-CZ" dirty="0" smtClean="0"/>
              <a:t> , x2=</a:t>
            </a:r>
            <a:r>
              <a:rPr lang="cs-CZ" dirty="0" err="1" smtClean="0"/>
              <a:t>Mug</a:t>
            </a:r>
            <a:r>
              <a:rPr lang="cs-CZ" dirty="0" smtClean="0"/>
              <a:t>, </a:t>
            </a:r>
            <a:r>
              <a:rPr lang="cs-CZ" dirty="0" err="1" smtClean="0"/>
              <a:t>max</a:t>
            </a:r>
            <a:r>
              <a:rPr lang="cs-CZ" dirty="0" smtClean="0"/>
              <a:t>  </a:t>
            </a:r>
            <a:r>
              <a:rPr lang="cs-CZ" dirty="0" smtClean="0">
                <a:solidFill>
                  <a:srgbClr val="C00000"/>
                </a:solidFill>
              </a:rPr>
              <a:t>40</a:t>
            </a:r>
            <a:r>
              <a:rPr lang="cs-CZ" dirty="0" smtClean="0"/>
              <a:t> hod (B1), </a:t>
            </a:r>
            <a:r>
              <a:rPr lang="cs-CZ" dirty="0" err="1" smtClean="0"/>
              <a:t>max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B050"/>
                </a:solidFill>
              </a:rPr>
              <a:t>120</a:t>
            </a:r>
            <a:r>
              <a:rPr lang="cs-CZ" dirty="0" smtClean="0"/>
              <a:t> kg (B2)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7584" y="34290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Target </a:t>
            </a:r>
            <a:r>
              <a:rPr lang="cs-CZ" b="1" dirty="0" err="1" smtClean="0"/>
              <a:t>function</a:t>
            </a:r>
            <a:r>
              <a:rPr lang="cs-CZ" b="1" dirty="0" smtClean="0"/>
              <a:t>  </a:t>
            </a:r>
            <a:r>
              <a:rPr lang="cs-CZ" dirty="0" smtClean="0"/>
              <a:t>Z = x1*c1 + x2*c2 = 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*x1+</a:t>
            </a:r>
            <a:r>
              <a:rPr lang="cs-CZ" dirty="0" smtClean="0">
                <a:solidFill>
                  <a:srgbClr val="00B0F0"/>
                </a:solidFill>
              </a:rPr>
              <a:t>50</a:t>
            </a:r>
            <a:r>
              <a:rPr lang="cs-CZ" dirty="0" smtClean="0"/>
              <a:t>*x2 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3419872" y="170080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>
            <a:endCxn id="8" idx="6"/>
          </p:cNvCxnSpPr>
          <p:nvPr/>
        </p:nvCxnSpPr>
        <p:spPr>
          <a:xfrm flipH="1">
            <a:off x="3851920" y="1880828"/>
            <a:ext cx="18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796136" y="169616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63588" y="4031517"/>
            <a:ext cx="7452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4 * x1   +   3 *x2 =</a:t>
            </a:r>
            <a:r>
              <a:rPr lang="cs-CZ" dirty="0" smtClean="0">
                <a:solidFill>
                  <a:srgbClr val="00B050"/>
                </a:solidFill>
              </a:rPr>
              <a:t>120 - </a:t>
            </a:r>
            <a:r>
              <a:rPr lang="en-US" dirty="0" smtClean="0">
                <a:solidFill>
                  <a:srgbClr val="00B050"/>
                </a:solidFill>
              </a:rPr>
              <a:t>capacity restrictions= max quantity of material =B1</a:t>
            </a:r>
          </a:p>
          <a:p>
            <a:r>
              <a:rPr lang="cs-CZ" dirty="0" smtClean="0"/>
              <a:t>1 * x1   +   2 *x2 =   </a:t>
            </a:r>
            <a:r>
              <a:rPr lang="cs-CZ" dirty="0" smtClean="0">
                <a:solidFill>
                  <a:srgbClr val="C00000"/>
                </a:solidFill>
              </a:rPr>
              <a:t>40  -</a:t>
            </a:r>
            <a:r>
              <a:rPr lang="en-US" dirty="0" smtClean="0">
                <a:solidFill>
                  <a:srgbClr val="C00000"/>
                </a:solidFill>
              </a:rPr>
              <a:t>capacity res</a:t>
            </a:r>
            <a:r>
              <a:rPr lang="cs-CZ" dirty="0" smtClean="0">
                <a:solidFill>
                  <a:srgbClr val="C00000"/>
                </a:solidFill>
              </a:rPr>
              <a:t>t</a:t>
            </a:r>
            <a:r>
              <a:rPr lang="en-US" dirty="0" err="1" smtClean="0">
                <a:solidFill>
                  <a:srgbClr val="C00000"/>
                </a:solidFill>
              </a:rPr>
              <a:t>rictions</a:t>
            </a:r>
            <a:r>
              <a:rPr lang="en-US" dirty="0" smtClean="0">
                <a:solidFill>
                  <a:srgbClr val="C00000"/>
                </a:solidFill>
              </a:rPr>
              <a:t> by max work capacity</a:t>
            </a:r>
            <a:r>
              <a:rPr lang="cs-CZ" dirty="0" smtClean="0">
                <a:solidFill>
                  <a:srgbClr val="C00000"/>
                </a:solidFill>
              </a:rPr>
              <a:t>=B2</a:t>
            </a:r>
          </a:p>
          <a:p>
            <a:endParaRPr lang="cs-CZ" dirty="0" smtClean="0">
              <a:solidFill>
                <a:srgbClr val="00B050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2195736" y="155679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2771800" y="155679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1582821" y="1309181"/>
            <a:ext cx="621299" cy="3517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14" idx="2"/>
          </p:cNvCxnSpPr>
          <p:nvPr/>
        </p:nvCxnSpPr>
        <p:spPr>
          <a:xfrm>
            <a:off x="2348467" y="1200651"/>
            <a:ext cx="423333" cy="4641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138074" y="109651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x1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033990" y="97656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x2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Šipka nahoru 22"/>
          <p:cNvSpPr/>
          <p:nvPr/>
        </p:nvSpPr>
        <p:spPr>
          <a:xfrm>
            <a:off x="2204120" y="4653136"/>
            <a:ext cx="567680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Pravá složená závorka 23"/>
          <p:cNvSpPr/>
          <p:nvPr/>
        </p:nvSpPr>
        <p:spPr>
          <a:xfrm>
            <a:off x="5868144" y="2708920"/>
            <a:ext cx="272958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6408204" y="2812286"/>
            <a:ext cx="127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26" name="Pravá složená závorka 25"/>
          <p:cNvSpPr/>
          <p:nvPr/>
        </p:nvSpPr>
        <p:spPr>
          <a:xfrm>
            <a:off x="6271725" y="1205136"/>
            <a:ext cx="272958" cy="11437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6636982" y="1372996"/>
            <a:ext cx="167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Assignment </a:t>
            </a:r>
          </a:p>
          <a:p>
            <a:r>
              <a:rPr lang="en-ZA" dirty="0" smtClean="0"/>
              <a:t>entered in table</a:t>
            </a:r>
            <a:endParaRPr lang="en-ZA" dirty="0"/>
          </a:p>
        </p:txBody>
      </p:sp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523800"/>
              </p:ext>
            </p:extLst>
          </p:nvPr>
        </p:nvGraphicFramePr>
        <p:xfrm>
          <a:off x="793597" y="5206217"/>
          <a:ext cx="5328593" cy="1368153"/>
        </p:xfrm>
        <a:graphic>
          <a:graphicData uri="http://schemas.openxmlformats.org/drawingml/2006/table">
            <a:tbl>
              <a:tblPr/>
              <a:tblGrid>
                <a:gridCol w="99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Product 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Work /hour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Material/pcs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32" y="1352254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60" y="2005317"/>
            <a:ext cx="117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31" y="2394420"/>
            <a:ext cx="1228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Přímá spojnice se šipkou 30"/>
          <p:cNvCxnSpPr/>
          <p:nvPr/>
        </p:nvCxnSpPr>
        <p:spPr>
          <a:xfrm flipH="1">
            <a:off x="3635896" y="2072286"/>
            <a:ext cx="594808" cy="1325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238867" y="2072286"/>
            <a:ext cx="623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4205838" y="2542057"/>
            <a:ext cx="623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 flipV="1">
            <a:off x="3707904" y="2394420"/>
            <a:ext cx="522800" cy="147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3795176" y="1556792"/>
            <a:ext cx="1309256" cy="220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4550713" y="161943"/>
            <a:ext cx="42423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for Czech courses </a:t>
            </a:r>
            <a:r>
              <a:rPr lang="cs-CZ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!!!!! -&gt;</a:t>
            </a:r>
            <a:r>
              <a:rPr lang="cs-CZ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see</a:t>
            </a:r>
            <a:r>
              <a:rPr lang="cs-CZ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next</a:t>
            </a:r>
            <a:r>
              <a:rPr lang="cs-CZ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slides</a:t>
            </a:r>
            <a:endParaRPr lang="cs-CZ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04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Solver</a:t>
            </a:r>
            <a:r>
              <a:rPr lang="cs-CZ" dirty="0" smtClean="0"/>
              <a:t> start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7963"/>
            <a:ext cx="6887369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Předvádění na obrazovce (4:3)</PresentationFormat>
  <Paragraphs>165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systému Office</vt:lpstr>
      <vt:lpstr>Linear programming-introduction  </vt:lpstr>
      <vt:lpstr>USE </vt:lpstr>
      <vt:lpstr>Formulation of the model</vt:lpstr>
      <vt:lpstr>Basic structures and used terminology</vt:lpstr>
      <vt:lpstr>Example I (introduction to the problem – practical demonstration )</vt:lpstr>
      <vt:lpstr>Graphical solution  </vt:lpstr>
      <vt:lpstr>Use of Solver (Czech EXCEL) </vt:lpstr>
      <vt:lpstr>Use o solver (see  actual Excel formulas  on one of the the next  slides) </vt:lpstr>
      <vt:lpstr>Solver start</vt:lpstr>
      <vt:lpstr>Use of Solver (Czech- not for MPH_AOPR )  </vt:lpstr>
      <vt:lpstr>Use of solver (ENG)</vt:lpstr>
      <vt:lpstr>Využití Řešitele (use of Solver)</vt:lpstr>
      <vt:lpstr>Use of Solver (English)</vt:lpstr>
      <vt:lpstr>Změna úlohy- jiné výnosy jiná omezení typu práce na dvou strojích a jejich kapacitní omezení  (Change of parameters- not necessary fro MPH_AOPR !!!!!)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Linearní programování-úvod a příklady s využitím Řešitele</dc:title>
  <dc:creator>Jaromir Skorkovsky</dc:creator>
  <cp:lastModifiedBy>Skorkovsky Jaromir</cp:lastModifiedBy>
  <cp:revision>47</cp:revision>
  <dcterms:created xsi:type="dcterms:W3CDTF">2017-02-28T09:16:48Z</dcterms:created>
  <dcterms:modified xsi:type="dcterms:W3CDTF">2018-05-02T12:55:48Z</dcterms:modified>
</cp:coreProperties>
</file>