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1" r:id="rId4"/>
    <p:sldId id="274" r:id="rId5"/>
    <p:sldId id="282" r:id="rId6"/>
    <p:sldId id="287" r:id="rId7"/>
    <p:sldId id="288" r:id="rId8"/>
    <p:sldId id="283" r:id="rId9"/>
    <p:sldId id="275" r:id="rId10"/>
    <p:sldId id="276" r:id="rId11"/>
    <p:sldId id="277" r:id="rId12"/>
    <p:sldId id="278" r:id="rId13"/>
    <p:sldId id="279" r:id="rId14"/>
    <p:sldId id="280" r:id="rId15"/>
    <p:sldId id="281" r:id="rId16"/>
    <p:sldId id="284" r:id="rId17"/>
    <p:sldId id="285" r:id="rId18"/>
    <p:sldId id="286" r:id="rId19"/>
    <p:sldId id="273"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50" autoAdjust="0"/>
  </p:normalViewPr>
  <p:slideViewPr>
    <p:cSldViewPr>
      <p:cViewPr varScale="1">
        <p:scale>
          <a:sx n="109" d="100"/>
          <a:sy n="109" d="100"/>
        </p:scale>
        <p:origin x="1674" y="11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18.12.2017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18.12.2017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18.12.2017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18.12.2017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18.12.2017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18.12.2017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D7FF0E-1D5E-4F02-BD4B-064F00A83B5F}" type="datetimeFigureOut">
              <a:rPr lang="cs-CZ" smtClean="0"/>
              <a:t>18.12.2017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D7FF0E-1D5E-4F02-BD4B-064F00A83B5F}" type="datetimeFigureOut">
              <a:rPr lang="cs-CZ" smtClean="0"/>
              <a:t>18.12.2017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AD7FF0E-1D5E-4F02-BD4B-064F00A83B5F}" type="datetimeFigureOut">
              <a:rPr lang="cs-CZ" smtClean="0"/>
              <a:t>18.12.2017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18.12.2017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18.12.2017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18.12.2017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18.12.2017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Yield Management (OM) Introduction</a:t>
            </a:r>
            <a:endParaRPr lang="en-US" dirty="0"/>
          </a:p>
        </p:txBody>
      </p:sp>
      <p:sp>
        <p:nvSpPr>
          <p:cNvPr id="3" name="Podnadpis 2"/>
          <p:cNvSpPr>
            <a:spLocks noGrp="1"/>
          </p:cNvSpPr>
          <p:nvPr>
            <p:ph type="subTitle" idx="1"/>
          </p:nvPr>
        </p:nvSpPr>
        <p:spPr/>
        <p:txBody>
          <a:bodyPr>
            <a:normAutofit/>
          </a:bodyPr>
          <a:lstStyle/>
          <a:p>
            <a:r>
              <a:rPr lang="en-ZA" sz="1800" dirty="0" err="1" smtClean="0"/>
              <a:t>Ing.J.Skorkovský</a:t>
            </a:r>
            <a:r>
              <a:rPr lang="en-ZA" sz="1800" dirty="0" smtClean="0"/>
              <a:t>, </a:t>
            </a:r>
            <a:r>
              <a:rPr lang="en-ZA" sz="1800" dirty="0" err="1" smtClean="0"/>
              <a:t>CSc</a:t>
            </a:r>
            <a:r>
              <a:rPr lang="en-ZA" sz="1800" dirty="0" smtClean="0"/>
              <a:t>,</a:t>
            </a:r>
          </a:p>
          <a:p>
            <a:r>
              <a:rPr lang="en-ZA" sz="1800" dirty="0" smtClean="0"/>
              <a:t>Department of Corporate Economy</a:t>
            </a:r>
          </a:p>
          <a:p>
            <a:r>
              <a:rPr lang="en-ZA" sz="1800" dirty="0" smtClean="0"/>
              <a:t>FACULTY OF ECONOMICS AND ADMINISTRATION</a:t>
            </a:r>
          </a:p>
          <a:p>
            <a:r>
              <a:rPr lang="en-ZA" sz="1800" dirty="0" smtClean="0"/>
              <a:t>Masaryk University Brno</a:t>
            </a:r>
          </a:p>
          <a:p>
            <a:r>
              <a:rPr lang="en-ZA" sz="1800" dirty="0" smtClean="0"/>
              <a:t>Czech Republic</a:t>
            </a:r>
            <a:endParaRPr lang="en-ZA" sz="1800" dirty="0"/>
          </a:p>
        </p:txBody>
      </p:sp>
    </p:spTree>
    <p:extLst>
      <p:ext uri="{BB962C8B-B14F-4D97-AF65-F5344CB8AC3E}">
        <p14:creationId xmlns:p14="http://schemas.microsoft.com/office/powerpoint/2010/main" val="3149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 claims</a:t>
            </a:r>
            <a:endParaRPr lang="en-ZA" dirty="0"/>
          </a:p>
        </p:txBody>
      </p:sp>
      <p:sp>
        <p:nvSpPr>
          <p:cNvPr id="3" name="Zástupný symbol pro obsah 2"/>
          <p:cNvSpPr>
            <a:spLocks noGrp="1"/>
          </p:cNvSpPr>
          <p:nvPr>
            <p:ph idx="1"/>
          </p:nvPr>
        </p:nvSpPr>
        <p:spPr>
          <a:xfrm>
            <a:off x="179512" y="1531672"/>
            <a:ext cx="8229600" cy="4525963"/>
          </a:xfrm>
        </p:spPr>
        <p:txBody>
          <a:bodyPr/>
          <a:lstStyle/>
          <a:p>
            <a:r>
              <a:rPr lang="en-US" dirty="0"/>
              <a:t>Do not settle. Instead get up to €600 +hotel +meals +expenses +new </a:t>
            </a:r>
            <a:r>
              <a:rPr lang="en-US" dirty="0" smtClean="0"/>
              <a:t>ticket</a:t>
            </a:r>
            <a:r>
              <a:rPr lang="cs-CZ" dirty="0" smtClean="0"/>
              <a:t> !! </a:t>
            </a:r>
          </a:p>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08920"/>
            <a:ext cx="4825151" cy="26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90177" y="5571701"/>
            <a:ext cx="7279271" cy="923330"/>
          </a:xfrm>
          <a:prstGeom prst="rect">
            <a:avLst/>
          </a:prstGeom>
        </p:spPr>
        <p:txBody>
          <a:bodyPr wrap="square">
            <a:spAutoFit/>
          </a:bodyPr>
          <a:lstStyle/>
          <a:p>
            <a:r>
              <a:rPr lang="en-ZA" dirty="0" smtClean="0"/>
              <a:t>Delta Air Lines has increased the amounts passengers can be offered to give up their seats to up to almost US$10,000 in extreme cases — something passengers can take advantage of if they act in collusion (secret deal). </a:t>
            </a:r>
            <a:endParaRPr lang="en-ZA" dirty="0"/>
          </a:p>
        </p:txBody>
      </p:sp>
    </p:spTree>
    <p:extLst>
      <p:ext uri="{BB962C8B-B14F-4D97-AF65-F5344CB8AC3E}">
        <p14:creationId xmlns:p14="http://schemas.microsoft.com/office/powerpoint/2010/main" val="301683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Single order quantities </a:t>
            </a:r>
            <a:endParaRPr lang="en-ZA" dirty="0"/>
          </a:p>
        </p:txBody>
      </p:sp>
      <p:sp>
        <p:nvSpPr>
          <p:cNvPr id="3" name="Zástupný symbol pro obsah 2"/>
          <p:cNvSpPr>
            <a:spLocks noGrp="1"/>
          </p:cNvSpPr>
          <p:nvPr>
            <p:ph idx="1"/>
          </p:nvPr>
        </p:nvSpPr>
        <p:spPr/>
        <p:txBody>
          <a:bodyPr/>
          <a:lstStyle/>
          <a:p>
            <a:r>
              <a:rPr lang="en-ZA" dirty="0" smtClean="0"/>
              <a:t>Newspapers</a:t>
            </a:r>
          </a:p>
          <a:p>
            <a:r>
              <a:rPr lang="en-ZA" dirty="0" smtClean="0"/>
              <a:t>Magazines</a:t>
            </a:r>
          </a:p>
          <a:p>
            <a:r>
              <a:rPr lang="en-ZA" dirty="0" smtClean="0"/>
              <a:t>Florists </a:t>
            </a:r>
          </a:p>
          <a:p>
            <a:r>
              <a:rPr lang="en-ZA" dirty="0" smtClean="0"/>
              <a:t>Bakeries </a:t>
            </a:r>
          </a:p>
          <a:p>
            <a:r>
              <a:rPr lang="en-ZA" dirty="0" smtClean="0"/>
              <a:t>Fresh fishes </a:t>
            </a:r>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Single order quantities </a:t>
            </a:r>
            <a:endParaRPr lang="cs-CZ" dirty="0"/>
          </a:p>
        </p:txBody>
      </p:sp>
      <p:sp>
        <p:nvSpPr>
          <p:cNvPr id="3" name="Zástupný symbol pro obsah 2"/>
          <p:cNvSpPr>
            <a:spLocks noGrp="1"/>
          </p:cNvSpPr>
          <p:nvPr>
            <p:ph idx="1"/>
          </p:nvPr>
        </p:nvSpPr>
        <p:spPr/>
        <p:txBody>
          <a:bodyPr>
            <a:normAutofit fontScale="70000" lnSpcReduction="20000"/>
          </a:bodyPr>
          <a:lstStyle/>
          <a:p>
            <a:r>
              <a:rPr lang="en-ZA" sz="2400" dirty="0" smtClean="0"/>
              <a:t>N = number of items that can be sold</a:t>
            </a:r>
          </a:p>
          <a:p>
            <a:r>
              <a:rPr lang="en-ZA" sz="2400" dirty="0" smtClean="0"/>
              <a:t>X  =  number of items ordered </a:t>
            </a:r>
          </a:p>
          <a:p>
            <a:r>
              <a:rPr lang="en-ZA" sz="2400" dirty="0" smtClean="0"/>
              <a:t>C</a:t>
            </a:r>
            <a:r>
              <a:rPr lang="en-ZA" sz="1600" dirty="0" smtClean="0"/>
              <a:t>0</a:t>
            </a:r>
            <a:r>
              <a:rPr lang="en-ZA" sz="2400" dirty="0" smtClean="0"/>
              <a:t> = Cost of </a:t>
            </a:r>
            <a:r>
              <a:rPr lang="en-ZA" sz="2400" dirty="0" smtClean="0">
                <a:solidFill>
                  <a:srgbClr val="FF0000"/>
                </a:solidFill>
              </a:rPr>
              <a:t>overestimating</a:t>
            </a:r>
            <a:r>
              <a:rPr lang="en-ZA" sz="2400" dirty="0" smtClean="0"/>
              <a:t> demand</a:t>
            </a:r>
            <a:r>
              <a:rPr lang="cs-CZ" sz="2400" dirty="0" smtClean="0"/>
              <a:t> </a:t>
            </a:r>
            <a:r>
              <a:rPr lang="en-ZA" sz="1400" dirty="0" smtClean="0">
                <a:solidFill>
                  <a:srgbClr val="0070C0"/>
                </a:solidFill>
              </a:rPr>
              <a:t>(</a:t>
            </a:r>
            <a:r>
              <a:rPr lang="en-ZA" sz="1600" dirty="0">
                <a:solidFill>
                  <a:srgbClr val="0070C0"/>
                </a:solidFill>
              </a:rPr>
              <a:t>rest of the flowers faded and are not sold</a:t>
            </a:r>
            <a:r>
              <a:rPr lang="en-ZA" sz="1400" dirty="0" smtClean="0">
                <a:solidFill>
                  <a:srgbClr val="0070C0"/>
                </a:solidFill>
              </a:rPr>
              <a:t>)</a:t>
            </a:r>
          </a:p>
          <a:p>
            <a:r>
              <a:rPr lang="en-ZA" sz="2400" dirty="0" smtClean="0">
                <a:sym typeface="Wingdings 2"/>
              </a:rPr>
              <a:t>C</a:t>
            </a:r>
            <a:r>
              <a:rPr lang="en-ZA" sz="1600" dirty="0" smtClean="0">
                <a:sym typeface="Wingdings 2"/>
              </a:rPr>
              <a:t>u</a:t>
            </a:r>
            <a:r>
              <a:rPr lang="en-ZA" sz="2400" dirty="0" smtClean="0">
                <a:sym typeface="Wingdings 2"/>
              </a:rPr>
              <a:t> </a:t>
            </a:r>
            <a:r>
              <a:rPr lang="en-ZA" sz="2400" dirty="0" smtClean="0"/>
              <a:t>= Cost of </a:t>
            </a:r>
            <a:r>
              <a:rPr lang="en-ZA" sz="2400" dirty="0" smtClean="0">
                <a:solidFill>
                  <a:srgbClr val="00B050"/>
                </a:solidFill>
              </a:rPr>
              <a:t>underestimating </a:t>
            </a:r>
            <a:r>
              <a:rPr lang="en-ZA" sz="2400" dirty="0" smtClean="0"/>
              <a:t>demand</a:t>
            </a:r>
            <a:r>
              <a:rPr lang="cs-CZ" sz="2400" dirty="0" smtClean="0"/>
              <a:t> </a:t>
            </a:r>
            <a:r>
              <a:rPr lang="en-US" sz="1600" dirty="0" smtClean="0">
                <a:solidFill>
                  <a:srgbClr val="0070C0"/>
                </a:solidFill>
              </a:rPr>
              <a:t>(customers like to buy more and you do not have enough of roses) </a:t>
            </a:r>
            <a:endParaRPr lang="cs-CZ" sz="1600" dirty="0" smtClean="0">
              <a:solidFill>
                <a:srgbClr val="0070C0"/>
              </a:solidFill>
            </a:endParaRPr>
          </a:p>
          <a:p>
            <a:r>
              <a:rPr lang="en-ZA" sz="2500" dirty="0" smtClean="0">
                <a:sym typeface="Wingdings 2"/>
              </a:rPr>
              <a:t>Cu</a:t>
            </a:r>
            <a:r>
              <a:rPr lang="cs-CZ" sz="2500" dirty="0" smtClean="0">
                <a:sym typeface="Wingdings 2"/>
              </a:rPr>
              <a:t>&gt;=</a:t>
            </a:r>
            <a:r>
              <a:rPr lang="en-ZA" sz="2800" dirty="0"/>
              <a:t> C</a:t>
            </a:r>
            <a:r>
              <a:rPr lang="en-ZA" sz="1800" dirty="0"/>
              <a:t>0</a:t>
            </a:r>
            <a:endParaRPr lang="en-US" sz="2500" dirty="0"/>
          </a:p>
          <a:p>
            <a:r>
              <a:rPr lang="en-ZA" sz="2400" dirty="0" smtClean="0"/>
              <a:t>P(N&lt;X) = probability o</a:t>
            </a:r>
            <a:r>
              <a:rPr lang="en-ZA" sz="2400" dirty="0" smtClean="0">
                <a:sym typeface="Wingdings 2"/>
              </a:rPr>
              <a:t>f </a:t>
            </a:r>
            <a:r>
              <a:rPr lang="en-ZA" sz="2400" dirty="0" smtClean="0">
                <a:solidFill>
                  <a:srgbClr val="FF0000"/>
                </a:solidFill>
                <a:sym typeface="Wingdings 2"/>
              </a:rPr>
              <a:t>overestimating</a:t>
            </a:r>
            <a:r>
              <a:rPr lang="en-ZA" sz="2400" dirty="0" smtClean="0">
                <a:sym typeface="Wingdings 2"/>
              </a:rPr>
              <a:t> demand or no-show</a:t>
            </a:r>
          </a:p>
          <a:p>
            <a:r>
              <a:rPr lang="en-ZA" sz="2400" dirty="0" smtClean="0"/>
              <a:t>P(X&gt;=N)= probability o</a:t>
            </a:r>
            <a:r>
              <a:rPr lang="en-ZA" sz="2400" dirty="0" smtClean="0">
                <a:sym typeface="Wingdings 2"/>
              </a:rPr>
              <a:t>f </a:t>
            </a:r>
            <a:r>
              <a:rPr lang="en-ZA" sz="2400" dirty="0" smtClean="0">
                <a:solidFill>
                  <a:srgbClr val="00B050"/>
                </a:solidFill>
                <a:sym typeface="Wingdings 2"/>
              </a:rPr>
              <a:t>underestimating</a:t>
            </a:r>
            <a:r>
              <a:rPr lang="en-ZA" sz="2400" dirty="0" smtClean="0">
                <a:sym typeface="Wingdings 2"/>
              </a:rPr>
              <a:t> demand or no-show</a:t>
            </a:r>
            <a:endParaRPr lang="cs-CZ" sz="2400" dirty="0" smtClean="0">
              <a:sym typeface="Wingdings 2"/>
            </a:endParaRPr>
          </a:p>
          <a:p>
            <a:pPr marL="0" indent="0">
              <a:buNone/>
            </a:pPr>
            <a:endParaRPr lang="cs-CZ" sz="2400" dirty="0">
              <a:sym typeface="Wingdings 2"/>
            </a:endParaRPr>
          </a:p>
          <a:p>
            <a:pPr marL="0" indent="0">
              <a:buNone/>
            </a:pPr>
            <a:r>
              <a:rPr lang="cs-CZ" sz="2400" dirty="0" smtClean="0">
                <a:sym typeface="Wingdings 2"/>
              </a:rPr>
              <a:t>       P(X&gt;=N)*</a:t>
            </a:r>
            <a:r>
              <a:rPr lang="en-ZA" sz="2400" dirty="0" smtClean="0">
                <a:sym typeface="Wingdings 2"/>
              </a:rPr>
              <a:t>C</a:t>
            </a:r>
            <a:r>
              <a:rPr lang="en-ZA" sz="1600" dirty="0" smtClean="0">
                <a:sym typeface="Wingdings 2"/>
              </a:rPr>
              <a:t>u</a:t>
            </a:r>
            <a:r>
              <a:rPr lang="cs-CZ" sz="1600" dirty="0" smtClean="0">
                <a:sym typeface="Wingdings 2"/>
              </a:rPr>
              <a:t>  </a:t>
            </a:r>
            <a:r>
              <a:rPr lang="cs-CZ" sz="2400" dirty="0" smtClean="0">
                <a:sym typeface="Wingdings 2"/>
              </a:rPr>
              <a:t>&gt;= P(N&lt;X)*</a:t>
            </a:r>
            <a:r>
              <a:rPr lang="en-ZA" sz="2400" dirty="0" smtClean="0"/>
              <a:t>C</a:t>
            </a:r>
            <a:r>
              <a:rPr lang="en-ZA" sz="1600" dirty="0" smtClean="0"/>
              <a:t>0</a:t>
            </a:r>
            <a:r>
              <a:rPr lang="cs-CZ" sz="1600" dirty="0" smtClean="0"/>
              <a:t> </a:t>
            </a:r>
          </a:p>
          <a:p>
            <a:pPr marL="0" indent="0">
              <a:buNone/>
            </a:pPr>
            <a:r>
              <a:rPr lang="cs-CZ" sz="2400" dirty="0" smtClean="0"/>
              <a:t>	 </a:t>
            </a:r>
            <a:r>
              <a:rPr lang="cs-CZ" sz="2400" dirty="0">
                <a:sym typeface="Wingdings 2"/>
              </a:rPr>
              <a:t>P(X&gt;=</a:t>
            </a:r>
            <a:r>
              <a:rPr lang="cs-CZ" sz="2400" dirty="0" smtClean="0">
                <a:sym typeface="Wingdings 2"/>
              </a:rPr>
              <a:t>N) + </a:t>
            </a:r>
            <a:r>
              <a:rPr lang="cs-CZ" sz="2400" dirty="0">
                <a:sym typeface="Wingdings 2"/>
              </a:rPr>
              <a:t>P(N&lt;X</a:t>
            </a:r>
            <a:r>
              <a:rPr lang="cs-CZ" sz="2400" dirty="0" smtClean="0">
                <a:sym typeface="Wingdings 2"/>
              </a:rPr>
              <a:t>) =1 -&gt;</a:t>
            </a:r>
            <a:r>
              <a:rPr lang="cs-CZ" sz="2400" dirty="0">
                <a:sym typeface="Wingdings 2"/>
              </a:rPr>
              <a:t> P(X&gt;=N</a:t>
            </a:r>
            <a:r>
              <a:rPr lang="cs-CZ" sz="2400" dirty="0" smtClean="0">
                <a:sym typeface="Wingdings 2"/>
              </a:rPr>
              <a:t>) = </a:t>
            </a:r>
            <a:r>
              <a:rPr lang="cs-CZ" sz="2400" dirty="0" smtClean="0">
                <a:solidFill>
                  <a:srgbClr val="C00000"/>
                </a:solidFill>
                <a:sym typeface="Wingdings 2"/>
              </a:rPr>
              <a:t>1-</a:t>
            </a:r>
            <a:r>
              <a:rPr lang="en-ZA" sz="2400" dirty="0">
                <a:solidFill>
                  <a:srgbClr val="C00000"/>
                </a:solidFill>
              </a:rPr>
              <a:t>P(X</a:t>
            </a:r>
            <a:r>
              <a:rPr lang="cs-CZ" sz="2400" dirty="0">
                <a:solidFill>
                  <a:srgbClr val="C00000"/>
                </a:solidFill>
              </a:rPr>
              <a:t>&lt;</a:t>
            </a:r>
            <a:r>
              <a:rPr lang="en-ZA" sz="2400" dirty="0" smtClean="0">
                <a:solidFill>
                  <a:srgbClr val="C00000"/>
                </a:solidFill>
              </a:rPr>
              <a:t>N</a:t>
            </a:r>
            <a:r>
              <a:rPr lang="cs-CZ" sz="2400" dirty="0" smtClean="0">
                <a:solidFill>
                  <a:srgbClr val="C00000"/>
                </a:solidFill>
              </a:rPr>
              <a:t>)</a:t>
            </a:r>
            <a:endParaRPr lang="en-US" sz="2400" dirty="0">
              <a:solidFill>
                <a:srgbClr val="C00000"/>
              </a:solidFill>
            </a:endParaRPr>
          </a:p>
          <a:p>
            <a:pPr marL="0" indent="0">
              <a:buNone/>
            </a:pPr>
            <a:r>
              <a:rPr lang="cs-CZ" sz="2400" dirty="0" smtClean="0">
                <a:sym typeface="Wingdings 2"/>
              </a:rPr>
              <a:t>      </a:t>
            </a:r>
            <a:r>
              <a:rPr lang="cs-CZ" sz="2400" dirty="0" smtClean="0">
                <a:solidFill>
                  <a:srgbClr val="C00000"/>
                </a:solidFill>
                <a:sym typeface="Wingdings 2"/>
              </a:rPr>
              <a:t>(1-</a:t>
            </a:r>
            <a:r>
              <a:rPr lang="en-ZA" sz="2400" dirty="0" smtClean="0">
                <a:solidFill>
                  <a:srgbClr val="C00000"/>
                </a:solidFill>
              </a:rPr>
              <a:t>P(X</a:t>
            </a:r>
            <a:r>
              <a:rPr lang="cs-CZ" sz="2400" dirty="0" smtClean="0">
                <a:solidFill>
                  <a:srgbClr val="C00000"/>
                </a:solidFill>
              </a:rPr>
              <a:t>&lt;</a:t>
            </a:r>
            <a:r>
              <a:rPr lang="en-ZA" sz="2400" dirty="0" smtClean="0">
                <a:solidFill>
                  <a:srgbClr val="C00000"/>
                </a:solidFill>
              </a:rPr>
              <a:t>N)</a:t>
            </a:r>
            <a:r>
              <a:rPr lang="cs-CZ" sz="2400" dirty="0" smtClean="0">
                <a:solidFill>
                  <a:srgbClr val="C00000"/>
                </a:solidFill>
              </a:rPr>
              <a:t>) </a:t>
            </a:r>
            <a:r>
              <a:rPr lang="cs-CZ" sz="2400" dirty="0" smtClean="0"/>
              <a:t>* </a:t>
            </a:r>
            <a:r>
              <a:rPr lang="en-ZA" sz="2400" dirty="0">
                <a:sym typeface="Wingdings 2"/>
              </a:rPr>
              <a:t>C</a:t>
            </a:r>
            <a:r>
              <a:rPr lang="en-ZA" sz="1600" dirty="0">
                <a:sym typeface="Wingdings 2"/>
              </a:rPr>
              <a:t>u</a:t>
            </a:r>
            <a:r>
              <a:rPr lang="cs-CZ" sz="2400" dirty="0" smtClean="0"/>
              <a:t>   </a:t>
            </a:r>
            <a:r>
              <a:rPr lang="en-ZA" sz="2400" dirty="0"/>
              <a:t>&gt;</a:t>
            </a:r>
            <a:r>
              <a:rPr lang="cs-CZ" sz="2400" dirty="0" smtClean="0"/>
              <a:t>= </a:t>
            </a:r>
            <a:r>
              <a:rPr lang="en-ZA" sz="2400" dirty="0"/>
              <a:t>P(N&lt;X</a:t>
            </a:r>
            <a:r>
              <a:rPr lang="en-ZA" sz="2400" dirty="0" smtClean="0"/>
              <a:t>)</a:t>
            </a:r>
            <a:r>
              <a:rPr lang="cs-CZ" sz="2400" dirty="0" smtClean="0"/>
              <a:t> * </a:t>
            </a:r>
            <a:r>
              <a:rPr lang="en-ZA" sz="2400" dirty="0" smtClean="0"/>
              <a:t>C</a:t>
            </a:r>
            <a:r>
              <a:rPr lang="en-ZA" sz="1600" dirty="0" smtClean="0"/>
              <a:t>0</a:t>
            </a:r>
            <a:r>
              <a:rPr lang="cs-CZ" sz="1600" dirty="0" smtClean="0"/>
              <a:t>  -&gt; </a:t>
            </a:r>
            <a:r>
              <a:rPr lang="cs-CZ" sz="1600" b="1" dirty="0" smtClean="0"/>
              <a:t>OPTIMUM PROBABILITY </a:t>
            </a:r>
          </a:p>
          <a:p>
            <a:pPr marL="0" indent="0">
              <a:buNone/>
            </a:pPr>
            <a:r>
              <a:rPr lang="cs-CZ" sz="1600" dirty="0"/>
              <a:t> </a:t>
            </a:r>
            <a:r>
              <a:rPr lang="cs-CZ" sz="1600" dirty="0" smtClean="0"/>
              <a:t>       			</a:t>
            </a:r>
          </a:p>
          <a:p>
            <a:pPr marL="0" indent="0">
              <a:buNone/>
            </a:pPr>
            <a:r>
              <a:rPr lang="cs-CZ" sz="1600" dirty="0"/>
              <a:t>	</a:t>
            </a:r>
            <a:r>
              <a:rPr lang="cs-CZ" sz="1600" dirty="0" smtClean="0"/>
              <a:t>	   </a:t>
            </a:r>
            <a:r>
              <a:rPr lang="en-ZA" sz="1600" dirty="0" smtClean="0">
                <a:sym typeface="Wingdings 2"/>
              </a:rPr>
              <a:t> </a:t>
            </a:r>
            <a:r>
              <a:rPr lang="en-ZA" sz="2400" dirty="0">
                <a:sym typeface="Wingdings 2"/>
              </a:rPr>
              <a:t>Cu</a:t>
            </a:r>
            <a:endParaRPr lang="cs-CZ" sz="2400" dirty="0"/>
          </a:p>
          <a:p>
            <a:pPr marL="0" indent="0">
              <a:buNone/>
            </a:pPr>
            <a:r>
              <a:rPr lang="cs-CZ" sz="2400" dirty="0"/>
              <a:t>       </a:t>
            </a:r>
            <a:r>
              <a:rPr lang="en-ZA" sz="2400" dirty="0"/>
              <a:t>P(N&lt;X</a:t>
            </a:r>
            <a:r>
              <a:rPr lang="cs-CZ" sz="2400" dirty="0"/>
              <a:t>) </a:t>
            </a:r>
            <a:r>
              <a:rPr lang="cs-CZ" sz="2400" dirty="0" smtClean="0"/>
              <a:t>   &lt;=         </a:t>
            </a:r>
            <a:r>
              <a:rPr lang="cs-CZ" sz="2400" dirty="0"/>
              <a:t>----------</a:t>
            </a:r>
            <a:endParaRPr lang="en-ZA" sz="2400" dirty="0">
              <a:sym typeface="Wingdings 2"/>
            </a:endParaRPr>
          </a:p>
          <a:p>
            <a:pPr marL="0" indent="0">
              <a:buNone/>
            </a:pPr>
            <a:r>
              <a:rPr lang="cs-CZ" sz="2400" dirty="0" smtClean="0">
                <a:sym typeface="Wingdings 2"/>
              </a:rPr>
              <a:t> 	                   </a:t>
            </a:r>
            <a:r>
              <a:rPr lang="en-ZA" sz="2400" dirty="0" smtClean="0">
                <a:sym typeface="Wingdings 2"/>
              </a:rPr>
              <a:t>Cu</a:t>
            </a:r>
            <a:r>
              <a:rPr lang="cs-CZ" sz="2400" dirty="0" smtClean="0">
                <a:sym typeface="Wingdings 2"/>
              </a:rPr>
              <a:t> + </a:t>
            </a:r>
            <a:r>
              <a:rPr lang="en-ZA" sz="2400" dirty="0" smtClean="0"/>
              <a:t>C</a:t>
            </a:r>
            <a:r>
              <a:rPr lang="en-ZA" sz="1600" dirty="0" smtClean="0"/>
              <a:t>0</a:t>
            </a:r>
            <a:r>
              <a:rPr lang="cs-CZ" sz="1600" dirty="0" smtClean="0"/>
              <a:t> </a:t>
            </a:r>
            <a:endParaRPr lang="cs-CZ" sz="2400" dirty="0"/>
          </a:p>
          <a:p>
            <a:pPr marL="0" indent="0">
              <a:buNone/>
            </a:pPr>
            <a:r>
              <a:rPr lang="cs-CZ" sz="2400" dirty="0" smtClean="0">
                <a:sym typeface="Wingdings 2"/>
              </a:rPr>
              <a:t> </a:t>
            </a:r>
            <a:endParaRPr lang="cs-CZ" sz="2400" dirty="0"/>
          </a:p>
          <a:p>
            <a:pPr marL="0" indent="0">
              <a:buNone/>
            </a:pPr>
            <a:r>
              <a:rPr lang="cs-CZ" dirty="0" smtClean="0">
                <a:sym typeface="Wingdings 2"/>
              </a:rPr>
              <a:t>     </a:t>
            </a:r>
            <a:endParaRPr lang="cs-CZ" dirty="0">
              <a:sym typeface="Wingdings 2"/>
            </a:endParaRPr>
          </a:p>
          <a:p>
            <a:endParaRPr lang="cs-CZ" dirty="0"/>
          </a:p>
        </p:txBody>
      </p:sp>
      <p:sp>
        <p:nvSpPr>
          <p:cNvPr id="4" name="Pravá složená závorka 3"/>
          <p:cNvSpPr/>
          <p:nvPr/>
        </p:nvSpPr>
        <p:spPr>
          <a:xfrm>
            <a:off x="3347864" y="465313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4309438" y="4797152"/>
            <a:ext cx="3240360" cy="369332"/>
          </a:xfrm>
          <a:prstGeom prst="rect">
            <a:avLst/>
          </a:prstGeom>
          <a:noFill/>
        </p:spPr>
        <p:txBody>
          <a:bodyPr wrap="square" rtlCol="0">
            <a:spAutoFit/>
          </a:bodyPr>
          <a:lstStyle/>
          <a:p>
            <a:r>
              <a:rPr lang="cs-CZ" dirty="0" err="1" smtClean="0"/>
              <a:t>Final</a:t>
            </a:r>
            <a:r>
              <a:rPr lang="cs-CZ" dirty="0" smtClean="0"/>
              <a:t> </a:t>
            </a:r>
            <a:r>
              <a:rPr lang="cs-CZ" dirty="0" err="1" smtClean="0"/>
              <a:t>formula</a:t>
            </a:r>
            <a:endParaRPr lang="cs-CZ" dirty="0"/>
          </a:p>
        </p:txBody>
      </p:sp>
    </p:spTree>
    <p:extLst>
      <p:ext uri="{BB962C8B-B14F-4D97-AF65-F5344CB8AC3E}">
        <p14:creationId xmlns:p14="http://schemas.microsoft.com/office/powerpoint/2010/main" val="2659165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smtClean="0"/>
              <a:t>Example -&gt;Single Order Quantity  (hotel industry)</a:t>
            </a:r>
            <a:endParaRPr lang="en-ZA" sz="2800" dirty="0"/>
          </a:p>
        </p:txBody>
      </p:sp>
      <p:sp>
        <p:nvSpPr>
          <p:cNvPr id="3" name="Zástupný symbol pro obsah 2"/>
          <p:cNvSpPr>
            <a:spLocks noGrp="1"/>
          </p:cNvSpPr>
          <p:nvPr>
            <p:ph idx="1"/>
          </p:nvPr>
        </p:nvSpPr>
        <p:spPr/>
        <p:txBody>
          <a:bodyPr>
            <a:normAutofit/>
          </a:bodyPr>
          <a:lstStyle/>
          <a:p>
            <a:pPr marL="0" indent="0">
              <a:buNone/>
            </a:pPr>
            <a:r>
              <a:rPr lang="en-US" sz="1600" dirty="0" smtClean="0"/>
              <a:t>Manager Simon Stein of the Best Western  in Lase Vegas is tired o customers who make reservation and do not show up. Rooms rent is </a:t>
            </a:r>
            <a:r>
              <a:rPr lang="en-US" sz="1600" dirty="0" smtClean="0">
                <a:solidFill>
                  <a:srgbClr val="00B050"/>
                </a:solidFill>
              </a:rPr>
              <a:t>100 </a:t>
            </a:r>
            <a:r>
              <a:rPr lang="en-US" sz="1600" dirty="0" smtClean="0"/>
              <a:t>USD a nigh and  cost </a:t>
            </a:r>
            <a:r>
              <a:rPr lang="en-US" sz="1600" dirty="0" smtClean="0">
                <a:solidFill>
                  <a:srgbClr val="FF0000"/>
                </a:solidFill>
              </a:rPr>
              <a:t>25</a:t>
            </a:r>
            <a:r>
              <a:rPr lang="en-US" sz="1600" dirty="0" smtClean="0"/>
              <a:t> USD to maintain </a:t>
            </a:r>
          </a:p>
          <a:p>
            <a:pPr marL="0" indent="0">
              <a:buNone/>
            </a:pPr>
            <a:r>
              <a:rPr lang="en-US" sz="1600" dirty="0" smtClean="0"/>
              <a:t>per day. Overflow </a:t>
            </a:r>
            <a:r>
              <a:rPr lang="cs-CZ" sz="1600" dirty="0" smtClean="0"/>
              <a:t>(„</a:t>
            </a:r>
            <a:r>
              <a:rPr lang="cs-CZ" sz="1600" dirty="0" err="1" smtClean="0"/>
              <a:t>bumped</a:t>
            </a:r>
            <a:r>
              <a:rPr lang="cs-CZ" sz="1600" dirty="0" smtClean="0"/>
              <a:t>“) </a:t>
            </a:r>
            <a:r>
              <a:rPr lang="en-US" sz="1600" dirty="0" smtClean="0"/>
              <a:t>customers  can be sent to Motel 7 for </a:t>
            </a:r>
            <a:r>
              <a:rPr lang="en-US" sz="1600" dirty="0" smtClean="0">
                <a:solidFill>
                  <a:srgbClr val="0070C0"/>
                </a:solidFill>
              </a:rPr>
              <a:t>70</a:t>
            </a:r>
            <a:r>
              <a:rPr lang="en-US" sz="1600" dirty="0" smtClean="0"/>
              <a:t> USD a night.</a:t>
            </a:r>
          </a:p>
          <a:p>
            <a:pPr marL="0" indent="0">
              <a:buNone/>
            </a:pPr>
            <a:r>
              <a:rPr lang="en-US" sz="1600" dirty="0" smtClean="0"/>
              <a:t>Simon´s  records of  no-show  over past six months are given below. Should Best Western start overbooking ? If so, how many rooms should be overbooked ?    </a:t>
            </a:r>
            <a:endParaRPr lang="en-US" sz="1600" dirty="0"/>
          </a:p>
        </p:txBody>
      </p:sp>
      <p:graphicFrame>
        <p:nvGraphicFramePr>
          <p:cNvPr id="4" name="Tabulka 3"/>
          <p:cNvGraphicFramePr>
            <a:graphicFrameLocks noGrp="1"/>
          </p:cNvGraphicFramePr>
          <p:nvPr>
            <p:extLst>
              <p:ext uri="{D42A27DB-BD31-4B8C-83A1-F6EECF244321}">
                <p14:modId xmlns:p14="http://schemas.microsoft.com/office/powerpoint/2010/main" val="1331819119"/>
              </p:ext>
            </p:extLst>
          </p:nvPr>
        </p:nvGraphicFramePr>
        <p:xfrm>
          <a:off x="611560" y="3284984"/>
          <a:ext cx="1739900" cy="952500"/>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0000"/>
                    </a:ext>
                  </a:extLst>
                </a:gridCol>
                <a:gridCol w="927100">
                  <a:extLst>
                    <a:ext uri="{9D8B030D-6E8A-4147-A177-3AD203B41FA5}">
                      <a16:colId xmlns:a16="http://schemas.microsoft.com/office/drawing/2014/main" val="20001"/>
                    </a:ext>
                  </a:extLst>
                </a:gridCol>
              </a:tblGrid>
              <a:tr h="190500">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5" name="TextovéPole 4"/>
          <p:cNvSpPr txBox="1"/>
          <p:nvPr/>
        </p:nvSpPr>
        <p:spPr>
          <a:xfrm>
            <a:off x="2843808" y="3501008"/>
            <a:ext cx="3119765" cy="646331"/>
          </a:xfrm>
          <a:prstGeom prst="rect">
            <a:avLst/>
          </a:prstGeom>
          <a:noFill/>
        </p:spPr>
        <p:txBody>
          <a:bodyPr wrap="none" rtlCol="0">
            <a:spAutoFit/>
          </a:bodyPr>
          <a:lstStyle/>
          <a:p>
            <a:r>
              <a:rPr lang="cs-CZ" dirty="0" err="1" smtClean="0"/>
              <a:t>Solution</a:t>
            </a:r>
            <a:r>
              <a:rPr lang="cs-CZ" dirty="0" smtClean="0"/>
              <a:t> :  </a:t>
            </a:r>
            <a:r>
              <a:rPr lang="en-ZA" dirty="0" smtClean="0">
                <a:sym typeface="Wingdings 2"/>
              </a:rPr>
              <a:t>C</a:t>
            </a:r>
            <a:r>
              <a:rPr lang="cs-CZ" sz="1100" b="1" dirty="0" smtClean="0">
                <a:sym typeface="Wingdings 2"/>
              </a:rPr>
              <a:t>0</a:t>
            </a:r>
            <a:r>
              <a:rPr lang="cs-CZ" sz="1100" dirty="0" smtClean="0">
                <a:sym typeface="Wingdings 2"/>
              </a:rPr>
              <a:t> </a:t>
            </a:r>
            <a:r>
              <a:rPr lang="cs-CZ" sz="1200" dirty="0" smtClean="0">
                <a:sym typeface="Wingdings 2"/>
              </a:rPr>
              <a:t>= </a:t>
            </a:r>
            <a:r>
              <a:rPr lang="cs-CZ" sz="1200" dirty="0" smtClean="0">
                <a:solidFill>
                  <a:srgbClr val="0070C0"/>
                </a:solidFill>
                <a:sym typeface="Wingdings 2"/>
              </a:rPr>
              <a:t>70 USD</a:t>
            </a:r>
            <a:r>
              <a:rPr lang="cs-CZ" dirty="0" smtClean="0">
                <a:solidFill>
                  <a:srgbClr val="0070C0"/>
                </a:solidFill>
              </a:rPr>
              <a:t>  </a:t>
            </a:r>
            <a:r>
              <a:rPr lang="cs-CZ" sz="1600" dirty="0" smtClean="0">
                <a:solidFill>
                  <a:srgbClr val="0070C0"/>
                </a:solidFill>
              </a:rPr>
              <a:t> </a:t>
            </a:r>
          </a:p>
          <a:p>
            <a:r>
              <a:rPr lang="cs-CZ" sz="1600" dirty="0"/>
              <a:t> </a:t>
            </a:r>
            <a:r>
              <a:rPr lang="cs-CZ" sz="1600" dirty="0" smtClean="0"/>
              <a:t>                    </a:t>
            </a:r>
            <a:r>
              <a:rPr lang="cs-CZ" dirty="0" err="1" smtClean="0"/>
              <a:t>C</a:t>
            </a:r>
            <a:r>
              <a:rPr lang="cs-CZ" sz="1200" b="1" dirty="0" err="1" smtClean="0"/>
              <a:t>u</a:t>
            </a:r>
            <a:r>
              <a:rPr lang="cs-CZ" sz="1200" dirty="0" smtClean="0"/>
              <a:t> = </a:t>
            </a:r>
            <a:r>
              <a:rPr lang="cs-CZ" sz="1200" dirty="0" smtClean="0">
                <a:solidFill>
                  <a:srgbClr val="00B050"/>
                </a:solidFill>
              </a:rPr>
              <a:t>100</a:t>
            </a:r>
            <a:r>
              <a:rPr lang="cs-CZ" sz="1200" dirty="0" smtClean="0"/>
              <a:t> USD-</a:t>
            </a:r>
            <a:r>
              <a:rPr lang="cs-CZ" sz="1200" dirty="0" smtClean="0">
                <a:solidFill>
                  <a:srgbClr val="FF0000"/>
                </a:solidFill>
              </a:rPr>
              <a:t>25 </a:t>
            </a:r>
            <a:r>
              <a:rPr lang="cs-CZ" sz="1200" dirty="0" smtClean="0"/>
              <a:t>USD =75 USD</a:t>
            </a:r>
            <a:endParaRPr lang="cs-CZ"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cs-CZ" sz="1200" dirty="0" smtClean="0"/>
              <a:t>                  </a:t>
            </a:r>
            <a:r>
              <a:rPr lang="en-ZA" sz="1200" dirty="0" smtClean="0">
                <a:sym typeface="Wingdings 2"/>
              </a:rPr>
              <a:t> </a:t>
            </a:r>
            <a:r>
              <a:rPr lang="cs-CZ" sz="1200" dirty="0" smtClean="0">
                <a:sym typeface="Wingdings 2"/>
              </a:rPr>
              <a:t> </a:t>
            </a:r>
            <a:r>
              <a:rPr lang="en-ZA" dirty="0" smtClean="0">
                <a:sym typeface="Wingdings 2"/>
              </a:rPr>
              <a:t>Cu</a:t>
            </a:r>
            <a:endParaRPr lang="cs-CZ" dirty="0"/>
          </a:p>
          <a:p>
            <a:r>
              <a:rPr lang="cs-CZ" dirty="0"/>
              <a:t>       </a:t>
            </a:r>
            <a:r>
              <a:rPr lang="en-ZA" dirty="0"/>
              <a:t>P(N&lt;X</a:t>
            </a:r>
            <a:r>
              <a:rPr lang="cs-CZ" dirty="0"/>
              <a:t>) &lt;= </a:t>
            </a:r>
            <a:r>
              <a:rPr lang="cs-CZ" dirty="0" smtClean="0"/>
              <a:t>----------   = 75/(75+70</a:t>
            </a:r>
            <a:r>
              <a:rPr lang="cs-CZ" smtClean="0"/>
              <a:t>)=</a:t>
            </a:r>
            <a:r>
              <a:rPr lang="cs-CZ" smtClean="0"/>
              <a:t>75/145 </a:t>
            </a:r>
            <a:r>
              <a:rPr lang="cs-CZ" smtClean="0">
                <a:sym typeface="Wingdings 2"/>
              </a:rPr>
              <a:t> </a:t>
            </a:r>
            <a:r>
              <a:rPr lang="cs-CZ" dirty="0" smtClean="0">
                <a:sym typeface="Wingdings 2"/>
              </a:rPr>
              <a:t>= </a:t>
            </a:r>
            <a:r>
              <a:rPr lang="cs-CZ" b="1" dirty="0" smtClean="0">
                <a:sym typeface="Wingdings 2"/>
              </a:rPr>
              <a:t>0,517</a:t>
            </a:r>
            <a:r>
              <a:rPr lang="cs-CZ" dirty="0">
                <a:sym typeface="Wingdings 2"/>
              </a:rPr>
              <a:t>	          </a:t>
            </a:r>
            <a:r>
              <a:rPr lang="en-ZA" dirty="0" smtClean="0">
                <a:sym typeface="Wingdings 2"/>
              </a:rPr>
              <a:t>Cu</a:t>
            </a:r>
            <a:r>
              <a:rPr lang="cs-CZ" dirty="0" smtClean="0">
                <a:sym typeface="Wingdings 2"/>
              </a:rPr>
              <a:t> </a:t>
            </a:r>
            <a:r>
              <a:rPr lang="cs-CZ" dirty="0">
                <a:sym typeface="Wingdings 2"/>
              </a:rPr>
              <a:t>+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extLst>
                    <a:ext uri="{9D8B030D-6E8A-4147-A177-3AD203B41FA5}">
                      <a16:colId xmlns:a16="http://schemas.microsoft.com/office/drawing/2014/main" val="20000"/>
                    </a:ext>
                  </a:extLst>
                </a:gridCol>
                <a:gridCol w="1055928">
                  <a:extLst>
                    <a:ext uri="{9D8B030D-6E8A-4147-A177-3AD203B41FA5}">
                      <a16:colId xmlns:a16="http://schemas.microsoft.com/office/drawing/2014/main" val="20001"/>
                    </a:ext>
                  </a:extLst>
                </a:gridCol>
                <a:gridCol w="824448">
                  <a:extLst>
                    <a:ext uri="{9D8B030D-6E8A-4147-A177-3AD203B41FA5}">
                      <a16:colId xmlns:a16="http://schemas.microsoft.com/office/drawing/2014/main" val="20002"/>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smtClean="0"/>
              <a:t>Probabilities  are cumulating and choice in 0,40-&gt;0,517</a:t>
            </a:r>
          </a:p>
          <a:p>
            <a:r>
              <a:rPr lang="en-GB" sz="1200" dirty="0" smtClean="0"/>
              <a:t>Optimal probability of no-show falls between  </a:t>
            </a:r>
          </a:p>
          <a:p>
            <a:r>
              <a:rPr lang="en-GB" sz="1200" dirty="0" smtClean="0"/>
              <a:t>0,40 and 0,70. So if we take less of equal to  0,517,</a:t>
            </a:r>
          </a:p>
          <a:p>
            <a:r>
              <a:rPr lang="en-GB" sz="1200" dirty="0" smtClean="0"/>
              <a:t>so next lower value is 0,40. </a:t>
            </a:r>
            <a:r>
              <a:rPr lang="en-GB" sz="1200" b="1" dirty="0" smtClean="0">
                <a:solidFill>
                  <a:srgbClr val="FF0000"/>
                </a:solidFill>
              </a:rPr>
              <a:t>So two rooms have to be overbooked</a:t>
            </a:r>
            <a:r>
              <a:rPr lang="cs-CZ" sz="1200" b="1" dirty="0" smtClean="0">
                <a:solidFill>
                  <a:srgbClr val="FF0000"/>
                </a:solidFill>
              </a:rPr>
              <a:t> !!!</a:t>
            </a:r>
            <a:endParaRPr lang="en-GB" sz="1200" b="1" dirty="0">
              <a:solidFill>
                <a:srgbClr val="FF0000"/>
              </a:solidFill>
            </a:endParaRPr>
          </a:p>
        </p:txBody>
      </p:sp>
    </p:spTree>
    <p:extLst>
      <p:ext uri="{BB962C8B-B14F-4D97-AF65-F5344CB8AC3E}">
        <p14:creationId xmlns:p14="http://schemas.microsoft.com/office/powerpoint/2010/main" val="2115643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a:t>Example -&gt;Single Order Quantity  </a:t>
            </a:r>
            <a:r>
              <a:rPr lang="en-ZA" sz="2800" dirty="0" smtClean="0"/>
              <a:t>(</a:t>
            </a:r>
            <a:r>
              <a:rPr lang="cs-CZ" sz="2800" dirty="0" smtClean="0"/>
              <a:t> Airlines )</a:t>
            </a:r>
            <a:endParaRPr lang="cs-CZ" sz="2800" dirty="0"/>
          </a:p>
        </p:txBody>
      </p:sp>
      <p:sp>
        <p:nvSpPr>
          <p:cNvPr id="3" name="Zástupný symbol pro obsah 2"/>
          <p:cNvSpPr>
            <a:spLocks noGrp="1"/>
          </p:cNvSpPr>
          <p:nvPr>
            <p:ph idx="1"/>
          </p:nvPr>
        </p:nvSpPr>
        <p:spPr>
          <a:xfrm>
            <a:off x="457200" y="1600200"/>
            <a:ext cx="8291264" cy="4525963"/>
          </a:xfrm>
        </p:spPr>
        <p:txBody>
          <a:bodyPr>
            <a:normAutofit/>
          </a:bodyPr>
          <a:lstStyle/>
          <a:p>
            <a:r>
              <a:rPr lang="en-ZA" sz="1800" b="1" dirty="0" err="1" smtClean="0"/>
              <a:t>FlyUS</a:t>
            </a:r>
            <a:r>
              <a:rPr lang="en-ZA" sz="1800" dirty="0" smtClean="0"/>
              <a:t> Airlines is unhappy with the number of empty seats (same with hotel rooms)  on its NY-Miami flights. To remedy the problem, the airline is offering a special discounted rat</a:t>
            </a:r>
            <a:r>
              <a:rPr lang="cs-CZ" sz="1800" dirty="0" smtClean="0"/>
              <a:t>e</a:t>
            </a:r>
            <a:r>
              <a:rPr lang="en-ZA" sz="1800" dirty="0" smtClean="0"/>
              <a:t> of 89 USD instead of normal fare 169 USD, but only for 7-day</a:t>
            </a:r>
            <a:r>
              <a:rPr lang="cs-CZ" sz="1800" dirty="0" smtClean="0"/>
              <a:t>s</a:t>
            </a:r>
            <a:r>
              <a:rPr lang="en-ZA" sz="1800" dirty="0" smtClean="0"/>
              <a:t> advance purchases and for limited number of seats per flight. The aircraft flown from NY to Miami holds max </a:t>
            </a:r>
            <a:r>
              <a:rPr lang="en-ZA" sz="1800" b="1" dirty="0" smtClean="0">
                <a:solidFill>
                  <a:srgbClr val="FF0000"/>
                </a:solidFill>
              </a:rPr>
              <a:t>100 </a:t>
            </a:r>
            <a:r>
              <a:rPr lang="en-ZA" sz="1800" dirty="0" smtClean="0"/>
              <a:t>passengers. Last  month´s distribution of full-fare  passengers is shown below. How many seats </a:t>
            </a:r>
            <a:r>
              <a:rPr lang="en-ZA" sz="1800" b="1" dirty="0" err="1" smtClean="0"/>
              <a:t>FlyUS</a:t>
            </a:r>
            <a:r>
              <a:rPr lang="en-ZA" sz="1800" dirty="0" smtClean="0"/>
              <a:t>  reserve for full –fare passengers ? </a:t>
            </a:r>
            <a:endParaRPr lang="cs-CZ" sz="1800" dirty="0" smtClean="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4010888469"/>
              </p:ext>
            </p:extLst>
          </p:nvPr>
        </p:nvGraphicFramePr>
        <p:xfrm>
          <a:off x="755576" y="3789040"/>
          <a:ext cx="3848100" cy="2181225"/>
        </p:xfrm>
        <a:graphic>
          <a:graphicData uri="http://schemas.openxmlformats.org/drawingml/2006/table">
            <a:tbl>
              <a:tblPr>
                <a:tableStyleId>{5C22544A-7EE6-4342-B048-85BDC9FD1C3A}</a:tableStyleId>
              </a:tblPr>
              <a:tblGrid>
                <a:gridCol w="608596">
                  <a:extLst>
                    <a:ext uri="{9D8B030D-6E8A-4147-A177-3AD203B41FA5}">
                      <a16:colId xmlns:a16="http://schemas.microsoft.com/office/drawing/2014/main" val="20000"/>
                    </a:ext>
                  </a:extLst>
                </a:gridCol>
                <a:gridCol w="608596">
                  <a:extLst>
                    <a:ext uri="{9D8B030D-6E8A-4147-A177-3AD203B41FA5}">
                      <a16:colId xmlns:a16="http://schemas.microsoft.com/office/drawing/2014/main" val="20001"/>
                    </a:ext>
                  </a:extLst>
                </a:gridCol>
                <a:gridCol w="751235">
                  <a:extLst>
                    <a:ext uri="{9D8B030D-6E8A-4147-A177-3AD203B41FA5}">
                      <a16:colId xmlns:a16="http://schemas.microsoft.com/office/drawing/2014/main" val="20002"/>
                    </a:ext>
                  </a:extLst>
                </a:gridCol>
                <a:gridCol w="1055533">
                  <a:extLst>
                    <a:ext uri="{9D8B030D-6E8A-4147-A177-3AD203B41FA5}">
                      <a16:colId xmlns:a16="http://schemas.microsoft.com/office/drawing/2014/main" val="20003"/>
                    </a:ext>
                  </a:extLst>
                </a:gridCol>
                <a:gridCol w="824140">
                  <a:extLst>
                    <a:ext uri="{9D8B030D-6E8A-4147-A177-3AD203B41FA5}">
                      <a16:colId xmlns:a16="http://schemas.microsoft.com/office/drawing/2014/main" val="20004"/>
                    </a:ext>
                  </a:extLst>
                </a:gridCol>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190500">
                <a:tc>
                  <a:txBody>
                    <a:bodyPr/>
                    <a:lstStyle/>
                    <a:p>
                      <a:pPr algn="ctr" fontAlgn="b"/>
                      <a:r>
                        <a:rPr lang="cs-CZ" sz="1100" u="none" strike="noStrike" dirty="0">
                          <a:solidFill>
                            <a:srgbClr val="FF0000"/>
                          </a:solidFill>
                          <a:effectLst/>
                        </a:rPr>
                        <a:t>60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a16="http://schemas.microsoft.com/office/drawing/2014/main" val="10005"/>
                  </a:ext>
                </a:extLst>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smtClean="0"/>
              <a:t>Cu</a:t>
            </a:r>
            <a:r>
              <a:rPr lang="cs-CZ" dirty="0" smtClean="0"/>
              <a:t> = 169-89=80,Co =89</a:t>
            </a:r>
          </a:p>
          <a:p>
            <a:r>
              <a:rPr lang="en-ZA" dirty="0" smtClean="0"/>
              <a:t>P(N&lt;X</a:t>
            </a:r>
            <a:r>
              <a:rPr lang="cs-CZ" dirty="0"/>
              <a:t>) </a:t>
            </a:r>
            <a:r>
              <a:rPr lang="cs-CZ" dirty="0" smtClean="0"/>
              <a:t>&lt;=</a:t>
            </a:r>
            <a:r>
              <a:rPr lang="cs-CZ" dirty="0" err="1" smtClean="0"/>
              <a:t>Cu</a:t>
            </a:r>
            <a:r>
              <a:rPr lang="cs-CZ" dirty="0" smtClean="0"/>
              <a:t>/(</a:t>
            </a:r>
            <a:r>
              <a:rPr lang="cs-CZ" dirty="0" err="1" smtClean="0"/>
              <a:t>Cu+Co</a:t>
            </a:r>
            <a:r>
              <a:rPr lang="cs-CZ" dirty="0" smtClean="0"/>
              <a:t>)=80/169=0,473 </a:t>
            </a:r>
            <a:endParaRPr lang="cs-CZ" dirty="0"/>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smtClean="0">
                <a:solidFill>
                  <a:srgbClr val="FF0000"/>
                </a:solidFill>
              </a:rPr>
              <a:t>So 60 full-fare passengers have to be</a:t>
            </a:r>
          </a:p>
          <a:p>
            <a:r>
              <a:rPr lang="en-ZA" b="1" dirty="0" smtClean="0">
                <a:solidFill>
                  <a:srgbClr val="FF0000"/>
                </a:solidFill>
              </a:rPr>
              <a:t>reserved  </a:t>
            </a:r>
            <a:endParaRPr lang="en-ZA" b="1" dirty="0">
              <a:solidFill>
                <a:srgbClr val="FF0000"/>
              </a:solidFill>
            </a:endParaRPr>
          </a:p>
        </p:txBody>
      </p:sp>
    </p:spTree>
    <p:extLst>
      <p:ext uri="{BB962C8B-B14F-4D97-AF65-F5344CB8AC3E}">
        <p14:creationId xmlns:p14="http://schemas.microsoft.com/office/powerpoint/2010/main" val="1222393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Demand curve – extra service</a:t>
            </a:r>
            <a:endParaRPr lang="en-US" dirty="0"/>
          </a:p>
        </p:txBody>
      </p:sp>
      <p:sp>
        <p:nvSpPr>
          <p:cNvPr id="4" name="TextovéPole 3"/>
          <p:cNvSpPr txBox="1"/>
          <p:nvPr/>
        </p:nvSpPr>
        <p:spPr>
          <a:xfrm>
            <a:off x="7164288" y="6391261"/>
            <a:ext cx="1603324" cy="246221"/>
          </a:xfrm>
          <a:prstGeom prst="rect">
            <a:avLst/>
          </a:prstGeom>
          <a:noFill/>
        </p:spPr>
        <p:txBody>
          <a:bodyPr wrap="none" rtlCol="0">
            <a:spAutoFit/>
          </a:bodyPr>
          <a:lstStyle/>
          <a:p>
            <a:r>
              <a:rPr lang="cs-CZ" sz="1000" dirty="0" smtClean="0"/>
              <a:t>Zdroj : utdallas.edu/</a:t>
            </a:r>
            <a:r>
              <a:rPr lang="cs-CZ" sz="1000" dirty="0" smtClean="0">
                <a:latin typeface="Calibri"/>
              </a:rPr>
              <a:t>~</a:t>
            </a:r>
            <a:r>
              <a:rPr lang="cs-CZ" sz="1000" dirty="0" err="1" smtClean="0">
                <a:latin typeface="Calibri"/>
              </a:rPr>
              <a:t>metin</a:t>
            </a:r>
            <a:endParaRPr lang="cs-CZ" sz="1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387" y="1340768"/>
            <a:ext cx="729456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907704" y="5827083"/>
            <a:ext cx="4658648" cy="369332"/>
          </a:xfrm>
          <a:prstGeom prst="rect">
            <a:avLst/>
          </a:prstGeom>
          <a:noFill/>
        </p:spPr>
        <p:txBody>
          <a:bodyPr wrap="none" rtlCol="0">
            <a:spAutoFit/>
          </a:bodyPr>
          <a:lstStyle/>
          <a:p>
            <a:r>
              <a:rPr lang="cs-CZ" dirty="0" smtClean="0"/>
              <a:t>P=2000-2*400=2000-800=1200, REV=1200*400</a:t>
            </a:r>
            <a:endParaRPr lang="cs-CZ" dirty="0"/>
          </a:p>
        </p:txBody>
      </p:sp>
    </p:spTree>
    <p:extLst>
      <p:ext uri="{BB962C8B-B14F-4D97-AF65-F5344CB8AC3E}">
        <p14:creationId xmlns:p14="http://schemas.microsoft.com/office/powerpoint/2010/main" val="3861180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sp>
        <p:nvSpPr>
          <p:cNvPr id="3" name="Zástupný symbol pro obsah 2"/>
          <p:cNvSpPr>
            <a:spLocks noGrp="1"/>
          </p:cNvSpPr>
          <p:nvPr>
            <p:ph idx="1"/>
          </p:nvPr>
        </p:nvSpPr>
        <p:spPr/>
        <p:txBody>
          <a:bodyPr/>
          <a:lstStyle/>
          <a:p>
            <a:r>
              <a:rPr lang="cs-CZ" dirty="0" err="1" smtClean="0"/>
              <a:t>Segmentation</a:t>
            </a:r>
            <a:r>
              <a:rPr lang="cs-CZ" dirty="0" smtClean="0"/>
              <a:t> by extra </a:t>
            </a:r>
            <a:r>
              <a:rPr lang="cs-CZ" dirty="0" err="1" smtClean="0"/>
              <a:t>service</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723063"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80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8018463" cy="436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5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curve</a:t>
            </a:r>
            <a:r>
              <a:rPr lang="cs-CZ" dirty="0"/>
              <a:t> – extra </a:t>
            </a:r>
            <a:r>
              <a:rPr lang="cs-CZ" dirty="0" err="1"/>
              <a:t>service</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057143" cy="433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361543"/>
            <a:ext cx="3168352" cy="1003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54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smtClean="0"/>
              <a:t>Thanks for your attention</a:t>
            </a:r>
            <a:endParaRPr lang="en-ZA"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Some OM methods  </a:t>
            </a:r>
            <a:endParaRPr lang="en-ZA" dirty="0"/>
          </a:p>
        </p:txBody>
      </p:sp>
      <p:sp>
        <p:nvSpPr>
          <p:cNvPr id="3" name="Zástupný symbol pro obsah 2"/>
          <p:cNvSpPr>
            <a:spLocks noGrp="1"/>
          </p:cNvSpPr>
          <p:nvPr>
            <p:ph idx="1"/>
          </p:nvPr>
        </p:nvSpPr>
        <p:spPr/>
        <p:txBody>
          <a:bodyPr>
            <a:normAutofit lnSpcReduction="10000"/>
          </a:bodyPr>
          <a:lstStyle/>
          <a:p>
            <a:r>
              <a:rPr lang="en-ZA" sz="2400" dirty="0" smtClean="0"/>
              <a:t>Theory of Constraints</a:t>
            </a:r>
          </a:p>
          <a:p>
            <a:r>
              <a:rPr lang="en-ZA" sz="2400" dirty="0" smtClean="0"/>
              <a:t>Balanced Scorecard </a:t>
            </a:r>
          </a:p>
          <a:p>
            <a:r>
              <a:rPr lang="en-ZA" sz="2400" dirty="0" smtClean="0"/>
              <a:t>Project Management methods (Critical Chain, SCRUM,…)</a:t>
            </a:r>
          </a:p>
          <a:p>
            <a:r>
              <a:rPr lang="en-ZA" sz="2400" dirty="0" smtClean="0"/>
              <a:t>Material Requirement Planning and Just-in-Time </a:t>
            </a:r>
          </a:p>
          <a:p>
            <a:r>
              <a:rPr lang="en-ZA" sz="2400" dirty="0" smtClean="0"/>
              <a:t>Advanced Planning and Scheduling </a:t>
            </a:r>
          </a:p>
          <a:p>
            <a:r>
              <a:rPr lang="en-ZA" sz="2400" dirty="0" smtClean="0"/>
              <a:t>Six Sigma – quality management</a:t>
            </a:r>
          </a:p>
          <a:p>
            <a:r>
              <a:rPr lang="en-ZA" sz="2400" dirty="0" smtClean="0"/>
              <a:t>Boston, SWOT and Magic Quadrant Matrices</a:t>
            </a:r>
          </a:p>
          <a:p>
            <a:r>
              <a:rPr lang="en-ZA" sz="2400" dirty="0" smtClean="0"/>
              <a:t>Little ´s Law </a:t>
            </a:r>
            <a:r>
              <a:rPr lang="en-ZA" sz="1900" dirty="0" smtClean="0"/>
              <a:t>(relations between WIP, Throughput and Cycle time)</a:t>
            </a:r>
          </a:p>
          <a:p>
            <a:r>
              <a:rPr lang="en-ZA" sz="2400" dirty="0" smtClean="0"/>
              <a:t>Linear programming </a:t>
            </a:r>
          </a:p>
          <a:p>
            <a:r>
              <a:rPr lang="en-ZA" sz="2400" b="1" dirty="0" smtClean="0">
                <a:solidFill>
                  <a:srgbClr val="FF0000"/>
                </a:solidFill>
              </a:rPr>
              <a:t>Yield Management</a:t>
            </a:r>
          </a:p>
          <a:p>
            <a:r>
              <a:rPr lang="en-ZA" sz="2400" dirty="0" err="1" smtClean="0"/>
              <a:t>Kepner-Tregoe</a:t>
            </a:r>
            <a:r>
              <a:rPr lang="en-ZA" sz="2400" dirty="0" smtClean="0"/>
              <a:t> (support of decision making)</a:t>
            </a:r>
            <a:r>
              <a:rPr lang="cs-CZ" sz="2400" dirty="0" smtClean="0"/>
              <a:t>-</a:t>
            </a:r>
            <a:r>
              <a:rPr lang="cs-CZ" sz="2400" dirty="0" err="1" smtClean="0"/>
              <a:t>will</a:t>
            </a:r>
            <a:r>
              <a:rPr lang="cs-CZ" sz="2400" dirty="0" smtClean="0"/>
              <a:t> </a:t>
            </a:r>
            <a:r>
              <a:rPr lang="cs-CZ" sz="2400" dirty="0" err="1" smtClean="0"/>
              <a:t>be</a:t>
            </a:r>
            <a:r>
              <a:rPr lang="cs-CZ" sz="2400" dirty="0" smtClean="0"/>
              <a:t> </a:t>
            </a:r>
            <a:r>
              <a:rPr lang="cs-CZ" sz="2400" dirty="0" err="1" smtClean="0"/>
              <a:t>presented</a:t>
            </a:r>
            <a:endParaRPr lang="en-ZA" sz="2400" dirty="0" smtClean="0"/>
          </a:p>
          <a:p>
            <a:endParaRPr lang="cs-CZ" dirty="0" smtClean="0"/>
          </a:p>
          <a:p>
            <a:endParaRPr lang="cs-CZ" dirty="0"/>
          </a:p>
        </p:txBody>
      </p:sp>
    </p:spTree>
    <p:extLst>
      <p:ext uri="{BB962C8B-B14F-4D97-AF65-F5344CB8AC3E}">
        <p14:creationId xmlns:p14="http://schemas.microsoft.com/office/powerpoint/2010/main" val="415938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Project management</a:t>
            </a:r>
            <a:endParaRPr lang="cs-CZ" sz="900" b="1" dirty="0">
              <a:solidFill>
                <a:schemeClr val="bg1"/>
              </a:solidFill>
            </a:endParaRP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Drum</a:t>
            </a:r>
            <a:r>
              <a:rPr lang="cs-CZ" sz="900" dirty="0" smtClean="0">
                <a:solidFill>
                  <a:srgbClr val="FF0000"/>
                </a:solidFill>
              </a:rPr>
              <a:t> –</a:t>
            </a:r>
            <a:r>
              <a:rPr lang="cs-CZ" sz="900" dirty="0" err="1" smtClean="0">
                <a:solidFill>
                  <a:srgbClr val="FF0000"/>
                </a:solidFill>
              </a:rPr>
              <a:t>Buffer</a:t>
            </a:r>
            <a:r>
              <a:rPr lang="cs-CZ" sz="900" dirty="0" smtClean="0">
                <a:solidFill>
                  <a:srgbClr val="FF0000"/>
                </a:solidFill>
              </a:rPr>
              <a:t>-Rope</a:t>
            </a:r>
            <a:endParaRPr lang="cs-CZ" sz="900" dirty="0">
              <a:solidFill>
                <a:srgbClr val="FF0000"/>
              </a:solidFill>
            </a:endParaRP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tx1"/>
                </a:solidFill>
              </a:rPr>
              <a:t>MRP-MRP-II,JIT,APS</a:t>
            </a:r>
            <a:endParaRPr lang="cs-CZ" sz="900" b="1" dirty="0">
              <a:solidFill>
                <a:schemeClr val="tx1"/>
              </a:solidFill>
            </a:endParaRP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Little´s</a:t>
            </a:r>
            <a:r>
              <a:rPr lang="cs-CZ" sz="900" dirty="0" smtClean="0">
                <a:solidFill>
                  <a:srgbClr val="FF0000"/>
                </a:solidFill>
              </a:rPr>
              <a:t> </a:t>
            </a:r>
            <a:r>
              <a:rPr lang="cs-CZ" sz="900" dirty="0" err="1" smtClean="0">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Boston Matrix </a:t>
            </a:r>
            <a:endParaRPr lang="cs-CZ" sz="900" dirty="0">
              <a:solidFill>
                <a:srgbClr val="FF0000"/>
              </a:solidFill>
            </a:endParaRP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Gartner</a:t>
            </a:r>
            <a:r>
              <a:rPr lang="cs-CZ" sz="900" dirty="0" smtClean="0">
                <a:solidFill>
                  <a:srgbClr val="FF0000"/>
                </a:solidFill>
              </a:rPr>
              <a:t> QM</a:t>
            </a:r>
            <a:endParaRPr lang="cs-CZ" sz="900" dirty="0">
              <a:solidFill>
                <a:srgbClr val="FF0000"/>
              </a:solidFill>
            </a:endParaRP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CONWIP</a:t>
            </a:r>
            <a:endParaRPr lang="cs-CZ" sz="900" dirty="0">
              <a:solidFill>
                <a:srgbClr val="FF0000"/>
              </a:solidFill>
            </a:endParaRP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EOQ  </a:t>
            </a:r>
            <a:endParaRPr lang="cs-CZ" sz="900" dirty="0">
              <a:solidFill>
                <a:srgbClr val="FF0000"/>
              </a:solidFill>
            </a:endParaRP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Decision</a:t>
            </a:r>
            <a:endParaRPr lang="cs-CZ" sz="900" dirty="0" smtClean="0">
              <a:solidFill>
                <a:srgbClr val="FF0000"/>
              </a:solidFill>
            </a:endParaRPr>
          </a:p>
          <a:p>
            <a:pPr algn="ctr"/>
            <a:r>
              <a:rPr lang="cs-CZ" sz="900" dirty="0" err="1" smtClean="0">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Business </a:t>
            </a:r>
            <a:r>
              <a:rPr lang="cs-CZ" sz="900" dirty="0" err="1" smtClean="0">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solidFill>
                  <a:srgbClr val="FF0000"/>
                </a:solidFill>
              </a:rPr>
              <a:t>Yield</a:t>
            </a:r>
            <a:r>
              <a:rPr lang="cs-CZ" sz="900" b="1" dirty="0" smtClean="0">
                <a:solidFill>
                  <a:srgbClr val="FF0000"/>
                </a:solidFill>
              </a:rPr>
              <a:t> management</a:t>
            </a:r>
            <a:endParaRPr lang="cs-CZ" sz="900" b="1" dirty="0">
              <a:solidFill>
                <a:srgbClr val="FF0000"/>
              </a:solidFill>
            </a:endParaRP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Prospect</a:t>
            </a:r>
            <a:r>
              <a:rPr lang="cs-CZ" sz="900" dirty="0" smtClean="0">
                <a:solidFill>
                  <a:srgbClr val="FF0000"/>
                </a:solidFill>
              </a:rPr>
              <a:t> </a:t>
            </a:r>
            <a:r>
              <a:rPr lang="cs-CZ" sz="900" dirty="0" err="1" smtClean="0">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cs-CZ" dirty="0" err="1" smtClean="0"/>
              <a:t>Another</a:t>
            </a:r>
            <a:r>
              <a:rPr lang="cs-CZ" dirty="0" smtClean="0"/>
              <a:t> point </a:t>
            </a:r>
            <a:r>
              <a:rPr lang="cs-CZ" dirty="0" err="1" smtClean="0"/>
              <a:t>of</a:t>
            </a:r>
            <a:r>
              <a:rPr lang="cs-CZ" dirty="0" smtClean="0"/>
              <a:t> </a:t>
            </a:r>
            <a:r>
              <a:rPr lang="cs-CZ" dirty="0" err="1" smtClean="0"/>
              <a:t>view</a:t>
            </a:r>
            <a:endParaRPr lang="cs-CZ" dirty="0"/>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a:t>
            </a:r>
            <a:r>
              <a:rPr lang="cs-CZ" sz="900" smtClean="0">
                <a:solidFill>
                  <a:schemeClr val="tx1"/>
                </a:solidFill>
              </a:rPr>
              <a:t>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chemeClr val="tx1"/>
                </a:solidFill>
              </a:rPr>
              <a:t>Six</a:t>
            </a:r>
            <a:r>
              <a:rPr lang="cs-CZ" sz="900" dirty="0" smtClean="0">
                <a:solidFill>
                  <a:schemeClr val="tx1"/>
                </a:solidFill>
              </a:rPr>
              <a:t> Sigma</a:t>
            </a:r>
            <a:endParaRPr lang="cs-CZ" sz="900" dirty="0">
              <a:solidFill>
                <a:schemeClr val="tx1"/>
              </a:solidFill>
            </a:endParaRP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Life</a:t>
            </a:r>
            <a:r>
              <a:rPr lang="cs-CZ" sz="900" dirty="0" smtClean="0">
                <a:solidFill>
                  <a:srgbClr val="FF0000"/>
                </a:solidFill>
              </a:rPr>
              <a:t>  </a:t>
            </a:r>
            <a:r>
              <a:rPr lang="cs-CZ" sz="900" dirty="0" err="1" smtClean="0">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smtClean="0"/>
              <a:t>Function block Logistic more in detail</a:t>
            </a:r>
          </a:p>
          <a:p>
            <a:r>
              <a:rPr lang="en-ZA" sz="1200" dirty="0" smtClean="0"/>
              <a:t>will be presented later in this show</a:t>
            </a:r>
            <a:endParaRPr lang="en-ZA" sz="1200" dirty="0"/>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SCRUM</a:t>
            </a:r>
            <a:endParaRPr lang="cs-CZ" sz="900" b="1" dirty="0">
              <a:solidFill>
                <a:schemeClr val="bg1"/>
              </a:solidFill>
            </a:endParaRP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smtClean="0"/>
              <a:t>Used abbreviations    </a:t>
            </a:r>
            <a:r>
              <a:rPr lang="en-ZA" sz="1000" dirty="0" smtClean="0"/>
              <a:t>: QM– Quadrant Matrix; </a:t>
            </a:r>
            <a:r>
              <a:rPr lang="en-ZA" sz="1000" b="1" dirty="0" smtClean="0"/>
              <a:t>CONWIP – </a:t>
            </a:r>
            <a:r>
              <a:rPr lang="en-ZA" sz="1000" dirty="0" smtClean="0"/>
              <a:t>Constant Work in Progress; </a:t>
            </a:r>
            <a:r>
              <a:rPr lang="en-ZA" sz="1000" b="1" dirty="0" smtClean="0"/>
              <a:t>EOQ </a:t>
            </a:r>
            <a:r>
              <a:rPr lang="en-ZA" sz="1000" dirty="0" smtClean="0"/>
              <a:t>– Economic Order Quantity ; </a:t>
            </a:r>
            <a:r>
              <a:rPr lang="en-ZA" sz="1000" b="1" dirty="0" smtClean="0"/>
              <a:t>MRP  - </a:t>
            </a:r>
            <a:r>
              <a:rPr lang="en-ZA" sz="1000" dirty="0" smtClean="0"/>
              <a:t>Material  Requirement Planning</a:t>
            </a:r>
            <a:endParaRPr lang="en-ZA" sz="1000" dirty="0"/>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smtClean="0">
                <a:solidFill>
                  <a:srgbClr val="FF0000"/>
                </a:solidFill>
              </a:rPr>
              <a:t>This will be modified  in following </a:t>
            </a:r>
            <a:r>
              <a:rPr lang="en-ZA" sz="1400" b="1" dirty="0" smtClean="0">
                <a:solidFill>
                  <a:srgbClr val="FF0000"/>
                </a:solidFill>
              </a:rPr>
              <a:t>South African </a:t>
            </a:r>
            <a:r>
              <a:rPr lang="en-ZA" sz="1400" dirty="0" smtClean="0">
                <a:solidFill>
                  <a:srgbClr val="FF0000"/>
                </a:solidFill>
              </a:rPr>
              <a:t>project show (use of Balanced </a:t>
            </a:r>
            <a:r>
              <a:rPr lang="cs-CZ" sz="1400" dirty="0" smtClean="0">
                <a:solidFill>
                  <a:srgbClr val="FF0000"/>
                </a:solidFill>
              </a:rPr>
              <a:t>S</a:t>
            </a:r>
            <a:r>
              <a:rPr lang="en-ZA" sz="1400" dirty="0" smtClean="0">
                <a:solidFill>
                  <a:srgbClr val="FF0000"/>
                </a:solidFill>
              </a:rPr>
              <a:t>core</a:t>
            </a:r>
            <a:r>
              <a:rPr lang="cs-CZ" sz="1400" dirty="0" smtClean="0">
                <a:solidFill>
                  <a:srgbClr val="FF0000"/>
                </a:solidFill>
              </a:rPr>
              <a:t> C</a:t>
            </a:r>
            <a:r>
              <a:rPr lang="en-ZA" sz="1400" dirty="0" err="1" smtClean="0">
                <a:solidFill>
                  <a:srgbClr val="FF0000"/>
                </a:solidFill>
              </a:rPr>
              <a:t>ard</a:t>
            </a:r>
            <a:r>
              <a:rPr lang="en-ZA" sz="1400" dirty="0" smtClean="0">
                <a:solidFill>
                  <a:srgbClr val="FF0000"/>
                </a:solidFill>
              </a:rPr>
              <a:t>)</a:t>
            </a:r>
            <a:r>
              <a:rPr lang="cs-CZ" sz="1400" dirty="0" smtClean="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161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Yield Management (YM)-definition</a:t>
            </a:r>
            <a:endParaRPr lang="en-US" dirty="0"/>
          </a:p>
        </p:txBody>
      </p:sp>
      <p:sp>
        <p:nvSpPr>
          <p:cNvPr id="3" name="Zástupný symbol pro obsah 2"/>
          <p:cNvSpPr>
            <a:spLocks noGrp="1"/>
          </p:cNvSpPr>
          <p:nvPr>
            <p:ph idx="1"/>
          </p:nvPr>
        </p:nvSpPr>
        <p:spPr/>
        <p:txBody>
          <a:bodyPr/>
          <a:lstStyle/>
          <a:p>
            <a:r>
              <a:rPr lang="en-ZA" sz="2800" dirty="0" smtClean="0"/>
              <a:t>YM seeks to maximize yield or profit from time-sensitive products and services.</a:t>
            </a:r>
          </a:p>
          <a:p>
            <a:r>
              <a:rPr lang="en-ZA" sz="2800" dirty="0" smtClean="0"/>
              <a:t>Used in industries with flexible and expensive capacities, perishable products and uncertain demand.</a:t>
            </a:r>
            <a:r>
              <a:rPr lang="cs-CZ" sz="2800" dirty="0" smtClean="0"/>
              <a:t> </a:t>
            </a:r>
            <a:r>
              <a:rPr lang="en-ZA" sz="2800" dirty="0" smtClean="0"/>
              <a:t>It is part of </a:t>
            </a:r>
            <a:r>
              <a:rPr lang="en-ZA" sz="2800" b="1" dirty="0" smtClean="0"/>
              <a:t>revenue management</a:t>
            </a:r>
            <a:r>
              <a:rPr lang="en-ZA" sz="2800" dirty="0" smtClean="0"/>
              <a:t>.</a:t>
            </a:r>
          </a:p>
          <a:p>
            <a:r>
              <a:rPr lang="en-ZA" sz="2800" b="1" dirty="0" smtClean="0"/>
              <a:t>Type of problems </a:t>
            </a:r>
            <a:r>
              <a:rPr lang="en-ZA" sz="2800" dirty="0" smtClean="0"/>
              <a:t>:</a:t>
            </a:r>
          </a:p>
          <a:p>
            <a:pPr lvl="1"/>
            <a:r>
              <a:rPr lang="en-ZA" sz="2400" dirty="0" smtClean="0"/>
              <a:t>   overbooking</a:t>
            </a:r>
            <a:r>
              <a:rPr lang="cs-CZ" sz="2400" dirty="0" smtClean="0"/>
              <a:t> (</a:t>
            </a:r>
            <a:r>
              <a:rPr lang="cs-CZ" sz="2400" dirty="0" err="1" smtClean="0"/>
              <a:t>airlines</a:t>
            </a:r>
            <a:r>
              <a:rPr lang="cs-CZ" sz="2400" dirty="0" smtClean="0"/>
              <a:t>, hotel </a:t>
            </a:r>
            <a:r>
              <a:rPr lang="cs-CZ" sz="2400" dirty="0" err="1" smtClean="0"/>
              <a:t>industry</a:t>
            </a:r>
            <a:r>
              <a:rPr lang="cs-CZ" sz="2400" dirty="0" smtClean="0"/>
              <a:t>,..)</a:t>
            </a:r>
            <a:endParaRPr lang="en-ZA" sz="2400" dirty="0" smtClean="0"/>
          </a:p>
          <a:p>
            <a:pPr lvl="1"/>
            <a:r>
              <a:rPr lang="en-ZA" sz="2400" dirty="0" smtClean="0"/>
              <a:t>   partition</a:t>
            </a:r>
            <a:r>
              <a:rPr lang="cs-CZ" sz="2400" dirty="0" smtClean="0"/>
              <a:t>i</a:t>
            </a:r>
            <a:r>
              <a:rPr lang="en-ZA" sz="2400" dirty="0" smtClean="0"/>
              <a:t>ng demand into fare classes</a:t>
            </a:r>
          </a:p>
          <a:p>
            <a:pPr lvl="1"/>
            <a:r>
              <a:rPr lang="en-ZA" sz="2400" dirty="0" smtClean="0"/>
              <a:t>   single order quantities </a:t>
            </a:r>
          </a:p>
          <a:p>
            <a:pPr lvl="1"/>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dirty="0" smtClean="0"/>
              <a:t>YIELD : </a:t>
            </a:r>
            <a:r>
              <a:rPr lang="en-US" sz="1100" dirty="0" smtClean="0"/>
              <a:t>to </a:t>
            </a:r>
            <a:r>
              <a:rPr lang="en-US" sz="1100" dirty="0"/>
              <a:t>produce or furnish (payment, profit, or interest): a trust fund that yields ten percent interest annually; 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r>
              <a:rPr lang="en-GB" dirty="0" smtClean="0"/>
              <a:t>Simply put, the purpose of Yield Management  is to achieve </a:t>
            </a:r>
            <a:r>
              <a:rPr lang="en-GB" b="1" dirty="0" smtClean="0"/>
              <a:t>maximum revenue/profit</a:t>
            </a:r>
            <a:r>
              <a:rPr lang="en-GB" dirty="0" smtClean="0"/>
              <a:t>. </a:t>
            </a:r>
          </a:p>
          <a:p>
            <a:r>
              <a:rPr lang="en-GB" dirty="0" smtClean="0"/>
              <a:t>To do this, a yield management strategy needs to be both r</a:t>
            </a:r>
            <a:r>
              <a:rPr lang="en-GB" b="1" dirty="0" smtClean="0"/>
              <a:t>eflective</a:t>
            </a:r>
            <a:r>
              <a:rPr lang="en-GB" dirty="0" smtClean="0"/>
              <a:t> and </a:t>
            </a:r>
            <a:r>
              <a:rPr lang="en-GB" b="1" dirty="0" smtClean="0"/>
              <a:t>forward-looking</a:t>
            </a:r>
            <a:r>
              <a:rPr lang="en-GB" dirty="0" smtClean="0"/>
              <a:t>. That is, yield managers should attain a clear yet detailed understanding of what has happened before, and what is happening now. </a:t>
            </a:r>
          </a:p>
          <a:p>
            <a:r>
              <a:rPr lang="en-GB" dirty="0" smtClean="0"/>
              <a:t>The most efficient way to do this is to draw from historical data to predict what may then happen in the future. So, the process of effective yield management involves understanding, anticipating and reacting to consumer behaviour (to ultimately maximise revenue!).</a:t>
            </a:r>
            <a:endParaRPr lang="en-GB" dirty="0"/>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Yield Management (YM)-definition</a:t>
            </a:r>
            <a:endParaRPr lang="cs-CZ" dirty="0"/>
          </a:p>
        </p:txBody>
      </p:sp>
    </p:spTree>
    <p:extLst>
      <p:ext uri="{BB962C8B-B14F-4D97-AF65-F5344CB8AC3E}">
        <p14:creationId xmlns:p14="http://schemas.microsoft.com/office/powerpoint/2010/main" val="28944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Single </a:t>
            </a:r>
            <a:r>
              <a:rPr lang="cs-CZ" dirty="0" err="1" smtClean="0"/>
              <a:t>order</a:t>
            </a:r>
            <a:r>
              <a:rPr lang="cs-CZ" dirty="0" smtClean="0"/>
              <a:t> </a:t>
            </a:r>
            <a:r>
              <a:rPr lang="cs-CZ" dirty="0" err="1" smtClean="0"/>
              <a:t>quantity</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699792" y="5517232"/>
            <a:ext cx="4176464" cy="646331"/>
          </a:xfrm>
          <a:prstGeom prst="rect">
            <a:avLst/>
          </a:prstGeom>
          <a:noFill/>
        </p:spPr>
        <p:txBody>
          <a:bodyPr wrap="square" rtlCol="0">
            <a:spAutoFit/>
          </a:bodyPr>
          <a:lstStyle/>
          <a:p>
            <a:r>
              <a:rPr lang="en-ZA" b="1" dirty="0" smtClean="0">
                <a:solidFill>
                  <a:srgbClr val="FF0000"/>
                </a:solidFill>
              </a:rPr>
              <a:t>Newsboy problem – see next slide and slide number 11 as well !!! </a:t>
            </a:r>
            <a:endParaRPr lang="en-ZA" b="1" dirty="0">
              <a:solidFill>
                <a:srgbClr val="FF0000"/>
              </a:solidFill>
            </a:endParaRP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460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Newsboy</a:t>
            </a:r>
            <a:r>
              <a:rPr lang="cs-CZ" dirty="0" smtClean="0"/>
              <a:t> </a:t>
            </a:r>
            <a:r>
              <a:rPr lang="cs-CZ" dirty="0" err="1" smtClean="0"/>
              <a:t>problem</a:t>
            </a:r>
            <a:endParaRPr lang="cs-CZ" dirty="0"/>
          </a:p>
        </p:txBody>
      </p:sp>
      <p:sp>
        <p:nvSpPr>
          <p:cNvPr id="5" name="Obdélník 4"/>
          <p:cNvSpPr/>
          <p:nvPr/>
        </p:nvSpPr>
        <p:spPr>
          <a:xfrm>
            <a:off x="539552" y="1700808"/>
            <a:ext cx="7812360" cy="2585323"/>
          </a:xfrm>
          <a:prstGeom prst="rect">
            <a:avLst/>
          </a:prstGeom>
        </p:spPr>
        <p:txBody>
          <a:bodyPr wrap="square">
            <a:spAutoFit/>
          </a:bodyPr>
          <a:lstStyle/>
          <a:p>
            <a:r>
              <a:rPr lang="en-US" dirty="0"/>
              <a:t>Often managers have to make decisions about inventory level over a very limited period, This is the case, for example with seasonal goods such as Christmas cards that should satisfy all demand in December, but any cards left in January have almost no value. These single-period decision models are phrased as the Newsboy Problem. For a newsboy who sells papers on a street corner, the demand is uncertain, and the newsboy must decide how many papers to buy from his supplier. If he buys too many papers he is left with unsold papers that have no value at the end of the day; if he buys too few papers he has lost the opportunity of making a higher profit.</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077072"/>
            <a:ext cx="17907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Prices and demand</a:t>
            </a:r>
            <a:endParaRPr lang="en-US" dirty="0"/>
          </a:p>
        </p:txBody>
      </p:sp>
      <p:sp>
        <p:nvSpPr>
          <p:cNvPr id="3" name="Zástupný symbol pro obsah 2"/>
          <p:cNvSpPr>
            <a:spLocks noGrp="1"/>
          </p:cNvSpPr>
          <p:nvPr>
            <p:ph idx="1"/>
          </p:nvPr>
        </p:nvSpPr>
        <p:spPr/>
        <p:txBody>
          <a:bodyPr>
            <a:normAutofit lnSpcReduction="10000"/>
          </a:bodyPr>
          <a:lstStyle/>
          <a:p>
            <a:r>
              <a:rPr lang="en-US" b="1" dirty="0" smtClean="0"/>
              <a:t>Prices can be determined by:</a:t>
            </a:r>
          </a:p>
          <a:p>
            <a:pPr lvl="1"/>
            <a:r>
              <a:rPr lang="en-US" dirty="0" smtClean="0"/>
              <a:t>Service</a:t>
            </a:r>
          </a:p>
          <a:p>
            <a:pPr lvl="1"/>
            <a:r>
              <a:rPr lang="en-US" dirty="0" smtClean="0"/>
              <a:t>Group of services</a:t>
            </a:r>
          </a:p>
          <a:p>
            <a:pPr lvl="1"/>
            <a:r>
              <a:rPr lang="en-US" dirty="0" smtClean="0"/>
              <a:t>Market (consumer type or geographical), or</a:t>
            </a:r>
          </a:p>
          <a:p>
            <a:pPr lvl="1"/>
            <a:r>
              <a:rPr lang="en-US" dirty="0" smtClean="0"/>
              <a:t>A combination of the above</a:t>
            </a:r>
          </a:p>
          <a:p>
            <a:pPr marL="0" indent="0">
              <a:buNone/>
            </a:pPr>
            <a:r>
              <a:rPr lang="en-US" dirty="0" smtClean="0"/>
              <a:t> </a:t>
            </a:r>
          </a:p>
          <a:p>
            <a:r>
              <a:rPr lang="en-US" b="1" dirty="0" smtClean="0"/>
              <a:t>And the demand side is characterized with</a:t>
            </a:r>
            <a:r>
              <a:rPr lang="en-US" dirty="0" smtClean="0"/>
              <a:t>:</a:t>
            </a:r>
          </a:p>
          <a:p>
            <a:pPr lvl="1"/>
            <a:r>
              <a:rPr lang="en-US" dirty="0" smtClean="0"/>
              <a:t>Variability of demand </a:t>
            </a:r>
            <a:r>
              <a:rPr lang="cs-CZ" dirty="0" smtClean="0"/>
              <a:t> </a:t>
            </a:r>
            <a:endParaRPr lang="en-US" dirty="0" smtClean="0"/>
          </a:p>
          <a:p>
            <a:pPr lvl="1"/>
            <a:r>
              <a:rPr lang="en-US" dirty="0" smtClean="0"/>
              <a:t>Variability of value</a:t>
            </a:r>
          </a:p>
          <a:p>
            <a:endParaRPr lang="cs-CZ" dirty="0"/>
          </a:p>
        </p:txBody>
      </p:sp>
    </p:spTree>
    <p:extLst>
      <p:ext uri="{BB962C8B-B14F-4D97-AF65-F5344CB8AC3E}">
        <p14:creationId xmlns:p14="http://schemas.microsoft.com/office/powerpoint/2010/main" val="287070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(hotels, airlines,..)</a:t>
            </a:r>
            <a:endParaRPr lang="en-ZA" dirty="0"/>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8915582" cy="2769989"/>
          </a:xfrm>
          <a:prstGeom prst="rect">
            <a:avLst/>
          </a:prstGeom>
          <a:noFill/>
        </p:spPr>
        <p:txBody>
          <a:bodyPr wrap="none" rtlCol="0">
            <a:spAutoFit/>
          </a:bodyPr>
          <a:lstStyle/>
          <a:p>
            <a:r>
              <a:rPr lang="en-GB" sz="1600" dirty="0" smtClean="0"/>
              <a:t>10%-30 % of no-show (traveller reserved ticket but cancel it at the last minute) </a:t>
            </a:r>
          </a:p>
          <a:p>
            <a:r>
              <a:rPr lang="en-GB" sz="1600" dirty="0" smtClean="0"/>
              <a:t>So airline companies </a:t>
            </a:r>
            <a:r>
              <a:rPr lang="en-GB" sz="1600" b="1" dirty="0" smtClean="0"/>
              <a:t>overbook</a:t>
            </a:r>
            <a:r>
              <a:rPr lang="en-GB" sz="1600" dirty="0" smtClean="0"/>
              <a:t> their capacities. No-show ratio is sometimes</a:t>
            </a:r>
          </a:p>
          <a:p>
            <a:r>
              <a:rPr lang="en-GB" sz="1600" dirty="0" smtClean="0"/>
              <a:t>lower than overbook ratio, so „</a:t>
            </a:r>
            <a:r>
              <a:rPr lang="en-GB" sz="1600" dirty="0" err="1" smtClean="0"/>
              <a:t>bumpe</a:t>
            </a:r>
            <a:r>
              <a:rPr lang="cs-CZ" sz="1600" dirty="0" smtClean="0"/>
              <a:t>d“ </a:t>
            </a:r>
            <a:r>
              <a:rPr lang="en-GB" sz="1600" dirty="0" smtClean="0"/>
              <a:t>client will be compensated by providing     </a:t>
            </a:r>
          </a:p>
          <a:p>
            <a:r>
              <a:rPr lang="en-GB" sz="1600" dirty="0" smtClean="0"/>
              <a:t>the free of charge service at another time or place</a:t>
            </a:r>
            <a:r>
              <a:rPr lang="en-US" sz="1600" dirty="0" smtClean="0"/>
              <a:t>.  They are </a:t>
            </a:r>
            <a:r>
              <a:rPr lang="cs-CZ" sz="1600" dirty="0" smtClean="0"/>
              <a:t>so </a:t>
            </a:r>
            <a:r>
              <a:rPr lang="cs-CZ" sz="1600" dirty="0" err="1" smtClean="0"/>
              <a:t>called</a:t>
            </a:r>
            <a:r>
              <a:rPr lang="cs-CZ" sz="1600" dirty="0" smtClean="0"/>
              <a:t> </a:t>
            </a:r>
            <a:r>
              <a:rPr lang="en-US" sz="1600" dirty="0" smtClean="0"/>
              <a:t>„offloaded“ to other routes </a:t>
            </a:r>
            <a:r>
              <a:rPr lang="cs-CZ" sz="1600" dirty="0" smtClean="0"/>
              <a:t>.</a:t>
            </a:r>
          </a:p>
          <a:p>
            <a:endParaRPr lang="cs-CZ" dirty="0"/>
          </a:p>
          <a:p>
            <a:r>
              <a:rPr lang="en-GB" sz="1600" dirty="0" smtClean="0"/>
              <a:t>311 economy seats, estimation of 10 % no-show-&gt; 31 places would be lost (only 280 seats occupied).</a:t>
            </a:r>
          </a:p>
          <a:p>
            <a:r>
              <a:rPr lang="en-GB" sz="1600" dirty="0" smtClean="0"/>
              <a:t>If overbooked  by 10 % (</a:t>
            </a:r>
            <a:r>
              <a:rPr lang="en-GB" sz="1600" dirty="0" smtClean="0">
                <a:solidFill>
                  <a:srgbClr val="0070C0"/>
                </a:solidFill>
              </a:rPr>
              <a:t>31</a:t>
            </a:r>
            <a:r>
              <a:rPr lang="en-GB" sz="1600" dirty="0" smtClean="0"/>
              <a:t> more tickets offered)  and no-show ratio on reality is only 7 %-&gt;only 22 clients</a:t>
            </a:r>
          </a:p>
          <a:p>
            <a:r>
              <a:rPr lang="en-GB" sz="1600" dirty="0" smtClean="0"/>
              <a:t>cancelled - &gt; 311-22=289 free seats-&gt;289 + </a:t>
            </a:r>
            <a:r>
              <a:rPr lang="en-GB" sz="1600" b="1" dirty="0" smtClean="0">
                <a:solidFill>
                  <a:srgbClr val="0070C0"/>
                </a:solidFill>
              </a:rPr>
              <a:t>31</a:t>
            </a:r>
            <a:r>
              <a:rPr lang="en-GB" sz="1600" dirty="0" smtClean="0"/>
              <a:t>=320-&gt;320-311=9 clients have to be „bumped“</a:t>
            </a:r>
          </a:p>
          <a:p>
            <a:r>
              <a:rPr lang="en-GB" sz="1600" dirty="0" smtClean="0"/>
              <a:t>and provided by  free air</a:t>
            </a:r>
            <a:r>
              <a:rPr lang="cs-CZ" sz="1600" dirty="0" smtClean="0"/>
              <a:t> </a:t>
            </a:r>
            <a:r>
              <a:rPr lang="en-GB" sz="1600" dirty="0" smtClean="0"/>
              <a:t>tickets, which is better than loss of not sold 31 places.  </a:t>
            </a:r>
            <a:endParaRPr lang="cs-CZ" sz="1600" dirty="0" smtClean="0"/>
          </a:p>
          <a:p>
            <a:r>
              <a:rPr lang="cs-CZ" sz="1400" b="1" dirty="0" err="1" smtClean="0">
                <a:solidFill>
                  <a:srgbClr val="FF0000"/>
                </a:solidFill>
              </a:rPr>
              <a:t>You</a:t>
            </a:r>
            <a:r>
              <a:rPr lang="cs-CZ" sz="1400" b="1" dirty="0" smtClean="0">
                <a:solidFill>
                  <a:srgbClr val="FF0000"/>
                </a:solidFill>
              </a:rPr>
              <a:t> </a:t>
            </a:r>
            <a:r>
              <a:rPr lang="cs-CZ" sz="1400" b="1" dirty="0" err="1" smtClean="0">
                <a:solidFill>
                  <a:srgbClr val="FF0000"/>
                </a:solidFill>
              </a:rPr>
              <a:t>have</a:t>
            </a:r>
            <a:r>
              <a:rPr lang="cs-CZ" sz="1400" b="1" dirty="0" smtClean="0">
                <a:solidFill>
                  <a:srgbClr val="FF0000"/>
                </a:solidFill>
              </a:rPr>
              <a:t> to </a:t>
            </a:r>
            <a:r>
              <a:rPr lang="cs-CZ" sz="1400" b="1" dirty="0" err="1" smtClean="0">
                <a:solidFill>
                  <a:srgbClr val="FF0000"/>
                </a:solidFill>
              </a:rPr>
              <a:t>calculate</a:t>
            </a:r>
            <a:r>
              <a:rPr lang="cs-CZ" sz="1400" b="1" dirty="0" smtClean="0">
                <a:solidFill>
                  <a:srgbClr val="FF0000"/>
                </a:solidFill>
              </a:rPr>
              <a:t> </a:t>
            </a:r>
            <a:r>
              <a:rPr lang="cs-CZ" sz="1400" b="1" dirty="0" err="1" smtClean="0">
                <a:solidFill>
                  <a:srgbClr val="FF0000"/>
                </a:solidFill>
              </a:rPr>
              <a:t>loss</a:t>
            </a:r>
            <a:r>
              <a:rPr lang="cs-CZ" sz="1400" b="1" dirty="0" smtClean="0">
                <a:solidFill>
                  <a:srgbClr val="FF0000"/>
                </a:solidFill>
              </a:rPr>
              <a:t> </a:t>
            </a:r>
            <a:r>
              <a:rPr lang="cs-CZ" sz="1400" b="1" dirty="0" err="1" smtClean="0">
                <a:solidFill>
                  <a:srgbClr val="FF0000"/>
                </a:solidFill>
              </a:rPr>
              <a:t>of</a:t>
            </a:r>
            <a:r>
              <a:rPr lang="cs-CZ" sz="1400" b="1" dirty="0" smtClean="0">
                <a:solidFill>
                  <a:srgbClr val="FF0000"/>
                </a:solidFill>
              </a:rPr>
              <a:t> 31 </a:t>
            </a:r>
            <a:r>
              <a:rPr lang="cs-CZ" sz="1400" b="1" dirty="0" err="1" smtClean="0">
                <a:solidFill>
                  <a:srgbClr val="FF0000"/>
                </a:solidFill>
              </a:rPr>
              <a:t>places</a:t>
            </a:r>
            <a:r>
              <a:rPr lang="cs-CZ" sz="1400" b="1" dirty="0" smtClean="0">
                <a:solidFill>
                  <a:srgbClr val="FF0000"/>
                </a:solidFill>
              </a:rPr>
              <a:t> -22 sold </a:t>
            </a:r>
            <a:r>
              <a:rPr lang="cs-CZ" sz="1400" b="1" dirty="0" err="1" smtClean="0">
                <a:solidFill>
                  <a:srgbClr val="FF0000"/>
                </a:solidFill>
              </a:rPr>
              <a:t>tickets</a:t>
            </a:r>
            <a:r>
              <a:rPr lang="cs-CZ" sz="1400" b="1" dirty="0" smtClean="0">
                <a:solidFill>
                  <a:srgbClr val="FF0000"/>
                </a:solidFill>
              </a:rPr>
              <a:t> =</a:t>
            </a:r>
            <a:r>
              <a:rPr lang="cs-CZ" sz="1400" b="1" dirty="0" err="1" smtClean="0">
                <a:solidFill>
                  <a:srgbClr val="FF0000"/>
                </a:solidFill>
              </a:rPr>
              <a:t>amount</a:t>
            </a:r>
            <a:r>
              <a:rPr lang="cs-CZ" sz="1400" b="1" dirty="0" smtClean="0">
                <a:solidFill>
                  <a:srgbClr val="FF0000"/>
                </a:solidFill>
              </a:rPr>
              <a:t> </a:t>
            </a:r>
            <a:r>
              <a:rPr lang="cs-CZ" sz="1400" b="1" dirty="0" err="1" smtClean="0">
                <a:solidFill>
                  <a:srgbClr val="FF0000"/>
                </a:solidFill>
              </a:rPr>
              <a:t>which</a:t>
            </a:r>
            <a:r>
              <a:rPr lang="cs-CZ" sz="1400" b="1" dirty="0" smtClean="0">
                <a:solidFill>
                  <a:srgbClr val="FF0000"/>
                </a:solidFill>
              </a:rPr>
              <a:t> </a:t>
            </a:r>
            <a:r>
              <a:rPr lang="cs-CZ" sz="1400" b="1" dirty="0" err="1" smtClean="0">
                <a:solidFill>
                  <a:srgbClr val="FF0000"/>
                </a:solidFill>
              </a:rPr>
              <a:t>must</a:t>
            </a:r>
            <a:r>
              <a:rPr lang="cs-CZ" sz="1400" b="1" dirty="0" smtClean="0">
                <a:solidFill>
                  <a:srgbClr val="FF0000"/>
                </a:solidFill>
              </a:rPr>
              <a:t> </a:t>
            </a:r>
            <a:r>
              <a:rPr lang="cs-CZ" sz="1400" b="1" dirty="0" err="1" smtClean="0">
                <a:solidFill>
                  <a:srgbClr val="FF0000"/>
                </a:solidFill>
              </a:rPr>
              <a:t>cover</a:t>
            </a:r>
            <a:r>
              <a:rPr lang="cs-CZ" sz="1400" b="1" dirty="0" smtClean="0">
                <a:solidFill>
                  <a:srgbClr val="FF0000"/>
                </a:solidFill>
              </a:rPr>
              <a:t> </a:t>
            </a:r>
            <a:r>
              <a:rPr lang="cs-CZ" sz="1400" b="1" dirty="0" err="1" smtClean="0">
                <a:solidFill>
                  <a:srgbClr val="FF0000"/>
                </a:solidFill>
              </a:rPr>
              <a:t>expenses</a:t>
            </a:r>
            <a:r>
              <a:rPr lang="cs-CZ" sz="1400" b="1" dirty="0" smtClean="0">
                <a:solidFill>
                  <a:srgbClr val="FF0000"/>
                </a:solidFill>
              </a:rPr>
              <a:t> </a:t>
            </a:r>
            <a:r>
              <a:rPr lang="cs-CZ" sz="1400" b="1" dirty="0" err="1" smtClean="0">
                <a:solidFill>
                  <a:srgbClr val="FF0000"/>
                </a:solidFill>
              </a:rPr>
              <a:t>fo</a:t>
            </a:r>
            <a:r>
              <a:rPr lang="cs-CZ" sz="1400" b="1" dirty="0" smtClean="0">
                <a:solidFill>
                  <a:srgbClr val="FF0000"/>
                </a:solidFill>
              </a:rPr>
              <a:t> 9 </a:t>
            </a:r>
            <a:r>
              <a:rPr lang="cs-CZ" sz="1400" b="1" dirty="0" err="1" smtClean="0">
                <a:solidFill>
                  <a:srgbClr val="FF0000"/>
                </a:solidFill>
              </a:rPr>
              <a:t>bumped</a:t>
            </a:r>
            <a:r>
              <a:rPr lang="cs-CZ" sz="1400" b="1" dirty="0" smtClean="0">
                <a:solidFill>
                  <a:srgbClr val="FF0000"/>
                </a:solidFill>
              </a:rPr>
              <a:t> </a:t>
            </a:r>
            <a:r>
              <a:rPr lang="cs-CZ" sz="1400" b="1" dirty="0" err="1" smtClean="0">
                <a:solidFill>
                  <a:srgbClr val="FF0000"/>
                </a:solidFill>
              </a:rPr>
              <a:t>clients</a:t>
            </a:r>
            <a:endParaRPr lang="en-GB" sz="1400" b="1" dirty="0" smtClean="0">
              <a:solidFill>
                <a:srgbClr val="FF0000"/>
              </a:solidFill>
            </a:endParaRPr>
          </a:p>
          <a:p>
            <a:r>
              <a:rPr lang="en-GB" sz="1400" b="1" dirty="0" smtClean="0">
                <a:solidFill>
                  <a:srgbClr val="FF0000"/>
                </a:solidFill>
              </a:rPr>
              <a:t>   </a:t>
            </a:r>
            <a:endParaRPr lang="en-GB" sz="1400" b="1" dirty="0">
              <a:solidFill>
                <a:srgbClr val="FF0000"/>
              </a:solidFill>
            </a:endParaRPr>
          </a:p>
        </p:txBody>
      </p:sp>
    </p:spTree>
    <p:extLst>
      <p:ext uri="{BB962C8B-B14F-4D97-AF65-F5344CB8AC3E}">
        <p14:creationId xmlns:p14="http://schemas.microsoft.com/office/powerpoint/2010/main" val="375934546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Předvádění na obrazovce (4:3)</PresentationFormat>
  <Paragraphs>215</Paragraphs>
  <Slides>19</Slides>
  <Notes>1</Notes>
  <HiddenSlides>1</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Wingdings 2</vt:lpstr>
      <vt:lpstr>Motiv systému Office</vt:lpstr>
      <vt:lpstr>Yield Management (OM) Introduction</vt:lpstr>
      <vt:lpstr>Some OM methods  </vt:lpstr>
      <vt:lpstr>Another point of view</vt:lpstr>
      <vt:lpstr>Yield Management (YM)-definition</vt:lpstr>
      <vt:lpstr>Prezentace aplikace PowerPoint</vt:lpstr>
      <vt:lpstr>Single order quantity</vt:lpstr>
      <vt:lpstr>Newsboy problem</vt:lpstr>
      <vt:lpstr>Prices and demand</vt:lpstr>
      <vt:lpstr>Overbooking (hotels, airlines,..)</vt:lpstr>
      <vt:lpstr>Overbooking - claims</vt:lpstr>
      <vt:lpstr>Single order quantities </vt:lpstr>
      <vt:lpstr>Single order quantities </vt:lpstr>
      <vt:lpstr>Example -&gt;Single Order Quantity  (hotel industry)</vt:lpstr>
      <vt:lpstr>Example -&gt;Single Order Quantity  ( Airlines )</vt:lpstr>
      <vt:lpstr>Demand curve – extra service</vt:lpstr>
      <vt:lpstr>Demand curve – extra service</vt:lpstr>
      <vt:lpstr>Demand curve – extra service</vt:lpstr>
      <vt:lpstr>Demand curve – extra service</vt:lpstr>
      <vt:lpstr>Thanks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Skorkovsky Jaromir</cp:lastModifiedBy>
  <cp:revision>81</cp:revision>
  <dcterms:created xsi:type="dcterms:W3CDTF">2016-08-05T07:59:00Z</dcterms:created>
  <dcterms:modified xsi:type="dcterms:W3CDTF">2017-12-18T13:45:03Z</dcterms:modified>
</cp:coreProperties>
</file>