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451" r:id="rId3"/>
    <p:sldId id="454" r:id="rId4"/>
    <p:sldId id="453" r:id="rId5"/>
    <p:sldId id="449" r:id="rId6"/>
    <p:sldId id="450" r:id="rId7"/>
    <p:sldId id="390" r:id="rId8"/>
    <p:sldId id="429" r:id="rId9"/>
    <p:sldId id="442" r:id="rId10"/>
    <p:sldId id="435" r:id="rId11"/>
    <p:sldId id="436" r:id="rId12"/>
    <p:sldId id="437" r:id="rId13"/>
    <p:sldId id="438" r:id="rId14"/>
    <p:sldId id="443" r:id="rId15"/>
    <p:sldId id="444" r:id="rId16"/>
    <p:sldId id="439" r:id="rId17"/>
    <p:sldId id="440" r:id="rId18"/>
    <p:sldId id="445" r:id="rId19"/>
    <p:sldId id="446" r:id="rId20"/>
    <p:sldId id="447" r:id="rId21"/>
    <p:sldId id="448" r:id="rId22"/>
    <p:sldId id="441" r:id="rId23"/>
    <p:sldId id="323" r:id="rId24"/>
    <p:sldId id="314" r:id="rId2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85" autoAdjust="0"/>
    <p:restoredTop sz="98029" autoAdjust="0"/>
  </p:normalViewPr>
  <p:slideViewPr>
    <p:cSldViewPr>
      <p:cViewPr>
        <p:scale>
          <a:sx n="70" d="100"/>
          <a:sy n="70" d="100"/>
        </p:scale>
        <p:origin x="-171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B0DD2-C942-4D6B-88C5-0A7AEE39504B}" type="datetimeFigureOut">
              <a:rPr lang="de-DE" smtClean="0"/>
              <a:pPr/>
              <a:t>16.03.2018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7E6CD-5FC4-4E55-9F6A-5EA17D968D0C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5431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680AF6E-F706-44FC-AE83-0158BCEDCC64}" type="datetimeFigureOut">
              <a:rPr lang="de-DE" smtClean="0"/>
              <a:pPr/>
              <a:t>16.03.2018</a:t>
            </a:fld>
            <a:endParaRPr lang="de-A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16.03.2018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16.03.2018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16.03.2018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16.03.2018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16.03.2018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16.03.2018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16.03.2018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16.03.2018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16.03.2018</a:t>
            </a:fld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16.03.2018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680AF6E-F706-44FC-AE83-0158BCEDCC64}" type="datetimeFigureOut">
              <a:rPr lang="de-DE" smtClean="0"/>
              <a:pPr/>
              <a:t>16.03.2018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johannes.goellner@meinesteuerberatung.at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16016" y="2420888"/>
            <a:ext cx="3313355" cy="2350232"/>
          </a:xfrm>
        </p:spPr>
        <p:txBody>
          <a:bodyPr>
            <a:normAutofit/>
          </a:bodyPr>
          <a:lstStyle/>
          <a:p>
            <a:r>
              <a:rPr lang="en-US" b="1" dirty="0" smtClean="0"/>
              <a:t>“HRM &amp; </a:t>
            </a:r>
            <a:br>
              <a:rPr lang="en-US" b="1" dirty="0" smtClean="0"/>
            </a:br>
            <a:r>
              <a:rPr lang="en-US" b="1" dirty="0" smtClean="0"/>
              <a:t>Key Indicator System” </a:t>
            </a:r>
            <a:endParaRPr lang="de-AT" sz="3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2000" y="4906336"/>
            <a:ext cx="3672407" cy="1251472"/>
          </a:xfrm>
        </p:spPr>
        <p:txBody>
          <a:bodyPr>
            <a:normAutofit fontScale="92500" lnSpcReduction="20000"/>
          </a:bodyPr>
          <a:lstStyle/>
          <a:p>
            <a:r>
              <a:rPr lang="de-A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Dipl.-Ing. Johannes GÖLLNER, </a:t>
            </a:r>
            <a:r>
              <a:rPr lang="de-A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endParaRPr lang="de-A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Masaryk University, Brno, CZ</a:t>
            </a:r>
          </a:p>
          <a:p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March, 09</a:t>
            </a:r>
            <a:r>
              <a:rPr lang="de-AT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, 2018, 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11:05–16:10</a:t>
            </a:r>
          </a:p>
          <a:p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Lecture</a:t>
            </a:r>
            <a:r>
              <a:rPr lang="de-A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de-A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550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/>
              <a:t>“Personnel </a:t>
            </a:r>
            <a:r>
              <a:rPr lang="en-US" sz="2800" b="1" dirty="0" smtClean="0"/>
              <a:t>Movement”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“</a:t>
            </a:r>
            <a:r>
              <a:rPr lang="de-AT" sz="2800" b="1" dirty="0" err="1">
                <a:solidFill>
                  <a:srgbClr val="0070C0"/>
                </a:solidFill>
              </a:rPr>
              <a:t>fluctuation</a:t>
            </a:r>
            <a:r>
              <a:rPr lang="en-US" sz="2800" b="1" dirty="0" smtClean="0">
                <a:solidFill>
                  <a:srgbClr val="0070C0"/>
                </a:solidFill>
              </a:rPr>
              <a:t>” Indicators (4):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sz="2800" b="1" dirty="0" smtClean="0"/>
          </a:p>
          <a:p>
            <a:pPr marL="1257300" lvl="1" indent="-5143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b="1" dirty="0" smtClean="0"/>
              <a:t>BDA-Formula</a:t>
            </a:r>
          </a:p>
          <a:p>
            <a:pPr lvl="1" indent="0" eaLnBrk="1" hangingPunct="1">
              <a:spcBef>
                <a:spcPct val="0"/>
              </a:spcBef>
              <a:buNone/>
            </a:pPr>
            <a:r>
              <a:rPr lang="en-US" b="1" dirty="0" smtClean="0"/>
              <a:t>	</a:t>
            </a:r>
            <a:r>
              <a:rPr lang="en-US" i="1" dirty="0" smtClean="0"/>
              <a:t>    (BDA: = </a:t>
            </a:r>
            <a:r>
              <a:rPr lang="en-US" i="1" dirty="0"/>
              <a:t>Confederation of German Employers' </a:t>
            </a:r>
            <a:endParaRPr lang="en-US" i="1" dirty="0" smtClean="0"/>
          </a:p>
          <a:p>
            <a:pPr lvl="1" indent="0" eaLnBrk="1" hangingPunct="1">
              <a:spcBef>
                <a:spcPct val="0"/>
              </a:spcBef>
              <a:buNone/>
            </a:pPr>
            <a:r>
              <a:rPr lang="en-US" i="1" dirty="0"/>
              <a:t> </a:t>
            </a:r>
            <a:r>
              <a:rPr lang="en-US" i="1" dirty="0" smtClean="0"/>
              <a:t>                  Associations)</a:t>
            </a:r>
          </a:p>
          <a:p>
            <a:pPr lvl="1" indent="0" eaLnBrk="1" hangingPunct="1">
              <a:spcBef>
                <a:spcPct val="0"/>
              </a:spcBef>
              <a:buNone/>
            </a:pPr>
            <a:endParaRPr lang="en-US" i="1" dirty="0" smtClean="0"/>
          </a:p>
          <a:p>
            <a:pPr marL="1257300" lvl="1" indent="-5143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b="1" dirty="0" smtClean="0"/>
              <a:t>SCHLÜTER-</a:t>
            </a:r>
            <a:r>
              <a:rPr lang="en-US" b="1" dirty="0" err="1" smtClean="0"/>
              <a:t>Formular</a:t>
            </a:r>
            <a:endParaRPr lang="en-US" b="1" dirty="0" smtClean="0"/>
          </a:p>
          <a:p>
            <a:pPr lvl="1" indent="0" eaLnBrk="1" hangingPunct="1">
              <a:spcBef>
                <a:spcPct val="0"/>
              </a:spcBef>
              <a:buNone/>
            </a:pPr>
            <a:endParaRPr lang="en-US" b="1" dirty="0" smtClean="0"/>
          </a:p>
          <a:p>
            <a:pPr marL="1257300" lvl="1" indent="-5143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b="1" dirty="0" smtClean="0"/>
              <a:t>Fluctuation </a:t>
            </a:r>
            <a:r>
              <a:rPr lang="en-US" b="1" dirty="0"/>
              <a:t>(</a:t>
            </a:r>
            <a:r>
              <a:rPr lang="de-AT" b="1" dirty="0" err="1"/>
              <a:t>average</a:t>
            </a:r>
            <a:r>
              <a:rPr lang="de-AT" b="1" dirty="0"/>
              <a:t> </a:t>
            </a:r>
            <a:r>
              <a:rPr lang="de-AT" b="1" dirty="0" err="1"/>
              <a:t>target</a:t>
            </a:r>
            <a:r>
              <a:rPr lang="de-AT" b="1" dirty="0"/>
              <a:t> </a:t>
            </a:r>
            <a:r>
              <a:rPr lang="de-AT" b="1" dirty="0" err="1"/>
              <a:t>headcount</a:t>
            </a:r>
            <a:r>
              <a:rPr lang="de-AT" b="1" dirty="0" smtClean="0"/>
              <a:t>)</a:t>
            </a:r>
            <a:endParaRPr lang="en-US" b="1" dirty="0" smtClean="0"/>
          </a:p>
          <a:p>
            <a:pPr lvl="1" indent="0" eaLnBrk="1" hangingPunct="1">
              <a:spcBef>
                <a:spcPct val="0"/>
              </a:spcBef>
              <a:buNone/>
            </a:pPr>
            <a:endParaRPr lang="en-US" b="1" dirty="0" smtClean="0"/>
          </a:p>
          <a:p>
            <a:pPr marL="1257300" lvl="1" indent="-5143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b="1" dirty="0" smtClean="0"/>
              <a:t>ZVEI-</a:t>
            </a:r>
            <a:r>
              <a:rPr lang="en-US" b="1" dirty="0" err="1" smtClean="0"/>
              <a:t>Formular</a:t>
            </a:r>
            <a:r>
              <a:rPr lang="en-US" b="1" dirty="0" smtClean="0"/>
              <a:t> </a:t>
            </a:r>
            <a:r>
              <a:rPr lang="en-US" b="1" dirty="0"/>
              <a:t>(</a:t>
            </a:r>
            <a:r>
              <a:rPr lang="de-AT" b="1" dirty="0" err="1"/>
              <a:t>average</a:t>
            </a:r>
            <a:r>
              <a:rPr lang="de-AT" b="1" dirty="0"/>
              <a:t> </a:t>
            </a:r>
            <a:r>
              <a:rPr lang="de-AT" b="1" dirty="0" err="1"/>
              <a:t>target</a:t>
            </a:r>
            <a:r>
              <a:rPr lang="de-AT" b="1" dirty="0"/>
              <a:t> </a:t>
            </a:r>
            <a:r>
              <a:rPr lang="de-AT" b="1" dirty="0" err="1"/>
              <a:t>headcount</a:t>
            </a:r>
            <a:r>
              <a:rPr lang="de-AT" b="1" dirty="0"/>
              <a:t>)</a:t>
            </a:r>
            <a:endParaRPr lang="en-US" b="1" dirty="0"/>
          </a:p>
          <a:p>
            <a:pPr lvl="1" indent="0" eaLnBrk="1" hangingPunct="1">
              <a:spcBef>
                <a:spcPct val="0"/>
              </a:spcBef>
              <a:buNone/>
            </a:pPr>
            <a:r>
              <a:rPr lang="de-AT" i="1" dirty="0"/>
              <a:t>	</a:t>
            </a:r>
            <a:r>
              <a:rPr lang="de-AT" i="1" dirty="0" smtClean="0"/>
              <a:t>    (</a:t>
            </a:r>
            <a:r>
              <a:rPr lang="de-AT" i="1" dirty="0" err="1" smtClean="0"/>
              <a:t>Association</a:t>
            </a:r>
            <a:r>
              <a:rPr lang="de-AT" i="1" dirty="0" smtClean="0"/>
              <a:t> </a:t>
            </a:r>
            <a:r>
              <a:rPr lang="de-AT" i="1" dirty="0" err="1"/>
              <a:t>of</a:t>
            </a:r>
            <a:r>
              <a:rPr lang="de-AT" i="1" dirty="0"/>
              <a:t> </a:t>
            </a:r>
            <a:r>
              <a:rPr lang="de-AT" i="1" dirty="0" err="1"/>
              <a:t>german</a:t>
            </a:r>
            <a:r>
              <a:rPr lang="de-AT" i="1" dirty="0"/>
              <a:t> </a:t>
            </a:r>
            <a:r>
              <a:rPr lang="de-AT" i="1" dirty="0" err="1"/>
              <a:t>electrical</a:t>
            </a:r>
            <a:r>
              <a:rPr lang="de-AT" i="1" dirty="0"/>
              <a:t> </a:t>
            </a:r>
            <a:r>
              <a:rPr lang="de-AT" i="1" dirty="0" err="1"/>
              <a:t>and</a:t>
            </a:r>
            <a:r>
              <a:rPr lang="de-AT" i="1" dirty="0"/>
              <a:t> </a:t>
            </a:r>
            <a:r>
              <a:rPr lang="de-AT" i="1" dirty="0" smtClean="0"/>
              <a:t>electronic </a:t>
            </a:r>
          </a:p>
          <a:p>
            <a:pPr lvl="1" indent="0" eaLnBrk="1" hangingPunct="1">
              <a:spcBef>
                <a:spcPct val="0"/>
              </a:spcBef>
              <a:buNone/>
            </a:pPr>
            <a:r>
              <a:rPr lang="de-AT" i="1" dirty="0"/>
              <a:t>	</a:t>
            </a:r>
            <a:r>
              <a:rPr lang="de-AT" i="1" dirty="0" smtClean="0"/>
              <a:t>     </a:t>
            </a:r>
            <a:r>
              <a:rPr lang="de-AT" i="1" dirty="0" err="1" smtClean="0"/>
              <a:t>industry</a:t>
            </a:r>
            <a:r>
              <a:rPr lang="de-AT" i="1" dirty="0" smtClean="0"/>
              <a:t>)</a:t>
            </a:r>
            <a:endParaRPr lang="de-AT" i="1" dirty="0"/>
          </a:p>
          <a:p>
            <a:pPr eaLnBrk="1" hangingPunct="1">
              <a:spcBef>
                <a:spcPct val="0"/>
              </a:spcBef>
              <a:buNone/>
            </a:pPr>
            <a:endParaRPr lang="en-US" altLang="de-DE" sz="2000" b="1" dirty="0">
              <a:solidFill>
                <a:srgbClr val="0070C0"/>
              </a:solidFill>
            </a:endParaRP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15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440120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/>
              <a:t>“Personnel </a:t>
            </a:r>
            <a:r>
              <a:rPr lang="en-US" sz="2800" b="1" dirty="0" smtClean="0"/>
              <a:t>Performance”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70C0"/>
                </a:solidFill>
              </a:rPr>
              <a:t>“</a:t>
            </a:r>
            <a:r>
              <a:rPr lang="de-AT" sz="2800" b="1" dirty="0" err="1" smtClean="0">
                <a:solidFill>
                  <a:srgbClr val="0070C0"/>
                </a:solidFill>
              </a:rPr>
              <a:t>performance</a:t>
            </a:r>
            <a:r>
              <a:rPr lang="de-AT" sz="2800" b="1" dirty="0" smtClean="0">
                <a:solidFill>
                  <a:srgbClr val="0070C0"/>
                </a:solidFill>
              </a:rPr>
              <a:t> </a:t>
            </a:r>
            <a:r>
              <a:rPr lang="de-AT" sz="2800" b="1" dirty="0" err="1">
                <a:solidFill>
                  <a:srgbClr val="0070C0"/>
                </a:solidFill>
              </a:rPr>
              <a:t>labor</a:t>
            </a:r>
            <a:r>
              <a:rPr lang="de-AT" sz="2800" b="1" dirty="0">
                <a:solidFill>
                  <a:srgbClr val="0070C0"/>
                </a:solidFill>
              </a:rPr>
              <a:t> </a:t>
            </a:r>
            <a:r>
              <a:rPr lang="de-AT" sz="2800" b="1" dirty="0" err="1">
                <a:solidFill>
                  <a:srgbClr val="0070C0"/>
                </a:solidFill>
              </a:rPr>
              <a:t>productivity</a:t>
            </a:r>
            <a:r>
              <a:rPr lang="en-US" sz="2800" b="1" dirty="0" smtClean="0">
                <a:solidFill>
                  <a:srgbClr val="0070C0"/>
                </a:solidFill>
              </a:rPr>
              <a:t>”</a:t>
            </a:r>
          </a:p>
          <a:p>
            <a:pPr marL="514350" indent="-5143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sz="2800" b="1" dirty="0">
              <a:solidFill>
                <a:srgbClr val="0070C0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70C0"/>
                </a:solidFill>
              </a:rPr>
              <a:t> “</a:t>
            </a:r>
            <a:r>
              <a:rPr lang="de-AT" sz="2800" b="1" dirty="0" err="1">
                <a:solidFill>
                  <a:srgbClr val="0070C0"/>
                </a:solidFill>
              </a:rPr>
              <a:t>performance</a:t>
            </a:r>
            <a:r>
              <a:rPr lang="de-AT" sz="2800" b="1" dirty="0">
                <a:solidFill>
                  <a:srgbClr val="0070C0"/>
                </a:solidFill>
              </a:rPr>
              <a:t> (</a:t>
            </a:r>
            <a:r>
              <a:rPr lang="de-AT" sz="2800" b="1" dirty="0" err="1">
                <a:solidFill>
                  <a:srgbClr val="0070C0"/>
                </a:solidFill>
              </a:rPr>
              <a:t>increasing</a:t>
            </a:r>
            <a:r>
              <a:rPr lang="de-AT" sz="2800" b="1" dirty="0">
                <a:solidFill>
                  <a:srgbClr val="0070C0"/>
                </a:solidFill>
              </a:rPr>
              <a:t> </a:t>
            </a:r>
            <a:r>
              <a:rPr lang="de-AT" sz="2800" b="1" dirty="0" smtClean="0">
                <a:solidFill>
                  <a:srgbClr val="0070C0"/>
                </a:solidFill>
              </a:rPr>
              <a:t> 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de-AT" sz="2800" b="1" dirty="0">
                <a:solidFill>
                  <a:srgbClr val="0070C0"/>
                </a:solidFill>
              </a:rPr>
              <a:t> </a:t>
            </a:r>
            <a:r>
              <a:rPr lang="de-AT" sz="2800" b="1" dirty="0" smtClean="0">
                <a:solidFill>
                  <a:srgbClr val="0070C0"/>
                </a:solidFill>
              </a:rPr>
              <a:t>      </a:t>
            </a:r>
            <a:r>
              <a:rPr lang="de-AT" sz="2800" b="1" dirty="0" err="1" smtClean="0">
                <a:solidFill>
                  <a:srgbClr val="0070C0"/>
                </a:solidFill>
              </a:rPr>
              <a:t>productivity</a:t>
            </a:r>
            <a:r>
              <a:rPr lang="de-AT" sz="2800" b="1" dirty="0">
                <a:solidFill>
                  <a:srgbClr val="0070C0"/>
                </a:solidFill>
              </a:rPr>
              <a:t>)</a:t>
            </a:r>
            <a:r>
              <a:rPr lang="en-US" sz="2800" b="1" dirty="0" smtClean="0">
                <a:solidFill>
                  <a:srgbClr val="0070C0"/>
                </a:solidFill>
              </a:rPr>
              <a:t>”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de-DE" sz="2800" b="1" dirty="0" smtClean="0">
              <a:solidFill>
                <a:srgbClr val="0070C0"/>
              </a:solidFill>
            </a:endParaRP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15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48320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 smtClean="0"/>
              <a:t>“Working Time”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 smtClean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>
                <a:solidFill>
                  <a:srgbClr val="002060"/>
                </a:solidFill>
              </a:rPr>
              <a:t>effective</a:t>
            </a:r>
            <a:r>
              <a:rPr lang="de-AT" sz="2800" dirty="0">
                <a:solidFill>
                  <a:srgbClr val="002060"/>
                </a:solidFill>
              </a:rPr>
              <a:t> </a:t>
            </a:r>
            <a:r>
              <a:rPr lang="de-AT" sz="2800" dirty="0" err="1">
                <a:solidFill>
                  <a:srgbClr val="002060"/>
                </a:solidFill>
              </a:rPr>
              <a:t>working</a:t>
            </a:r>
            <a:r>
              <a:rPr lang="de-AT" sz="2800" dirty="0">
                <a:solidFill>
                  <a:srgbClr val="002060"/>
                </a:solidFill>
              </a:rPr>
              <a:t> </a:t>
            </a:r>
            <a:r>
              <a:rPr lang="de-AT" sz="2800" dirty="0" smtClean="0">
                <a:solidFill>
                  <a:srgbClr val="002060"/>
                </a:solidFill>
              </a:rPr>
              <a:t>time</a:t>
            </a:r>
            <a:endParaRPr lang="de-AT" sz="2800" dirty="0">
              <a:solidFill>
                <a:srgbClr val="00206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>
                <a:solidFill>
                  <a:srgbClr val="002060"/>
                </a:solidFill>
              </a:rPr>
              <a:t>Share </a:t>
            </a:r>
            <a:r>
              <a:rPr lang="de-AT" sz="2800" dirty="0" err="1">
                <a:solidFill>
                  <a:srgbClr val="002060"/>
                </a:solidFill>
              </a:rPr>
              <a:t>effective</a:t>
            </a:r>
            <a:r>
              <a:rPr lang="de-AT" sz="2800" dirty="0">
                <a:solidFill>
                  <a:srgbClr val="002060"/>
                </a:solidFill>
              </a:rPr>
              <a:t> </a:t>
            </a:r>
            <a:r>
              <a:rPr lang="de-AT" sz="2800" dirty="0" err="1">
                <a:solidFill>
                  <a:srgbClr val="002060"/>
                </a:solidFill>
              </a:rPr>
              <a:t>working</a:t>
            </a:r>
            <a:r>
              <a:rPr lang="de-AT" sz="2800" dirty="0">
                <a:solidFill>
                  <a:srgbClr val="002060"/>
                </a:solidFill>
              </a:rPr>
              <a:t> </a:t>
            </a:r>
            <a:r>
              <a:rPr lang="de-AT" sz="2800" dirty="0" smtClean="0">
                <a:solidFill>
                  <a:srgbClr val="002060"/>
                </a:solidFill>
              </a:rPr>
              <a:t>time</a:t>
            </a:r>
            <a:endParaRPr lang="de-AT" sz="2800" dirty="0">
              <a:solidFill>
                <a:srgbClr val="00206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>
                <a:solidFill>
                  <a:srgbClr val="002060"/>
                </a:solidFill>
              </a:rPr>
              <a:t>Downtime </a:t>
            </a:r>
            <a:r>
              <a:rPr lang="de-AT" sz="2800" dirty="0" err="1">
                <a:solidFill>
                  <a:srgbClr val="002060"/>
                </a:solidFill>
              </a:rPr>
              <a:t>entire</a:t>
            </a:r>
            <a:r>
              <a:rPr lang="de-AT" sz="2800" dirty="0">
                <a:solidFill>
                  <a:srgbClr val="002060"/>
                </a:solidFill>
              </a:rPr>
              <a:t> </a:t>
            </a:r>
            <a:r>
              <a:rPr lang="de-AT" sz="2800" dirty="0" err="1">
                <a:solidFill>
                  <a:srgbClr val="002060"/>
                </a:solidFill>
              </a:rPr>
              <a:t>company</a:t>
            </a:r>
            <a:r>
              <a:rPr lang="de-AT" sz="2800" dirty="0">
                <a:solidFill>
                  <a:srgbClr val="002060"/>
                </a:solidFill>
              </a:rPr>
              <a:t> (per </a:t>
            </a:r>
            <a:r>
              <a:rPr lang="de-AT" sz="2800" dirty="0" err="1">
                <a:solidFill>
                  <a:srgbClr val="002060"/>
                </a:solidFill>
              </a:rPr>
              <a:t>period</a:t>
            </a:r>
            <a:r>
              <a:rPr lang="de-AT" sz="2800" dirty="0" smtClean="0">
                <a:solidFill>
                  <a:srgbClr val="002060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None/>
            </a:pPr>
            <a:endParaRPr lang="de-AT" sz="2800" dirty="0">
              <a:solidFill>
                <a:srgbClr val="00206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>
                <a:solidFill>
                  <a:srgbClr val="002060"/>
                </a:solidFill>
              </a:rPr>
              <a:t>sickness</a:t>
            </a:r>
            <a:r>
              <a:rPr lang="de-AT" sz="2800" dirty="0">
                <a:solidFill>
                  <a:srgbClr val="002060"/>
                </a:solidFill>
              </a:rPr>
              <a:t> rate (per </a:t>
            </a:r>
            <a:r>
              <a:rPr lang="de-AT" sz="2800" dirty="0" err="1">
                <a:solidFill>
                  <a:srgbClr val="002060"/>
                </a:solidFill>
              </a:rPr>
              <a:t>period</a:t>
            </a:r>
            <a:r>
              <a:rPr lang="de-AT" sz="2800" dirty="0">
                <a:solidFill>
                  <a:srgbClr val="002060"/>
                </a:solidFill>
              </a:rPr>
              <a:t> </a:t>
            </a:r>
            <a:r>
              <a:rPr lang="de-AT" sz="2800" dirty="0" err="1">
                <a:solidFill>
                  <a:srgbClr val="002060"/>
                </a:solidFill>
              </a:rPr>
              <a:t>or</a:t>
            </a:r>
            <a:r>
              <a:rPr lang="de-AT" sz="2800" dirty="0">
                <a:solidFill>
                  <a:srgbClr val="002060"/>
                </a:solidFill>
              </a:rPr>
              <a:t> at </a:t>
            </a:r>
            <a:r>
              <a:rPr lang="de-AT" sz="2800" dirty="0" err="1">
                <a:solidFill>
                  <a:srgbClr val="002060"/>
                </a:solidFill>
              </a:rPr>
              <a:t>the</a:t>
            </a:r>
            <a:r>
              <a:rPr lang="de-AT" sz="2800" dirty="0">
                <a:solidFill>
                  <a:srgbClr val="002060"/>
                </a:solidFill>
              </a:rPr>
              <a:t> time</a:t>
            </a:r>
            <a:r>
              <a:rPr lang="de-AT" sz="2800" dirty="0" smtClean="0">
                <a:solidFill>
                  <a:srgbClr val="002060"/>
                </a:solidFill>
              </a:rPr>
              <a:t>)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>
                <a:solidFill>
                  <a:srgbClr val="002060"/>
                </a:solidFill>
              </a:rPr>
              <a:t>Determining</a:t>
            </a:r>
            <a:r>
              <a:rPr lang="de-AT" sz="2800" dirty="0">
                <a:solidFill>
                  <a:srgbClr val="002060"/>
                </a:solidFill>
              </a:rPr>
              <a:t> </a:t>
            </a:r>
            <a:r>
              <a:rPr lang="de-AT" sz="2800" dirty="0" err="1">
                <a:solidFill>
                  <a:srgbClr val="002060"/>
                </a:solidFill>
              </a:rPr>
              <a:t>the</a:t>
            </a:r>
            <a:r>
              <a:rPr lang="de-AT" sz="2800" dirty="0">
                <a:solidFill>
                  <a:srgbClr val="002060"/>
                </a:solidFill>
              </a:rPr>
              <a:t> </a:t>
            </a:r>
            <a:r>
              <a:rPr lang="de-AT" sz="2800" dirty="0" err="1">
                <a:solidFill>
                  <a:srgbClr val="002060"/>
                </a:solidFill>
              </a:rPr>
              <a:t>labor</a:t>
            </a:r>
            <a:r>
              <a:rPr lang="de-AT" sz="2800" dirty="0">
                <a:solidFill>
                  <a:srgbClr val="002060"/>
                </a:solidFill>
              </a:rPr>
              <a:t> </a:t>
            </a:r>
            <a:r>
              <a:rPr lang="de-AT" sz="2800" dirty="0" err="1" smtClean="0">
                <a:solidFill>
                  <a:srgbClr val="002060"/>
                </a:solidFill>
              </a:rPr>
              <a:t>reserve</a:t>
            </a:r>
            <a:r>
              <a:rPr lang="de-AT" sz="2800" dirty="0" smtClean="0">
                <a:solidFill>
                  <a:srgbClr val="002060"/>
                </a:solidFill>
              </a:rPr>
              <a:t> (per </a:t>
            </a:r>
            <a:r>
              <a:rPr lang="de-AT" sz="2800" dirty="0" err="1" smtClean="0">
                <a:solidFill>
                  <a:srgbClr val="002060"/>
                </a:solidFill>
              </a:rPr>
              <a:t>period</a:t>
            </a:r>
            <a:r>
              <a:rPr lang="de-AT" sz="2800" dirty="0" smtClean="0">
                <a:solidFill>
                  <a:srgbClr val="002060"/>
                </a:solidFill>
              </a:rPr>
              <a:t>)</a:t>
            </a:r>
            <a:endParaRPr lang="de-AT" sz="2800" dirty="0">
              <a:solidFill>
                <a:srgbClr val="00206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 smtClean="0">
                <a:solidFill>
                  <a:srgbClr val="002060"/>
                </a:solidFill>
              </a:rPr>
              <a:t>Overtime</a:t>
            </a:r>
            <a:r>
              <a:rPr lang="de-AT" sz="2800" dirty="0" smtClean="0">
                <a:solidFill>
                  <a:srgbClr val="002060"/>
                </a:solidFill>
              </a:rPr>
              <a:t> rate</a:t>
            </a:r>
            <a:endParaRPr lang="de-AT" sz="2800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de-DE" sz="2800" b="1" dirty="0" smtClean="0">
              <a:solidFill>
                <a:srgbClr val="0070C0"/>
              </a:solidFill>
            </a:endParaRP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15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48320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 smtClean="0"/>
              <a:t>“</a:t>
            </a:r>
            <a:r>
              <a:rPr lang="en-US" sz="2800" b="1" dirty="0"/>
              <a:t>Personnel Development</a:t>
            </a:r>
            <a:r>
              <a:rPr lang="en-US" sz="2800" b="1" dirty="0" smtClean="0"/>
              <a:t>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 smtClean="0"/>
          </a:p>
          <a:p>
            <a:pPr marL="514350" indent="-514350" eaLnBrk="1" hangingPunct="1">
              <a:spcBef>
                <a:spcPct val="0"/>
              </a:spcBef>
              <a:buAutoNum type="arabicPeriod"/>
            </a:pPr>
            <a:r>
              <a:rPr lang="de-AT" sz="2800" b="1" dirty="0" smtClean="0">
                <a:solidFill>
                  <a:srgbClr val="0070C0"/>
                </a:solidFill>
              </a:rPr>
              <a:t>Education </a:t>
            </a:r>
            <a:r>
              <a:rPr lang="de-AT" sz="2800" b="1" dirty="0" err="1" smtClean="0">
                <a:solidFill>
                  <a:srgbClr val="0070C0"/>
                </a:solidFill>
              </a:rPr>
              <a:t>Indicators</a:t>
            </a:r>
            <a:r>
              <a:rPr lang="de-AT" sz="2800" b="1" dirty="0" smtClean="0">
                <a:solidFill>
                  <a:srgbClr val="0070C0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None/>
            </a:pPr>
            <a:endParaRPr lang="de-AT" sz="2800" b="1" dirty="0">
              <a:solidFill>
                <a:srgbClr val="0070C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annual training time per </a:t>
            </a:r>
            <a:r>
              <a:rPr lang="en-US" sz="2800" dirty="0" smtClean="0"/>
              <a:t>employee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Training costs per day and </a:t>
            </a:r>
            <a:r>
              <a:rPr lang="en-US" sz="2800" dirty="0" smtClean="0"/>
              <a:t>participant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</a:t>
            </a:r>
            <a:r>
              <a:rPr lang="en-US" sz="2800" dirty="0" smtClean="0"/>
              <a:t>employee </a:t>
            </a:r>
            <a:r>
              <a:rPr lang="en-US" sz="2800" dirty="0"/>
              <a:t>development costs to total staff </a:t>
            </a:r>
            <a:r>
              <a:rPr lang="en-US" sz="2800" dirty="0" smtClean="0"/>
              <a:t>costs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smtClean="0"/>
              <a:t>Returns </a:t>
            </a:r>
            <a:r>
              <a:rPr lang="de-AT" sz="2800" dirty="0" err="1"/>
              <a:t>to</a:t>
            </a:r>
            <a:r>
              <a:rPr lang="de-AT" sz="2800" dirty="0"/>
              <a:t> </a:t>
            </a:r>
            <a:r>
              <a:rPr lang="de-AT" sz="2800" dirty="0" err="1" smtClean="0"/>
              <a:t>education</a:t>
            </a:r>
            <a:endParaRPr lang="de-AT" sz="2800" dirty="0" smtClean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 smtClean="0"/>
              <a:t>Advanced</a:t>
            </a:r>
            <a:r>
              <a:rPr lang="de-AT" sz="2800" dirty="0" smtClean="0"/>
              <a:t> </a:t>
            </a:r>
            <a:r>
              <a:rPr lang="de-AT" sz="2800" dirty="0" err="1"/>
              <a:t>training</a:t>
            </a:r>
            <a:r>
              <a:rPr lang="de-AT" sz="2800" dirty="0"/>
              <a:t> </a:t>
            </a:r>
            <a:r>
              <a:rPr lang="de-AT" sz="2800" dirty="0" smtClean="0"/>
              <a:t>rate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/>
              <a:t>Structure</a:t>
            </a:r>
            <a:r>
              <a:rPr lang="de-AT" sz="2800" dirty="0"/>
              <a:t>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 smtClean="0"/>
              <a:t>training</a:t>
            </a:r>
            <a:r>
              <a:rPr lang="de-AT" sz="2800" dirty="0" smtClean="0"/>
              <a:t> </a:t>
            </a:r>
            <a:r>
              <a:rPr lang="de-AT" sz="2800" dirty="0" err="1" smtClean="0"/>
              <a:t>activities</a:t>
            </a:r>
            <a:endParaRPr lang="de-AT" sz="2800" dirty="0" smtClean="0"/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15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808087"/>
            <a:ext cx="8136904" cy="569386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 smtClean="0"/>
              <a:t>“</a:t>
            </a:r>
            <a:r>
              <a:rPr lang="en-US" sz="2800" b="1" dirty="0"/>
              <a:t>Personnel Development</a:t>
            </a:r>
            <a:r>
              <a:rPr lang="en-US" sz="2800" b="1" dirty="0" smtClean="0"/>
              <a:t>” Indicators: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sz="2800" b="1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de-AT" sz="2800" b="1" dirty="0" smtClean="0">
                <a:solidFill>
                  <a:srgbClr val="0070C0"/>
                </a:solidFill>
              </a:rPr>
              <a:t>2</a:t>
            </a:r>
            <a:r>
              <a:rPr lang="de-AT" sz="2800" b="1" dirty="0">
                <a:solidFill>
                  <a:srgbClr val="0070C0"/>
                </a:solidFill>
              </a:rPr>
              <a:t>. Education </a:t>
            </a:r>
            <a:r>
              <a:rPr lang="de-AT" sz="2800" b="1" dirty="0" smtClean="0">
                <a:solidFill>
                  <a:srgbClr val="0070C0"/>
                </a:solidFill>
              </a:rPr>
              <a:t>Promotion </a:t>
            </a:r>
            <a:r>
              <a:rPr lang="de-AT" sz="2800" b="1" dirty="0" err="1" smtClean="0">
                <a:solidFill>
                  <a:srgbClr val="0070C0"/>
                </a:solidFill>
              </a:rPr>
              <a:t>Indicators</a:t>
            </a:r>
            <a:r>
              <a:rPr lang="de-AT" sz="2800" b="1" dirty="0" smtClean="0">
                <a:solidFill>
                  <a:srgbClr val="0070C0"/>
                </a:solidFill>
              </a:rPr>
              <a:t>: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 smtClean="0"/>
              <a:t>applicants</a:t>
            </a:r>
            <a:r>
              <a:rPr lang="de-AT" sz="2800" dirty="0" smtClean="0"/>
              <a:t> </a:t>
            </a:r>
            <a:r>
              <a:rPr lang="de-AT" sz="2800" dirty="0"/>
              <a:t>per </a:t>
            </a:r>
            <a:r>
              <a:rPr lang="de-AT" sz="2800" dirty="0" err="1"/>
              <a:t>training</a:t>
            </a:r>
            <a:r>
              <a:rPr lang="de-AT" sz="2800" dirty="0"/>
              <a:t> </a:t>
            </a:r>
            <a:r>
              <a:rPr lang="de-AT" sz="2800" dirty="0" err="1"/>
              <a:t>place</a:t>
            </a:r>
            <a:endParaRPr lang="de-AT" sz="2800" dirty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/>
              <a:t>applicants</a:t>
            </a:r>
            <a:r>
              <a:rPr lang="de-AT" sz="2800" dirty="0"/>
              <a:t> </a:t>
            </a:r>
            <a:r>
              <a:rPr lang="de-AT" sz="2800" dirty="0" err="1"/>
              <a:t>ratio</a:t>
            </a:r>
            <a:r>
              <a:rPr lang="de-AT" sz="2800" dirty="0"/>
              <a:t> (</a:t>
            </a:r>
            <a:r>
              <a:rPr lang="de-AT" sz="2800" dirty="0" err="1"/>
              <a:t>excluding</a:t>
            </a:r>
            <a:r>
              <a:rPr lang="de-AT" sz="2800" dirty="0"/>
              <a:t> </a:t>
            </a:r>
            <a:r>
              <a:rPr lang="de-AT" sz="2800" dirty="0" err="1"/>
              <a:t>speculative</a:t>
            </a:r>
            <a:r>
              <a:rPr lang="de-AT" sz="2800" dirty="0"/>
              <a:t> </a:t>
            </a:r>
            <a:r>
              <a:rPr lang="de-AT" sz="2800" dirty="0" err="1"/>
              <a:t>application</a:t>
            </a:r>
            <a:r>
              <a:rPr lang="de-AT" sz="2800" dirty="0"/>
              <a:t>)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Productivity recruitment in </a:t>
            </a:r>
            <a:r>
              <a:rPr lang="de-AT" sz="2800" dirty="0" err="1" smtClean="0"/>
              <a:t>quantity</a:t>
            </a:r>
            <a:r>
              <a:rPr lang="de-AT" sz="2800" dirty="0" smtClean="0"/>
              <a:t> </a:t>
            </a:r>
            <a:r>
              <a:rPr lang="en-US" sz="2800" dirty="0" smtClean="0"/>
              <a:t>per </a:t>
            </a:r>
            <a:r>
              <a:rPr lang="en-US" sz="2800" dirty="0"/>
              <a:t>employee</a:t>
            </a:r>
            <a:endParaRPr lang="de-AT" sz="2800" dirty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Efficiency of </a:t>
            </a:r>
            <a:r>
              <a:rPr lang="en-US" sz="2800" dirty="0" smtClean="0"/>
              <a:t>HR-procurement </a:t>
            </a:r>
            <a:r>
              <a:rPr lang="en-US" sz="2800" dirty="0"/>
              <a:t>channels</a:t>
            </a:r>
            <a:endParaRPr lang="de-AT" sz="2800" dirty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Number of structured employee </a:t>
            </a:r>
            <a:r>
              <a:rPr lang="en-US" sz="2800" dirty="0" smtClean="0"/>
              <a:t>interviews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/>
              <a:t>posting</a:t>
            </a:r>
            <a:r>
              <a:rPr lang="de-AT" sz="2800" dirty="0"/>
              <a:t> </a:t>
            </a:r>
            <a:r>
              <a:rPr lang="de-AT" sz="2800" dirty="0" err="1" smtClean="0"/>
              <a:t>quote</a:t>
            </a:r>
            <a:endParaRPr lang="de-AT" sz="2800" dirty="0" smtClean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/>
              <a:t>rate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/>
              <a:t>return</a:t>
            </a:r>
            <a:endParaRPr lang="en-US" altLang="de-DE" sz="2800" dirty="0" smtClean="0"/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56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440120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 smtClean="0"/>
              <a:t>“</a:t>
            </a:r>
            <a:r>
              <a:rPr lang="en-US" sz="2800" b="1" dirty="0"/>
              <a:t>Personnel Development</a:t>
            </a:r>
            <a:r>
              <a:rPr lang="en-US" sz="2800" b="1" dirty="0" smtClean="0"/>
              <a:t>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de-AT" sz="2800" b="1" dirty="0" smtClean="0">
                <a:solidFill>
                  <a:srgbClr val="0070C0"/>
                </a:solidFill>
              </a:rPr>
              <a:t>3. </a:t>
            </a:r>
            <a:r>
              <a:rPr lang="de-AT" sz="2800" b="1" dirty="0" err="1">
                <a:solidFill>
                  <a:srgbClr val="0070C0"/>
                </a:solidFill>
              </a:rPr>
              <a:t>Organizational</a:t>
            </a:r>
            <a:r>
              <a:rPr lang="de-AT" sz="2800" b="1" dirty="0">
                <a:solidFill>
                  <a:srgbClr val="0070C0"/>
                </a:solidFill>
              </a:rPr>
              <a:t> Development </a:t>
            </a:r>
            <a:r>
              <a:rPr lang="de-AT" sz="2800" b="1" dirty="0" smtClean="0">
                <a:solidFill>
                  <a:srgbClr val="0070C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de-AT" sz="2800" b="1" dirty="0">
                <a:solidFill>
                  <a:srgbClr val="0070C0"/>
                </a:solidFill>
              </a:rPr>
              <a:t> </a:t>
            </a:r>
            <a:r>
              <a:rPr lang="de-AT" sz="2800" b="1" dirty="0" smtClean="0">
                <a:solidFill>
                  <a:srgbClr val="0070C0"/>
                </a:solidFill>
              </a:rPr>
              <a:t>   </a:t>
            </a:r>
            <a:r>
              <a:rPr lang="de-AT" sz="2800" b="1" dirty="0" err="1" smtClean="0">
                <a:solidFill>
                  <a:srgbClr val="0070C0"/>
                </a:solidFill>
              </a:rPr>
              <a:t>Indicators</a:t>
            </a:r>
            <a:r>
              <a:rPr lang="de-AT" sz="2800" b="1" dirty="0" smtClean="0">
                <a:solidFill>
                  <a:srgbClr val="0070C0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None/>
            </a:pPr>
            <a:endParaRPr lang="de-AT" sz="2800" b="1" dirty="0" smtClean="0">
              <a:solidFill>
                <a:srgbClr val="0070C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/>
              <a:t>suggestions</a:t>
            </a:r>
            <a:r>
              <a:rPr lang="de-AT" sz="2800" dirty="0"/>
              <a:t> </a:t>
            </a:r>
            <a:r>
              <a:rPr lang="de-AT" sz="2800" dirty="0" err="1"/>
              <a:t>for</a:t>
            </a:r>
            <a:r>
              <a:rPr lang="de-AT" sz="2800" dirty="0"/>
              <a:t> </a:t>
            </a:r>
            <a:r>
              <a:rPr lang="de-AT" sz="2800" dirty="0" err="1" smtClean="0"/>
              <a:t>improvement</a:t>
            </a:r>
            <a:r>
              <a:rPr lang="de-AT" sz="2800" dirty="0" smtClean="0"/>
              <a:t> rate</a:t>
            </a:r>
          </a:p>
          <a:p>
            <a:pPr eaLnBrk="1" hangingPunct="1">
              <a:spcBef>
                <a:spcPct val="0"/>
              </a:spcBef>
              <a:buNone/>
            </a:pPr>
            <a:endParaRPr lang="de-AT" sz="2800" b="1" dirty="0">
              <a:solidFill>
                <a:srgbClr val="FF000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Proportion of employees involved in </a:t>
            </a:r>
            <a:r>
              <a:rPr lang="en-US" sz="2800" dirty="0" smtClean="0"/>
              <a:t>CIP (</a:t>
            </a:r>
            <a:r>
              <a:rPr lang="de-AT" sz="2800" dirty="0" err="1"/>
              <a:t>Continuous</a:t>
            </a:r>
            <a:r>
              <a:rPr lang="de-AT" sz="2800" dirty="0"/>
              <a:t> </a:t>
            </a:r>
            <a:r>
              <a:rPr lang="de-AT" sz="2800" dirty="0" err="1" smtClean="0"/>
              <a:t>Improvement</a:t>
            </a:r>
            <a:r>
              <a:rPr lang="de-AT" sz="2800" dirty="0" smtClean="0"/>
              <a:t> </a:t>
            </a:r>
            <a:r>
              <a:rPr lang="de-AT" sz="2800" dirty="0" err="1"/>
              <a:t>P</a:t>
            </a:r>
            <a:r>
              <a:rPr lang="de-AT" sz="2800" dirty="0" err="1" smtClean="0"/>
              <a:t>rocess</a:t>
            </a:r>
            <a:r>
              <a:rPr lang="de-AT" sz="2800" dirty="0" smtClean="0"/>
              <a:t>)</a:t>
            </a:r>
            <a:r>
              <a:rPr lang="en-US" sz="2800" dirty="0" smtClean="0"/>
              <a:t> projects</a:t>
            </a:r>
            <a:endParaRPr lang="de-AT" sz="2800" b="1" dirty="0">
              <a:solidFill>
                <a:srgbClr val="FF0000"/>
              </a:solidFill>
            </a:endParaRP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91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44627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 smtClean="0"/>
              <a:t>“</a:t>
            </a:r>
            <a:r>
              <a:rPr lang="en-US" sz="2800" b="1" dirty="0"/>
              <a:t>Job Satisfaction</a:t>
            </a:r>
            <a:r>
              <a:rPr lang="en-US" sz="2800" b="1" dirty="0" smtClean="0"/>
              <a:t>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</a:rPr>
              <a:t>“</a:t>
            </a:r>
            <a:r>
              <a:rPr lang="de-AT" sz="2800" dirty="0" err="1">
                <a:solidFill>
                  <a:srgbClr val="0070C0"/>
                </a:solidFill>
              </a:rPr>
              <a:t>fluctuation</a:t>
            </a:r>
            <a:r>
              <a:rPr lang="en-US" sz="2800" dirty="0">
                <a:solidFill>
                  <a:srgbClr val="0070C0"/>
                </a:solidFill>
              </a:rPr>
              <a:t>” Indicators</a:t>
            </a:r>
            <a:r>
              <a:rPr lang="en-US" sz="2800" dirty="0" smtClean="0">
                <a:solidFill>
                  <a:srgbClr val="0070C0"/>
                </a:solidFill>
              </a:rPr>
              <a:t>: BDA-Formula</a:t>
            </a:r>
            <a:endParaRPr lang="en-US" sz="2800" dirty="0">
              <a:solidFill>
                <a:srgbClr val="0070C0"/>
              </a:solidFill>
            </a:endParaRPr>
          </a:p>
          <a:p>
            <a:pPr lvl="1" indent="0" eaLnBrk="1" hangingPunct="1">
              <a:spcBef>
                <a:spcPct val="0"/>
              </a:spcBef>
              <a:buNone/>
            </a:pPr>
            <a:r>
              <a:rPr lang="en-US" b="1" dirty="0"/>
              <a:t>	</a:t>
            </a:r>
            <a:r>
              <a:rPr lang="en-US" i="1" dirty="0"/>
              <a:t>    (BDA: = Confederation of German Employers' </a:t>
            </a:r>
          </a:p>
          <a:p>
            <a:pPr lvl="1" indent="0" eaLnBrk="1" hangingPunct="1">
              <a:spcBef>
                <a:spcPct val="0"/>
              </a:spcBef>
              <a:buNone/>
            </a:pPr>
            <a:r>
              <a:rPr lang="en-US" i="1" dirty="0"/>
              <a:t>                   Associations</a:t>
            </a:r>
            <a:r>
              <a:rPr lang="en-US" i="1" dirty="0" smtClean="0"/>
              <a:t>)</a:t>
            </a:r>
          </a:p>
          <a:p>
            <a:pPr lvl="1" indent="0" eaLnBrk="1" hangingPunct="1">
              <a:spcBef>
                <a:spcPct val="0"/>
              </a:spcBef>
              <a:buNone/>
            </a:pPr>
            <a:endParaRPr lang="en-US" i="1" dirty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>
                <a:solidFill>
                  <a:srgbClr val="0070C0"/>
                </a:solidFill>
              </a:rPr>
              <a:t>sickness</a:t>
            </a:r>
            <a:r>
              <a:rPr lang="de-AT" sz="2800" dirty="0">
                <a:solidFill>
                  <a:srgbClr val="0070C0"/>
                </a:solidFill>
              </a:rPr>
              <a:t> rate (per </a:t>
            </a:r>
            <a:r>
              <a:rPr lang="de-AT" sz="2800" dirty="0" err="1">
                <a:solidFill>
                  <a:srgbClr val="0070C0"/>
                </a:solidFill>
              </a:rPr>
              <a:t>period</a:t>
            </a:r>
            <a:r>
              <a:rPr lang="de-AT" sz="2800" dirty="0">
                <a:solidFill>
                  <a:srgbClr val="0070C0"/>
                </a:solidFill>
              </a:rPr>
              <a:t> </a:t>
            </a:r>
            <a:r>
              <a:rPr lang="de-AT" sz="2800" dirty="0" err="1">
                <a:solidFill>
                  <a:srgbClr val="0070C0"/>
                </a:solidFill>
              </a:rPr>
              <a:t>or</a:t>
            </a:r>
            <a:r>
              <a:rPr lang="de-AT" sz="2800" dirty="0">
                <a:solidFill>
                  <a:srgbClr val="0070C0"/>
                </a:solidFill>
              </a:rPr>
              <a:t> at </a:t>
            </a:r>
            <a:r>
              <a:rPr lang="de-AT" sz="2800" dirty="0" err="1">
                <a:solidFill>
                  <a:srgbClr val="0070C0"/>
                </a:solidFill>
              </a:rPr>
              <a:t>the</a:t>
            </a:r>
            <a:r>
              <a:rPr lang="de-AT" sz="2800" dirty="0">
                <a:solidFill>
                  <a:srgbClr val="0070C0"/>
                </a:solidFill>
              </a:rPr>
              <a:t> time</a:t>
            </a:r>
            <a:r>
              <a:rPr lang="de-AT" sz="2800" dirty="0" smtClean="0">
                <a:solidFill>
                  <a:srgbClr val="0070C0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None/>
            </a:pPr>
            <a:endParaRPr lang="de-AT" sz="2800" dirty="0">
              <a:solidFill>
                <a:srgbClr val="0070C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</a:rPr>
              <a:t>Satisfaction level with working atmosphere in the group</a:t>
            </a:r>
            <a:endParaRPr lang="de-AT" sz="2800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de-DE" sz="2800" b="1" dirty="0" smtClean="0">
              <a:solidFill>
                <a:srgbClr val="0070C0"/>
              </a:solidFill>
            </a:endParaRP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8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808087"/>
            <a:ext cx="8136904" cy="569386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/>
              <a:t>“Personnel </a:t>
            </a:r>
            <a:r>
              <a:rPr lang="en-US" sz="2800" b="1" dirty="0" smtClean="0"/>
              <a:t>Costs”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 smtClean="0"/>
          </a:p>
          <a:p>
            <a:pPr marL="514350" indent="-514350" eaLnBrk="1" hangingPunct="1">
              <a:spcBef>
                <a:spcPct val="0"/>
              </a:spcBef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Structure of total </a:t>
            </a:r>
            <a:r>
              <a:rPr lang="en-US" sz="2800" b="1" dirty="0" err="1" smtClean="0">
                <a:solidFill>
                  <a:srgbClr val="0070C0"/>
                </a:solidFill>
              </a:rPr>
              <a:t>labour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costs</a:t>
            </a:r>
            <a:r>
              <a:rPr lang="de-AT" sz="2800" b="1" dirty="0" smtClean="0">
                <a:solidFill>
                  <a:srgbClr val="0070C0"/>
                </a:solidFill>
              </a:rPr>
              <a:t>:</a:t>
            </a:r>
            <a:endParaRPr lang="de-AT" sz="28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de-AT" sz="2800" b="1" dirty="0">
              <a:solidFill>
                <a:srgbClr val="FF000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/>
              <a:t>Share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 smtClean="0"/>
              <a:t>salaries</a:t>
            </a:r>
            <a:endParaRPr lang="de-AT" sz="2800" dirty="0" smtClean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/>
              <a:t>Share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smtClean="0"/>
              <a:t>additional </a:t>
            </a:r>
            <a:r>
              <a:rPr lang="de-AT" sz="2800" dirty="0" err="1" smtClean="0"/>
              <a:t>labor</a:t>
            </a:r>
            <a:r>
              <a:rPr lang="de-AT" sz="2800" dirty="0" smtClean="0"/>
              <a:t> </a:t>
            </a:r>
            <a:r>
              <a:rPr lang="de-AT" sz="2800" dirty="0" err="1" smtClean="0"/>
              <a:t>costs</a:t>
            </a:r>
            <a:endParaRPr lang="de-AT" sz="2800" dirty="0" smtClean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of legal and contract </a:t>
            </a:r>
            <a:r>
              <a:rPr lang="en-US" sz="2800" dirty="0" smtClean="0"/>
              <a:t>additional labor costs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Proportion of </a:t>
            </a:r>
            <a:r>
              <a:rPr lang="en-US" sz="2800" dirty="0" smtClean="0"/>
              <a:t>employee </a:t>
            </a:r>
            <a:r>
              <a:rPr lang="en-US" sz="2800" dirty="0"/>
              <a:t>development </a:t>
            </a:r>
            <a:r>
              <a:rPr lang="en-US" sz="2800" dirty="0" smtClean="0"/>
              <a:t>costs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of personnel management </a:t>
            </a:r>
            <a:r>
              <a:rPr lang="en-US" sz="2800" dirty="0" smtClean="0"/>
              <a:t>costs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Proportion of </a:t>
            </a:r>
            <a:r>
              <a:rPr lang="en-US" sz="2800" dirty="0" smtClean="0"/>
              <a:t>employee </a:t>
            </a:r>
            <a:r>
              <a:rPr lang="en-US" sz="2800" dirty="0"/>
              <a:t>costs to total costs</a:t>
            </a:r>
            <a:endParaRPr lang="en-US" altLang="de-DE" sz="2800" b="1" dirty="0" smtClean="0">
              <a:solidFill>
                <a:srgbClr val="0070C0"/>
              </a:solidFill>
            </a:endParaRP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8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52629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/>
              <a:t>“Personnel </a:t>
            </a:r>
            <a:r>
              <a:rPr lang="en-US" sz="2800" b="1" dirty="0" smtClean="0"/>
              <a:t>Costs”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2. </a:t>
            </a:r>
            <a:r>
              <a:rPr lang="en-US" sz="2800" b="1" dirty="0">
                <a:solidFill>
                  <a:srgbClr val="0070C0"/>
                </a:solidFill>
              </a:rPr>
              <a:t>Structure of labor costs for different groups of people</a:t>
            </a:r>
            <a:r>
              <a:rPr lang="de-AT" sz="2800" b="1" dirty="0" smtClean="0">
                <a:solidFill>
                  <a:srgbClr val="0070C0"/>
                </a:solidFill>
              </a:rPr>
              <a:t>:</a:t>
            </a:r>
            <a:r>
              <a:rPr lang="de-AT" sz="2000" dirty="0" smtClean="0">
                <a:solidFill>
                  <a:srgbClr val="0070C0"/>
                </a:solidFill>
              </a:rPr>
              <a:t> </a:t>
            </a:r>
            <a:r>
              <a:rPr lang="de-AT" sz="2000" i="1" dirty="0" smtClean="0">
                <a:solidFill>
                  <a:srgbClr val="0070C0"/>
                </a:solidFill>
              </a:rPr>
              <a:t>(</a:t>
            </a:r>
            <a:r>
              <a:rPr lang="de-AT" sz="2000" i="1" dirty="0" err="1" smtClean="0">
                <a:solidFill>
                  <a:srgbClr val="0070C0"/>
                </a:solidFill>
              </a:rPr>
              <a:t>worker</a:t>
            </a:r>
            <a:r>
              <a:rPr lang="de-AT" sz="2000" i="1" dirty="0" smtClean="0">
                <a:solidFill>
                  <a:srgbClr val="0070C0"/>
                </a:solidFill>
              </a:rPr>
              <a:t>, </a:t>
            </a:r>
            <a:r>
              <a:rPr lang="de-AT" sz="2000" i="1" dirty="0" err="1" smtClean="0">
                <a:solidFill>
                  <a:srgbClr val="0070C0"/>
                </a:solidFill>
              </a:rPr>
              <a:t>employee</a:t>
            </a:r>
            <a:r>
              <a:rPr lang="de-AT" sz="2000" i="1" dirty="0" smtClean="0">
                <a:solidFill>
                  <a:srgbClr val="0070C0"/>
                </a:solidFill>
              </a:rPr>
              <a:t>, </a:t>
            </a:r>
            <a:r>
              <a:rPr lang="de-AT" sz="2000" i="1" dirty="0" err="1" smtClean="0">
                <a:solidFill>
                  <a:srgbClr val="0070C0"/>
                </a:solidFill>
              </a:rPr>
              <a:t>staff</a:t>
            </a:r>
            <a:r>
              <a:rPr lang="de-AT" sz="2000" i="1" dirty="0" smtClean="0">
                <a:solidFill>
                  <a:srgbClr val="0070C0"/>
                </a:solidFill>
              </a:rPr>
              <a:t>, etc.)</a:t>
            </a:r>
            <a:endParaRPr lang="de-AT" sz="2800" b="1" i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de-AT" sz="2800" b="1" dirty="0">
              <a:solidFill>
                <a:srgbClr val="FF000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of personnel expense of </a:t>
            </a:r>
            <a:r>
              <a:rPr lang="en-US" sz="2800" dirty="0" smtClean="0"/>
              <a:t>workers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of remunerations of </a:t>
            </a:r>
            <a:r>
              <a:rPr lang="en-US" sz="2800" dirty="0" smtClean="0"/>
              <a:t>workers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of </a:t>
            </a:r>
            <a:r>
              <a:rPr lang="en-US" sz="2800" dirty="0" smtClean="0"/>
              <a:t>additional labor </a:t>
            </a:r>
            <a:r>
              <a:rPr lang="en-US" sz="2800" dirty="0"/>
              <a:t>costs of </a:t>
            </a:r>
            <a:r>
              <a:rPr lang="en-US" sz="2800" dirty="0" smtClean="0"/>
              <a:t>workers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of legal and contract additional labor </a:t>
            </a:r>
            <a:r>
              <a:rPr lang="en-US" sz="2800" dirty="0" smtClean="0"/>
              <a:t>costs of workers</a:t>
            </a:r>
            <a:endParaRPr lang="en-US" sz="2800" dirty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of </a:t>
            </a:r>
            <a:r>
              <a:rPr lang="en-US" sz="2800" dirty="0" smtClean="0"/>
              <a:t>corporate labor </a:t>
            </a:r>
            <a:r>
              <a:rPr lang="en-US" sz="2800" dirty="0"/>
              <a:t>costs of </a:t>
            </a:r>
            <a:r>
              <a:rPr lang="en-US" sz="2800" dirty="0" smtClean="0"/>
              <a:t>workers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de-DE" sz="2800" b="1" dirty="0" smtClean="0">
              <a:solidFill>
                <a:srgbClr val="0070C0"/>
              </a:solidFill>
            </a:endParaRP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40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44873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/>
              <a:t>“Personnel </a:t>
            </a:r>
            <a:r>
              <a:rPr lang="en-US" sz="2800" b="1" dirty="0" smtClean="0"/>
              <a:t>Costs”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2800" b="1" dirty="0">
                <a:solidFill>
                  <a:srgbClr val="0070C0"/>
                </a:solidFill>
              </a:rPr>
              <a:t>3</a:t>
            </a:r>
            <a:r>
              <a:rPr lang="en-US" sz="2800" b="1" dirty="0" smtClean="0">
                <a:solidFill>
                  <a:srgbClr val="0070C0"/>
                </a:solidFill>
              </a:rPr>
              <a:t>. relationship </a:t>
            </a:r>
            <a:r>
              <a:rPr lang="en-US" sz="2800" b="1" dirty="0">
                <a:solidFill>
                  <a:srgbClr val="0070C0"/>
                </a:solidFill>
              </a:rPr>
              <a:t>of personnel costs different groups of </a:t>
            </a:r>
            <a:r>
              <a:rPr lang="en-US" sz="2800" b="1" dirty="0" smtClean="0">
                <a:solidFill>
                  <a:srgbClr val="0070C0"/>
                </a:solidFill>
              </a:rPr>
              <a:t>people</a:t>
            </a:r>
            <a:r>
              <a:rPr lang="de-AT" sz="2800" b="1" dirty="0" smtClean="0">
                <a:solidFill>
                  <a:srgbClr val="0070C0"/>
                </a:solidFill>
              </a:rPr>
              <a:t>:</a:t>
            </a:r>
            <a:endParaRPr lang="de-AT" sz="28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de-AT" sz="2800" b="1" dirty="0">
              <a:solidFill>
                <a:srgbClr val="FF000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</a:t>
            </a:r>
            <a:r>
              <a:rPr lang="en-US" sz="2800" dirty="0" smtClean="0"/>
              <a:t>of personnel </a:t>
            </a:r>
            <a:r>
              <a:rPr lang="en-US" sz="2800" dirty="0"/>
              <a:t>costs employee to </a:t>
            </a:r>
            <a:r>
              <a:rPr lang="en-US" sz="2800" dirty="0" smtClean="0"/>
              <a:t>workers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</a:t>
            </a:r>
            <a:r>
              <a:rPr lang="en-US" sz="2800" dirty="0" smtClean="0"/>
              <a:t>of additional labor </a:t>
            </a:r>
            <a:r>
              <a:rPr lang="en-US" sz="2800" dirty="0"/>
              <a:t>costs employee to </a:t>
            </a:r>
            <a:r>
              <a:rPr lang="en-US" sz="2800" dirty="0" smtClean="0"/>
              <a:t>workers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de-DE" sz="2800" b="1" dirty="0" smtClean="0">
              <a:solidFill>
                <a:srgbClr val="0070C0"/>
              </a:solidFill>
            </a:endParaRP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7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712551"/>
            <a:ext cx="813690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sz="2800" b="1" dirty="0" err="1"/>
              <a:t>unemployment</a:t>
            </a:r>
            <a:r>
              <a:rPr lang="de-AT" sz="2800" b="1" dirty="0"/>
              <a:t> </a:t>
            </a:r>
            <a:r>
              <a:rPr lang="de-AT" sz="2800" b="1" dirty="0" err="1"/>
              <a:t>statistics</a:t>
            </a:r>
            <a:r>
              <a:rPr lang="en-US" sz="2800" b="1" dirty="0" smtClean="0"/>
              <a:t>: </a:t>
            </a:r>
            <a:r>
              <a:rPr lang="en-US" dirty="0" smtClean="0"/>
              <a:t>(</a:t>
            </a:r>
            <a:r>
              <a:rPr lang="en-US" b="1" dirty="0" smtClean="0"/>
              <a:t>AT: </a:t>
            </a:r>
            <a:r>
              <a:rPr lang="en-US" dirty="0" smtClean="0"/>
              <a:t>1985-2015)</a:t>
            </a:r>
            <a:endParaRPr lang="en-US" sz="1600" dirty="0" smtClean="0"/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de-AT" altLang="de-DE" sz="1400" smtClean="0">
              <a:latin typeface="Times New Roman" pitchFamily="18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652120" y="6542760"/>
            <a:ext cx="3363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 smtClean="0"/>
              <a:t>Source: Der Standard, 9./10.05.2015, </a:t>
            </a:r>
            <a:r>
              <a:rPr lang="de-AT" sz="1100" dirty="0" err="1" smtClean="0"/>
              <a:t>page</a:t>
            </a:r>
            <a:r>
              <a:rPr lang="de-AT" sz="1100" dirty="0" smtClean="0"/>
              <a:t> 6</a:t>
            </a:r>
            <a:endParaRPr lang="de-AT" sz="11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68" y="1208475"/>
            <a:ext cx="7020272" cy="526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17271"/>
            <a:ext cx="8136904" cy="53491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/>
              <a:t>“Personnel </a:t>
            </a:r>
            <a:r>
              <a:rPr lang="en-US" sz="2800" b="1" dirty="0" smtClean="0"/>
              <a:t>Costs” Indicators: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4. relationship </a:t>
            </a:r>
            <a:r>
              <a:rPr lang="en-US" sz="2800" b="1" dirty="0">
                <a:solidFill>
                  <a:srgbClr val="0070C0"/>
                </a:solidFill>
              </a:rPr>
              <a:t>of personnel </a:t>
            </a:r>
            <a:r>
              <a:rPr lang="en-US" sz="2800" b="1" dirty="0" smtClean="0">
                <a:solidFill>
                  <a:srgbClr val="0070C0"/>
                </a:solidFill>
              </a:rPr>
              <a:t>costs to performance data</a:t>
            </a:r>
            <a:r>
              <a:rPr lang="de-AT" sz="2800" b="1" dirty="0" smtClean="0">
                <a:solidFill>
                  <a:srgbClr val="0070C0"/>
                </a:solidFill>
              </a:rPr>
              <a:t>:</a:t>
            </a:r>
            <a:endParaRPr lang="de-AT" sz="2800" b="1" dirty="0">
              <a:solidFill>
                <a:srgbClr val="0070C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 smtClean="0"/>
              <a:t>share </a:t>
            </a:r>
            <a:r>
              <a:rPr lang="en-US" sz="2800" dirty="0"/>
              <a:t>of personnel expenses to </a:t>
            </a:r>
            <a:r>
              <a:rPr lang="en-US" sz="2800" dirty="0" smtClean="0"/>
              <a:t>corporate turnover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of personnel costs to production </a:t>
            </a:r>
            <a:r>
              <a:rPr lang="en-US" sz="2800" dirty="0" smtClean="0"/>
              <a:t>volume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of personnel expenses to total operating revenue, </a:t>
            </a:r>
            <a:r>
              <a:rPr lang="en-US" sz="2800" dirty="0" smtClean="0"/>
              <a:t>profit &amp; loss calculation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Personnel costs per employee rendered production </a:t>
            </a:r>
            <a:r>
              <a:rPr lang="en-US" sz="2800" dirty="0" smtClean="0"/>
              <a:t>hour</a:t>
            </a: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66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491826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/>
              <a:t>“Personnel </a:t>
            </a:r>
            <a:r>
              <a:rPr lang="en-US" sz="2800" b="1" dirty="0" smtClean="0"/>
              <a:t>Costs”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2800" b="1" dirty="0">
                <a:solidFill>
                  <a:srgbClr val="0070C0"/>
                </a:solidFill>
              </a:rPr>
              <a:t>5</a:t>
            </a:r>
            <a:r>
              <a:rPr lang="en-US" sz="2800" b="1" dirty="0" smtClean="0">
                <a:solidFill>
                  <a:srgbClr val="0070C0"/>
                </a:solidFill>
              </a:rPr>
              <a:t>. </a:t>
            </a:r>
            <a:r>
              <a:rPr lang="de-AT" sz="2800" b="1" dirty="0" smtClean="0">
                <a:solidFill>
                  <a:srgbClr val="0070C0"/>
                </a:solidFill>
              </a:rPr>
              <a:t>Key </a:t>
            </a:r>
            <a:r>
              <a:rPr lang="de-AT" sz="2800" b="1" dirty="0" err="1">
                <a:solidFill>
                  <a:srgbClr val="0070C0"/>
                </a:solidFill>
              </a:rPr>
              <a:t>figures</a:t>
            </a:r>
            <a:r>
              <a:rPr lang="de-AT" sz="2800" b="1" dirty="0">
                <a:solidFill>
                  <a:srgbClr val="0070C0"/>
                </a:solidFill>
              </a:rPr>
              <a:t> per </a:t>
            </a:r>
            <a:r>
              <a:rPr lang="de-AT" sz="2800" b="1" dirty="0" err="1" smtClean="0">
                <a:solidFill>
                  <a:srgbClr val="0070C0"/>
                </a:solidFill>
              </a:rPr>
              <a:t>employee</a:t>
            </a:r>
            <a:r>
              <a:rPr lang="de-AT" sz="2800" b="1" dirty="0" smtClean="0">
                <a:solidFill>
                  <a:srgbClr val="0070C0"/>
                </a:solidFill>
              </a:rPr>
              <a:t>:</a:t>
            </a:r>
            <a:endParaRPr lang="de-AT" sz="28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de-AT" sz="2800" b="1" dirty="0">
              <a:solidFill>
                <a:srgbClr val="FF000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 smtClean="0"/>
              <a:t>Personnel </a:t>
            </a:r>
            <a:r>
              <a:rPr lang="en-US" sz="2800" dirty="0"/>
              <a:t>costs per company </a:t>
            </a:r>
            <a:r>
              <a:rPr lang="en-US" sz="2800" dirty="0" smtClean="0"/>
              <a:t>employees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 smtClean="0"/>
              <a:t>Additional personnel </a:t>
            </a:r>
            <a:r>
              <a:rPr lang="en-US" sz="2800" dirty="0"/>
              <a:t>costs per company </a:t>
            </a:r>
            <a:r>
              <a:rPr lang="en-US" sz="2800" dirty="0" smtClean="0"/>
              <a:t>employees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legal and contract additional labor costs of </a:t>
            </a:r>
            <a:r>
              <a:rPr lang="en-US" sz="2800" dirty="0" smtClean="0"/>
              <a:t>company employees 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operational labor costs per company employees </a:t>
            </a:r>
            <a:endParaRPr lang="en-US" sz="2800" dirty="0" smtClean="0"/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53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52629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 smtClean="0"/>
              <a:t>“Social Performance”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 smtClean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</a:rPr>
              <a:t>Percentage of employees at the site </a:t>
            </a:r>
            <a:r>
              <a:rPr lang="en-US" sz="2800" dirty="0" smtClean="0">
                <a:solidFill>
                  <a:srgbClr val="002060"/>
                </a:solidFill>
              </a:rPr>
              <a:t>meals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</a:rPr>
              <a:t>Percentage of employees in company-owned </a:t>
            </a:r>
            <a:r>
              <a:rPr lang="en-US" sz="2800" dirty="0" smtClean="0">
                <a:solidFill>
                  <a:srgbClr val="002060"/>
                </a:solidFill>
              </a:rPr>
              <a:t>apartments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</a:rPr>
              <a:t>Proportion of users of company-owned sports </a:t>
            </a:r>
            <a:r>
              <a:rPr lang="en-US" sz="2800" dirty="0" smtClean="0">
                <a:solidFill>
                  <a:srgbClr val="002060"/>
                </a:solidFill>
              </a:rPr>
              <a:t>facilities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</a:rPr>
              <a:t>Proportion of users of company-owned </a:t>
            </a:r>
            <a:r>
              <a:rPr lang="en-US" sz="2800" b="1" dirty="0" smtClean="0">
                <a:solidFill>
                  <a:srgbClr val="002060"/>
                </a:solidFill>
              </a:rPr>
              <a:t>kindergarten´s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</a:rPr>
              <a:t>Proportion of users of voluntary occupational </a:t>
            </a:r>
            <a:r>
              <a:rPr lang="en-US" sz="2800" dirty="0" smtClean="0">
                <a:solidFill>
                  <a:srgbClr val="002060"/>
                </a:solidFill>
              </a:rPr>
              <a:t>pensions</a:t>
            </a: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8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4184832"/>
            <a:ext cx="7632966" cy="1575048"/>
          </a:xfrm>
        </p:spPr>
        <p:txBody>
          <a:bodyPr>
            <a:noAutofit/>
          </a:bodyPr>
          <a:lstStyle/>
          <a:p>
            <a:r>
              <a:rPr lang="de-AT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A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A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Dipl.-Ing. Johannes GOELLNER, </a:t>
            </a:r>
            <a:r>
              <a:rPr lang="de-AT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johannes.goellner@meinesteuerberatung.at</a:t>
            </a: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1030 Vienna, </a:t>
            </a:r>
            <a:r>
              <a:rPr lang="de-AT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Marxergasse</a:t>
            </a: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13/10, Austria</a:t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mobil: +43-(0)650-22529991</a:t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9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3717032"/>
            <a:ext cx="763296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de-A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875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644311"/>
            <a:ext cx="813690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sz="2800" b="1" dirty="0" err="1"/>
              <a:t>unemployment</a:t>
            </a:r>
            <a:r>
              <a:rPr lang="de-AT" sz="2800" b="1" dirty="0"/>
              <a:t> </a:t>
            </a:r>
            <a:r>
              <a:rPr lang="de-AT" sz="2800" b="1" dirty="0" err="1"/>
              <a:t>statistics</a:t>
            </a:r>
            <a:r>
              <a:rPr lang="en-US" sz="2800" b="1" dirty="0" smtClean="0"/>
              <a:t>: EU-Space</a:t>
            </a: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de-AT" altLang="de-DE" sz="1400" smtClean="0">
              <a:latin typeface="Times New Roman" pitchFamily="18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652120" y="6542760"/>
            <a:ext cx="3363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 smtClean="0"/>
              <a:t>Source: Der Standard, 9./10.05.2015, </a:t>
            </a:r>
            <a:r>
              <a:rPr lang="de-AT" sz="1100" dirty="0" err="1" smtClean="0"/>
              <a:t>page</a:t>
            </a:r>
            <a:r>
              <a:rPr lang="de-AT" sz="1100" dirty="0" smtClean="0"/>
              <a:t> 6</a:t>
            </a:r>
            <a:endParaRPr lang="de-AT" sz="11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67531"/>
            <a:ext cx="7131316" cy="534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371351"/>
            <a:ext cx="3621584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sz="2800" b="1" dirty="0" err="1"/>
              <a:t>unemployment</a:t>
            </a:r>
            <a:r>
              <a:rPr lang="de-AT" sz="2800" b="1" dirty="0"/>
              <a:t> </a:t>
            </a:r>
            <a:endParaRPr lang="de-AT" sz="28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sz="2800" b="1" dirty="0" err="1" smtClean="0"/>
              <a:t>statistics</a:t>
            </a:r>
            <a:r>
              <a:rPr lang="en-US" sz="2800" b="1" dirty="0" smtClean="0"/>
              <a:t>:</a:t>
            </a: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de-AT" altLang="de-DE" sz="1400" smtClean="0">
              <a:latin typeface="Times New Roman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652120" y="6542760"/>
            <a:ext cx="3363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 smtClean="0"/>
              <a:t>Source: Der Standard, 9./10.05.2015, </a:t>
            </a:r>
            <a:r>
              <a:rPr lang="de-AT" sz="1100" dirty="0" err="1" smtClean="0"/>
              <a:t>page</a:t>
            </a:r>
            <a:r>
              <a:rPr lang="de-AT" sz="1100" dirty="0" smtClean="0"/>
              <a:t> 7</a:t>
            </a:r>
            <a:endParaRPr lang="de-AT" sz="11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00996"/>
            <a:ext cx="6912768" cy="518457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547664" y="23526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 err="1">
                <a:solidFill>
                  <a:srgbClr val="002060"/>
                </a:solidFill>
              </a:rPr>
              <a:t>u</a:t>
            </a:r>
            <a:r>
              <a:rPr lang="de-AT" b="1" dirty="0" err="1" smtClean="0">
                <a:solidFill>
                  <a:srgbClr val="002060"/>
                </a:solidFill>
              </a:rPr>
              <a:t>nemployment</a:t>
            </a:r>
            <a:r>
              <a:rPr lang="de-AT" b="1" dirty="0" smtClean="0">
                <a:solidFill>
                  <a:srgbClr val="002060"/>
                </a:solidFill>
              </a:rPr>
              <a:t>: AT</a:t>
            </a:r>
            <a:endParaRPr lang="de-AT" b="1" dirty="0">
              <a:solidFill>
                <a:srgbClr val="00206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076056" y="23526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 err="1" smtClean="0">
                <a:solidFill>
                  <a:srgbClr val="002060"/>
                </a:solidFill>
              </a:rPr>
              <a:t>Unemployment</a:t>
            </a:r>
            <a:r>
              <a:rPr lang="de-AT" b="1" dirty="0" smtClean="0">
                <a:solidFill>
                  <a:srgbClr val="002060"/>
                </a:solidFill>
              </a:rPr>
              <a:t> ORIGIN</a:t>
            </a:r>
            <a:endParaRPr lang="de-AT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4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dirty="0" smtClean="0"/>
              <a:t>Structure of Personnel Costs:</a:t>
            </a: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de-AT" altLang="de-DE" sz="1400" smtClean="0">
              <a:latin typeface="Times New Roman" pitchFamily="18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18368" y="1844824"/>
            <a:ext cx="7942064" cy="43204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Textfeld 2"/>
          <p:cNvSpPr txBox="1"/>
          <p:nvPr/>
        </p:nvSpPr>
        <p:spPr>
          <a:xfrm>
            <a:off x="790408" y="2060848"/>
            <a:ext cx="7416824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  <a:r>
              <a:rPr lang="de-A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de-A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90408" y="2833772"/>
            <a:ext cx="3384376" cy="95410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 err="1"/>
              <a:t>remuneration</a:t>
            </a:r>
            <a:r>
              <a:rPr lang="de-AT" sz="2800" b="1" dirty="0"/>
              <a:t> </a:t>
            </a:r>
            <a:r>
              <a:rPr lang="de-AT" sz="2800" b="1" dirty="0" err="1"/>
              <a:t>for</a:t>
            </a:r>
            <a:r>
              <a:rPr lang="de-AT" sz="2800" b="1" dirty="0"/>
              <a:t> </a:t>
            </a:r>
            <a:r>
              <a:rPr lang="de-AT" sz="2800" b="1" dirty="0" err="1"/>
              <a:t>work</a:t>
            </a:r>
            <a:r>
              <a:rPr lang="de-AT" sz="2800" b="1" dirty="0"/>
              <a:t> </a:t>
            </a:r>
            <a:r>
              <a:rPr lang="de-AT" sz="2800" b="1" dirty="0" err="1"/>
              <a:t>done</a:t>
            </a:r>
            <a:endParaRPr lang="de-A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663888" y="2833772"/>
            <a:ext cx="3543344" cy="95410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</a:t>
            </a:r>
            <a:r>
              <a:rPr lang="de-AT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  <a:r>
              <a:rPr lang="de-A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de-A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18046" y="4259852"/>
            <a:ext cx="3708412" cy="138499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A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</a:p>
          <a:p>
            <a:pPr algn="ctr"/>
            <a:r>
              <a:rPr lang="en-US" sz="2800" b="1" dirty="0" smtClean="0"/>
              <a:t>legal </a:t>
            </a:r>
            <a:r>
              <a:rPr lang="en-US" sz="2800" b="1" dirty="0"/>
              <a:t>and contract </a:t>
            </a:r>
            <a:r>
              <a:rPr lang="en-US" sz="2800" b="1" dirty="0" smtClean="0"/>
              <a:t>(</a:t>
            </a:r>
            <a:r>
              <a:rPr lang="en-US" sz="2800" b="1" dirty="0" err="1" smtClean="0"/>
              <a:t>tarif</a:t>
            </a:r>
            <a:r>
              <a:rPr lang="en-US" sz="2800" b="1" dirty="0" smtClean="0"/>
              <a:t>)</a:t>
            </a:r>
            <a:endParaRPr lang="de-A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431872" y="4259852"/>
            <a:ext cx="3950440" cy="95410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A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</a:p>
          <a:p>
            <a:pPr algn="ctr"/>
            <a:r>
              <a:rPr lang="de-AT" sz="2800" b="1" dirty="0" err="1"/>
              <a:t>company</a:t>
            </a:r>
            <a:r>
              <a:rPr lang="de-AT" sz="2800" b="1" dirty="0"/>
              <a:t> </a:t>
            </a:r>
            <a:r>
              <a:rPr lang="de-AT" sz="2800" b="1" dirty="0" err="1"/>
              <a:t>agreement</a:t>
            </a:r>
            <a:endParaRPr lang="de-A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Gerade Verbindung mit Pfeil 4"/>
          <p:cNvCxnSpPr>
            <a:stCxn id="3" idx="2"/>
            <a:endCxn id="6" idx="0"/>
          </p:cNvCxnSpPr>
          <p:nvPr/>
        </p:nvCxnSpPr>
        <p:spPr>
          <a:xfrm flipH="1">
            <a:off x="2482596" y="2584068"/>
            <a:ext cx="2016224" cy="2497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4498820" y="2584320"/>
            <a:ext cx="1908272" cy="2497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6435560" y="3787879"/>
            <a:ext cx="186982" cy="4809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H="1">
            <a:off x="2570596" y="3787879"/>
            <a:ext cx="3864964" cy="47197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6006212" y="6542760"/>
            <a:ext cx="30095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 smtClean="0"/>
              <a:t>Source: Küpper, H.-U. (2005), </a:t>
            </a:r>
            <a:r>
              <a:rPr lang="de-AT" sz="1100" dirty="0" err="1" smtClean="0"/>
              <a:t>page</a:t>
            </a:r>
            <a:r>
              <a:rPr lang="de-AT" sz="1100" dirty="0" smtClean="0"/>
              <a:t> 369</a:t>
            </a:r>
            <a:endParaRPr lang="de-AT" sz="1100" dirty="0"/>
          </a:p>
        </p:txBody>
      </p:sp>
    </p:spTree>
    <p:extLst>
      <p:ext uri="{BB962C8B-B14F-4D97-AF65-F5344CB8AC3E}">
        <p14:creationId xmlns:p14="http://schemas.microsoft.com/office/powerpoint/2010/main" val="177147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dirty="0" smtClean="0"/>
              <a:t>Logic of Indicator Development:</a:t>
            </a: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de-AT" altLang="de-DE" sz="1400" smtClean="0">
              <a:latin typeface="Times New Roman" pitchFamily="18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18368" y="1508731"/>
            <a:ext cx="8136904" cy="48725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Textfeld 6"/>
          <p:cNvSpPr txBox="1"/>
          <p:nvPr/>
        </p:nvSpPr>
        <p:spPr>
          <a:xfrm>
            <a:off x="518368" y="3405178"/>
            <a:ext cx="1965400" cy="113877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de-A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Indicator</a:t>
            </a:r>
            <a:r>
              <a:rPr lang="de-A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Systems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989902" y="5147535"/>
            <a:ext cx="2088232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400" dirty="0"/>
              <a:t>model-</a:t>
            </a:r>
            <a:r>
              <a:rPr lang="de-AT" sz="2400" dirty="0" err="1"/>
              <a:t>based</a:t>
            </a:r>
            <a:r>
              <a:rPr lang="de-AT" sz="2400" dirty="0"/>
              <a:t> </a:t>
            </a:r>
            <a:r>
              <a:rPr lang="de-AT" sz="2400" dirty="0" err="1"/>
              <a:t>justification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989902" y="3871134"/>
            <a:ext cx="2088232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400" dirty="0" err="1"/>
              <a:t>empirical-inductive</a:t>
            </a:r>
            <a:r>
              <a:rPr lang="de-AT" sz="2400" dirty="0"/>
              <a:t> </a:t>
            </a:r>
            <a:r>
              <a:rPr lang="de-AT" sz="2400" dirty="0" err="1"/>
              <a:t>generation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989902" y="2573061"/>
            <a:ext cx="2088232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400" dirty="0" err="1"/>
              <a:t>empirical-theoretical</a:t>
            </a:r>
            <a:r>
              <a:rPr lang="de-AT" sz="2400" dirty="0"/>
              <a:t> </a:t>
            </a:r>
            <a:r>
              <a:rPr lang="de-AT" sz="2400" dirty="0" err="1"/>
              <a:t>foundation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2971184" y="1620344"/>
            <a:ext cx="2088232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400" dirty="0" err="1"/>
              <a:t>logical</a:t>
            </a:r>
            <a:r>
              <a:rPr lang="de-AT" sz="2400" dirty="0"/>
              <a:t> </a:t>
            </a:r>
            <a:r>
              <a:rPr lang="de-AT" sz="2400" dirty="0" err="1"/>
              <a:t>derivation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508103" y="1592073"/>
            <a:ext cx="3097899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400" dirty="0" err="1"/>
              <a:t>definition</a:t>
            </a:r>
            <a:r>
              <a:rPr lang="de-AT" sz="2400" dirty="0"/>
              <a:t> </a:t>
            </a:r>
            <a:r>
              <a:rPr lang="de-AT" sz="2400" dirty="0" err="1"/>
              <a:t>logical</a:t>
            </a:r>
            <a:r>
              <a:rPr lang="de-AT" sz="2400" dirty="0"/>
              <a:t> </a:t>
            </a:r>
            <a:r>
              <a:rPr lang="de-AT" sz="2400" dirty="0" err="1"/>
              <a:t>relationships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508103" y="2492285"/>
            <a:ext cx="3097900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400" dirty="0" err="1"/>
              <a:t>m</a:t>
            </a:r>
            <a:r>
              <a:rPr lang="de-AT" sz="2400" dirty="0" err="1" smtClean="0"/>
              <a:t>athematical</a:t>
            </a:r>
            <a:r>
              <a:rPr lang="de-AT" sz="2400" dirty="0" smtClean="0"/>
              <a:t> </a:t>
            </a:r>
            <a:r>
              <a:rPr lang="de-AT" sz="2400" dirty="0" err="1" smtClean="0"/>
              <a:t>transformation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508103" y="3589843"/>
            <a:ext cx="3085412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400" dirty="0" smtClean="0"/>
              <a:t>Expert </a:t>
            </a:r>
            <a:r>
              <a:rPr lang="de-AT" sz="2400" dirty="0" err="1" smtClean="0"/>
              <a:t>interviews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5508103" y="5062526"/>
            <a:ext cx="3085412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Data analysis using statistical methods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5508103" y="4139793"/>
            <a:ext cx="3085412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400" dirty="0" err="1"/>
              <a:t>plausibility</a:t>
            </a:r>
            <a:r>
              <a:rPr lang="de-AT" sz="2400" dirty="0"/>
              <a:t> </a:t>
            </a:r>
            <a:r>
              <a:rPr lang="de-AT" sz="2400" dirty="0" err="1"/>
              <a:t>considerations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97" name="Gewinkelte Verbindung 11296"/>
          <p:cNvCxnSpPr>
            <a:stCxn id="7" idx="0"/>
            <a:endCxn id="21" idx="1"/>
          </p:cNvCxnSpPr>
          <p:nvPr/>
        </p:nvCxnSpPr>
        <p:spPr>
          <a:xfrm rot="5400000" flipH="1" flipV="1">
            <a:off x="1551459" y="1985453"/>
            <a:ext cx="1369335" cy="14701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2" name="Gewinkelte Verbindung 11301"/>
          <p:cNvCxnSpPr>
            <a:stCxn id="7" idx="3"/>
            <a:endCxn id="19" idx="1"/>
          </p:cNvCxnSpPr>
          <p:nvPr/>
        </p:nvCxnSpPr>
        <p:spPr>
          <a:xfrm flipV="1">
            <a:off x="2483768" y="3173226"/>
            <a:ext cx="506134" cy="801339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5" name="Gewinkelte Verbindung 11304"/>
          <p:cNvCxnSpPr>
            <a:stCxn id="7" idx="2"/>
            <a:endCxn id="15" idx="1"/>
          </p:cNvCxnSpPr>
          <p:nvPr/>
        </p:nvCxnSpPr>
        <p:spPr>
          <a:xfrm rot="16200000" flipH="1">
            <a:off x="1643611" y="4401408"/>
            <a:ext cx="1203749" cy="148883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9" name="Gewinkelte Verbindung 11308"/>
          <p:cNvCxnSpPr>
            <a:stCxn id="7" idx="3"/>
          </p:cNvCxnSpPr>
          <p:nvPr/>
        </p:nvCxnSpPr>
        <p:spPr>
          <a:xfrm>
            <a:off x="2483768" y="3974565"/>
            <a:ext cx="487416" cy="496733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12" name="Gewinkelte Verbindung 11311"/>
          <p:cNvCxnSpPr>
            <a:stCxn id="21" idx="3"/>
            <a:endCxn id="24" idx="1"/>
          </p:cNvCxnSpPr>
          <p:nvPr/>
        </p:nvCxnSpPr>
        <p:spPr>
          <a:xfrm>
            <a:off x="5059416" y="2035843"/>
            <a:ext cx="448687" cy="871941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15" name="Gewinkelte Verbindung 11314"/>
          <p:cNvCxnSpPr>
            <a:stCxn id="21" idx="3"/>
            <a:endCxn id="22" idx="1"/>
          </p:cNvCxnSpPr>
          <p:nvPr/>
        </p:nvCxnSpPr>
        <p:spPr>
          <a:xfrm flipV="1">
            <a:off x="5059416" y="2007572"/>
            <a:ext cx="448687" cy="28271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18" name="Gewinkelte Verbindung 11317"/>
          <p:cNvCxnSpPr>
            <a:stCxn id="18" idx="3"/>
            <a:endCxn id="25" idx="1"/>
          </p:cNvCxnSpPr>
          <p:nvPr/>
        </p:nvCxnSpPr>
        <p:spPr>
          <a:xfrm flipV="1">
            <a:off x="5078134" y="3820676"/>
            <a:ext cx="429969" cy="650623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21" name="Gewinkelte Verbindung 11320"/>
          <p:cNvCxnSpPr>
            <a:stCxn id="18" idx="3"/>
          </p:cNvCxnSpPr>
          <p:nvPr/>
        </p:nvCxnSpPr>
        <p:spPr>
          <a:xfrm>
            <a:off x="5078134" y="4471299"/>
            <a:ext cx="438482" cy="134208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24" name="Gewinkelte Verbindung 11323"/>
          <p:cNvCxnSpPr>
            <a:stCxn id="18" idx="3"/>
            <a:endCxn id="26" idx="1"/>
          </p:cNvCxnSpPr>
          <p:nvPr/>
        </p:nvCxnSpPr>
        <p:spPr>
          <a:xfrm>
            <a:off x="5078134" y="4471299"/>
            <a:ext cx="429969" cy="1006726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31" name="Textfeld 11330"/>
          <p:cNvSpPr txBox="1"/>
          <p:nvPr/>
        </p:nvSpPr>
        <p:spPr>
          <a:xfrm>
            <a:off x="6006212" y="6542760"/>
            <a:ext cx="30095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 smtClean="0"/>
              <a:t>Source: Küpper, H.-U. (2005), </a:t>
            </a:r>
            <a:r>
              <a:rPr lang="de-AT" sz="1100" dirty="0" err="1" smtClean="0"/>
              <a:t>page</a:t>
            </a:r>
            <a:r>
              <a:rPr lang="de-AT" sz="1100" dirty="0" smtClean="0"/>
              <a:t> 369</a:t>
            </a:r>
            <a:endParaRPr lang="de-AT" sz="1100" dirty="0"/>
          </a:p>
        </p:txBody>
      </p:sp>
    </p:spTree>
    <p:extLst>
      <p:ext uri="{BB962C8B-B14F-4D97-AF65-F5344CB8AC3E}">
        <p14:creationId xmlns:p14="http://schemas.microsoft.com/office/powerpoint/2010/main" val="119297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52629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dirty="0"/>
              <a:t>S</a:t>
            </a:r>
            <a:r>
              <a:rPr lang="en-US" sz="2800" b="1" dirty="0" smtClean="0"/>
              <a:t>elected </a:t>
            </a:r>
            <a:r>
              <a:rPr lang="en-US" sz="2800" b="1" dirty="0"/>
              <a:t>I</a:t>
            </a:r>
            <a:r>
              <a:rPr lang="en-US" sz="2800" b="1" dirty="0" smtClean="0"/>
              <a:t>ndicators </a:t>
            </a:r>
            <a:r>
              <a:rPr lang="en-US" sz="2800" b="1" dirty="0"/>
              <a:t>relating to </a:t>
            </a:r>
            <a:r>
              <a:rPr lang="en-US" sz="2800" b="1" dirty="0" smtClean="0"/>
              <a:t>   Personnel </a:t>
            </a:r>
            <a:r>
              <a:rPr lang="en-US" sz="2800" b="1" dirty="0"/>
              <a:t>S</a:t>
            </a:r>
            <a:r>
              <a:rPr lang="en-US" sz="2800" b="1" dirty="0" smtClean="0"/>
              <a:t>tatistics: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 smtClean="0"/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</a:rPr>
              <a:t>“Personnel </a:t>
            </a:r>
            <a:r>
              <a:rPr lang="en-US" sz="2800" b="1" dirty="0">
                <a:solidFill>
                  <a:srgbClr val="0070C0"/>
                </a:solidFill>
              </a:rPr>
              <a:t>S</a:t>
            </a:r>
            <a:r>
              <a:rPr lang="en-US" sz="2800" b="1" dirty="0" smtClean="0">
                <a:solidFill>
                  <a:srgbClr val="0070C0"/>
                </a:solidFill>
              </a:rPr>
              <a:t>tructure” Indicators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“Personnel </a:t>
            </a:r>
            <a:r>
              <a:rPr lang="en-US" sz="2800" b="1" dirty="0" smtClean="0">
                <a:solidFill>
                  <a:srgbClr val="0070C0"/>
                </a:solidFill>
              </a:rPr>
              <a:t>Movement” Indicators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“Personnel </a:t>
            </a:r>
            <a:r>
              <a:rPr lang="en-US" sz="2800" b="1" dirty="0" smtClean="0">
                <a:solidFill>
                  <a:srgbClr val="0070C0"/>
                </a:solidFill>
              </a:rPr>
              <a:t>Performance” Indicators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</a:rPr>
              <a:t>“Working Time” Indicators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</a:rPr>
              <a:t>“Personnel Development” Indicators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</a:rPr>
              <a:t>“Job Satisfaction” Indicators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“Personnel </a:t>
            </a:r>
            <a:r>
              <a:rPr lang="en-US" sz="2800" b="1" dirty="0" smtClean="0">
                <a:solidFill>
                  <a:srgbClr val="0070C0"/>
                </a:solidFill>
              </a:rPr>
              <a:t>Costs” Indicators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</a:rPr>
              <a:t>“Social Performance” </a:t>
            </a:r>
            <a:r>
              <a:rPr lang="en-US" sz="2800" b="1" dirty="0">
                <a:solidFill>
                  <a:srgbClr val="0070C0"/>
                </a:solidFill>
              </a:rPr>
              <a:t>Indicators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de-DE" sz="2800" b="1" dirty="0" smtClean="0">
              <a:solidFill>
                <a:srgbClr val="0070C0"/>
              </a:solidFill>
            </a:endParaRP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50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48320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/>
              <a:t>“Personnel Structure” </a:t>
            </a:r>
            <a:r>
              <a:rPr lang="en-US" sz="2800" b="1" dirty="0" smtClean="0"/>
              <a:t>Indicators: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sz="2800" b="1" dirty="0" smtClean="0"/>
          </a:p>
          <a:p>
            <a:pPr marL="514350" indent="-514350" eaLnBrk="1" hangingPunct="1">
              <a:spcBef>
                <a:spcPct val="0"/>
              </a:spcBef>
              <a:buAutoNum type="arabicPeriod"/>
            </a:pPr>
            <a:r>
              <a:rPr lang="de-AT" sz="2800" b="1" dirty="0" err="1">
                <a:solidFill>
                  <a:srgbClr val="0070C0"/>
                </a:solidFill>
              </a:rPr>
              <a:t>u</a:t>
            </a:r>
            <a:r>
              <a:rPr lang="de-AT" sz="2800" b="1" dirty="0" err="1" smtClean="0">
                <a:solidFill>
                  <a:srgbClr val="0070C0"/>
                </a:solidFill>
              </a:rPr>
              <a:t>nder</a:t>
            </a:r>
            <a:r>
              <a:rPr lang="de-AT" sz="2800" b="1" dirty="0" smtClean="0">
                <a:solidFill>
                  <a:srgbClr val="0070C0"/>
                </a:solidFill>
              </a:rPr>
              <a:t> </a:t>
            </a:r>
            <a:r>
              <a:rPr lang="de-AT" sz="2800" b="1" dirty="0" err="1" smtClean="0">
                <a:solidFill>
                  <a:srgbClr val="0070C0"/>
                </a:solidFill>
              </a:rPr>
              <a:t>demographic</a:t>
            </a:r>
            <a:r>
              <a:rPr lang="de-AT" sz="2800" b="1" dirty="0" smtClean="0">
                <a:solidFill>
                  <a:srgbClr val="0070C0"/>
                </a:solidFill>
              </a:rPr>
              <a:t> </a:t>
            </a:r>
            <a:r>
              <a:rPr lang="de-AT" sz="2800" b="1" dirty="0" err="1">
                <a:solidFill>
                  <a:srgbClr val="0070C0"/>
                </a:solidFill>
              </a:rPr>
              <a:t>and</a:t>
            </a:r>
            <a:r>
              <a:rPr lang="de-AT" sz="2800" b="1" dirty="0">
                <a:solidFill>
                  <a:srgbClr val="0070C0"/>
                </a:solidFill>
              </a:rPr>
              <a:t> operational </a:t>
            </a:r>
            <a:endParaRPr lang="de-AT" sz="2800" b="1" dirty="0" smtClean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de-AT" sz="2800" b="1" dirty="0">
                <a:solidFill>
                  <a:srgbClr val="0070C0"/>
                </a:solidFill>
              </a:rPr>
              <a:t> </a:t>
            </a:r>
            <a:r>
              <a:rPr lang="de-AT" sz="2800" b="1" dirty="0" smtClean="0">
                <a:solidFill>
                  <a:srgbClr val="0070C0"/>
                </a:solidFill>
              </a:rPr>
              <a:t>   </a:t>
            </a:r>
            <a:r>
              <a:rPr lang="de-AT" sz="2800" b="1" dirty="0" err="1" smtClean="0">
                <a:solidFill>
                  <a:srgbClr val="0070C0"/>
                </a:solidFill>
              </a:rPr>
              <a:t>aspects</a:t>
            </a:r>
            <a:endParaRPr lang="de-AT" sz="2800" b="1" dirty="0" smtClean="0">
              <a:solidFill>
                <a:srgbClr val="0070C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Average age of the </a:t>
            </a:r>
            <a:r>
              <a:rPr lang="en-US" sz="2800" dirty="0" smtClean="0"/>
              <a:t>workforce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Rate of more than 50 </a:t>
            </a:r>
            <a:r>
              <a:rPr lang="en-US" sz="2800" dirty="0" smtClean="0"/>
              <a:t>years old persons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/>
              <a:t>percentage</a:t>
            </a:r>
            <a:r>
              <a:rPr lang="de-AT" sz="2800" dirty="0"/>
              <a:t>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 smtClean="0"/>
              <a:t>women</a:t>
            </a:r>
            <a:endParaRPr lang="de-AT" sz="2800" dirty="0" smtClean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/>
              <a:t>proportion</a:t>
            </a:r>
            <a:r>
              <a:rPr lang="de-AT" sz="2800" dirty="0"/>
              <a:t>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/>
              <a:t>skilled</a:t>
            </a:r>
            <a:r>
              <a:rPr lang="de-AT" sz="2800" dirty="0"/>
              <a:t> </a:t>
            </a:r>
            <a:r>
              <a:rPr lang="de-AT" sz="2800" dirty="0" err="1" smtClean="0"/>
              <a:t>workers</a:t>
            </a:r>
            <a:endParaRPr lang="de-AT" sz="2800" dirty="0" smtClean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smtClean="0"/>
              <a:t>Proportion/</a:t>
            </a:r>
            <a:r>
              <a:rPr lang="de-AT" sz="2800" dirty="0" err="1" smtClean="0"/>
              <a:t>share</a:t>
            </a:r>
            <a:r>
              <a:rPr lang="de-AT" sz="2800" dirty="0" smtClean="0"/>
              <a:t> </a:t>
            </a:r>
            <a:r>
              <a:rPr lang="de-AT" sz="2800" dirty="0" err="1"/>
              <a:t>handicapped</a:t>
            </a:r>
            <a:r>
              <a:rPr lang="de-AT" sz="2800" dirty="0"/>
              <a:t> </a:t>
            </a:r>
            <a:r>
              <a:rPr lang="de-AT" sz="2800" dirty="0" err="1" smtClean="0"/>
              <a:t>persons</a:t>
            </a:r>
            <a:endParaRPr lang="de-AT" sz="2800" dirty="0" smtClean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/>
              <a:t>average</a:t>
            </a:r>
            <a:r>
              <a:rPr lang="de-AT" sz="2800" dirty="0"/>
              <a:t> </a:t>
            </a:r>
            <a:r>
              <a:rPr lang="de-AT" sz="2800" dirty="0" err="1"/>
              <a:t>length</a:t>
            </a:r>
            <a:r>
              <a:rPr lang="de-AT" sz="2800" dirty="0"/>
              <a:t>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 smtClean="0"/>
              <a:t>service</a:t>
            </a:r>
            <a:endParaRPr lang="de-AT" sz="2800" dirty="0" smtClean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/>
              <a:t>average</a:t>
            </a:r>
            <a:r>
              <a:rPr lang="de-AT" sz="2800" dirty="0"/>
              <a:t> </a:t>
            </a:r>
            <a:r>
              <a:rPr lang="de-AT" sz="2800" dirty="0" err="1"/>
              <a:t>number</a:t>
            </a:r>
            <a:r>
              <a:rPr lang="de-AT" sz="2800" dirty="0"/>
              <a:t>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 smtClean="0"/>
              <a:t>employees</a:t>
            </a:r>
            <a:endParaRPr lang="de-AT" sz="2800" b="1" dirty="0" smtClean="0"/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66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39703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/>
              <a:t>“Personnel Structure” </a:t>
            </a:r>
            <a:r>
              <a:rPr lang="en-US" sz="2800" b="1" dirty="0" smtClean="0"/>
              <a:t>Indicators: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sz="2800" b="1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de-AT" sz="2800" b="1" dirty="0" smtClean="0">
                <a:solidFill>
                  <a:srgbClr val="0070C0"/>
                </a:solidFill>
              </a:rPr>
              <a:t>2. </a:t>
            </a:r>
            <a:r>
              <a:rPr lang="de-AT" sz="2800" b="1" dirty="0" err="1" smtClean="0">
                <a:solidFill>
                  <a:srgbClr val="0070C0"/>
                </a:solidFill>
              </a:rPr>
              <a:t>under</a:t>
            </a:r>
            <a:r>
              <a:rPr lang="de-AT" sz="2800" b="1" dirty="0" smtClean="0">
                <a:solidFill>
                  <a:srgbClr val="0070C0"/>
                </a:solidFill>
              </a:rPr>
              <a:t> </a:t>
            </a:r>
            <a:r>
              <a:rPr lang="de-AT" sz="2800" b="1" dirty="0" err="1" smtClean="0">
                <a:solidFill>
                  <a:srgbClr val="0070C0"/>
                </a:solidFill>
              </a:rPr>
              <a:t>workplace-related</a:t>
            </a:r>
            <a:r>
              <a:rPr lang="de-AT" sz="2800" b="1" dirty="0" smtClean="0">
                <a:solidFill>
                  <a:srgbClr val="0070C0"/>
                </a:solidFill>
              </a:rPr>
              <a:t> </a:t>
            </a:r>
            <a:r>
              <a:rPr lang="de-AT" sz="2800" b="1" dirty="0" err="1" smtClean="0">
                <a:solidFill>
                  <a:srgbClr val="0070C0"/>
                </a:solidFill>
              </a:rPr>
              <a:t>aspects</a:t>
            </a:r>
            <a:endParaRPr lang="de-AT" sz="2800" b="1" dirty="0" smtClean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de-AT" sz="2800" b="1" dirty="0" smtClean="0">
              <a:solidFill>
                <a:srgbClr val="0070C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 smtClean="0"/>
              <a:t>income</a:t>
            </a:r>
            <a:r>
              <a:rPr lang="de-AT" sz="2800" dirty="0" smtClean="0"/>
              <a:t> </a:t>
            </a:r>
            <a:r>
              <a:rPr lang="de-AT" sz="2800" dirty="0" err="1"/>
              <a:t>groups</a:t>
            </a:r>
            <a:r>
              <a:rPr lang="de-AT" sz="2800" dirty="0"/>
              <a:t> </a:t>
            </a:r>
            <a:r>
              <a:rPr lang="de-AT" sz="2800" dirty="0" err="1" smtClean="0"/>
              <a:t>structure</a:t>
            </a:r>
            <a:endParaRPr lang="de-AT" sz="2800" dirty="0" smtClean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smtClean="0"/>
              <a:t>span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 smtClean="0"/>
              <a:t>control</a:t>
            </a:r>
            <a:endParaRPr lang="de-AT" sz="2800" dirty="0" smtClean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 smtClean="0"/>
              <a:t>number</a:t>
            </a:r>
            <a:r>
              <a:rPr lang="de-AT" sz="2800" dirty="0" smtClean="0"/>
              <a:t>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smtClean="0"/>
              <a:t>IT-workstations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 smtClean="0"/>
              <a:t>number</a:t>
            </a:r>
            <a:r>
              <a:rPr lang="de-AT" sz="2800" dirty="0" smtClean="0"/>
              <a:t>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 smtClean="0"/>
              <a:t>accidents</a:t>
            </a:r>
            <a:endParaRPr lang="de-AT" sz="2800" dirty="0" smtClean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 smtClean="0"/>
              <a:t>numbers</a:t>
            </a:r>
            <a:r>
              <a:rPr lang="de-AT" sz="2800" dirty="0" smtClean="0"/>
              <a:t> </a:t>
            </a:r>
            <a:r>
              <a:rPr lang="de-AT" sz="2800" dirty="0" err="1" smtClean="0"/>
              <a:t>of</a:t>
            </a:r>
            <a:r>
              <a:rPr lang="de-AT" sz="2800" dirty="0" smtClean="0"/>
              <a:t> </a:t>
            </a:r>
            <a:r>
              <a:rPr lang="de-AT" sz="2800" dirty="0" err="1" smtClean="0"/>
              <a:t>near</a:t>
            </a:r>
            <a:r>
              <a:rPr lang="de-AT" sz="2800" dirty="0" smtClean="0"/>
              <a:t> </a:t>
            </a:r>
            <a:r>
              <a:rPr lang="de-AT" sz="2800" dirty="0" err="1" smtClean="0"/>
              <a:t>misses</a:t>
            </a:r>
            <a:endParaRPr lang="de-AT" sz="2800" dirty="0" smtClean="0"/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47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772</Words>
  <Application>Microsoft Office PowerPoint</Application>
  <PresentationFormat>Bildschirmpräsentation (4:3)</PresentationFormat>
  <Paragraphs>205</Paragraphs>
  <Slides>24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Austin</vt:lpstr>
      <vt:lpstr>“HRM &amp;  Key Indicator System”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Contact: Dipl.-Ing. Johannes GOELLNER, MSc email: johannes.goellner@meinesteuerberatung.at 1030 Vienna, Marxergasse 13/10, Austria mobil: +43-(0)650-22529991  </vt:lpstr>
      <vt:lpstr>Thank you for your attention.  Questions 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Comet-Projektidee</dc:title>
  <dc:creator>Andreas</dc:creator>
  <cp:lastModifiedBy>goellner</cp:lastModifiedBy>
  <cp:revision>423</cp:revision>
  <dcterms:created xsi:type="dcterms:W3CDTF">2013-05-03T09:31:31Z</dcterms:created>
  <dcterms:modified xsi:type="dcterms:W3CDTF">2018-03-16T08:15:46Z</dcterms:modified>
</cp:coreProperties>
</file>