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56" r:id="rId3"/>
    <p:sldId id="257" r:id="rId4"/>
    <p:sldId id="258" r:id="rId5"/>
    <p:sldId id="264" r:id="rId6"/>
    <p:sldId id="259" r:id="rId7"/>
    <p:sldId id="260" r:id="rId8"/>
    <p:sldId id="263" r:id="rId9"/>
    <p:sldId id="265" r:id="rId10"/>
    <p:sldId id="261" r:id="rId11"/>
    <p:sldId id="262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0F89D-A0C2-4AA8-9166-0B670AD65F30}" type="datetimeFigureOut">
              <a:rPr lang="x-none" smtClean="0"/>
              <a:pPr/>
              <a:t>04/05/2018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4D90B-16DA-4D5E-8B05-5ADFB29BC3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5843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493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0931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72A5-1392-434D-A0C4-E2B9E502F09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A982-B92C-44AC-A152-FE6653620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72A5-1392-434D-A0C4-E2B9E502F09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A982-B92C-44AC-A152-FE6653620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72A5-1392-434D-A0C4-E2B9E502F09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A982-B92C-44AC-A152-FE6653620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90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72A5-1392-434D-A0C4-E2B9E502F09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A982-B92C-44AC-A152-FE6653620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72A5-1392-434D-A0C4-E2B9E502F09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A982-B92C-44AC-A152-FE6653620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72A5-1392-434D-A0C4-E2B9E502F09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A982-B92C-44AC-A152-FE6653620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72A5-1392-434D-A0C4-E2B9E502F09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A982-B92C-44AC-A152-FE6653620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72A5-1392-434D-A0C4-E2B9E502F09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A982-B92C-44AC-A152-FE6653620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72A5-1392-434D-A0C4-E2B9E502F09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A982-B92C-44AC-A152-FE6653620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72A5-1392-434D-A0C4-E2B9E502F09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A982-B92C-44AC-A152-FE6653620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472A5-1392-434D-A0C4-E2B9E502F09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3A982-B92C-44AC-A152-FE6653620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472A5-1392-434D-A0C4-E2B9E502F09B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3A982-B92C-44AC-A152-FE6653620B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542CD-4486-482C-A980-1BD539988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pPr algn="l"/>
            <a:r>
              <a:rPr lang="fi-FI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Sijil Joseph 469806</a:t>
            </a:r>
            <a:br>
              <a:rPr lang="fi-FI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Potsch 396628</a:t>
            </a:r>
            <a:br>
              <a:rPr lang="fi-FI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 Saariaho 478083</a:t>
            </a:r>
            <a:br>
              <a:rPr lang="fi-FI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Barbora Turakova 461977</a:t>
            </a:r>
            <a:endParaRPr lang="en-FI" sz="24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202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Motivational</a:t>
            </a:r>
            <a:r>
              <a:rPr lang="en-US" u="sng" dirty="0">
                <a:latin typeface="Arial Black" pitchFamily="34" charset="0"/>
              </a:rPr>
              <a:t>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Strategies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438400"/>
            <a:ext cx="6400800" cy="2590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Extrinsic Values: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 Pay Program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Piece Rate Pay Plan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Merit Based Pay Plan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Bonus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ESOP</a:t>
            </a:r>
          </a:p>
          <a:p>
            <a:pPr algn="l"/>
            <a:endParaRPr lang="en-US" sz="24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Joseph\AppData\Local\Microsoft\Windows\INetCache\IE\46598Y1S\1447098_bag-147782_640_thumb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953000"/>
            <a:ext cx="30480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87234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Motivational</a:t>
            </a:r>
            <a:r>
              <a:rPr lang="en-US" u="sng" dirty="0">
                <a:latin typeface="Arial Black" pitchFamily="34" charset="0"/>
              </a:rPr>
              <a:t>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Strategies</a:t>
            </a:r>
            <a:endParaRPr lang="en-US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438400"/>
            <a:ext cx="5943600" cy="2133600"/>
          </a:xfrm>
        </p:spPr>
        <p:txBody>
          <a:bodyPr>
            <a:normAutofit/>
          </a:bodyPr>
          <a:lstStyle/>
          <a:p>
            <a:pPr algn="l"/>
            <a:r>
              <a:rPr lang="en-US" sz="24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Intrinsic Values: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Recognition Program</a:t>
            </a:r>
          </a:p>
          <a:p>
            <a:pPr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Flexible Benefits</a:t>
            </a:r>
          </a:p>
          <a:p>
            <a:pPr algn="l">
              <a:buFont typeface="Arial" pitchFamily="34" charset="0"/>
              <a:buChar char="•"/>
            </a:pPr>
            <a:r>
              <a:rPr lang="en-US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Congruence</a:t>
            </a:r>
          </a:p>
          <a:p>
            <a:pPr algn="l"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Joseph\AppData\Local\Microsoft\Windows\INetCache\IE\CPYS3KTF\Extrinsic-Rewards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199" y="4495800"/>
            <a:ext cx="1828801" cy="2362200"/>
          </a:xfrm>
          <a:prstGeom prst="rect">
            <a:avLst/>
          </a:prstGeom>
          <a:noFill/>
        </p:spPr>
      </p:pic>
      <p:pic>
        <p:nvPicPr>
          <p:cNvPr id="1029" name="Picture 5" descr="C:\Users\Joseph\AppData\Local\Microsoft\Windows\INetCache\IE\CPYS3KTF\reward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05400"/>
            <a:ext cx="4038600" cy="175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2503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FEAF7-5476-4D76-8744-7FF4EEABB8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89D15A-2C12-426D-8FB6-3D3E30C6D8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F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806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hV5OY3IJ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905000"/>
            <a:ext cx="4376351" cy="2732912"/>
          </a:xfrm>
          <a:prstGeom prst="rect">
            <a:avLst/>
          </a:prstGeom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43204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Motivation – theories, concepts and Strategies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Definition:</a:t>
            </a:r>
          </a:p>
          <a:p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Desire or willingness to do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something.</a:t>
            </a:r>
          </a:p>
          <a:p>
            <a:pPr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"Motivation is generally viewed as a process through which an individual's needs and desires are set in motion”</a:t>
            </a:r>
          </a:p>
          <a:p>
            <a:pPr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      -(Rakes, &amp; Dunn, 2010).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381000"/>
            <a:ext cx="8520600" cy="1493975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fi-FI" u="sng" dirty="0">
                <a:latin typeface="Arial" panose="020B0604020202020204" pitchFamily="34" charset="0"/>
                <a:cs typeface="Arial" panose="020B0604020202020204" pitchFamily="34" charset="0"/>
              </a:rPr>
              <a:t>Types of motivation</a:t>
            </a:r>
            <a:b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  <a:t>1. Extrinsic</a:t>
            </a:r>
            <a:endParaRPr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indent="-381000">
              <a:buSzPts val="2400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Occurs when other things or people motivate</a:t>
            </a:r>
          </a:p>
          <a:p>
            <a:pPr marL="76200" indent="0">
              <a:buSzPts val="2400"/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76200" indent="0">
              <a:buSzPts val="2400"/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Reward 		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	Punishment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Shape 62"/>
          <p:cNvSpPr/>
          <p:nvPr/>
        </p:nvSpPr>
        <p:spPr>
          <a:xfrm>
            <a:off x="800375" y="3419700"/>
            <a:ext cx="2895300" cy="847500"/>
          </a:xfrm>
          <a:prstGeom prst="roundRect">
            <a:avLst>
              <a:gd name="adj" fmla="val 16667"/>
            </a:avLst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Incentives, bonus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Shape 63"/>
          <p:cNvSpPr/>
          <p:nvPr/>
        </p:nvSpPr>
        <p:spPr>
          <a:xfrm>
            <a:off x="800375" y="4334100"/>
            <a:ext cx="2895300" cy="847500"/>
          </a:xfrm>
          <a:prstGeom prst="roundRect">
            <a:avLst>
              <a:gd name="adj" fmla="val 16667"/>
            </a:avLst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Increased pay</a:t>
            </a:r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Shape 64"/>
          <p:cNvSpPr/>
          <p:nvPr/>
        </p:nvSpPr>
        <p:spPr>
          <a:xfrm>
            <a:off x="800375" y="5248500"/>
            <a:ext cx="2895300" cy="847500"/>
          </a:xfrm>
          <a:prstGeom prst="roundRect">
            <a:avLst>
              <a:gd name="adj" fmla="val 16667"/>
            </a:avLst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Promotion</a:t>
            </a:r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Shape 65"/>
          <p:cNvSpPr/>
          <p:nvPr/>
        </p:nvSpPr>
        <p:spPr>
          <a:xfrm>
            <a:off x="4534175" y="3419700"/>
            <a:ext cx="2895300" cy="847500"/>
          </a:xfrm>
          <a:prstGeom prst="roundRect">
            <a:avLst>
              <a:gd name="adj" fmla="val 16667"/>
            </a:avLst>
          </a:prstGeom>
          <a:solidFill>
            <a:srgbClr val="F6B26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Disciplinary action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Shape 66"/>
          <p:cNvSpPr/>
          <p:nvPr/>
        </p:nvSpPr>
        <p:spPr>
          <a:xfrm>
            <a:off x="4534175" y="4334100"/>
            <a:ext cx="2895300" cy="847500"/>
          </a:xfrm>
          <a:prstGeom prst="roundRect">
            <a:avLst>
              <a:gd name="adj" fmla="val 16667"/>
            </a:avLst>
          </a:prstGeom>
          <a:solidFill>
            <a:srgbClr val="F6B26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Decreased pay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Shape 67"/>
          <p:cNvSpPr/>
          <p:nvPr/>
        </p:nvSpPr>
        <p:spPr>
          <a:xfrm>
            <a:off x="4534175" y="5248500"/>
            <a:ext cx="2895300" cy="847500"/>
          </a:xfrm>
          <a:prstGeom prst="roundRect">
            <a:avLst>
              <a:gd name="adj" fmla="val 16667"/>
            </a:avLst>
          </a:prstGeom>
          <a:solidFill>
            <a:srgbClr val="F6B26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Criticism</a:t>
            </a:r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400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381000"/>
            <a:ext cx="8520600" cy="1493975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fi-FI" u="sng" dirty="0">
                <a:latin typeface="Arial" panose="020B0604020202020204" pitchFamily="34" charset="0"/>
                <a:cs typeface="Arial" panose="020B0604020202020204" pitchFamily="34" charset="0"/>
              </a:rPr>
              <a:t>Types of motivation</a:t>
            </a:r>
            <a:b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Intrinsic</a:t>
            </a:r>
            <a:endParaRPr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36582" y="2057400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indent="-381000">
              <a:buSzPts val="2400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From self-generated factors that influence people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800375" y="2890200"/>
            <a:ext cx="4143000" cy="6912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Important, interesting work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800375" y="3652200"/>
            <a:ext cx="4143000" cy="6912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Degree of autonomy</a:t>
            </a:r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Shape 76"/>
          <p:cNvSpPr/>
          <p:nvPr/>
        </p:nvSpPr>
        <p:spPr>
          <a:xfrm>
            <a:off x="800375" y="4414200"/>
            <a:ext cx="4143000" cy="6912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Opportunities available</a:t>
            </a:r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Shape 77"/>
          <p:cNvSpPr/>
          <p:nvPr/>
        </p:nvSpPr>
        <p:spPr>
          <a:xfrm>
            <a:off x="800375" y="5176200"/>
            <a:ext cx="4143000" cy="691200"/>
          </a:xfrm>
          <a:prstGeom prst="roundRect">
            <a:avLst>
              <a:gd name="adj" fmla="val 16667"/>
            </a:avLst>
          </a:prstGeom>
          <a:solidFill>
            <a:srgbClr val="93C47D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Developing skills</a:t>
            </a:r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5473050" y="3436800"/>
            <a:ext cx="3166200" cy="18972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Position design</a:t>
            </a:r>
            <a:endParaRPr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504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5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u="sng" dirty="0">
                <a:latin typeface="Arial" pitchFamily="34" charset="0"/>
                <a:cs typeface="Arial" pitchFamily="34" charset="0"/>
              </a:rPr>
              <a:t>Theories of Motivation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Content Theories: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Maslow’s Hierarchy Of Needs</a:t>
            </a:r>
          </a:p>
          <a:p>
            <a:r>
              <a:rPr lang="en-US" dirty="0"/>
              <a:t>Herzberg’s Motivation Hygiene Theory</a:t>
            </a:r>
          </a:p>
          <a:p>
            <a:r>
              <a:rPr lang="en-US" dirty="0"/>
              <a:t>McClelland’s Needs Theory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objekt pre obsah 7">
            <a:extLst>
              <a:ext uri="{FF2B5EF4-FFF2-40B4-BE49-F238E27FC236}">
                <a16:creationId xmlns:a16="http://schemas.microsoft.com/office/drawing/2014/main" id="{232A9280-9AB1-471E-8BE1-0C1537EEBFC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1" y="1648558"/>
            <a:ext cx="4356587" cy="4078349"/>
          </a:xfrm>
        </p:spPr>
      </p:pic>
      <p:sp>
        <p:nvSpPr>
          <p:cNvPr id="4" name="Nadpis 3">
            <a:extLst>
              <a:ext uri="{FF2B5EF4-FFF2-40B4-BE49-F238E27FC236}">
                <a16:creationId xmlns:a16="http://schemas.microsoft.com/office/drawing/2014/main" id="{77BB0BD5-FF43-49ED-BBBC-3101FB431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u="sng" dirty="0">
                <a:latin typeface="Arial" panose="020B0604020202020204" pitchFamily="34" charset="0"/>
                <a:cs typeface="Arial" panose="020B0604020202020204" pitchFamily="34" charset="0"/>
              </a:rPr>
              <a:t>Maslow´s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Hierarchy</a:t>
            </a:r>
            <a:r>
              <a:rPr lang="sk-SK" u="sng" dirty="0">
                <a:latin typeface="Arial" panose="020B0604020202020204" pitchFamily="34" charset="0"/>
                <a:cs typeface="Arial" panose="020B0604020202020204" pitchFamily="34" charset="0"/>
              </a:rPr>
              <a:t> of Needs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5D8E8BD0-DE3A-452C-A092-F283844475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Defined by 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merican psychologist (Abraham Harold Maslow)</a:t>
            </a:r>
          </a:p>
          <a:p>
            <a:pPr>
              <a:lnSpc>
                <a:spcPct val="120000"/>
              </a:lnSpc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People have five basic needs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The first four categories are the scarce needs, fifth is need of existence or growth.</a:t>
            </a:r>
          </a:p>
          <a:p>
            <a:pPr>
              <a:lnSpc>
                <a:spcPct val="120000"/>
              </a:lnSpc>
            </a:pPr>
            <a:r>
              <a:rPr lang="sk-SK" dirty="0">
                <a:latin typeface="Arial" panose="020B0604020202020204" pitchFamily="34" charset="0"/>
                <a:cs typeface="Arial" panose="020B0604020202020204" pitchFamily="34" charset="0"/>
              </a:rPr>
              <a:t>Lower needs are more important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49630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67DBF-CDEF-443F-8A52-D2E8D932B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u="sng" dirty="0">
                <a:latin typeface="Arial" panose="020B0604020202020204" pitchFamily="34" charset="0"/>
                <a:cs typeface="Arial" panose="020B0604020202020204" pitchFamily="34" charset="0"/>
              </a:rPr>
              <a:t>Herzberg’s motivation-hygiene theory</a:t>
            </a:r>
            <a:endParaRPr lang="x-none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4C6180D-008E-448D-8AB3-779DE6AC5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399"/>
          </a:xfrm>
        </p:spPr>
        <p:txBody>
          <a:bodyPr>
            <a:normAutofit/>
          </a:bodyPr>
          <a:lstStyle/>
          <a:p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Introduced a two-factor model</a:t>
            </a:r>
          </a:p>
          <a:p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>Satisfaction and discontent are separate factors and not in a continuum</a:t>
            </a:r>
            <a:endParaRPr lang="x-non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3930AB7-9295-4F35-844F-2AFDFEE72A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63188"/>
              </p:ext>
            </p:extLst>
          </p:nvPr>
        </p:nvGraphicFramePr>
        <p:xfrm>
          <a:off x="762000" y="2895600"/>
          <a:ext cx="7620000" cy="35052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val="1148161625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2796550307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3595741565"/>
                    </a:ext>
                  </a:extLst>
                </a:gridCol>
              </a:tblGrid>
              <a:tr h="1168400">
                <a:tc>
                  <a:txBody>
                    <a:bodyPr/>
                    <a:lstStyle/>
                    <a:p>
                      <a:pPr algn="ctr"/>
                      <a:endParaRPr lang="x-none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i-FI" sz="2400" b="0" dirty="0">
                          <a:ln>
                            <a:solidFill>
                              <a:srgbClr val="C00000"/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motivation</a:t>
                      </a:r>
                      <a:endParaRPr lang="x-none" sz="2400" b="0" dirty="0">
                        <a:ln>
                          <a:solidFill>
                            <a:srgbClr val="C00000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i-FI" sz="2400" b="0" dirty="0">
                          <a:ln>
                            <a:solidFill>
                              <a:schemeClr val="accent3">
                                <a:lumMod val="75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motivation</a:t>
                      </a:r>
                      <a:endParaRPr lang="x-none" sz="2400" b="0" dirty="0">
                        <a:ln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1606941"/>
                  </a:ext>
                </a:extLst>
              </a:tr>
              <a:tr h="1168400">
                <a:tc>
                  <a:txBody>
                    <a:bodyPr/>
                    <a:lstStyle/>
                    <a:p>
                      <a:pPr algn="ctr"/>
                      <a:endParaRPr lang="fi-F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i-FI" sz="2400" dirty="0">
                          <a:ln>
                            <a:solidFill>
                              <a:schemeClr val="accent3">
                                <a:lumMod val="75000"/>
                              </a:schemeClr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hygiene</a:t>
                      </a:r>
                      <a:endParaRPr lang="x-none" sz="2400" dirty="0">
                        <a:ln>
                          <a:solidFill>
                            <a:schemeClr val="accent3">
                              <a:lumMod val="75000"/>
                            </a:schemeClr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i-FI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”Paycheck”</a:t>
                      </a:r>
                      <a:endParaRPr lang="x-none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i-FI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”Dreamjob”</a:t>
                      </a:r>
                      <a:endParaRPr lang="x-none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438091"/>
                  </a:ext>
                </a:extLst>
              </a:tr>
              <a:tr h="1168400">
                <a:tc>
                  <a:txBody>
                    <a:bodyPr/>
                    <a:lstStyle/>
                    <a:p>
                      <a:pPr algn="ctr"/>
                      <a:endParaRPr lang="fi-F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i-FI" sz="2400" dirty="0">
                          <a:ln>
                            <a:solidFill>
                              <a:srgbClr val="C00000"/>
                            </a:solidFill>
                          </a:ln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 hygiene</a:t>
                      </a:r>
                      <a:endParaRPr lang="x-none" sz="2400" dirty="0">
                        <a:ln>
                          <a:solidFill>
                            <a:srgbClr val="C00000"/>
                          </a:solidFill>
                        </a:ln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i-FI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”Misery”</a:t>
                      </a:r>
                      <a:endParaRPr lang="x-none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fi-FI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”Calling"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5342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860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DC49B-1D65-4B34-BBB2-2D1327503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u="sng" dirty="0">
                <a:latin typeface="Arial" panose="020B0604020202020204" pitchFamily="34" charset="0"/>
                <a:cs typeface="Arial" panose="020B0604020202020204" pitchFamily="34" charset="0"/>
              </a:rPr>
              <a:t>McClelland’s three needs theory</a:t>
            </a:r>
            <a:endParaRPr lang="x-none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A0824-2D63-4127-B37A-DED3A9405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/>
          <a:lstStyle/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Focuses on top of Maslow’s pyramid</a:t>
            </a:r>
          </a:p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Defines 3 needs regardless of age, sex or culture</a:t>
            </a:r>
          </a:p>
          <a:p>
            <a:endParaRPr lang="fi-FI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  <a:t>Dominance of different types of motivation was shown to follow trends in different positions</a:t>
            </a:r>
          </a:p>
          <a:p>
            <a:endParaRPr lang="x-none" i="1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EB2A556-8E71-42B6-A7DF-282B5D1E01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36499"/>
              </p:ext>
            </p:extLst>
          </p:nvPr>
        </p:nvGraphicFramePr>
        <p:xfrm>
          <a:off x="533400" y="3200400"/>
          <a:ext cx="8077200" cy="1143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92400">
                  <a:extLst>
                    <a:ext uri="{9D8B030D-6E8A-4147-A177-3AD203B41FA5}">
                      <a16:colId xmlns:a16="http://schemas.microsoft.com/office/drawing/2014/main" val="3361229373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1047034793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418128163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fi-FI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 for achievement</a:t>
                      </a:r>
                      <a:endParaRPr lang="x-none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 for power</a:t>
                      </a:r>
                      <a:endParaRPr lang="x-none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3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Need for affiliation</a:t>
                      </a:r>
                      <a:endParaRPr lang="x-none" sz="3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99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886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6510CCD-0E60-4D9C-9342-A6322B3C0B7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6009" r="6491"/>
          <a:stretch/>
        </p:blipFill>
        <p:spPr>
          <a:xfrm>
            <a:off x="5667307" y="10"/>
            <a:ext cx="3476693" cy="6857990"/>
          </a:xfrm>
          <a:prstGeom prst="rect">
            <a:avLst/>
          </a:prstGeom>
          <a:effectLst/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01C49-8EEC-463A-B805-8126E2B54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082" y="322670"/>
            <a:ext cx="4939868" cy="928072"/>
          </a:xfrm>
        </p:spPr>
        <p:txBody>
          <a:bodyPr>
            <a:normAutofit fontScale="90000"/>
          </a:bodyPr>
          <a:lstStyle/>
          <a:p>
            <a:r>
              <a:rPr lang="en-GB" dirty="0"/>
              <a:t>Motivation and Money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AF3117-1E2C-4084-B4FB-323DB142F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4939867" cy="368617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Powerful force as it is linked to satisfaction of needs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Means of achieving a desired standard of living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Importance of money can be reduced after a certain stage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Association between salary and job satisfaction is fairly weak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Financial incentives negatively effect intrinsic motivation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People value money for various reasons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Different values are differentially linked to engagement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dirty="0"/>
              <a:t>Personalities are predictors of engagement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10A8CC-5145-4781-AF5A-714C9B31BAB2}"/>
              </a:ext>
            </a:extLst>
          </p:cNvPr>
          <p:cNvSpPr txBox="1"/>
          <p:nvPr/>
        </p:nvSpPr>
        <p:spPr>
          <a:xfrm>
            <a:off x="486698" y="1462684"/>
            <a:ext cx="48586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Key issue: How does financial rewards influence employees motivation and performance ?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45828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321</Words>
  <Application>Microsoft Office PowerPoint</Application>
  <PresentationFormat>On-screen Show (4:3)</PresentationFormat>
  <Paragraphs>89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Calibri</vt:lpstr>
      <vt:lpstr>Times New Roman</vt:lpstr>
      <vt:lpstr>Wingdings</vt:lpstr>
      <vt:lpstr>Office Theme</vt:lpstr>
      <vt:lpstr>Sijil Joseph 469806 Richard Potsch 396628 Matti Saariaho 478083 Barbora Turakova 461977</vt:lpstr>
      <vt:lpstr>Motivation – theories, concepts and Strategies</vt:lpstr>
      <vt:lpstr>Types of motivation 1. Extrinsic</vt:lpstr>
      <vt:lpstr>Types of motivation 2. Intrinsic</vt:lpstr>
      <vt:lpstr>Theories of Motivation</vt:lpstr>
      <vt:lpstr>Maslow´s Hierarchy of Needs</vt:lpstr>
      <vt:lpstr>Herzberg’s motivation-hygiene theory</vt:lpstr>
      <vt:lpstr>McClelland’s three needs theory</vt:lpstr>
      <vt:lpstr>Motivation and Money</vt:lpstr>
      <vt:lpstr>Motivational Strategies</vt:lpstr>
      <vt:lpstr>Motivational Strategies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Joseph</dc:creator>
  <cp:lastModifiedBy>ma.saariaho@gmail.com</cp:lastModifiedBy>
  <cp:revision>28</cp:revision>
  <dcterms:created xsi:type="dcterms:W3CDTF">2018-05-03T11:07:47Z</dcterms:created>
  <dcterms:modified xsi:type="dcterms:W3CDTF">2018-05-04T09:08:59Z</dcterms:modified>
</cp:coreProperties>
</file>