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  <p:sldMasterId id="2147483676" r:id="rId3"/>
  </p:sldMasterIdLst>
  <p:notesMasterIdLst>
    <p:notesMasterId r:id="rId33"/>
  </p:notesMasterIdLst>
  <p:handoutMasterIdLst>
    <p:handoutMasterId r:id="rId34"/>
  </p:handoutMasterIdLst>
  <p:sldIdLst>
    <p:sldId id="263" r:id="rId4"/>
    <p:sldId id="400" r:id="rId5"/>
    <p:sldId id="401" r:id="rId6"/>
    <p:sldId id="402" r:id="rId7"/>
    <p:sldId id="403" r:id="rId8"/>
    <p:sldId id="404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422" r:id="rId19"/>
    <p:sldId id="423" r:id="rId20"/>
    <p:sldId id="424" r:id="rId21"/>
    <p:sldId id="425" r:id="rId22"/>
    <p:sldId id="414" r:id="rId23"/>
    <p:sldId id="415" r:id="rId24"/>
    <p:sldId id="416" r:id="rId25"/>
    <p:sldId id="419" r:id="rId26"/>
    <p:sldId id="418" r:id="rId27"/>
    <p:sldId id="420" r:id="rId28"/>
    <p:sldId id="421" r:id="rId29"/>
    <p:sldId id="338" r:id="rId30"/>
    <p:sldId id="261" r:id="rId31"/>
    <p:sldId id="262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0163085-91C2-4027-8623-189C31ACBF7B}">
          <p14:sldIdLst>
            <p14:sldId id="263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22"/>
            <p14:sldId id="423"/>
            <p14:sldId id="424"/>
            <p14:sldId id="425"/>
            <p14:sldId id="414"/>
            <p14:sldId id="415"/>
            <p14:sldId id="416"/>
            <p14:sldId id="419"/>
            <p14:sldId id="418"/>
            <p14:sldId id="420"/>
            <p14:sldId id="421"/>
            <p14:sldId id="338"/>
          </p14:sldIdLst>
        </p14:section>
        <p14:section name="Oddíl bez názvu" id="{B18B128D-0C8B-437C-BCD3-144F8152450B}">
          <p14:sldIdLst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CB25"/>
    <a:srgbClr val="0066FF"/>
    <a:srgbClr val="EFECEB"/>
    <a:srgbClr val="E7E5E5"/>
    <a:srgbClr val="5E5447"/>
    <a:srgbClr val="F6F4F4"/>
    <a:srgbClr val="695C4F"/>
    <a:srgbClr val="EC8D2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87363" autoAdjust="0"/>
  </p:normalViewPr>
  <p:slideViewPr>
    <p:cSldViewPr snapToObjects="1">
      <p:cViewPr varScale="1">
        <p:scale>
          <a:sx n="115" d="100"/>
          <a:sy n="115" d="100"/>
        </p:scale>
        <p:origin x="141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61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Amet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03-45C4-8AFC-092EBE72DA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Ipsum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03-45C4-8AFC-092EBE72DA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Lorem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03-45C4-8AFC-092EBE72DA2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Amet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03-45C4-8AFC-092EBE72DA2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Ipsum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03-45C4-8AFC-092EBE72DA2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Lorem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503-45C4-8AFC-092EBE72DA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3905664"/>
        <c:axId val="73907200"/>
      </c:barChart>
      <c:catAx>
        <c:axId val="73905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cs-CZ"/>
          </a:p>
        </c:txPr>
        <c:crossAx val="73907200"/>
        <c:crosses val="autoZero"/>
        <c:auto val="1"/>
        <c:lblAlgn val="ctr"/>
        <c:lblOffset val="100"/>
        <c:noMultiLvlLbl val="0"/>
      </c:catAx>
      <c:valAx>
        <c:axId val="739072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cs-CZ"/>
          </a:p>
        </c:txPr>
        <c:crossAx val="7390566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en-US" sz="12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6200" y="346075"/>
            <a:ext cx="2971800" cy="2635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CF341A89-6707-41C0-BFC1-EE08C93F84B8}" type="datetimeFigureOut">
              <a:rPr lang="en-US"/>
              <a:pPr>
                <a:defRPr/>
              </a:pPr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91F8BDF7-0343-41E4-BE88-7634102BB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365" name="Picture 6" descr="Navertic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63525"/>
            <a:ext cx="21383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5900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F38DBB-8754-408A-A7FD-1784B59CB836}" type="datetimeFigureOut">
              <a:rPr lang="en-US"/>
              <a:pPr>
                <a:defRPr/>
              </a:pPr>
              <a:t>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D74772-F067-4D11-9CC0-8F274440A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01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b="1" i="1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EA1B07-FCE8-4886-8D8B-8514476100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CA79-4C5B-4E75-990F-DC85E4820367}" type="datetime1">
              <a:rPr lang="cs-CZ" smtClean="0"/>
              <a:t>26.02.2018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743B-535F-433A-A66F-D792A6BD6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3E47-D4AC-4417-BD50-AD2EFBF48BC8}" type="datetime1">
              <a:rPr lang="cs-CZ" smtClean="0"/>
              <a:t>26.02.2018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B937-D5FA-4E62-A498-3A5962B82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484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26.02.2018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82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Navertic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17975" y="2514600"/>
            <a:ext cx="9080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47B6-3996-4987-9837-152961494018}" type="datetime1">
              <a:rPr lang="cs-CZ" smtClean="0"/>
              <a:t>26.02.2018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67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8F3E-902A-4CF9-959E-29B962B068D5}" type="datetime1">
              <a:rPr lang="cs-CZ" smtClean="0"/>
              <a:t>26.02.2018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9B4C-7182-4F15-BEF9-5B90E2A3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4647-95FB-4340-AB2A-46BE143A8592}" type="datetime1">
              <a:rPr lang="cs-CZ" smtClean="0"/>
              <a:t>26.02.2018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7396-EEC6-4A0F-89DC-D290510A8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63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DB60-4603-43DE-B3E9-2F4BCF13E97F}" type="datetime1">
              <a:rPr lang="cs-CZ" smtClean="0"/>
              <a:t>26.02.2018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3178-D2BF-4D8D-81C5-4BD1A9C1A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50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29C4-919E-4233-BCFD-527A675957B6}" type="datetime1">
              <a:rPr lang="cs-CZ" smtClean="0"/>
              <a:t>26.02.2018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3959-69BA-44E3-99CE-9BE41BF2B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65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4245-45FD-4512-8016-BF96C137B3FD}" type="datetime1">
              <a:rPr lang="cs-CZ" smtClean="0"/>
              <a:t>26.02.2018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DC61-96D5-4229-B68D-01F0EAEA7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5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26.02.2018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D4F7-46B3-4140-8755-3179579086F6}" type="datetime1">
              <a:rPr lang="cs-CZ" smtClean="0"/>
              <a:t>26.02.2018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1F44-5475-4F63-9A1D-931DEDEFC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76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CA79-4C5B-4E75-990F-DC85E4820367}" type="datetime1">
              <a:rPr lang="cs-CZ" smtClean="0"/>
              <a:t>26.02.2018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743B-535F-433A-A66F-D792A6BD6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9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3E47-D4AC-4417-BD50-AD2EFBF48BC8}" type="datetime1">
              <a:rPr lang="cs-CZ" smtClean="0"/>
              <a:t>26.02.2018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B937-D5FA-4E62-A498-3A5962B82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40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7848600" cy="457200"/>
          </a:xfrm>
        </p:spPr>
        <p:txBody>
          <a:bodyPr>
            <a:normAutofit/>
          </a:bodyPr>
          <a:lstStyle>
            <a:lvl1pPr algn="r"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2209800"/>
            <a:ext cx="6400800" cy="457200"/>
          </a:xfr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rgbClr val="695C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pic>
        <p:nvPicPr>
          <p:cNvPr id="7" name="Picture 6" descr="ppt-std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9657" y="2895601"/>
            <a:ext cx="5737143" cy="94285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035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00" y="838200"/>
            <a:ext cx="8730000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8B7-2F1E-479C-BDBA-ADE93D0C0A93}" type="datetime1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53670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6FDD-5D82-4B75-B40E-2CA66B5E698C}" type="datetime1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 descr="Navertica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7887" y="2514602"/>
            <a:ext cx="908229" cy="88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35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9EE3-B6BE-4F6D-9AD6-5D4FBD4759D3}" type="datetime1">
              <a:rPr lang="en-US" smtClean="0"/>
              <a:pPr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27416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95C0-239B-44A4-BD28-4F664B8507E5}" type="datetime1">
              <a:rPr lang="en-US" smtClean="0"/>
              <a:pPr/>
              <a:t>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99881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879A-2B56-42B6-9679-5AB970460A87}" type="datetime1">
              <a:rPr lang="en-US" smtClean="0"/>
              <a:pPr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51437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10DA-049E-4893-80D3-55E47AEAB0EE}" type="datetime1">
              <a:rPr lang="en-US" smtClean="0"/>
              <a:pPr/>
              <a:t>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3429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Navertica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17975" y="2514600"/>
            <a:ext cx="9080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47B6-3996-4987-9837-152961494018}" type="datetime1">
              <a:rPr lang="cs-CZ" smtClean="0"/>
              <a:t>26.02.2018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8819-259E-4AB4-B735-795BBCCBC9A3}" type="datetime1">
              <a:rPr lang="en-US" smtClean="0"/>
              <a:pPr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61904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4045-8EEE-421C-B775-EDDF94B0E0D7}" type="datetime1">
              <a:rPr lang="en-US" smtClean="0"/>
              <a:pPr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745240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B544-2156-4A2B-8438-37B9113BCA7E}" type="datetime1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89108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50E3-4CEC-4502-9550-BF5276F9D752}" type="datetime1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8901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8F3E-902A-4CF9-959E-29B962B068D5}" type="datetime1">
              <a:rPr lang="cs-CZ" smtClean="0"/>
              <a:t>26.02.2018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9B4C-7182-4F15-BEF9-5B90E2A3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4647-95FB-4340-AB2A-46BE143A8592}" type="datetime1">
              <a:rPr lang="cs-CZ" smtClean="0"/>
              <a:t>26.02.2018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7396-EEC6-4A0F-89DC-D290510A8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DB60-4603-43DE-B3E9-2F4BCF13E97F}" type="datetime1">
              <a:rPr lang="cs-CZ" smtClean="0"/>
              <a:t>26.02.2018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3178-D2BF-4D8D-81C5-4BD1A9C1A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29C4-919E-4233-BCFD-527A675957B6}" type="datetime1">
              <a:rPr lang="cs-CZ" smtClean="0"/>
              <a:t>26.02.2018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3959-69BA-44E3-99CE-9BE41BF2B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4245-45FD-4512-8016-BF96C137B3FD}" type="datetime1">
              <a:rPr lang="cs-CZ" smtClean="0"/>
              <a:t>26.02.2018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DC61-96D5-4229-B68D-01F0EAEA7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D4F7-46B3-4140-8755-3179579086F6}" type="datetime1">
              <a:rPr lang="cs-CZ" smtClean="0"/>
              <a:t>26.02.2018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1F44-5475-4F63-9A1D-931DEDEFC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838200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482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fld id="{5130ED1D-D255-4D27-80F3-AC7B65CBDBFA}" type="datetime1">
              <a:rPr lang="cs-CZ" smtClean="0"/>
              <a:t>26.02.2018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75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DF85C75-F523-426B-B950-CD2ED848D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695C4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838200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482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fld id="{5130ED1D-D255-4D27-80F3-AC7B65CBDBFA}" type="datetime1">
              <a:rPr lang="cs-CZ" smtClean="0"/>
              <a:t>26.02.2018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75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DF85C75-F523-426B-B950-CD2ED848D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0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695C4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0" y="838200"/>
            <a:ext cx="87300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1600202"/>
            <a:ext cx="873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0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6BC453-0BD4-4DB7-8D73-25A0A4CCF89B}" type="datetime1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7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80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BCE26D5-4FB2-D744-B1D3-63C50801F19E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8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 cap="none">
          <a:solidFill>
            <a:srgbClr val="695C4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4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ppt-std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9575" y="2895600"/>
            <a:ext cx="57372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1828800"/>
            <a:ext cx="7848600" cy="457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r">
              <a:defRPr sz="3200" b="0">
                <a:solidFill>
                  <a:schemeClr val="tx1"/>
                </a:solidFill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+mj-lt"/>
                <a:ea typeface="+mj-ea"/>
                <a:cs typeface="+mj-cs"/>
              </a:rPr>
              <a:t>Chosen set of Add-Ons basics</a:t>
            </a:r>
            <a:r>
              <a:rPr lang="cs-CZ" dirty="0" smtClean="0">
                <a:latin typeface="+mj-lt"/>
                <a:ea typeface="+mj-ea"/>
                <a:cs typeface="+mj-cs"/>
              </a:rPr>
              <a:t> II.</a:t>
            </a:r>
            <a:r>
              <a:rPr lang="en-US" dirty="0" smtClean="0">
                <a:latin typeface="+mj-lt"/>
                <a:ea typeface="+mj-ea"/>
                <a:cs typeface="+mj-cs"/>
              </a:rPr>
              <a:t> </a:t>
            </a:r>
            <a:r>
              <a:rPr lang="cs-CZ" dirty="0" smtClean="0">
                <a:latin typeface="+mj-lt"/>
                <a:ea typeface="+mj-ea"/>
                <a:cs typeface="+mj-cs"/>
              </a:rPr>
              <a:t> 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6000" y="2209800"/>
            <a:ext cx="64008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rgbClr val="695C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0" y="426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292350" y="5029200"/>
            <a:ext cx="6400800" cy="4572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cs-CZ" b="1" dirty="0" err="1" smtClean="0">
                <a:solidFill>
                  <a:srgbClr val="695C4F"/>
                </a:solidFill>
                <a:latin typeface="+mj-lt"/>
              </a:rPr>
              <a:t>J.Skorkovský</a:t>
            </a:r>
            <a:r>
              <a:rPr lang="cs-CZ" b="1" dirty="0" smtClean="0">
                <a:solidFill>
                  <a:srgbClr val="695C4F"/>
                </a:solidFill>
                <a:latin typeface="+mj-lt"/>
              </a:rPr>
              <a:t> 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cs-CZ" b="1" dirty="0" smtClean="0">
                <a:solidFill>
                  <a:srgbClr val="695C4F"/>
                </a:solidFill>
                <a:latin typeface="+mj-lt"/>
              </a:rPr>
              <a:t>26.2.2018 Brno</a:t>
            </a:r>
            <a:r>
              <a:rPr lang="cs-CZ" dirty="0" smtClean="0">
                <a:solidFill>
                  <a:srgbClr val="695C4F"/>
                </a:solidFill>
                <a:latin typeface="+mj-lt"/>
              </a:rPr>
              <a:t> </a:t>
            </a:r>
            <a:endParaRPr lang="en-US" dirty="0">
              <a:solidFill>
                <a:srgbClr val="695C4F"/>
              </a:solidFill>
              <a:latin typeface="+mj-lt"/>
            </a:endParaRPr>
          </a:p>
        </p:txBody>
      </p:sp>
      <p:pic>
        <p:nvPicPr>
          <p:cNvPr id="16390" name="Picture 2" descr="C:\Documents and Settings\lkyncl\Plocha\mat\navertica\PPT\logo-prusvitne10%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3700" y="2876550"/>
            <a:ext cx="57531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333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Examples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reports</a:t>
            </a:r>
            <a:r>
              <a:rPr lang="cs-CZ" dirty="0" smtClean="0"/>
              <a:t> (</a:t>
            </a:r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ribbon</a:t>
            </a:r>
            <a:r>
              <a:rPr lang="cs-CZ" dirty="0" smtClean="0"/>
              <a:t>) – I.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40066" y="304800"/>
            <a:ext cx="6597038" cy="228600"/>
          </a:xfrm>
        </p:spPr>
        <p:txBody>
          <a:bodyPr/>
          <a:lstStyle/>
          <a:p>
            <a:r>
              <a:rPr lang="cs-CZ" dirty="0" err="1" smtClean="0"/>
              <a:t>Examples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 </a:t>
            </a:r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reports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7860754" cy="368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8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reports</a:t>
            </a:r>
            <a:r>
              <a:rPr lang="cs-CZ" dirty="0"/>
              <a:t> (</a:t>
            </a:r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ribbon</a:t>
            </a:r>
            <a:r>
              <a:rPr lang="cs-CZ" dirty="0"/>
              <a:t>) – </a:t>
            </a:r>
            <a:r>
              <a:rPr lang="cs-CZ" dirty="0" smtClean="0"/>
              <a:t>II.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Examples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 </a:t>
            </a:r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reports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417638"/>
            <a:ext cx="4318764" cy="114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17" y="2708919"/>
            <a:ext cx="4251399" cy="354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76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Microsoft Dynamics </a:t>
            </a:r>
            <a:r>
              <a:rPr lang="cs-CZ" b="1" dirty="0" err="1"/>
              <a:t>Application</a:t>
            </a:r>
            <a:r>
              <a:rPr lang="cs-CZ" b="1" dirty="0"/>
              <a:t> Menu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Zástupný symbol pro obsah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MS Dynamics </a:t>
            </a:r>
            <a:r>
              <a:rPr lang="cs-CZ" dirty="0" err="1" smtClean="0"/>
              <a:t>Application</a:t>
            </a:r>
            <a:r>
              <a:rPr lang="cs-CZ" dirty="0" smtClean="0"/>
              <a:t> menu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39552" y="1486750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At the upper-left side of the ribbon, you can find the </a:t>
            </a:r>
            <a:r>
              <a:rPr lang="en-US" b="1" dirty="0"/>
              <a:t>Application </a:t>
            </a:r>
            <a:r>
              <a:rPr lang="en-US" dirty="0" smtClean="0"/>
              <a:t>m</a:t>
            </a:r>
            <a:r>
              <a:rPr lang="cs-CZ" dirty="0" err="1" smtClean="0"/>
              <a:t>enu</a:t>
            </a:r>
            <a:r>
              <a:rPr lang="cs-CZ" dirty="0" smtClean="0"/>
              <a:t>:</a:t>
            </a:r>
            <a:endParaRPr lang="cs-CZ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48" y="2204864"/>
            <a:ext cx="16383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46" y="1856082"/>
            <a:ext cx="22193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08" y="3251030"/>
            <a:ext cx="4320480" cy="342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V="1">
            <a:off x="1907704" y="2564904"/>
            <a:ext cx="945204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2196848" y="4725144"/>
            <a:ext cx="7909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2852908" y="5733256"/>
            <a:ext cx="3384376" cy="216024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se šipkou 13"/>
          <p:cNvCxnSpPr>
            <a:stCxn id="16" idx="3"/>
          </p:cNvCxnSpPr>
          <p:nvPr/>
        </p:nvCxnSpPr>
        <p:spPr>
          <a:xfrm>
            <a:off x="6237284" y="5841268"/>
            <a:ext cx="2295156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49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Customize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Role Center </a:t>
            </a:r>
            <a:r>
              <a:rPr lang="cs-CZ" dirty="0" err="1" smtClean="0"/>
              <a:t>page</a:t>
            </a:r>
            <a:r>
              <a:rPr lang="cs-CZ" dirty="0" smtClean="0"/>
              <a:t> (</a:t>
            </a:r>
            <a:r>
              <a:rPr lang="cs-CZ" dirty="0" err="1" smtClean="0"/>
              <a:t>only</a:t>
            </a:r>
            <a:r>
              <a:rPr lang="cs-CZ" dirty="0" smtClean="0"/>
              <a:t> BPH_PIS1-PIS2)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Example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 </a:t>
            </a:r>
            <a:r>
              <a:rPr lang="cs-CZ" dirty="0" err="1" smtClean="0"/>
              <a:t>customization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42681"/>
            <a:ext cx="5189395" cy="306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115616" y="5733256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The customization will part of the next sessions…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91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Navigation</a:t>
            </a:r>
            <a:r>
              <a:rPr lang="cs-CZ" dirty="0" smtClean="0"/>
              <a:t> pane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Navigation</a:t>
            </a:r>
            <a:r>
              <a:rPr lang="cs-CZ" dirty="0" smtClean="0"/>
              <a:t> pane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89" y="1556792"/>
            <a:ext cx="2274405" cy="470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742" y="4047320"/>
            <a:ext cx="16478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1403648" y="6093296"/>
            <a:ext cx="1512168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486" y="838200"/>
            <a:ext cx="301616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>
            <a:off x="4139952" y="6093296"/>
            <a:ext cx="792088" cy="0"/>
          </a:xfrm>
          <a:prstGeom prst="straightConnector1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4515684" y="1844824"/>
            <a:ext cx="632380" cy="505544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V="1">
            <a:off x="4932040" y="3911001"/>
            <a:ext cx="0" cy="218229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5148064" y="1844824"/>
            <a:ext cx="122413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406" y="1117093"/>
            <a:ext cx="19716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Přímá spojnice se šipkou 27"/>
          <p:cNvCxnSpPr/>
          <p:nvPr/>
        </p:nvCxnSpPr>
        <p:spPr>
          <a:xfrm flipV="1">
            <a:off x="7399893" y="2955418"/>
            <a:ext cx="0" cy="907118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>
            <a:off x="7399893" y="3877406"/>
            <a:ext cx="122413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6767513" y="4293096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71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Posting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Posting</a:t>
            </a:r>
            <a:r>
              <a:rPr lang="cs-CZ" dirty="0" smtClean="0"/>
              <a:t> </a:t>
            </a:r>
            <a:r>
              <a:rPr lang="cs-CZ" dirty="0" err="1" smtClean="0"/>
              <a:t>groups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095732" cy="30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6696744" cy="218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H="1" flipV="1">
            <a:off x="2267744" y="2636912"/>
            <a:ext cx="576064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2123728" y="2636912"/>
            <a:ext cx="0" cy="17655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6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 smtClean="0"/>
              <a:t>Simple</a:t>
            </a:r>
            <a:r>
              <a:rPr lang="cs-CZ" sz="2400" dirty="0" smtClean="0"/>
              <a:t> </a:t>
            </a:r>
            <a:r>
              <a:rPr lang="cs-CZ" sz="2400" dirty="0" err="1" smtClean="0"/>
              <a:t>customization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Navigation</a:t>
            </a:r>
            <a:r>
              <a:rPr lang="cs-CZ" sz="2400" dirty="0" smtClean="0"/>
              <a:t> pane (</a:t>
            </a:r>
            <a:r>
              <a:rPr lang="cs-CZ" sz="2400" dirty="0" err="1" smtClean="0"/>
              <a:t>only</a:t>
            </a:r>
            <a:r>
              <a:rPr lang="cs-CZ" sz="2400" dirty="0" smtClean="0"/>
              <a:t> PIS1-PI2)</a:t>
            </a:r>
            <a:endParaRPr lang="cs-CZ" sz="2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Simple</a:t>
            </a:r>
            <a:r>
              <a:rPr lang="cs-CZ" dirty="0" smtClean="0"/>
              <a:t> </a:t>
            </a:r>
            <a:r>
              <a:rPr lang="cs-CZ" dirty="0" err="1" smtClean="0"/>
              <a:t>customization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Navigation</a:t>
            </a:r>
            <a:r>
              <a:rPr lang="cs-CZ" dirty="0" smtClean="0"/>
              <a:t> Pane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68" y="1628800"/>
            <a:ext cx="3087244" cy="342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454889" y="4509120"/>
            <a:ext cx="3384376" cy="216024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>
            <a:endCxn id="10" idx="1"/>
          </p:cNvCxnSpPr>
          <p:nvPr/>
        </p:nvCxnSpPr>
        <p:spPr>
          <a:xfrm flipV="1">
            <a:off x="3851841" y="1957482"/>
            <a:ext cx="792167" cy="265965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4644008" y="177281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Enter NEW</a:t>
            </a:r>
            <a:endParaRPr lang="cs-CZ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00126"/>
            <a:ext cx="8763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>
            <a:stCxn id="10" idx="3"/>
          </p:cNvCxnSpPr>
          <p:nvPr/>
        </p:nvCxnSpPr>
        <p:spPr>
          <a:xfrm>
            <a:off x="5982836" y="1957482"/>
            <a:ext cx="605388" cy="73684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936" y="3212976"/>
            <a:ext cx="31908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6021402" y="3532366"/>
            <a:ext cx="816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/>
              <a:t>Favorites</a:t>
            </a:r>
            <a:endParaRPr lang="cs-CZ" sz="1200" dirty="0"/>
          </a:p>
        </p:txBody>
      </p:sp>
      <p:sp>
        <p:nvSpPr>
          <p:cNvPr id="17" name="Šipka doprava 16"/>
          <p:cNvSpPr/>
          <p:nvPr/>
        </p:nvSpPr>
        <p:spPr>
          <a:xfrm>
            <a:off x="6767513" y="5517232"/>
            <a:ext cx="2160487" cy="576064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94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Simple</a:t>
            </a:r>
            <a:r>
              <a:rPr lang="cs-CZ" dirty="0"/>
              <a:t> </a:t>
            </a:r>
            <a:r>
              <a:rPr lang="cs-CZ" dirty="0" err="1"/>
              <a:t>customization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Navigation</a:t>
            </a:r>
            <a:r>
              <a:rPr lang="cs-CZ" dirty="0"/>
              <a:t> pane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Customization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NAV pane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95847"/>
            <a:ext cx="4613383" cy="409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69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Simple</a:t>
            </a:r>
            <a:r>
              <a:rPr lang="cs-CZ" dirty="0"/>
              <a:t> </a:t>
            </a:r>
            <a:r>
              <a:rPr lang="cs-CZ" dirty="0" err="1"/>
              <a:t>customization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Navigation</a:t>
            </a:r>
            <a:r>
              <a:rPr lang="cs-CZ" dirty="0"/>
              <a:t> pane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Customization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NAV pane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00075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75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Simple</a:t>
            </a:r>
            <a:r>
              <a:rPr lang="cs-CZ" dirty="0"/>
              <a:t> </a:t>
            </a:r>
            <a:r>
              <a:rPr lang="cs-CZ" dirty="0" err="1"/>
              <a:t>customization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Navigation</a:t>
            </a:r>
            <a:r>
              <a:rPr lang="cs-CZ" dirty="0"/>
              <a:t> pane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Customization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NAV pane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700808"/>
            <a:ext cx="741429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96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NAV </a:t>
            </a:r>
            <a:r>
              <a:rPr lang="cs-CZ" b="1" dirty="0" err="1" smtClean="0"/>
              <a:t>Operation</a:t>
            </a:r>
            <a:r>
              <a:rPr lang="cs-CZ" b="1" dirty="0" smtClean="0"/>
              <a:t> </a:t>
            </a:r>
            <a:r>
              <a:rPr lang="cs-CZ" b="1" dirty="0" err="1" smtClean="0"/>
              <a:t>areas</a:t>
            </a:r>
            <a:endParaRPr lang="cs-CZ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Operational</a:t>
            </a:r>
            <a:r>
              <a:rPr lang="cs-CZ" dirty="0" smtClean="0"/>
              <a:t> </a:t>
            </a:r>
            <a:r>
              <a:rPr lang="cs-CZ" dirty="0" err="1" smtClean="0"/>
              <a:t>areas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Backward and forward button</a:t>
            </a:r>
          </a:p>
          <a:p>
            <a:r>
              <a:rPr lang="en-GB" dirty="0" smtClean="0"/>
              <a:t>Address bar</a:t>
            </a:r>
          </a:p>
          <a:p>
            <a:r>
              <a:rPr lang="en-GB" dirty="0" smtClean="0"/>
              <a:t>Searching window</a:t>
            </a:r>
          </a:p>
          <a:p>
            <a:r>
              <a:rPr lang="en-GB" dirty="0" smtClean="0"/>
              <a:t>Ribbon</a:t>
            </a:r>
          </a:p>
          <a:p>
            <a:r>
              <a:rPr lang="en-GB" dirty="0" smtClean="0"/>
              <a:t>Application menu</a:t>
            </a:r>
          </a:p>
          <a:p>
            <a:r>
              <a:rPr lang="en-GB" dirty="0" smtClean="0"/>
              <a:t>Navigation pane</a:t>
            </a:r>
          </a:p>
          <a:p>
            <a:r>
              <a:rPr lang="en-GB" dirty="0" smtClean="0"/>
              <a:t>Main „task“ window  page (list, card,…) </a:t>
            </a:r>
          </a:p>
          <a:p>
            <a:r>
              <a:rPr lang="en-GB" dirty="0" smtClean="0"/>
              <a:t>Fa</a:t>
            </a:r>
            <a:r>
              <a:rPr lang="cs-CZ" dirty="0" err="1" smtClean="0"/>
              <a:t>ct</a:t>
            </a:r>
            <a:r>
              <a:rPr lang="en-GB" dirty="0" smtClean="0"/>
              <a:t>box </a:t>
            </a:r>
            <a:r>
              <a:rPr lang="en-GB" dirty="0" smtClean="0"/>
              <a:t>pane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348880"/>
            <a:ext cx="8499404" cy="579438"/>
          </a:xfrm>
        </p:spPr>
        <p:txBody>
          <a:bodyPr/>
          <a:lstStyle/>
          <a:p>
            <a:r>
              <a:rPr lang="cs-CZ" dirty="0" err="1" smtClean="0"/>
              <a:t>Customer</a:t>
            </a:r>
            <a:r>
              <a:rPr lang="cs-CZ" dirty="0" smtClean="0"/>
              <a:t> list page</a:t>
            </a:r>
            <a:r>
              <a:rPr lang="cs-CZ" dirty="0"/>
              <a:t>1. </a:t>
            </a:r>
            <a:r>
              <a:rPr lang="cs-CZ" dirty="0" err="1"/>
              <a:t>Ribbon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2. </a:t>
            </a:r>
            <a:r>
              <a:rPr lang="cs-CZ" dirty="0" err="1"/>
              <a:t>Filter</a:t>
            </a:r>
            <a:r>
              <a:rPr lang="cs-CZ" dirty="0"/>
              <a:t> pane</a:t>
            </a:r>
            <a:br>
              <a:rPr lang="cs-CZ" dirty="0"/>
            </a:br>
            <a:r>
              <a:rPr lang="cs-CZ" dirty="0"/>
              <a:t>3. List</a:t>
            </a:r>
            <a:br>
              <a:rPr lang="cs-CZ" dirty="0"/>
            </a:br>
            <a:r>
              <a:rPr lang="cs-CZ" dirty="0"/>
              <a:t>4. </a:t>
            </a:r>
            <a:r>
              <a:rPr lang="cs-CZ" dirty="0" err="1"/>
              <a:t>Sorting</a:t>
            </a:r>
            <a:r>
              <a:rPr lang="cs-CZ" dirty="0"/>
              <a:t> pane</a:t>
            </a:r>
            <a:br>
              <a:rPr lang="cs-CZ" dirty="0"/>
            </a:br>
            <a:r>
              <a:rPr lang="cs-CZ" dirty="0"/>
              <a:t>5. </a:t>
            </a:r>
            <a:r>
              <a:rPr lang="cs-CZ" dirty="0" err="1"/>
              <a:t>FactBox</a:t>
            </a:r>
            <a:r>
              <a:rPr lang="cs-CZ" dirty="0"/>
              <a:t> pane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Customer</a:t>
            </a:r>
            <a:r>
              <a:rPr lang="cs-CZ" dirty="0" smtClean="0"/>
              <a:t> list </a:t>
            </a:r>
            <a:r>
              <a:rPr lang="cs-CZ" dirty="0" err="1" smtClean="0"/>
              <a:t>page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13" y="1573255"/>
            <a:ext cx="7552677" cy="432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83568" y="6093296"/>
            <a:ext cx="6878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 Ribbon, 2- Filter pane, 3-List, 4-Sorting pane, 5-Fact-box pane </a:t>
            </a:r>
          </a:p>
          <a:p>
            <a:r>
              <a:rPr lang="en-US" dirty="0" smtClean="0"/>
              <a:t>Use of  the filter pane from List page see next two slides </a:t>
            </a:r>
            <a:endParaRPr lang="en-US" dirty="0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28596" y="838200"/>
            <a:ext cx="8499404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>
                <a:solidFill>
                  <a:srgbClr val="695C4F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95C4F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95C4F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95C4F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95C4F"/>
                </a:solidFill>
                <a:latin typeface="Calibri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695C4F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695C4F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695C4F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695C4F"/>
                </a:solidFill>
                <a:latin typeface="Calibri" pitchFamily="34" charset="0"/>
              </a:defRPr>
            </a:lvl9pPr>
          </a:lstStyle>
          <a:p>
            <a:r>
              <a:rPr lang="cs-CZ" dirty="0" err="1" smtClean="0"/>
              <a:t>Customer</a:t>
            </a:r>
            <a:r>
              <a:rPr lang="cs-CZ" dirty="0" smtClean="0"/>
              <a:t> list </a:t>
            </a:r>
            <a:r>
              <a:rPr lang="cs-CZ" dirty="0" err="1" smtClean="0"/>
              <a:t>page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7" name="Šipka doprava 6"/>
          <p:cNvSpPr/>
          <p:nvPr/>
        </p:nvSpPr>
        <p:spPr>
          <a:xfrm>
            <a:off x="6767513" y="6492875"/>
            <a:ext cx="1548903" cy="246752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6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Simple</a:t>
            </a:r>
            <a:r>
              <a:rPr lang="cs-CZ" dirty="0" smtClean="0"/>
              <a:t> 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filtering</a:t>
            </a:r>
            <a:r>
              <a:rPr lang="cs-CZ" dirty="0" smtClean="0"/>
              <a:t> I.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My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filter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809750"/>
            <a:ext cx="69437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58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Simple</a:t>
            </a:r>
            <a:r>
              <a:rPr lang="cs-CZ" dirty="0"/>
              <a:t> 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filtering</a:t>
            </a:r>
            <a:r>
              <a:rPr lang="cs-CZ" dirty="0"/>
              <a:t> </a:t>
            </a:r>
            <a:r>
              <a:rPr lang="cs-CZ" dirty="0" smtClean="0"/>
              <a:t>II.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My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filter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2119313"/>
            <a:ext cx="72199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Card</a:t>
            </a:r>
            <a:r>
              <a:rPr lang="cs-CZ" dirty="0" smtClean="0"/>
              <a:t> </a:t>
            </a:r>
            <a:r>
              <a:rPr lang="cs-CZ" dirty="0" err="1" smtClean="0"/>
              <a:t>page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Card</a:t>
            </a:r>
            <a:r>
              <a:rPr lang="cs-CZ" dirty="0" smtClean="0"/>
              <a:t> </a:t>
            </a:r>
            <a:r>
              <a:rPr lang="cs-CZ" dirty="0" err="1" smtClean="0"/>
              <a:t>page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07169"/>
            <a:ext cx="7381572" cy="394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 flipH="1">
            <a:off x="827584" y="5738435"/>
            <a:ext cx="683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1-Ribbon, 2- extended </a:t>
            </a:r>
            <a:r>
              <a:rPr lang="en-ZA" sz="1600" dirty="0" err="1" smtClean="0"/>
              <a:t>FastTab</a:t>
            </a:r>
            <a:r>
              <a:rPr lang="en-ZA" sz="1600" dirty="0" smtClean="0"/>
              <a:t>, 3 – Collapsed </a:t>
            </a:r>
            <a:r>
              <a:rPr lang="en-ZA" sz="1600" dirty="0" err="1" smtClean="0"/>
              <a:t>FastTab</a:t>
            </a:r>
            <a:r>
              <a:rPr lang="en-ZA" sz="1600" dirty="0" smtClean="0"/>
              <a:t>, 4-FactBox Pane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70491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center- </a:t>
            </a:r>
            <a:r>
              <a:rPr lang="en-US" sz="2000" dirty="0" smtClean="0"/>
              <a:t>adding new preferred objects (Items, Customers,..)</a:t>
            </a:r>
            <a:endParaRPr lang="en-US" sz="2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Role center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556792"/>
            <a:ext cx="28384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92" y="3717032"/>
            <a:ext cx="52292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1907704" y="2996952"/>
            <a:ext cx="288032" cy="648072"/>
          </a:xfrm>
          <a:prstGeom prst="down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972" y="3497957"/>
            <a:ext cx="26765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5004048" y="4674294"/>
            <a:ext cx="792088" cy="410890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43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Changing</a:t>
            </a:r>
            <a:r>
              <a:rPr lang="cs-CZ" dirty="0" smtClean="0"/>
              <a:t> </a:t>
            </a:r>
            <a:r>
              <a:rPr lang="cs-CZ" dirty="0" err="1" smtClean="0"/>
              <a:t>charts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Charts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5263"/>
            <a:ext cx="31242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691680" y="2276872"/>
            <a:ext cx="864096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3563888" y="1628800"/>
            <a:ext cx="1152128" cy="432048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60301"/>
            <a:ext cx="2673393" cy="385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7524328" y="1628800"/>
            <a:ext cx="1152128" cy="432048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631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Changing</a:t>
            </a:r>
            <a:r>
              <a:rPr lang="cs-CZ" dirty="0"/>
              <a:t> </a:t>
            </a:r>
            <a:r>
              <a:rPr lang="cs-CZ" dirty="0" err="1"/>
              <a:t>charts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Charts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09" y="642938"/>
            <a:ext cx="79533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5652120" y="3861048"/>
            <a:ext cx="2232248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2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Thanks for Your attention and  time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60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403475" y="304800"/>
            <a:ext cx="6597650" cy="228600"/>
          </a:xfrm>
        </p:spPr>
        <p:txBody>
          <a:bodyPr/>
          <a:lstStyle/>
          <a:p>
            <a:pPr eaLnBrk="1" hangingPunct="1"/>
            <a:r>
              <a:rPr lang="cs-CZ" smtClean="0"/>
              <a:t>Standard colour palette</a:t>
            </a:r>
          </a:p>
        </p:txBody>
      </p:sp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152400" y="1458913"/>
            <a:ext cx="8748713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rIns="144000">
            <a:spAutoFit/>
          </a:bodyPr>
          <a:lstStyle/>
          <a:p>
            <a:r>
              <a:rPr lang="en-US" sz="1100">
                <a:latin typeface="Calibri" pitchFamily="34" charset="0"/>
              </a:rPr>
              <a:t>Backgrounds						Primary Text	       Secondary Text				     Expanded Palette</a:t>
            </a:r>
          </a:p>
          <a:p>
            <a:endParaRPr lang="en-US" sz="1100">
              <a:latin typeface="Calibri" pitchFamily="34" charset="0"/>
            </a:endParaRPr>
          </a:p>
          <a:p>
            <a:endParaRPr lang="en-US" sz="14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r>
              <a:rPr lang="en-US" sz="1100">
                <a:latin typeface="Calibri" pitchFamily="34" charset="0"/>
              </a:rPr>
              <a:t>Accent							Accent Gradients</a:t>
            </a:r>
          </a:p>
          <a:p>
            <a:endParaRPr lang="en-US" sz="1300">
              <a:latin typeface="Calibri" pitchFamily="34" charset="0"/>
            </a:endParaRPr>
          </a:p>
          <a:p>
            <a:endParaRPr lang="en-US" sz="1300">
              <a:latin typeface="Calibri" pitchFamily="34" charset="0"/>
            </a:endParaRPr>
          </a:p>
          <a:p>
            <a:endParaRPr lang="en-US" sz="1300">
              <a:latin typeface="Calibri" pitchFamily="34" charset="0"/>
            </a:endParaRPr>
          </a:p>
          <a:p>
            <a:endParaRPr lang="en-US" sz="1300">
              <a:latin typeface="Calibri" pitchFamily="34" charset="0"/>
            </a:endParaRPr>
          </a:p>
          <a:p>
            <a:endParaRPr lang="en-US" sz="900">
              <a:latin typeface="Calibri" pitchFamily="34" charset="0"/>
            </a:endParaRPr>
          </a:p>
          <a:p>
            <a:r>
              <a:rPr lang="en-US" sz="1000" i="1">
                <a:latin typeface="Calibri" pitchFamily="34" charset="0"/>
              </a:rPr>
              <a:t>Gradient Upper Levels</a:t>
            </a:r>
          </a:p>
        </p:txBody>
      </p:sp>
      <p:sp>
        <p:nvSpPr>
          <p:cNvPr id="6" name="Round Diagonal Corner Rectangle 3"/>
          <p:cNvSpPr/>
          <p:nvPr/>
        </p:nvSpPr>
        <p:spPr>
          <a:xfrm>
            <a:off x="5292725" y="1782763"/>
            <a:ext cx="1404938" cy="1403350"/>
          </a:xfrm>
          <a:prstGeom prst="round2DiagRect">
            <a:avLst/>
          </a:prstGeom>
          <a:solidFill>
            <a:srgbClr val="5E5447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 Diagonal Corner Rectangle 4"/>
          <p:cNvSpPr/>
          <p:nvPr/>
        </p:nvSpPr>
        <p:spPr>
          <a:xfrm>
            <a:off x="1728788" y="1782763"/>
            <a:ext cx="1220787" cy="1220787"/>
          </a:xfrm>
          <a:prstGeom prst="round2DiagRect">
            <a:avLst/>
          </a:prstGeom>
          <a:solidFill>
            <a:srgbClr val="E7E5E5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ound Diagonal Corner Rectangle 5"/>
          <p:cNvSpPr/>
          <p:nvPr/>
        </p:nvSpPr>
        <p:spPr>
          <a:xfrm>
            <a:off x="1179513" y="5141913"/>
            <a:ext cx="349250" cy="344487"/>
          </a:xfrm>
          <a:prstGeom prst="round2DiagRect">
            <a:avLst/>
          </a:prstGeom>
          <a:solidFill>
            <a:srgbClr val="3B9BF7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 Diagonal Corner Rectangle 6"/>
          <p:cNvSpPr/>
          <p:nvPr/>
        </p:nvSpPr>
        <p:spPr>
          <a:xfrm>
            <a:off x="304800" y="1782763"/>
            <a:ext cx="1220788" cy="1220787"/>
          </a:xfrm>
          <a:prstGeom prst="round2DiagRect">
            <a:avLst/>
          </a:prstGeom>
          <a:solidFill>
            <a:schemeClr val="tx2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ound Diagonal Corner Rectangle 7"/>
          <p:cNvSpPr/>
          <p:nvPr/>
        </p:nvSpPr>
        <p:spPr>
          <a:xfrm>
            <a:off x="3505200" y="1782763"/>
            <a:ext cx="1374775" cy="1403350"/>
          </a:xfrm>
          <a:prstGeom prst="round2DiagRect">
            <a:avLst/>
          </a:prstGeom>
          <a:solidFill>
            <a:schemeClr val="tx1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ound Diagonal Corner Rectangle 8"/>
          <p:cNvSpPr/>
          <p:nvPr/>
        </p:nvSpPr>
        <p:spPr>
          <a:xfrm>
            <a:off x="1179513" y="4083050"/>
            <a:ext cx="749300" cy="630238"/>
          </a:xfrm>
          <a:prstGeom prst="round2DiagRect">
            <a:avLst/>
          </a:prstGeom>
          <a:solidFill>
            <a:srgbClr val="2E5A95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ound Diagonal Corner Rectangle 9"/>
          <p:cNvSpPr/>
          <p:nvPr/>
        </p:nvSpPr>
        <p:spPr>
          <a:xfrm>
            <a:off x="304800" y="4083050"/>
            <a:ext cx="749300" cy="630238"/>
          </a:xfrm>
          <a:prstGeom prst="round2DiagRect">
            <a:avLst/>
          </a:prstGeom>
          <a:solidFill>
            <a:srgbClr val="E66624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ound Diagonal Corner Rectangle 10"/>
          <p:cNvSpPr/>
          <p:nvPr/>
        </p:nvSpPr>
        <p:spPr>
          <a:xfrm>
            <a:off x="4587227" y="4082400"/>
            <a:ext cx="1404000" cy="1404000"/>
          </a:xfrm>
          <a:prstGeom prst="round2DiagRect">
            <a:avLst/>
          </a:prstGeom>
          <a:gradFill flip="none" rotWithShape="1">
            <a:gsLst>
              <a:gs pos="0">
                <a:srgbClr val="2E5A95"/>
              </a:gs>
              <a:gs pos="100000">
                <a:srgbClr val="3B9BF7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ound Diagonal Corner Rectangle 11"/>
          <p:cNvSpPr/>
          <p:nvPr/>
        </p:nvSpPr>
        <p:spPr>
          <a:xfrm>
            <a:off x="3167052" y="4082400"/>
            <a:ext cx="1374657" cy="1404000"/>
          </a:xfrm>
          <a:prstGeom prst="round2DiagRect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ound Diagonal Corner Rectangle 12"/>
          <p:cNvSpPr/>
          <p:nvPr/>
        </p:nvSpPr>
        <p:spPr>
          <a:xfrm>
            <a:off x="304800" y="5141913"/>
            <a:ext cx="349250" cy="344487"/>
          </a:xfrm>
          <a:prstGeom prst="round2DiagRect">
            <a:avLst/>
          </a:prstGeom>
          <a:solidFill>
            <a:srgbClr val="EC8D2F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ound Diagonal Corner Rectangle 16"/>
          <p:cNvSpPr/>
          <p:nvPr/>
        </p:nvSpPr>
        <p:spPr>
          <a:xfrm>
            <a:off x="7315200" y="1782763"/>
            <a:ext cx="349250" cy="342900"/>
          </a:xfrm>
          <a:prstGeom prst="round2DiagRect">
            <a:avLst/>
          </a:prstGeom>
          <a:solidFill>
            <a:srgbClr val="800000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Round Diagonal Corner Rectangle 17"/>
          <p:cNvSpPr/>
          <p:nvPr/>
        </p:nvSpPr>
        <p:spPr>
          <a:xfrm>
            <a:off x="7804150" y="1789113"/>
            <a:ext cx="349250" cy="344487"/>
          </a:xfrm>
          <a:prstGeom prst="round2DiagRect">
            <a:avLst/>
          </a:prstGeom>
          <a:solidFill>
            <a:srgbClr val="2E2E2E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ound Diagonal Corner Rectangle 18"/>
          <p:cNvSpPr/>
          <p:nvPr/>
        </p:nvSpPr>
        <p:spPr>
          <a:xfrm>
            <a:off x="8305800" y="1789113"/>
            <a:ext cx="349250" cy="344487"/>
          </a:xfrm>
          <a:prstGeom prst="round2DiagRect">
            <a:avLst/>
          </a:prstGeom>
          <a:solidFill>
            <a:srgbClr val="00004B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ound Diagonal Corner Rectangle 19"/>
          <p:cNvSpPr/>
          <p:nvPr/>
        </p:nvSpPr>
        <p:spPr>
          <a:xfrm>
            <a:off x="7315200" y="2239963"/>
            <a:ext cx="349250" cy="342900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ound Diagonal Corner Rectangle 20"/>
          <p:cNvSpPr/>
          <p:nvPr/>
        </p:nvSpPr>
        <p:spPr>
          <a:xfrm>
            <a:off x="7804150" y="2246313"/>
            <a:ext cx="349250" cy="344487"/>
          </a:xfrm>
          <a:prstGeom prst="round2DiagRect">
            <a:avLst/>
          </a:prstGeom>
          <a:solidFill>
            <a:srgbClr val="4C4C4C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ound Diagonal Corner Rectangle 21"/>
          <p:cNvSpPr/>
          <p:nvPr/>
        </p:nvSpPr>
        <p:spPr>
          <a:xfrm>
            <a:off x="8305800" y="2246313"/>
            <a:ext cx="349250" cy="344487"/>
          </a:xfrm>
          <a:prstGeom prst="round2DiagRect">
            <a:avLst/>
          </a:prstGeom>
          <a:solidFill>
            <a:srgbClr val="004080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Round Diagonal Corner Rectangle 22"/>
          <p:cNvSpPr/>
          <p:nvPr/>
        </p:nvSpPr>
        <p:spPr>
          <a:xfrm>
            <a:off x="7315200" y="2697163"/>
            <a:ext cx="349250" cy="342900"/>
          </a:xfrm>
          <a:prstGeom prst="round2DiagRect">
            <a:avLst/>
          </a:prstGeom>
          <a:solidFill>
            <a:srgbClr val="FFCC66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Round Diagonal Corner Rectangle 23"/>
          <p:cNvSpPr/>
          <p:nvPr/>
        </p:nvSpPr>
        <p:spPr>
          <a:xfrm>
            <a:off x="7804150" y="2703513"/>
            <a:ext cx="349250" cy="344487"/>
          </a:xfrm>
          <a:prstGeom prst="round2DiagRect">
            <a:avLst/>
          </a:prstGeom>
          <a:solidFill>
            <a:srgbClr val="999999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Round Diagonal Corner Rectangle 24"/>
          <p:cNvSpPr/>
          <p:nvPr/>
        </p:nvSpPr>
        <p:spPr>
          <a:xfrm>
            <a:off x="8305800" y="2703513"/>
            <a:ext cx="349250" cy="344487"/>
          </a:xfrm>
          <a:prstGeom prst="round2DiagRect">
            <a:avLst/>
          </a:prstGeom>
          <a:solidFill>
            <a:srgbClr val="3B9A9D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Round Diagonal Corner Rectangle 5"/>
          <p:cNvSpPr/>
          <p:nvPr/>
        </p:nvSpPr>
        <p:spPr>
          <a:xfrm>
            <a:off x="2036763" y="5141913"/>
            <a:ext cx="349250" cy="344487"/>
          </a:xfrm>
          <a:prstGeom prst="round2DiagRect">
            <a:avLst/>
          </a:prstGeom>
          <a:solidFill>
            <a:srgbClr val="8FAE49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ound Diagonal Corner Rectangle 8"/>
          <p:cNvSpPr/>
          <p:nvPr/>
        </p:nvSpPr>
        <p:spPr>
          <a:xfrm>
            <a:off x="2036763" y="4083050"/>
            <a:ext cx="749300" cy="630238"/>
          </a:xfrm>
          <a:prstGeom prst="round2DiagRect">
            <a:avLst/>
          </a:prstGeom>
          <a:solidFill>
            <a:srgbClr val="4A8845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Round Diagonal Corner Rectangle 10"/>
          <p:cNvSpPr/>
          <p:nvPr/>
        </p:nvSpPr>
        <p:spPr>
          <a:xfrm>
            <a:off x="6049325" y="4082399"/>
            <a:ext cx="1404000" cy="1404000"/>
          </a:xfrm>
          <a:prstGeom prst="round2DiagRect">
            <a:avLst/>
          </a:prstGeom>
          <a:gradFill flip="none" rotWithShape="1">
            <a:gsLst>
              <a:gs pos="0">
                <a:srgbClr val="4A8845"/>
              </a:gs>
              <a:gs pos="100000">
                <a:srgbClr val="8FAE49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Round Diagonal Corner Rectangle 5"/>
          <p:cNvSpPr/>
          <p:nvPr/>
        </p:nvSpPr>
        <p:spPr>
          <a:xfrm>
            <a:off x="5292725" y="3286125"/>
            <a:ext cx="349250" cy="344488"/>
          </a:xfrm>
          <a:prstGeom prst="round2DiagRect">
            <a:avLst/>
          </a:prstGeom>
          <a:solidFill>
            <a:srgbClr val="B99C76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Round Diagonal Corner Rectangle 16"/>
          <p:cNvSpPr/>
          <p:nvPr/>
        </p:nvSpPr>
        <p:spPr>
          <a:xfrm>
            <a:off x="7108825" y="1987550"/>
            <a:ext cx="141288" cy="138113"/>
          </a:xfrm>
          <a:prstGeom prst="round2DiagRect">
            <a:avLst/>
          </a:prstGeom>
          <a:solidFill>
            <a:srgbClr val="BC0000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" name="Round Diagonal Corner Rectangle 10"/>
          <p:cNvSpPr/>
          <p:nvPr/>
        </p:nvSpPr>
        <p:spPr>
          <a:xfrm>
            <a:off x="7497600" y="4082401"/>
            <a:ext cx="1404000" cy="1404000"/>
          </a:xfrm>
          <a:prstGeom prst="round2Diag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BC0000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8FB3959-69BA-44E3-99CE-9BE41BF2BDC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403475" y="304800"/>
            <a:ext cx="6597650" cy="228600"/>
          </a:xfrm>
        </p:spPr>
        <p:txBody>
          <a:bodyPr/>
          <a:lstStyle/>
          <a:p>
            <a:pPr eaLnBrk="1" hangingPunct="1"/>
            <a:r>
              <a:rPr lang="cs-CZ" smtClean="0"/>
              <a:t>Sample chart</a:t>
            </a:r>
          </a:p>
        </p:txBody>
      </p:sp>
      <p:graphicFrame>
        <p:nvGraphicFramePr>
          <p:cNvPr id="35844" name="Object 4"/>
          <p:cNvGraphicFramePr>
            <a:graphicFrameLocks/>
          </p:cNvGraphicFramePr>
          <p:nvPr/>
        </p:nvGraphicFramePr>
        <p:xfrm>
          <a:off x="3276600" y="1066800"/>
          <a:ext cx="5624513" cy="505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5" r:id="rId3" imgW="5620999" imgH="5060119" progId="Excel.Sheet.8">
                  <p:embed/>
                </p:oleObj>
              </mc:Choice>
              <mc:Fallback>
                <p:oleObj r:id="rId3" imgW="5620999" imgH="5060119" progId="Excel.Shee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066800"/>
                        <a:ext cx="5624513" cy="5059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7"/>
          <p:cNvSpPr txBox="1">
            <a:spLocks/>
          </p:cNvSpPr>
          <p:nvPr/>
        </p:nvSpPr>
        <p:spPr>
          <a:xfrm>
            <a:off x="198438" y="503238"/>
            <a:ext cx="5211762" cy="228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rgbClr val="695C4F"/>
                </a:solidFill>
                <a:latin typeface="+mj-lt"/>
              </a:rPr>
              <a:t>Sample chart</a:t>
            </a:r>
            <a:endParaRPr lang="en-US" sz="1000" dirty="0">
              <a:solidFill>
                <a:srgbClr val="695C4F"/>
              </a:solidFill>
              <a:latin typeface="+mj-lt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179388" y="1066800"/>
            <a:ext cx="3097212" cy="762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i="1" dirty="0" err="1">
                <a:solidFill>
                  <a:srgbClr val="695C4F"/>
                </a:solidFill>
                <a:latin typeface="+mj-lt"/>
                <a:ea typeface="+mj-ea"/>
                <a:cs typeface="+mj-cs"/>
              </a:rPr>
              <a:t>Lorem</a:t>
            </a:r>
            <a:r>
              <a:rPr lang="en-US" i="1" dirty="0">
                <a:solidFill>
                  <a:srgbClr val="695C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i="1" dirty="0" err="1">
                <a:solidFill>
                  <a:srgbClr val="695C4F"/>
                </a:solidFill>
                <a:latin typeface="+mj-lt"/>
                <a:ea typeface="+mj-ea"/>
                <a:cs typeface="+mj-cs"/>
              </a:rPr>
              <a:t>ipsum</a:t>
            </a:r>
            <a:r>
              <a:rPr lang="en-US" i="1" dirty="0">
                <a:solidFill>
                  <a:srgbClr val="695C4F"/>
                </a:solidFill>
                <a:latin typeface="+mj-lt"/>
                <a:ea typeface="+mj-ea"/>
                <a:cs typeface="+mj-cs"/>
              </a:rPr>
              <a:t> dolor sit </a:t>
            </a:r>
            <a:r>
              <a:rPr lang="en-US" i="1" dirty="0" err="1">
                <a:solidFill>
                  <a:srgbClr val="695C4F"/>
                </a:solidFill>
                <a:latin typeface="+mj-lt"/>
                <a:ea typeface="+mj-ea"/>
                <a:cs typeface="+mj-cs"/>
              </a:rPr>
              <a:t>amet</a:t>
            </a:r>
            <a:endParaRPr lang="en-US" i="1" dirty="0">
              <a:solidFill>
                <a:srgbClr val="695C4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79388" y="1500188"/>
            <a:ext cx="3097212" cy="4672012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</a:rPr>
              <a:t>Sample chart description</a:t>
            </a:r>
          </a:p>
        </p:txBody>
      </p:sp>
      <p:graphicFrame>
        <p:nvGraphicFramePr>
          <p:cNvPr id="8" name="Chart 9"/>
          <p:cNvGraphicFramePr/>
          <p:nvPr/>
        </p:nvGraphicFramePr>
        <p:xfrm>
          <a:off x="198001" y="2514600"/>
          <a:ext cx="3078599" cy="365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8FB3959-69BA-44E3-99CE-9BE41BF2BDC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Backward and forward button I</a:t>
            </a:r>
            <a:br>
              <a:rPr lang="en-ZA" dirty="0" smtClean="0"/>
            </a:br>
            <a:endParaRPr lang="en-ZA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Backward</a:t>
            </a:r>
            <a:r>
              <a:rPr lang="cs-CZ" dirty="0" smtClean="0"/>
              <a:t> and forward </a:t>
            </a:r>
            <a:r>
              <a:rPr lang="cs-CZ" dirty="0" err="1" smtClean="0"/>
              <a:t>button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57340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7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1709" y="684522"/>
            <a:ext cx="8499404" cy="579438"/>
          </a:xfrm>
        </p:spPr>
        <p:txBody>
          <a:bodyPr/>
          <a:lstStyle/>
          <a:p>
            <a:r>
              <a:rPr lang="cs-CZ" dirty="0" err="1"/>
              <a:t>Backward</a:t>
            </a:r>
            <a:r>
              <a:rPr lang="cs-CZ" dirty="0"/>
              <a:t> and forward </a:t>
            </a:r>
            <a:r>
              <a:rPr lang="cs-CZ" dirty="0" err="1"/>
              <a:t>button</a:t>
            </a:r>
            <a:r>
              <a:rPr lang="cs-CZ" dirty="0"/>
              <a:t> I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404118" y="305427"/>
            <a:ext cx="6597038" cy="228600"/>
          </a:xfrm>
        </p:spPr>
        <p:txBody>
          <a:bodyPr/>
          <a:lstStyle/>
          <a:p>
            <a:r>
              <a:rPr lang="cs-CZ" dirty="0" err="1"/>
              <a:t>Backward</a:t>
            </a:r>
            <a:r>
              <a:rPr lang="cs-CZ" dirty="0"/>
              <a:t> and forward </a:t>
            </a:r>
            <a:r>
              <a:rPr lang="cs-CZ" dirty="0" err="1"/>
              <a:t>button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32" y="1265547"/>
            <a:ext cx="61531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115616" y="5013176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Back and forward buttons on the controls of Microsoft Dynamics NAV to the left</a:t>
            </a:r>
          </a:p>
          <a:p>
            <a:r>
              <a:rPr lang="en-US" sz="1200" dirty="0" smtClean="0"/>
              <a:t>of the address bar enable you to move through pages that you have previously</a:t>
            </a:r>
          </a:p>
          <a:p>
            <a:r>
              <a:rPr lang="en-US" sz="1200" dirty="0" smtClean="0"/>
              <a:t>visited. </a:t>
            </a:r>
          </a:p>
          <a:p>
            <a:endParaRPr lang="en-US" sz="1200" dirty="0" smtClean="0"/>
          </a:p>
          <a:p>
            <a:r>
              <a:rPr lang="en-US" sz="1200" dirty="0" smtClean="0"/>
              <a:t>When </a:t>
            </a:r>
            <a:r>
              <a:rPr lang="en-US" sz="1200" dirty="0"/>
              <a:t>you use these buttons, you can see the path in the address bar changing.</a:t>
            </a:r>
          </a:p>
          <a:p>
            <a:r>
              <a:rPr lang="en-US" sz="1200" dirty="0"/>
              <a:t>If you click the drop-down button, at the right side of the </a:t>
            </a:r>
            <a:r>
              <a:rPr lang="en-US" sz="1200" b="1" dirty="0"/>
              <a:t>Forward </a:t>
            </a:r>
            <a:r>
              <a:rPr lang="en-US" sz="1200" dirty="0"/>
              <a:t>button, you</a:t>
            </a:r>
          </a:p>
          <a:p>
            <a:r>
              <a:rPr lang="en-US" sz="1200" dirty="0"/>
              <a:t>see the travel history. It shows you a list of previously visited pages, and it makes it</a:t>
            </a:r>
          </a:p>
          <a:p>
            <a:r>
              <a:rPr lang="en-US" sz="1200" dirty="0"/>
              <a:t>easy to return to a specific one.</a:t>
            </a:r>
            <a:endParaRPr lang="cs-CZ" sz="1200" dirty="0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1619672" y="1268760"/>
            <a:ext cx="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1609800" y="1014683"/>
            <a:ext cx="1523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Drop-</a:t>
            </a:r>
            <a:r>
              <a:rPr lang="cs-CZ" sz="1200" b="1" dirty="0" err="1" smtClean="0">
                <a:solidFill>
                  <a:srgbClr val="FF0000"/>
                </a:solidFill>
              </a:rPr>
              <a:t>down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button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6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4374" y="838200"/>
            <a:ext cx="8499404" cy="579438"/>
          </a:xfrm>
        </p:spPr>
        <p:txBody>
          <a:bodyPr/>
          <a:lstStyle/>
          <a:p>
            <a:r>
              <a:rPr lang="en-US" dirty="0" smtClean="0"/>
              <a:t>Address bar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Address</a:t>
            </a:r>
            <a:r>
              <a:rPr lang="cs-CZ" dirty="0" smtClean="0"/>
              <a:t> bar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556792"/>
            <a:ext cx="7926288" cy="143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475656" y="3645024"/>
            <a:ext cx="72008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address bar shows the path of your present page. You can also move within</a:t>
            </a:r>
          </a:p>
          <a:p>
            <a:r>
              <a:rPr lang="en-US" sz="1400" dirty="0"/>
              <a:t>Microsoft Dynamics NAV </a:t>
            </a:r>
            <a:r>
              <a:rPr lang="en-US" sz="1400" dirty="0" smtClean="0"/>
              <a:t>201</a:t>
            </a:r>
            <a:r>
              <a:rPr lang="cs-CZ" sz="1400" dirty="0" smtClean="0"/>
              <a:t>6</a:t>
            </a:r>
            <a:r>
              <a:rPr lang="en-US" sz="1400" dirty="0" smtClean="0"/>
              <a:t> </a:t>
            </a:r>
            <a:r>
              <a:rPr lang="en-US" sz="1400" dirty="0"/>
              <a:t>by clicking the name or arrow buttons and making</a:t>
            </a:r>
          </a:p>
          <a:p>
            <a:r>
              <a:rPr lang="en-ZA" sz="1400" dirty="0" smtClean="0"/>
              <a:t>your selection.</a:t>
            </a:r>
          </a:p>
          <a:p>
            <a:endParaRPr lang="cs-CZ" sz="1400" dirty="0"/>
          </a:p>
          <a:p>
            <a:r>
              <a:rPr lang="en-US" sz="1400" dirty="0"/>
              <a:t>At the right side of the address bar, you can find the refresh button</a:t>
            </a:r>
            <a:r>
              <a:rPr lang="en-US" dirty="0" smtClean="0"/>
              <a:t>.</a:t>
            </a:r>
            <a:endParaRPr lang="cs-CZ" dirty="0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6274012" y="1225551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6084168" y="948552"/>
            <a:ext cx="1279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Refresh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button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34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Searching</a:t>
            </a:r>
            <a:r>
              <a:rPr lang="cs-CZ" b="1" dirty="0"/>
              <a:t> </a:t>
            </a:r>
            <a:r>
              <a:rPr lang="cs-CZ" b="1" dirty="0" err="1" smtClean="0"/>
              <a:t>window</a:t>
            </a:r>
            <a:r>
              <a:rPr lang="cs-CZ" b="1" dirty="0" smtClean="0"/>
              <a:t>  </a:t>
            </a:r>
            <a:r>
              <a:rPr lang="cs-CZ" dirty="0" smtClean="0"/>
              <a:t>: text </a:t>
            </a:r>
            <a:r>
              <a:rPr lang="cs-CZ" dirty="0" err="1" smtClean="0"/>
              <a:t>only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Searching</a:t>
            </a:r>
            <a:r>
              <a:rPr lang="cs-CZ" dirty="0" smtClean="0"/>
              <a:t>  </a:t>
            </a:r>
            <a:r>
              <a:rPr lang="cs-CZ" dirty="0" err="1" smtClean="0"/>
              <a:t>window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Obdélník 6"/>
          <p:cNvSpPr/>
          <p:nvPr/>
        </p:nvSpPr>
        <p:spPr>
          <a:xfrm>
            <a:off x="1259632" y="1305342"/>
            <a:ext cx="66967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You can find any page, report, or view present on the </a:t>
            </a:r>
            <a:r>
              <a:rPr lang="en-US" b="1" dirty="0"/>
              <a:t>Departments </a:t>
            </a:r>
            <a:r>
              <a:rPr lang="en-US" dirty="0"/>
              <a:t>page of </a:t>
            </a:r>
            <a:r>
              <a:rPr lang="en-US" dirty="0" smtClean="0"/>
              <a:t>your</a:t>
            </a:r>
            <a:r>
              <a:rPr lang="cs-CZ" dirty="0" smtClean="0"/>
              <a:t> </a:t>
            </a:r>
            <a:r>
              <a:rPr lang="en-US" dirty="0" smtClean="0"/>
              <a:t>installation </a:t>
            </a:r>
            <a:r>
              <a:rPr lang="en-US" dirty="0"/>
              <a:t>by using the </a:t>
            </a:r>
            <a:r>
              <a:rPr lang="en-US" b="1" dirty="0"/>
              <a:t>Search </a:t>
            </a:r>
            <a:r>
              <a:rPr lang="en-US" dirty="0"/>
              <a:t>field in the upper-right corner of the address bar</a:t>
            </a:r>
            <a:r>
              <a:rPr lang="en-US" dirty="0" smtClean="0"/>
              <a:t>.</a:t>
            </a:r>
            <a:endParaRPr lang="cs-CZ" dirty="0" smtClean="0"/>
          </a:p>
          <a:p>
            <a:endParaRPr lang="en-US" dirty="0"/>
          </a:p>
          <a:p>
            <a:r>
              <a:rPr lang="en-US" dirty="0"/>
              <a:t>When you start to type characters in the </a:t>
            </a:r>
            <a:r>
              <a:rPr lang="en-US" b="1" dirty="0"/>
              <a:t>Search </a:t>
            </a:r>
            <a:r>
              <a:rPr lang="en-US" dirty="0"/>
              <a:t>field, a drop-down list </a:t>
            </a:r>
            <a:r>
              <a:rPr lang="en-US" dirty="0" smtClean="0"/>
              <a:t>shows</a:t>
            </a:r>
            <a:r>
              <a:rPr lang="cs-CZ" dirty="0" smtClean="0"/>
              <a:t> </a:t>
            </a:r>
            <a:r>
              <a:rPr lang="en-US" dirty="0" smtClean="0"/>
              <a:t>page </a:t>
            </a:r>
            <a:r>
              <a:rPr lang="en-US" dirty="0"/>
              <a:t>names that contain the characters that you type. 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drop-down </a:t>
            </a:r>
            <a:r>
              <a:rPr lang="en-US" dirty="0" smtClean="0"/>
              <a:t>list</a:t>
            </a:r>
            <a:r>
              <a:rPr lang="cs-CZ" dirty="0" smtClean="0"/>
              <a:t> </a:t>
            </a:r>
            <a:r>
              <a:rPr lang="en-US" dirty="0" smtClean="0"/>
              <a:t>changes </a:t>
            </a:r>
            <a:r>
              <a:rPr lang="en-US" dirty="0"/>
              <a:t>as you type more characters, and you can select the correct page </a:t>
            </a:r>
            <a:r>
              <a:rPr lang="en-US" dirty="0" smtClean="0"/>
              <a:t>from</a:t>
            </a:r>
            <a:r>
              <a:rPr lang="cs-CZ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list when it is displayed. 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second column in the drop-down list shows the</a:t>
            </a:r>
          </a:p>
          <a:p>
            <a:r>
              <a:rPr lang="en-US" dirty="0"/>
              <a:t>navigation paths to the found pages, and it is sorted by the structure of </a:t>
            </a:r>
            <a:r>
              <a:rPr lang="en-US" dirty="0" smtClean="0"/>
              <a:t>the</a:t>
            </a:r>
            <a:r>
              <a:rPr lang="cs-CZ" dirty="0" smtClean="0"/>
              <a:t> </a:t>
            </a:r>
            <a:r>
              <a:rPr lang="cs-CZ" b="1" dirty="0" err="1" smtClean="0"/>
              <a:t>Departments</a:t>
            </a:r>
            <a:r>
              <a:rPr lang="cs-CZ" b="1" dirty="0" smtClean="0"/>
              <a:t> </a:t>
            </a:r>
            <a:r>
              <a:rPr lang="cs-CZ" dirty="0" err="1"/>
              <a:t>page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008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window   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Searching</a:t>
            </a:r>
            <a:r>
              <a:rPr lang="cs-CZ" dirty="0" smtClean="0"/>
              <a:t>  </a:t>
            </a:r>
            <a:r>
              <a:rPr lang="cs-CZ" dirty="0" err="1" smtClean="0"/>
              <a:t>window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7166057" cy="25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73247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707904" y="2708920"/>
            <a:ext cx="3384376" cy="216024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6948264" y="2924944"/>
            <a:ext cx="0" cy="144016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85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Ribbon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Ribbon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417011" y="1196752"/>
            <a:ext cx="8247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ribbon is a command bar that organizes a program's features into a series of</a:t>
            </a:r>
          </a:p>
          <a:p>
            <a:r>
              <a:rPr lang="en-US" dirty="0"/>
              <a:t>tabs at the top of a window. Using a ribbon increases discoverability of features</a:t>
            </a:r>
          </a:p>
          <a:p>
            <a:r>
              <a:rPr lang="en-US" dirty="0"/>
              <a:t>and functions, enables quicker learning of the program, and makes users feel</a:t>
            </a:r>
          </a:p>
          <a:p>
            <a:r>
              <a:rPr lang="en-US" dirty="0"/>
              <a:t>more in control of their experience. A ribbon can replace both the traditional</a:t>
            </a:r>
          </a:p>
          <a:p>
            <a:r>
              <a:rPr lang="cs-CZ" dirty="0"/>
              <a:t>menu bar and </a:t>
            </a:r>
            <a:r>
              <a:rPr lang="cs-CZ" dirty="0" err="1"/>
              <a:t>toolbars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en-US" dirty="0"/>
              <a:t>In Microsoft Dynamics NAV 2013, the ribbon is available on most pages and</a:t>
            </a:r>
          </a:p>
          <a:p>
            <a:r>
              <a:rPr lang="cs-CZ" b="1" dirty="0" err="1">
                <a:solidFill>
                  <a:srgbClr val="FF0000"/>
                </a:solidFill>
              </a:rPr>
              <a:t>visible</a:t>
            </a:r>
            <a:r>
              <a:rPr lang="cs-CZ" b="1" dirty="0">
                <a:solidFill>
                  <a:srgbClr val="FF0000"/>
                </a:solidFill>
              </a:rPr>
              <a:t> by default.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1835696" y="3897673"/>
            <a:ext cx="5976664" cy="23042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 flipH="1">
            <a:off x="2483768" y="4623519"/>
            <a:ext cx="3410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chemeClr val="bg1"/>
                </a:solidFill>
              </a:rPr>
              <a:t>See ribbons tabs  related to customer  card on the next slide </a:t>
            </a:r>
            <a:endParaRPr lang="en-Z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1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Ribbons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Ribbons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7638"/>
            <a:ext cx="8382719" cy="142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6"/>
          <p:cNvCxnSpPr>
            <a:stCxn id="40962" idx="2"/>
          </p:cNvCxnSpPr>
          <p:nvPr/>
        </p:nvCxnSpPr>
        <p:spPr>
          <a:xfrm flipH="1">
            <a:off x="4514887" y="2843105"/>
            <a:ext cx="1" cy="729911"/>
          </a:xfrm>
          <a:prstGeom prst="line">
            <a:avLst/>
          </a:prstGeom>
          <a:ln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816669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2794973" y="4941168"/>
            <a:ext cx="3960440" cy="10447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reports</a:t>
            </a:r>
            <a:r>
              <a:rPr lang="cs-CZ" dirty="0" smtClean="0"/>
              <a:t> </a:t>
            </a:r>
            <a:r>
              <a:rPr lang="cs-CZ" dirty="0" err="1" smtClean="0"/>
              <a:t>started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ribbon</a:t>
            </a:r>
            <a:r>
              <a:rPr lang="cs-CZ" dirty="0" smtClean="0"/>
              <a:t> </a:t>
            </a:r>
            <a:r>
              <a:rPr lang="cs-CZ" dirty="0" err="1" smtClean="0"/>
              <a:t>tab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53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Navertica3">
  <a:themeElements>
    <a:clrScheme name="Vlastní 1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4A8845"/>
      </a:accent4>
      <a:accent5>
        <a:srgbClr val="800000"/>
      </a:accent5>
      <a:accent6>
        <a:srgbClr val="FFCC66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avertica3">
  <a:themeElements>
    <a:clrScheme name="Vlastní 1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4A8845"/>
      </a:accent4>
      <a:accent5>
        <a:srgbClr val="800000"/>
      </a:accent5>
      <a:accent6>
        <a:srgbClr val="FFCC66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Navertica3">
  <a:themeElements>
    <a:clrScheme name="Navertica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EC8D2F"/>
      </a:accent4>
      <a:accent5>
        <a:srgbClr val="3B9BF7"/>
      </a:accent5>
      <a:accent6>
        <a:srgbClr val="91836F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Navertica3</Template>
  <TotalTime>0</TotalTime>
  <Words>707</Words>
  <Application>Microsoft Office PowerPoint</Application>
  <PresentationFormat>Předvádění na obrazovce (4:3)</PresentationFormat>
  <Paragraphs>161</Paragraphs>
  <Slides>29</Slides>
  <Notes>1</Notes>
  <HiddenSlides>2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Calibri</vt:lpstr>
      <vt:lpstr>Navertica3</vt:lpstr>
      <vt:lpstr>1_Navertica3</vt:lpstr>
      <vt:lpstr>2_Navertica3</vt:lpstr>
      <vt:lpstr>List aplikace Microsoft Excel 97–2003</vt:lpstr>
      <vt:lpstr>Prezentace aplikace PowerPoint</vt:lpstr>
      <vt:lpstr>NAV Operation areas</vt:lpstr>
      <vt:lpstr>Backward and forward button I </vt:lpstr>
      <vt:lpstr>Backward and forward button I </vt:lpstr>
      <vt:lpstr>Address bar </vt:lpstr>
      <vt:lpstr>Searching window  : text only </vt:lpstr>
      <vt:lpstr>Searching window   </vt:lpstr>
      <vt:lpstr>Ribbon </vt:lpstr>
      <vt:lpstr> Ribbons </vt:lpstr>
      <vt:lpstr>Examples of reports (customer ribbon) – I.</vt:lpstr>
      <vt:lpstr>Examples of reports (customer ribbon) – II.</vt:lpstr>
      <vt:lpstr>Microsoft Dynamics Application Menu</vt:lpstr>
      <vt:lpstr>Customize the Role Center page (only BPH_PIS1-PIS2)</vt:lpstr>
      <vt:lpstr>Navigation pane</vt:lpstr>
      <vt:lpstr>Posting group</vt:lpstr>
      <vt:lpstr>Simple customization of the Navigation pane (only PIS1-PI2)</vt:lpstr>
      <vt:lpstr>Simple customization of the Navigation pane</vt:lpstr>
      <vt:lpstr>Simple customization of the Navigation pane</vt:lpstr>
      <vt:lpstr>Simple customization of the Navigation pane</vt:lpstr>
      <vt:lpstr>Customer list page1. Ribbon 2. Filter pane 3. List 4. Sorting pane 5. FactBox pane</vt:lpstr>
      <vt:lpstr>Simple use of filtering I.</vt:lpstr>
      <vt:lpstr>Simple use of filtering II.</vt:lpstr>
      <vt:lpstr>Card page</vt:lpstr>
      <vt:lpstr>Role center- adding new preferred objects (Items, Customers,..)</vt:lpstr>
      <vt:lpstr>Changing charts</vt:lpstr>
      <vt:lpstr>Changing charts</vt:lpstr>
      <vt:lpstr>Thanks for Your attention and  time </vt:lpstr>
      <vt:lpstr>Prezentace aplikace PowerPoint</vt:lpstr>
      <vt:lpstr>Prezentace aplikace PowerPoint</vt:lpstr>
    </vt:vector>
  </TitlesOfParts>
  <Company>FUTURE Engineering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- šablona</dc:title>
  <dc:creator>Stanislav Matysek</dc:creator>
  <cp:lastModifiedBy>Skorkovsky Jaromir</cp:lastModifiedBy>
  <cp:revision>716</cp:revision>
  <dcterms:created xsi:type="dcterms:W3CDTF">2008-09-16T18:20:53Z</dcterms:created>
  <dcterms:modified xsi:type="dcterms:W3CDTF">2018-02-26T08:39:32Z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0x0101003B131643D246934CA3261B9E2E06B24A</vt:lpwstr>
  </property>
  <property fmtid="{D5CDD505-2E9C-101B-9397-08002B2CF9AE}" pid="3" name="_dlc_DocIdItemGuid">
    <vt:lpwstr>3db8137d-5e15-4c4b-8a9c-ad409189c15e</vt:lpwstr>
  </property>
  <property fmtid="{D5CDD505-2E9C-101B-9397-08002B2CF9AE}" pid="4" name="Order">
    <vt:r8>36100</vt:r8>
  </property>
  <property fmtid="{D5CDD505-2E9C-101B-9397-08002B2CF9AE}" pid="5" name="Vlastnik">
    <vt:lpwstr>11;#Stanislav Matysek</vt:lpwstr>
  </property>
  <property fmtid="{D5CDD505-2E9C-101B-9397-08002B2CF9AE}" pid="6" name="Platné do">
    <vt:lpwstr/>
  </property>
  <property fmtid="{D5CDD505-2E9C-101B-9397-08002B2CF9AE}" pid="7" name="Jazyk">
    <vt:lpwstr>Čeština</vt:lpwstr>
  </property>
  <property fmtid="{D5CDD505-2E9C-101B-9397-08002B2CF9AE}" pid="8" name="Platné od">
    <vt:lpwstr>2009-05-05T00:00:00Z</vt:lpwstr>
  </property>
  <property fmtid="{D5CDD505-2E9C-101B-9397-08002B2CF9AE}" pid="9" name="Schválil">
    <vt:lpwstr/>
  </property>
  <property fmtid="{D5CDD505-2E9C-101B-9397-08002B2CF9AE}" pid="10" name="Poznámka">
    <vt:lpwstr/>
  </property>
  <property fmtid="{D5CDD505-2E9C-101B-9397-08002B2CF9AE}" pid="11" name="Proces">
    <vt:lpwstr>123</vt:lpwstr>
  </property>
  <property fmtid="{D5CDD505-2E9C-101B-9397-08002B2CF9AE}" pid="12" name="Status">
    <vt:lpwstr>Schváleno</vt:lpwstr>
  </property>
  <property fmtid="{D5CDD505-2E9C-101B-9397-08002B2CF9AE}" pid="13" name="Autor0">
    <vt:lpwstr>11;#Stanislav Matysek</vt:lpwstr>
  </property>
  <property fmtid="{D5CDD505-2E9C-101B-9397-08002B2CF9AE}" pid="14" name="Kategorie">
    <vt:lpwstr>Vzory</vt:lpwstr>
  </property>
  <property fmtid="{D5CDD505-2E9C-101B-9397-08002B2CF9AE}" pid="15" name="Číslo">
    <vt:lpwstr/>
  </property>
  <property fmtid="{D5CDD505-2E9C-101B-9397-08002B2CF9AE}" pid="16" name="_dlc_DocId">
    <vt:lpwstr>ESYXQDZSE65U-14-361</vt:lpwstr>
  </property>
  <property fmtid="{D5CDD505-2E9C-101B-9397-08002B2CF9AE}" pid="17" name="_dlc_DocIdUrl">
    <vt:lpwstr>http://qmp/_layouts/DocIdRedir.aspx?ID=ESYXQDZSE65U-14-361, ESYXQDZSE65U-14-361</vt:lpwstr>
  </property>
</Properties>
</file>