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7" r:id="rId3"/>
    <p:sldId id="288" r:id="rId4"/>
    <p:sldId id="289" r:id="rId5"/>
    <p:sldId id="290" r:id="rId6"/>
    <p:sldId id="291" r:id="rId7"/>
    <p:sldId id="294" r:id="rId8"/>
    <p:sldId id="300" r:id="rId9"/>
    <p:sldId id="295" r:id="rId10"/>
    <p:sldId id="296" r:id="rId11"/>
    <p:sldId id="298" r:id="rId12"/>
    <p:sldId id="299" r:id="rId13"/>
    <p:sldId id="27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50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718D1-C4BE-49EF-A912-C04C3E5A2C87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17B6E-4D73-4451-BFBE-AD093870F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46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17B6E-4D73-4451-BFBE-AD093870FDD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740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94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73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36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71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56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40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43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6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90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92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53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7FF0E-1D5E-4F02-BD4B-064F00A83B5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29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trees</a:t>
            </a:r>
            <a:r>
              <a:rPr lang="en-US" dirty="0" smtClean="0"/>
              <a:t>(</a:t>
            </a:r>
            <a:r>
              <a:rPr lang="cs-CZ" dirty="0" err="1" smtClean="0"/>
              <a:t>basics</a:t>
            </a:r>
            <a:r>
              <a:rPr lang="cs-CZ" smtClean="0"/>
              <a:t>)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sz="1800" dirty="0" err="1" smtClean="0"/>
              <a:t>Ing.J.Skorkovský</a:t>
            </a:r>
            <a:r>
              <a:rPr lang="en-ZA" sz="1800" dirty="0" smtClean="0"/>
              <a:t>, </a:t>
            </a:r>
            <a:r>
              <a:rPr lang="en-ZA" sz="1800" dirty="0" err="1" smtClean="0"/>
              <a:t>CSc</a:t>
            </a:r>
            <a:r>
              <a:rPr lang="en-ZA" sz="1800" dirty="0" smtClean="0"/>
              <a:t>,</a:t>
            </a:r>
          </a:p>
          <a:p>
            <a:r>
              <a:rPr lang="en-ZA" sz="1800" dirty="0" smtClean="0"/>
              <a:t>Department of Corporate Economy</a:t>
            </a:r>
          </a:p>
          <a:p>
            <a:r>
              <a:rPr lang="en-ZA" sz="1800" dirty="0" smtClean="0"/>
              <a:t>FACULTY OF ECONOMICS AND ADMINISTRATION</a:t>
            </a:r>
          </a:p>
          <a:p>
            <a:r>
              <a:rPr lang="en-ZA" sz="1800" dirty="0" smtClean="0"/>
              <a:t>Masaryk University Brno</a:t>
            </a:r>
          </a:p>
          <a:p>
            <a:r>
              <a:rPr lang="en-ZA" sz="1800" dirty="0" smtClean="0"/>
              <a:t>Czech Republic</a:t>
            </a:r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3149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DT-Example II</a:t>
            </a:r>
            <a:r>
              <a:rPr lang="cs-CZ" b="1" dirty="0"/>
              <a:t>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81" y="1430505"/>
            <a:ext cx="831749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76872"/>
            <a:ext cx="940693" cy="72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6372200" y="2492896"/>
            <a:ext cx="781783" cy="720080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0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73056"/>
              </p:ext>
            </p:extLst>
          </p:nvPr>
        </p:nvGraphicFramePr>
        <p:xfrm>
          <a:off x="1691681" y="1484777"/>
          <a:ext cx="6264694" cy="4032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534">
                  <a:extLst>
                    <a:ext uri="{9D8B030D-6E8A-4147-A177-3AD203B41FA5}">
                      <a16:colId xmlns="" xmlns:a16="http://schemas.microsoft.com/office/drawing/2014/main" val="355731187"/>
                    </a:ext>
                  </a:extLst>
                </a:gridCol>
                <a:gridCol w="990658">
                  <a:extLst>
                    <a:ext uri="{9D8B030D-6E8A-4147-A177-3AD203B41FA5}">
                      <a16:colId xmlns="" xmlns:a16="http://schemas.microsoft.com/office/drawing/2014/main" val="1880515958"/>
                    </a:ext>
                  </a:extLst>
                </a:gridCol>
                <a:gridCol w="1059680">
                  <a:extLst>
                    <a:ext uri="{9D8B030D-6E8A-4147-A177-3AD203B41FA5}">
                      <a16:colId xmlns="" xmlns:a16="http://schemas.microsoft.com/office/drawing/2014/main" val="2830155935"/>
                    </a:ext>
                  </a:extLst>
                </a:gridCol>
                <a:gridCol w="962237">
                  <a:extLst>
                    <a:ext uri="{9D8B030D-6E8A-4147-A177-3AD203B41FA5}">
                      <a16:colId xmlns="" xmlns:a16="http://schemas.microsoft.com/office/drawing/2014/main" val="3714650676"/>
                    </a:ext>
                  </a:extLst>
                </a:gridCol>
                <a:gridCol w="913517">
                  <a:extLst>
                    <a:ext uri="{9D8B030D-6E8A-4147-A177-3AD203B41FA5}">
                      <a16:colId xmlns="" xmlns:a16="http://schemas.microsoft.com/office/drawing/2014/main" val="1293599129"/>
                    </a:ext>
                  </a:extLst>
                </a:gridCol>
                <a:gridCol w="779534">
                  <a:extLst>
                    <a:ext uri="{9D8B030D-6E8A-4147-A177-3AD203B41FA5}">
                      <a16:colId xmlns="" xmlns:a16="http://schemas.microsoft.com/office/drawing/2014/main" val="3342351488"/>
                    </a:ext>
                  </a:extLst>
                </a:gridCol>
                <a:gridCol w="779534">
                  <a:extLst>
                    <a:ext uri="{9D8B030D-6E8A-4147-A177-3AD203B41FA5}">
                      <a16:colId xmlns="" xmlns:a16="http://schemas.microsoft.com/office/drawing/2014/main" val="4094667822"/>
                    </a:ext>
                  </a:extLst>
                </a:gridCol>
              </a:tblGrid>
              <a:tr h="280402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648773922"/>
                  </a:ext>
                </a:extLst>
              </a:tr>
              <a:tr h="280402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Decision tree calculation 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420440716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88953401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Outcome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Probability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EVA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Expand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70339055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3 000 000,00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51241934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2 540 000,00</a:t>
                      </a:r>
                      <a:endParaRPr lang="cs-CZ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78120655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8008416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2 540 000,00</a:t>
                      </a:r>
                      <a:endParaRPr lang="cs-CZ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1 740 000,00</a:t>
                      </a:r>
                      <a:endParaRPr lang="cs-CZ" sz="10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-800 000,00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39324556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1 740 000,00</a:t>
                      </a:r>
                      <a:endParaRPr lang="cs-CZ" sz="10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39524204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790 000,00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1 360 000,00</a:t>
                      </a:r>
                      <a:endParaRPr lang="cs-CZ" sz="1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5599248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23059716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1 360 000,00</a:t>
                      </a:r>
                      <a:endParaRPr lang="cs-CZ" sz="1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1 160 000,00</a:t>
                      </a:r>
                      <a:endParaRPr lang="cs-CZ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-200 000,00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415406737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1 290 000,00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490 000,00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-800 000,00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13388071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4341865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980727394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4427984" y="4437112"/>
            <a:ext cx="10801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3563888" y="4077072"/>
            <a:ext cx="108012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3379872" y="3573017"/>
            <a:ext cx="119212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3397022" y="3068960"/>
            <a:ext cx="1174978" cy="504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1726895" y="5728265"/>
            <a:ext cx="27013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2 540 000 – 800 000 =1 740 000 </a:t>
            </a:r>
          </a:p>
          <a:p>
            <a:r>
              <a:rPr lang="cs-CZ" sz="1200" dirty="0" smtClean="0"/>
              <a:t>1 740 000*0,6 + 790 000*0,4=1 360 000</a:t>
            </a:r>
          </a:p>
          <a:p>
            <a:r>
              <a:rPr lang="cs-CZ" sz="1200" dirty="0" smtClean="0"/>
              <a:t>1 360 000-200 000= 1 160 000</a:t>
            </a:r>
          </a:p>
          <a:p>
            <a:r>
              <a:rPr lang="cs-CZ" sz="1200" dirty="0" smtClean="0"/>
              <a:t>1 290 000-800 000=490 000</a:t>
            </a:r>
          </a:p>
          <a:p>
            <a:endParaRPr lang="cs-CZ" sz="1200" dirty="0" smtClean="0"/>
          </a:p>
          <a:p>
            <a:r>
              <a:rPr lang="cs-CZ" sz="1200" dirty="0" smtClean="0"/>
              <a:t>  </a:t>
            </a:r>
            <a:endParaRPr lang="cs-CZ" sz="1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91680" y="5589240"/>
            <a:ext cx="2964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3 000 0000 * 0,8 + 700 000 *0,2=2 540 000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925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 : 129 000-800 000= 490 000</a:t>
            </a:r>
          </a:p>
          <a:p>
            <a:r>
              <a:rPr lang="en-US" dirty="0" smtClean="0"/>
              <a:t>Land :        1 360 000-200 000 = 1 160 000 </a:t>
            </a:r>
          </a:p>
          <a:p>
            <a:r>
              <a:rPr lang="en-US" dirty="0" smtClean="0"/>
              <a:t>Payoff of purchasing land is 1,16 m</a:t>
            </a:r>
            <a:r>
              <a:rPr lang="cs-CZ" dirty="0" err="1" smtClean="0"/>
              <a:t>ilions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787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79712" y="4509120"/>
            <a:ext cx="5486400" cy="56673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>Thanks for your attention</a:t>
            </a:r>
            <a:br>
              <a:rPr lang="en-ZA" dirty="0" smtClean="0"/>
            </a:br>
            <a:r>
              <a:rPr lang="en-ZA" dirty="0" smtClean="0"/>
              <a:t>my dear decision makers !</a:t>
            </a:r>
            <a:endParaRPr lang="en-ZA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5" b="8725"/>
          <a:stretch>
            <a:fillRect/>
          </a:stretch>
        </p:blipFill>
        <p:spPr>
          <a:xfrm>
            <a:off x="3347864" y="2348880"/>
            <a:ext cx="2562672" cy="1922004"/>
          </a:xfrm>
        </p:spPr>
      </p:pic>
    </p:spTree>
    <p:extLst>
      <p:ext uri="{BB962C8B-B14F-4D97-AF65-F5344CB8AC3E}">
        <p14:creationId xmlns:p14="http://schemas.microsoft.com/office/powerpoint/2010/main" val="249155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Description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cs-CZ" dirty="0"/>
              <a:t>Diagramming technique which </a:t>
            </a:r>
            <a:r>
              <a:rPr lang="en-US" altLang="cs-CZ" dirty="0" smtClean="0"/>
              <a:t>uses</a:t>
            </a:r>
            <a:r>
              <a:rPr lang="cs-CZ" altLang="cs-CZ" dirty="0" smtClean="0"/>
              <a:t> :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Decision points – points in time when decisions are made, squares called </a:t>
            </a:r>
            <a:r>
              <a:rPr lang="en-US" altLang="cs-CZ" dirty="0" smtClean="0"/>
              <a:t>nodes</a:t>
            </a:r>
            <a:r>
              <a:rPr lang="cs-CZ" altLang="cs-CZ" dirty="0" smtClean="0"/>
              <a:t> </a:t>
            </a:r>
            <a:r>
              <a:rPr lang="cs-CZ" altLang="cs-CZ" sz="1800" dirty="0" smtClean="0">
                <a:solidFill>
                  <a:srgbClr val="FF0000"/>
                </a:solidFill>
              </a:rPr>
              <a:t>(rozhodovací uzly)</a:t>
            </a:r>
            <a:endParaRPr lang="en-US" altLang="cs-CZ" sz="18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cs-CZ" dirty="0"/>
              <a:t>Decision alternatives – branches of the tree off the decision </a:t>
            </a:r>
            <a:r>
              <a:rPr lang="en-US" altLang="cs-CZ" dirty="0" smtClean="0"/>
              <a:t>nodes</a:t>
            </a:r>
            <a:r>
              <a:rPr lang="cs-CZ" altLang="cs-CZ" dirty="0" smtClean="0"/>
              <a:t> </a:t>
            </a:r>
            <a:r>
              <a:rPr lang="cs-CZ" altLang="cs-CZ" sz="1800" dirty="0">
                <a:solidFill>
                  <a:srgbClr val="FF0000"/>
                </a:solidFill>
              </a:rPr>
              <a:t>(alternativy řešení )</a:t>
            </a:r>
            <a:endParaRPr lang="en-US" altLang="cs-CZ" sz="18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cs-CZ" dirty="0"/>
              <a:t>Chance events – events that could affect a decision, branches or arrows leaving circular chance </a:t>
            </a:r>
            <a:r>
              <a:rPr lang="en-US" altLang="cs-CZ" dirty="0" smtClean="0"/>
              <a:t>nodes</a:t>
            </a:r>
            <a:r>
              <a:rPr lang="cs-CZ" altLang="cs-CZ" dirty="0" smtClean="0"/>
              <a:t>- </a:t>
            </a:r>
            <a:r>
              <a:rPr lang="cs-CZ" altLang="cs-CZ" sz="1800" dirty="0" smtClean="0">
                <a:solidFill>
                  <a:srgbClr val="FF0000"/>
                </a:solidFill>
              </a:rPr>
              <a:t>(</a:t>
            </a:r>
            <a:r>
              <a:rPr lang="cs-CZ" altLang="cs-CZ" sz="1800" dirty="0">
                <a:solidFill>
                  <a:srgbClr val="FF0000"/>
                </a:solidFill>
              </a:rPr>
              <a:t>co může rozhodnutí ovlivnit</a:t>
            </a:r>
            <a:r>
              <a:rPr lang="cs-CZ" altLang="cs-CZ" sz="1800" dirty="0" smtClean="0">
                <a:solidFill>
                  <a:srgbClr val="FF0000"/>
                </a:solidFill>
              </a:rPr>
              <a:t>) </a:t>
            </a:r>
            <a:endParaRPr lang="cs-CZ" altLang="cs-CZ" sz="18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cs-CZ" dirty="0" smtClean="0"/>
              <a:t>Outcomes </a:t>
            </a:r>
            <a:r>
              <a:rPr lang="en-US" altLang="cs-CZ" dirty="0"/>
              <a:t>– each possible alternative </a:t>
            </a:r>
            <a:r>
              <a:rPr lang="en-US" altLang="cs-CZ" dirty="0" smtClean="0"/>
              <a:t>listed</a:t>
            </a:r>
            <a:r>
              <a:rPr lang="cs-CZ" altLang="cs-CZ" dirty="0" smtClean="0"/>
              <a:t> </a:t>
            </a:r>
            <a:r>
              <a:rPr lang="cs-CZ" altLang="cs-CZ" sz="1800" dirty="0">
                <a:solidFill>
                  <a:srgbClr val="FF0000"/>
                </a:solidFill>
              </a:rPr>
              <a:t>(</a:t>
            </a:r>
            <a:r>
              <a:rPr lang="cs-CZ" altLang="cs-CZ" sz="1800" dirty="0" smtClean="0">
                <a:solidFill>
                  <a:srgbClr val="FF0000"/>
                </a:solidFill>
              </a:rPr>
              <a:t>výstupy, výsledky, závěry,…)</a:t>
            </a:r>
          </a:p>
          <a:p>
            <a:pPr lvl="1">
              <a:lnSpc>
                <a:spcPct val="90000"/>
              </a:lnSpc>
            </a:pPr>
            <a:r>
              <a:rPr lang="cs-CZ" altLang="cs-CZ" dirty="0" err="1" smtClean="0"/>
              <a:t>Payoff</a:t>
            </a:r>
            <a:r>
              <a:rPr lang="cs-CZ" altLang="cs-CZ" dirty="0" smtClean="0"/>
              <a:t>- </a:t>
            </a:r>
            <a:r>
              <a:rPr lang="cs-CZ" altLang="cs-CZ" sz="1800" dirty="0" smtClean="0">
                <a:solidFill>
                  <a:srgbClr val="FF0000"/>
                </a:solidFill>
              </a:rPr>
              <a:t>  (prospěch, výhoda výnos – využití v posledním příkladu) </a:t>
            </a:r>
            <a:endParaRPr lang="en-US" altLang="cs-CZ" sz="18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812360" y="254028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" name="Dvanáctiúhelník 4"/>
          <p:cNvSpPr/>
          <p:nvPr/>
        </p:nvSpPr>
        <p:spPr>
          <a:xfrm>
            <a:off x="6516216" y="4653136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14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DT </a:t>
            </a:r>
            <a:r>
              <a:rPr lang="cs-CZ" dirty="0" err="1" smtClean="0"/>
              <a:t>diagrams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cs-CZ" dirty="0"/>
              <a:t>Decision trees developed by</a:t>
            </a:r>
          </a:p>
          <a:p>
            <a:pPr lvl="1"/>
            <a:r>
              <a:rPr lang="en-US" altLang="cs-CZ" dirty="0"/>
              <a:t>Drawing from left to </a:t>
            </a:r>
            <a:r>
              <a:rPr lang="en-US" altLang="cs-CZ" dirty="0" smtClean="0"/>
              <a:t>right</a:t>
            </a:r>
            <a:r>
              <a:rPr lang="cs-CZ" altLang="cs-CZ" dirty="0" smtClean="0"/>
              <a:t> </a:t>
            </a:r>
            <a:r>
              <a:rPr lang="cs-CZ" altLang="cs-CZ" sz="1800" dirty="0">
                <a:solidFill>
                  <a:srgbClr val="FF0000"/>
                </a:solidFill>
              </a:rPr>
              <a:t>(kreslí se zleva doprava)</a:t>
            </a:r>
            <a:endParaRPr lang="en-US" altLang="cs-CZ" sz="1800" dirty="0">
              <a:solidFill>
                <a:srgbClr val="FF0000"/>
              </a:solidFill>
            </a:endParaRPr>
          </a:p>
          <a:p>
            <a:pPr lvl="1"/>
            <a:r>
              <a:rPr lang="en-US" altLang="cs-CZ" dirty="0"/>
              <a:t>Use squares to indicate decision points</a:t>
            </a:r>
          </a:p>
          <a:p>
            <a:pPr lvl="1"/>
            <a:r>
              <a:rPr lang="en-US" altLang="cs-CZ" dirty="0"/>
              <a:t>Use circles to indicate chance events</a:t>
            </a:r>
          </a:p>
          <a:p>
            <a:pPr lvl="1"/>
            <a:r>
              <a:rPr lang="en-US" altLang="cs-CZ" dirty="0"/>
              <a:t>Write the probability of each chance by the chance (sum of associated chances = 100</a:t>
            </a:r>
            <a:r>
              <a:rPr lang="en-US" altLang="cs-CZ" dirty="0" smtClean="0"/>
              <a:t>%)</a:t>
            </a:r>
            <a:r>
              <a:rPr lang="cs-CZ" altLang="cs-CZ" dirty="0" smtClean="0"/>
              <a:t> </a:t>
            </a:r>
            <a:r>
              <a:rPr lang="cs-CZ" altLang="cs-CZ" sz="1800" dirty="0">
                <a:solidFill>
                  <a:srgbClr val="FF0000"/>
                </a:solidFill>
              </a:rPr>
              <a:t>(součet pravděpodobností všech možností)</a:t>
            </a:r>
            <a:endParaRPr lang="en-US" altLang="cs-CZ" sz="1800" dirty="0">
              <a:solidFill>
                <a:srgbClr val="FF0000"/>
              </a:solidFill>
            </a:endParaRPr>
          </a:p>
          <a:p>
            <a:pPr lvl="1"/>
            <a:r>
              <a:rPr lang="en-US" altLang="cs-CZ" dirty="0"/>
              <a:t>Write each alternative outcome in the right </a:t>
            </a:r>
            <a:r>
              <a:rPr lang="en-US" altLang="cs-CZ" dirty="0" smtClean="0"/>
              <a:t>margin</a:t>
            </a:r>
            <a:r>
              <a:rPr lang="cs-CZ" altLang="cs-CZ" dirty="0" smtClean="0"/>
              <a:t> </a:t>
            </a:r>
            <a:endParaRPr lang="en-US" alt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64288" y="2708920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" name="Dvanáctiúhelník 4"/>
          <p:cNvSpPr/>
          <p:nvPr/>
        </p:nvSpPr>
        <p:spPr>
          <a:xfrm>
            <a:off x="7115708" y="3302408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8268" y="-54508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DT-</a:t>
            </a:r>
            <a:r>
              <a:rPr lang="cs-CZ" sz="2400" b="1" dirty="0" err="1" smtClean="0"/>
              <a:t>Example</a:t>
            </a:r>
            <a:r>
              <a:rPr lang="cs-CZ" sz="2400" b="1" dirty="0" smtClean="0"/>
              <a:t> I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852" y="829096"/>
            <a:ext cx="8229600" cy="4697590"/>
          </a:xfrm>
        </p:spPr>
        <p:txBody>
          <a:bodyPr>
            <a:normAutofit/>
          </a:bodyPr>
          <a:lstStyle/>
          <a:p>
            <a:r>
              <a:rPr lang="en-GB" altLang="cs-CZ" sz="1800" dirty="0" smtClean="0"/>
              <a:t>A restaurant owner has determined</a:t>
            </a:r>
            <a:r>
              <a:rPr lang="cs-CZ" altLang="cs-CZ" sz="1800" dirty="0" smtClean="0"/>
              <a:t>,</a:t>
            </a:r>
            <a:r>
              <a:rPr lang="en-GB" altLang="cs-CZ" sz="1800" dirty="0" smtClean="0"/>
              <a:t> that he needs to expand his facility. He has two alternatives. One is one large expand now and risk smaller demand later or the second alternative is expand on a smaller scale now knowing</a:t>
            </a:r>
            <a:r>
              <a:rPr lang="cs-CZ" altLang="cs-CZ" sz="1800" dirty="0" smtClean="0"/>
              <a:t>,</a:t>
            </a:r>
            <a:r>
              <a:rPr lang="en-GB" altLang="cs-CZ" sz="1800" dirty="0" smtClean="0"/>
              <a:t> that he might need to expand again in three years. Which alternative would be most attractive?</a:t>
            </a:r>
            <a:endParaRPr lang="en-GB" sz="1800" dirty="0"/>
          </a:p>
        </p:txBody>
      </p:sp>
      <p:sp>
        <p:nvSpPr>
          <p:cNvPr id="4" name="Dvanáctiúhelník 3"/>
          <p:cNvSpPr/>
          <p:nvPr/>
        </p:nvSpPr>
        <p:spPr>
          <a:xfrm>
            <a:off x="2221235" y="290615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3943" y="396357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2221216" y="4730574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04048" y="255868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929347" y="3560838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164000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938816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225000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2923247" y="288049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200000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5" idx="3"/>
            <a:endCxn id="4" idx="7"/>
          </p:cNvCxnSpPr>
          <p:nvPr/>
        </p:nvCxnSpPr>
        <p:spPr>
          <a:xfrm flipV="1">
            <a:off x="1333983" y="3196006"/>
            <a:ext cx="887252" cy="9835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3"/>
            <a:endCxn id="6" idx="8"/>
          </p:cNvCxnSpPr>
          <p:nvPr/>
        </p:nvCxnSpPr>
        <p:spPr>
          <a:xfrm>
            <a:off x="1333983" y="4179602"/>
            <a:ext cx="887233" cy="7183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59304" y="518777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478876" y="5540203"/>
            <a:ext cx="0" cy="27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482082" y="5812251"/>
            <a:ext cx="981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449835" y="3379498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47396" y="3784179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459304" y="459913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47396" y="2774710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2447396" y="3955194"/>
            <a:ext cx="981225" cy="1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endCxn id="7" idx="1"/>
          </p:cNvCxnSpPr>
          <p:nvPr/>
        </p:nvCxnSpPr>
        <p:spPr>
          <a:xfrm>
            <a:off x="2459304" y="2774710"/>
            <a:ext cx="25447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348668" y="2540608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7" idx="3"/>
          </p:cNvCxnSpPr>
          <p:nvPr/>
        </p:nvCxnSpPr>
        <p:spPr>
          <a:xfrm>
            <a:off x="5364088" y="2774710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739391" y="242018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High demand (0,70)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022463" y="425712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High demand (0,70)</a:t>
            </a:r>
            <a:endParaRPr lang="en-GB" sz="1200" b="1" dirty="0">
              <a:solidFill>
                <a:srgbClr val="FF0000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2459304" y="4599134"/>
            <a:ext cx="1015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127349" y="5508218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Low demand (0,30)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084410" y="3645679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Low demand (0,30)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647199" y="365957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80 000</a:t>
            </a:r>
            <a:endParaRPr lang="cs-CZ" sz="1200" b="1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4568652" y="4251594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300 000</a:t>
            </a:r>
            <a:endParaRPr lang="cs-CZ" sz="1200" b="1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7600712" y="2882722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150 000</a:t>
            </a:r>
            <a:endParaRPr lang="cs-CZ" sz="12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7596336" y="2420185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200 000</a:t>
            </a:r>
            <a:endParaRPr lang="cs-CZ" sz="12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700831" y="2329960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Expand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660504" y="2919007"/>
            <a:ext cx="112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Do not </a:t>
            </a:r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770981" y="3102499"/>
            <a:ext cx="1064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</a:rPr>
              <a:t>Expand  small</a:t>
            </a:r>
            <a:endParaRPr lang="cs-CZ" sz="1200" b="1" dirty="0" smtClean="0">
              <a:solidFill>
                <a:srgbClr val="C00000"/>
              </a:solidFill>
            </a:endParaRPr>
          </a:p>
          <a:p>
            <a:r>
              <a:rPr lang="cs-CZ" sz="1200" b="1" dirty="0" smtClean="0">
                <a:solidFill>
                  <a:srgbClr val="00B0F0"/>
                </a:solidFill>
              </a:rPr>
              <a:t>renovace po</a:t>
            </a:r>
          </a:p>
          <a:p>
            <a:r>
              <a:rPr lang="cs-CZ" sz="1200" b="1" dirty="0" smtClean="0">
                <a:solidFill>
                  <a:srgbClr val="00B0F0"/>
                </a:solidFill>
              </a:rPr>
              <a:t> částech</a:t>
            </a:r>
            <a:endParaRPr lang="en-GB" sz="1200" b="1" dirty="0">
              <a:solidFill>
                <a:srgbClr val="00B0F0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770981" y="4730573"/>
            <a:ext cx="131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</a:rPr>
              <a:t>Expand  large</a:t>
            </a:r>
            <a:endParaRPr lang="cs-CZ" sz="1200" b="1" dirty="0" smtClean="0">
              <a:solidFill>
                <a:srgbClr val="C00000"/>
              </a:solidFill>
            </a:endParaRPr>
          </a:p>
          <a:p>
            <a:r>
              <a:rPr lang="cs-CZ" sz="1200" b="1" dirty="0" smtClean="0">
                <a:solidFill>
                  <a:srgbClr val="00B0F0"/>
                </a:solidFill>
              </a:rPr>
              <a:t>rozšíření hospody</a:t>
            </a:r>
          </a:p>
          <a:p>
            <a:r>
              <a:rPr lang="cs-CZ" sz="1200" b="1" dirty="0" smtClean="0">
                <a:solidFill>
                  <a:srgbClr val="00B0F0"/>
                </a:solidFill>
              </a:rPr>
              <a:t>najednou</a:t>
            </a:r>
            <a:endParaRPr lang="en-GB" sz="1200" b="1" dirty="0">
              <a:solidFill>
                <a:srgbClr val="00B0F0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>
            <a:off x="6278448" y="5651735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164000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4" name="Ovál 43"/>
          <p:cNvSpPr/>
          <p:nvPr/>
        </p:nvSpPr>
        <p:spPr>
          <a:xfrm>
            <a:off x="6255026" y="5998877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225000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6" name="Ovál 45"/>
          <p:cNvSpPr/>
          <p:nvPr/>
        </p:nvSpPr>
        <p:spPr>
          <a:xfrm>
            <a:off x="6223703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200000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Pravá složená závorka 8"/>
          <p:cNvSpPr/>
          <p:nvPr/>
        </p:nvSpPr>
        <p:spPr>
          <a:xfrm>
            <a:off x="7380312" y="5319214"/>
            <a:ext cx="432048" cy="8956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763208" y="5567990"/>
            <a:ext cx="11240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 smtClean="0"/>
              <a:t>Expected</a:t>
            </a:r>
            <a:r>
              <a:rPr lang="cs-CZ" sz="1100" dirty="0" smtClean="0"/>
              <a:t> </a:t>
            </a:r>
            <a:r>
              <a:rPr lang="cs-CZ" sz="1100" dirty="0" err="1" smtClean="0"/>
              <a:t>value</a:t>
            </a:r>
            <a:endParaRPr lang="cs-CZ" sz="1100" dirty="0" smtClean="0"/>
          </a:p>
          <a:p>
            <a:r>
              <a:rPr lang="cs-CZ" sz="1100" dirty="0"/>
              <a:t> </a:t>
            </a:r>
            <a:r>
              <a:rPr lang="cs-CZ" sz="1100" dirty="0" smtClean="0"/>
              <a:t>    </a:t>
            </a:r>
            <a:r>
              <a:rPr lang="cs-CZ" sz="1100" dirty="0" err="1" smtClean="0"/>
              <a:t>analysis</a:t>
            </a:r>
            <a:r>
              <a:rPr lang="cs-CZ" sz="1100" dirty="0" smtClean="0"/>
              <a:t>= EVA</a:t>
            </a:r>
            <a:endParaRPr lang="cs-CZ" sz="11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3703" y="3922678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</a:t>
            </a:r>
            <a:r>
              <a:rPr lang="cs-CZ" dirty="0" smtClean="0"/>
              <a:t>0,3..0,7</a:t>
            </a:r>
            <a:r>
              <a:rPr lang="en-GB" dirty="0" smtClean="0"/>
              <a:t>]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7281340" y="3997100"/>
            <a:ext cx="1624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Probability </a:t>
            </a:r>
            <a:r>
              <a:rPr lang="cs-CZ" sz="1100" dirty="0" err="1" smtClean="0"/>
              <a:t>of</a:t>
            </a:r>
            <a:r>
              <a:rPr lang="cs-CZ" sz="1100" dirty="0" smtClean="0"/>
              <a:t> </a:t>
            </a:r>
            <a:r>
              <a:rPr lang="cs-CZ" sz="1100" dirty="0" err="1" smtClean="0"/>
              <a:t>occurance</a:t>
            </a:r>
            <a:endParaRPr lang="cs-CZ" sz="11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1062509" y="6233671"/>
            <a:ext cx="1901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[</a:t>
            </a:r>
            <a:r>
              <a:rPr lang="cs-CZ" sz="1200" b="1" dirty="0" smtClean="0"/>
              <a:t>50 000 , 80 000 …300 000</a:t>
            </a:r>
            <a:r>
              <a:rPr lang="en-GB" sz="1200" b="1" dirty="0" smtClean="0"/>
              <a:t>]</a:t>
            </a:r>
            <a:endParaRPr lang="cs-CZ" sz="1200" b="1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3192087" y="6241365"/>
            <a:ext cx="16225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err="1" smtClean="0"/>
              <a:t>Chance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event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outcomes</a:t>
            </a:r>
            <a:endParaRPr lang="cs-CZ" sz="1100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644171" y="5482748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50 000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38220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DT-</a:t>
            </a:r>
            <a:r>
              <a:rPr lang="cs-CZ" sz="2800" b="1" dirty="0" err="1" smtClean="0"/>
              <a:t>Example</a:t>
            </a:r>
            <a:r>
              <a:rPr lang="cs-CZ" sz="2800" b="1" dirty="0" smtClean="0"/>
              <a:t> 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8034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GB" altLang="cs-CZ" sz="1800" dirty="0" smtClean="0"/>
              <a:t>Decision tree analysis utilizes </a:t>
            </a:r>
            <a:r>
              <a:rPr lang="en-GB" altLang="cs-CZ" sz="1800" dirty="0" smtClean="0">
                <a:solidFill>
                  <a:srgbClr val="FF0000"/>
                </a:solidFill>
              </a:rPr>
              <a:t>E</a:t>
            </a:r>
            <a:r>
              <a:rPr lang="en-GB" altLang="cs-CZ" sz="1800" dirty="0" smtClean="0"/>
              <a:t>xpected </a:t>
            </a:r>
            <a:r>
              <a:rPr lang="en-GB" altLang="cs-CZ" sz="1800" dirty="0" smtClean="0">
                <a:solidFill>
                  <a:srgbClr val="0070C0"/>
                </a:solidFill>
              </a:rPr>
              <a:t>V</a:t>
            </a:r>
            <a:r>
              <a:rPr lang="en-GB" altLang="cs-CZ" sz="1800" dirty="0" smtClean="0"/>
              <a:t>alue </a:t>
            </a:r>
            <a:r>
              <a:rPr lang="en-GB" altLang="cs-CZ" sz="1800" dirty="0" smtClean="0">
                <a:solidFill>
                  <a:srgbClr val="00B050"/>
                </a:solidFill>
              </a:rPr>
              <a:t>A</a:t>
            </a:r>
            <a:r>
              <a:rPr lang="en-GB" altLang="cs-CZ" sz="1800" dirty="0" smtClean="0"/>
              <a:t>nalysis (</a:t>
            </a:r>
            <a:r>
              <a:rPr lang="en-GB" altLang="cs-CZ" sz="1800" dirty="0" smtClean="0">
                <a:solidFill>
                  <a:srgbClr val="FF0000"/>
                </a:solidFill>
              </a:rPr>
              <a:t>E</a:t>
            </a:r>
            <a:r>
              <a:rPr lang="en-GB" altLang="cs-CZ" sz="1800" dirty="0" smtClean="0">
                <a:solidFill>
                  <a:srgbClr val="0070C0"/>
                </a:solidFill>
              </a:rPr>
              <a:t>V</a:t>
            </a:r>
            <a:r>
              <a:rPr lang="en-GB" altLang="cs-CZ" sz="1800" dirty="0" smtClean="0">
                <a:solidFill>
                  <a:srgbClr val="00B050"/>
                </a:solidFill>
              </a:rPr>
              <a:t>A</a:t>
            </a:r>
            <a:r>
              <a:rPr lang="en-GB" altLang="cs-CZ" sz="1800" dirty="0" smtClean="0"/>
              <a:t>), which is a weighted average of the chance events :</a:t>
            </a:r>
          </a:p>
          <a:p>
            <a:pPr lvl="1">
              <a:lnSpc>
                <a:spcPct val="95000"/>
              </a:lnSpc>
            </a:pPr>
            <a:r>
              <a:rPr lang="en-US" altLang="cs-CZ" sz="1800" b="1" dirty="0" smtClean="0"/>
              <a:t>Probability </a:t>
            </a:r>
            <a:r>
              <a:rPr lang="en-US" altLang="cs-CZ" sz="1800" b="1" dirty="0"/>
              <a:t>of occurrence * chance event outcome</a:t>
            </a:r>
          </a:p>
          <a:p>
            <a:pPr marL="0" lvl="2" indent="0">
              <a:buNone/>
            </a:pPr>
            <a:r>
              <a:rPr lang="cs-CZ" sz="1200" b="1" dirty="0" smtClean="0"/>
              <a:t> </a:t>
            </a:r>
            <a:endParaRPr lang="cs-CZ" sz="1200" b="1" dirty="0"/>
          </a:p>
          <a:p>
            <a:endParaRPr lang="en-ZA" sz="2000" dirty="0"/>
          </a:p>
        </p:txBody>
      </p:sp>
      <p:sp>
        <p:nvSpPr>
          <p:cNvPr id="4" name="Dvanáctiúhelník 3"/>
          <p:cNvSpPr/>
          <p:nvPr/>
        </p:nvSpPr>
        <p:spPr>
          <a:xfrm>
            <a:off x="2221235" y="290615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3943" y="396357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2221216" y="4730574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04048" y="255868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929347" y="3560838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164000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938816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225000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296618" y="2836810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200000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5" idx="3"/>
            <a:endCxn id="4" idx="7"/>
          </p:cNvCxnSpPr>
          <p:nvPr/>
        </p:nvCxnSpPr>
        <p:spPr>
          <a:xfrm flipV="1">
            <a:off x="1333983" y="3196006"/>
            <a:ext cx="887252" cy="9835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3"/>
            <a:endCxn id="6" idx="8"/>
          </p:cNvCxnSpPr>
          <p:nvPr/>
        </p:nvCxnSpPr>
        <p:spPr>
          <a:xfrm>
            <a:off x="1333983" y="4179602"/>
            <a:ext cx="887233" cy="7183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59304" y="518777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478876" y="5540203"/>
            <a:ext cx="0" cy="27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482082" y="5812251"/>
            <a:ext cx="981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449835" y="3379498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47396" y="3784179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459304" y="459913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47396" y="2774710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2447396" y="3955194"/>
            <a:ext cx="981225" cy="1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endCxn id="7" idx="1"/>
          </p:cNvCxnSpPr>
          <p:nvPr/>
        </p:nvCxnSpPr>
        <p:spPr>
          <a:xfrm>
            <a:off x="2459304" y="2774710"/>
            <a:ext cx="25447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348668" y="2540608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7" idx="3"/>
          </p:cNvCxnSpPr>
          <p:nvPr/>
        </p:nvCxnSpPr>
        <p:spPr>
          <a:xfrm>
            <a:off x="5364088" y="2774710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739391" y="242018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FF0000"/>
                </a:solidFill>
              </a:rPr>
              <a:t>High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demand</a:t>
            </a:r>
            <a:r>
              <a:rPr lang="cs-CZ" sz="1200" b="1" dirty="0" smtClean="0">
                <a:solidFill>
                  <a:srgbClr val="FF0000"/>
                </a:solidFill>
              </a:rPr>
              <a:t> (0,70)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022463" y="425712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FF0000"/>
                </a:solidFill>
              </a:rPr>
              <a:t>High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demand</a:t>
            </a:r>
            <a:r>
              <a:rPr lang="cs-CZ" sz="1200" b="1" dirty="0" smtClean="0">
                <a:solidFill>
                  <a:srgbClr val="FF0000"/>
                </a:solidFill>
              </a:rPr>
              <a:t> (0,70)</a:t>
            </a:r>
            <a:endParaRPr lang="cs-CZ" sz="1200" b="1" dirty="0">
              <a:solidFill>
                <a:srgbClr val="FF0000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2459304" y="4599134"/>
            <a:ext cx="1015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127349" y="5508218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Low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demand</a:t>
            </a:r>
            <a:r>
              <a:rPr lang="cs-CZ" sz="1200" b="1" dirty="0" smtClean="0">
                <a:solidFill>
                  <a:srgbClr val="0070C0"/>
                </a:solidFill>
              </a:rPr>
              <a:t> (0,30)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129339" y="3656233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Low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demand</a:t>
            </a:r>
            <a:r>
              <a:rPr lang="cs-CZ" sz="1200" b="1" dirty="0" smtClean="0">
                <a:solidFill>
                  <a:srgbClr val="0070C0"/>
                </a:solidFill>
              </a:rPr>
              <a:t> (0,30)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568652" y="3638362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80 000</a:t>
            </a:r>
            <a:endParaRPr lang="cs-CZ" sz="1200" b="1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4568652" y="4251594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300 000</a:t>
            </a:r>
            <a:endParaRPr lang="cs-CZ" sz="1200" b="1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4672873" y="550821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50 000</a:t>
            </a:r>
            <a:endParaRPr lang="cs-CZ" sz="1200" b="1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7475642" y="2882721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150 000</a:t>
            </a:r>
            <a:endParaRPr lang="cs-CZ" sz="12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7482359" y="2420185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200 000</a:t>
            </a:r>
            <a:endParaRPr lang="cs-CZ" sz="12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505687" y="2420536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660504" y="2919007"/>
            <a:ext cx="112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Do not </a:t>
            </a:r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833661" y="3873878"/>
            <a:ext cx="36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At </a:t>
            </a:r>
            <a:endParaRPr lang="cs-CZ" sz="1200" b="1" dirty="0"/>
          </a:p>
        </p:txBody>
      </p:sp>
      <p:sp>
        <p:nvSpPr>
          <p:cNvPr id="42" name="Obdélník 41"/>
          <p:cNvSpPr/>
          <p:nvPr/>
        </p:nvSpPr>
        <p:spPr>
          <a:xfrm>
            <a:off x="6223703" y="381954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660232" y="3841768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/>
              <a:t>we</a:t>
            </a:r>
            <a:r>
              <a:rPr lang="cs-CZ" sz="1200" b="1" dirty="0" smtClean="0"/>
              <a:t> do </a:t>
            </a:r>
            <a:r>
              <a:rPr lang="cs-CZ" sz="1200" b="1" dirty="0" err="1" smtClean="0"/>
              <a:t>have</a:t>
            </a:r>
            <a:r>
              <a:rPr lang="cs-CZ" sz="1200" b="1" dirty="0" smtClean="0"/>
              <a:t>  </a:t>
            </a:r>
            <a:endParaRPr lang="cs-CZ" sz="1200" b="1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7482359" y="3852884"/>
            <a:ext cx="1298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200 000 &gt;150 000</a:t>
            </a:r>
          </a:p>
          <a:p>
            <a:r>
              <a:rPr lang="cs-CZ" sz="1200" b="1" dirty="0" smtClean="0"/>
              <a:t>So EXPAND !!!  </a:t>
            </a:r>
            <a:endParaRPr lang="cs-CZ" sz="1200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864632" y="319219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C00000"/>
                </a:solidFill>
              </a:rPr>
              <a:t>Expand</a:t>
            </a:r>
            <a:r>
              <a:rPr lang="cs-CZ" sz="1200" b="1" dirty="0" smtClean="0">
                <a:solidFill>
                  <a:srgbClr val="C00000"/>
                </a:solidFill>
              </a:rPr>
              <a:t>  </a:t>
            </a:r>
            <a:r>
              <a:rPr lang="cs-CZ" sz="1200" b="1" dirty="0" err="1" smtClean="0">
                <a:solidFill>
                  <a:srgbClr val="C00000"/>
                </a:solidFill>
              </a:rPr>
              <a:t>small</a:t>
            </a:r>
            <a:endParaRPr lang="cs-CZ" sz="1200" b="1" dirty="0">
              <a:solidFill>
                <a:srgbClr val="C0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812974" y="4730574"/>
            <a:ext cx="1042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C00000"/>
                </a:solidFill>
              </a:rPr>
              <a:t>Expand</a:t>
            </a:r>
            <a:r>
              <a:rPr lang="cs-CZ" sz="1200" b="1" dirty="0" smtClean="0">
                <a:solidFill>
                  <a:srgbClr val="C00000"/>
                </a:solidFill>
              </a:rPr>
              <a:t>  </a:t>
            </a:r>
            <a:r>
              <a:rPr lang="cs-CZ" sz="1200" b="1" dirty="0" err="1" smtClean="0">
                <a:solidFill>
                  <a:srgbClr val="C00000"/>
                </a:solidFill>
              </a:rPr>
              <a:t>large</a:t>
            </a:r>
            <a:endParaRPr lang="cs-CZ" sz="1200" b="1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93739" y="4683751"/>
            <a:ext cx="519154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200" b="1" dirty="0" smtClean="0"/>
              <a:t>Calculated (Expected </a:t>
            </a:r>
            <a:r>
              <a:rPr lang="cs-CZ" sz="1200" b="1" dirty="0" smtClean="0"/>
              <a:t>V</a:t>
            </a:r>
            <a:r>
              <a:rPr lang="en-US" sz="1200" b="1" dirty="0" err="1" smtClean="0"/>
              <a:t>alue</a:t>
            </a:r>
            <a:r>
              <a:rPr lang="en-US" sz="1200" b="1" dirty="0" smtClean="0"/>
              <a:t>) is : EVA small =0,3*80 000+0,7*200 000=164 000</a:t>
            </a:r>
          </a:p>
          <a:p>
            <a:pPr marL="0" lvl="2"/>
            <a:r>
              <a:rPr lang="en-US" sz="1200" b="1" dirty="0" smtClean="0"/>
              <a:t>Calculated (Expected </a:t>
            </a:r>
            <a:r>
              <a:rPr lang="cs-CZ" sz="1200" b="1" dirty="0" smtClean="0"/>
              <a:t>V</a:t>
            </a:r>
            <a:r>
              <a:rPr lang="en-US" sz="1200" b="1" dirty="0" err="1" smtClean="0"/>
              <a:t>alue</a:t>
            </a:r>
            <a:r>
              <a:rPr lang="en-US" sz="1200" b="1" dirty="0" smtClean="0"/>
              <a:t>) is : EVA large =0,3*50 000+0,7*300 000=225 000</a:t>
            </a:r>
          </a:p>
          <a:p>
            <a:pPr marL="0" lvl="2"/>
            <a:endParaRPr lang="en-US" sz="1200" b="1" dirty="0" smtClean="0"/>
          </a:p>
          <a:p>
            <a:pPr marL="0" lvl="2"/>
            <a:r>
              <a:rPr lang="cs-CZ" sz="1200" b="1" dirty="0" smtClean="0">
                <a:solidFill>
                  <a:srgbClr val="FF0000"/>
                </a:solidFill>
              </a:rPr>
              <a:t>		</a:t>
            </a:r>
            <a:r>
              <a:rPr lang="en-ZA" sz="1200" b="1" dirty="0" smtClean="0">
                <a:solidFill>
                  <a:srgbClr val="FF0000"/>
                </a:solidFill>
              </a:rPr>
              <a:t>At decision point 1 we have got clear result </a:t>
            </a:r>
          </a:p>
          <a:p>
            <a:pPr marL="0" lvl="2"/>
            <a:r>
              <a:rPr lang="en-ZA" sz="1200" b="1" dirty="0" smtClean="0">
                <a:solidFill>
                  <a:srgbClr val="FF0000"/>
                </a:solidFill>
              </a:rPr>
              <a:t>		Choose Expand Large  !</a:t>
            </a:r>
          </a:p>
          <a:p>
            <a:pPr marL="0" lvl="2"/>
            <a:r>
              <a:rPr lang="en-ZA" sz="1200" b="1" dirty="0" smtClean="0">
                <a:solidFill>
                  <a:srgbClr val="FF0000"/>
                </a:solidFill>
              </a:rPr>
              <a:t>		</a:t>
            </a:r>
            <a:r>
              <a:rPr lang="cs-CZ" sz="1200" b="1" dirty="0" smtClean="0">
                <a:solidFill>
                  <a:srgbClr val="FF0000"/>
                </a:solidFill>
              </a:rPr>
              <a:t>D</a:t>
            </a:r>
            <a:r>
              <a:rPr lang="en-ZA" sz="1200" b="1" dirty="0" err="1" smtClean="0">
                <a:solidFill>
                  <a:srgbClr val="FF0000"/>
                </a:solidFill>
              </a:rPr>
              <a:t>espite</a:t>
            </a:r>
            <a:r>
              <a:rPr lang="en-ZA" sz="1200" b="1" dirty="0" smtClean="0">
                <a:solidFill>
                  <a:srgbClr val="FF0000"/>
                </a:solidFill>
              </a:rPr>
              <a:t> the fact , that  there is 30 %  chance , that</a:t>
            </a:r>
          </a:p>
          <a:p>
            <a:pPr marL="0" lvl="2"/>
            <a:r>
              <a:rPr lang="en-ZA" sz="1200" b="1" dirty="0" smtClean="0">
                <a:solidFill>
                  <a:srgbClr val="FF0000"/>
                </a:solidFill>
              </a:rPr>
              <a:t>		this might be worst decision  !  </a:t>
            </a:r>
          </a:p>
          <a:p>
            <a:pPr marL="0" lvl="2"/>
            <a:endParaRPr lang="cs-CZ" sz="1200" b="1" dirty="0"/>
          </a:p>
          <a:p>
            <a:endParaRPr lang="cs-CZ" dirty="0"/>
          </a:p>
        </p:txBody>
      </p:sp>
      <p:sp>
        <p:nvSpPr>
          <p:cNvPr id="12" name="Šipka dolů 11"/>
          <p:cNvSpPr/>
          <p:nvPr/>
        </p:nvSpPr>
        <p:spPr>
          <a:xfrm>
            <a:off x="6786903" y="4179602"/>
            <a:ext cx="449393" cy="419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2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DT-</a:t>
            </a:r>
            <a:r>
              <a:rPr lang="cs-CZ" b="1" dirty="0" err="1"/>
              <a:t>Example</a:t>
            </a:r>
            <a:r>
              <a:rPr lang="cs-CZ" b="1" dirty="0"/>
              <a:t> </a:t>
            </a:r>
            <a:r>
              <a:rPr lang="cs-CZ" b="1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68771"/>
            <a:ext cx="8229600" cy="4525963"/>
          </a:xfrm>
        </p:spPr>
        <p:txBody>
          <a:bodyPr/>
          <a:lstStyle/>
          <a:p>
            <a:r>
              <a:rPr lang="en-GB" dirty="0" smtClean="0"/>
              <a:t>Project to sell candies or lemonade. At the first sight it is clear : Candy !!  </a:t>
            </a:r>
            <a:endParaRPr lang="en-GB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28184" y="6453336"/>
            <a:ext cx="2538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err="1" smtClean="0"/>
              <a:t>Resource</a:t>
            </a:r>
            <a:r>
              <a:rPr lang="cs-CZ" sz="1600" b="1" dirty="0" smtClean="0"/>
              <a:t>: MBABullshit.com</a:t>
            </a:r>
            <a:endParaRPr lang="cs-CZ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12" y="2852936"/>
            <a:ext cx="4086225" cy="1733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424" y="3797035"/>
            <a:ext cx="4191000" cy="202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641230" y="3311237"/>
            <a:ext cx="19207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1</a:t>
            </a:r>
            <a:r>
              <a:rPr lang="en-US" sz="1200" b="1" dirty="0" smtClean="0"/>
              <a:t>00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(-30)</a:t>
            </a:r>
            <a:r>
              <a:rPr lang="en-US" sz="1200" b="1" dirty="0" smtClean="0"/>
              <a:t>=</a:t>
            </a:r>
            <a:r>
              <a:rPr lang="cs-CZ" sz="1200" b="1" dirty="0" smtClean="0"/>
              <a:t>35 USD</a:t>
            </a:r>
            <a:endParaRPr lang="en-US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5460185" y="5949280"/>
            <a:ext cx="18421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9</a:t>
            </a:r>
            <a:r>
              <a:rPr lang="en-US" sz="1200" b="1" dirty="0" smtClean="0"/>
              <a:t>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(-10)</a:t>
            </a:r>
            <a:r>
              <a:rPr lang="en-US" sz="1200" b="1" dirty="0" smtClean="0"/>
              <a:t>=</a:t>
            </a:r>
            <a:r>
              <a:rPr lang="cs-CZ" sz="1200" b="1" dirty="0" smtClean="0"/>
              <a:t>40 USD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4893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DT-Example II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So now it would be better to choose lemonade business ! So we have chosen bigger EVA</a:t>
            </a:r>
            <a:r>
              <a:rPr lang="cs-CZ" dirty="0" smtClean="0"/>
              <a:t>. But..</a:t>
            </a:r>
            <a:endParaRPr lang="en-ZA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38544" y="6221243"/>
            <a:ext cx="18085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err="1" smtClean="0"/>
              <a:t>Resource</a:t>
            </a:r>
            <a:r>
              <a:rPr lang="cs-CZ" sz="1100" b="1" dirty="0" smtClean="0"/>
              <a:t>: MBABullshit.com</a:t>
            </a:r>
            <a:endParaRPr lang="cs-CZ" sz="11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25" y="3573015"/>
            <a:ext cx="4191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583512" y="2708920"/>
            <a:ext cx="16145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1</a:t>
            </a:r>
            <a:r>
              <a:rPr lang="en-US" sz="1200" b="1" dirty="0" smtClean="0"/>
              <a:t>00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(-30)</a:t>
            </a:r>
            <a:r>
              <a:rPr lang="en-US" sz="1200" b="1" dirty="0" smtClean="0"/>
              <a:t>=</a:t>
            </a:r>
            <a:r>
              <a:rPr lang="cs-CZ" sz="1200" b="1" dirty="0" smtClean="0"/>
              <a:t>35</a:t>
            </a:r>
            <a:endParaRPr lang="en-US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6342798" y="2691417"/>
            <a:ext cx="1747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9</a:t>
            </a:r>
            <a:r>
              <a:rPr lang="en-US" sz="1200" b="1" dirty="0" smtClean="0"/>
              <a:t>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(-10)  </a:t>
            </a:r>
            <a:r>
              <a:rPr lang="en-US" sz="1200" b="1" dirty="0" smtClean="0"/>
              <a:t>=</a:t>
            </a:r>
            <a:r>
              <a:rPr lang="cs-CZ" sz="1200" b="1" dirty="0" smtClean="0"/>
              <a:t>    40</a:t>
            </a:r>
            <a:endParaRPr lang="en-US" sz="1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10597" y="3355730"/>
            <a:ext cx="38003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/>
              <a:t>Decision based on EVA? Does this mean, that</a:t>
            </a:r>
          </a:p>
          <a:p>
            <a:r>
              <a:rPr lang="cs-CZ" sz="1200" dirty="0" smtClean="0"/>
              <a:t>i</a:t>
            </a:r>
            <a:r>
              <a:rPr lang="en-ZA" sz="1200" dirty="0" smtClean="0"/>
              <a:t>f you do Lemonade project, you will earn 40? </a:t>
            </a:r>
            <a:r>
              <a:rPr lang="cs-CZ" sz="1200" dirty="0" smtClean="0"/>
              <a:t> </a:t>
            </a:r>
            <a:r>
              <a:rPr lang="en-ZA" sz="1200" b="1" dirty="0" smtClean="0">
                <a:solidFill>
                  <a:srgbClr val="FF0000"/>
                </a:solidFill>
              </a:rPr>
              <a:t>NO !</a:t>
            </a:r>
          </a:p>
          <a:p>
            <a:endParaRPr lang="cs-CZ" sz="1200" dirty="0" smtClean="0"/>
          </a:p>
          <a:p>
            <a:r>
              <a:rPr lang="en-ZA" sz="1200" dirty="0" smtClean="0"/>
              <a:t>If you did the IDENTICAL</a:t>
            </a:r>
            <a:r>
              <a:rPr lang="cs-CZ" sz="1200" dirty="0" smtClean="0"/>
              <a:t> </a:t>
            </a:r>
            <a:r>
              <a:rPr lang="en-ZA" sz="1200" dirty="0" smtClean="0"/>
              <a:t>Lemonade project </a:t>
            </a:r>
          </a:p>
          <a:p>
            <a:r>
              <a:rPr lang="en-ZA" sz="1200" b="1" dirty="0" smtClean="0">
                <a:solidFill>
                  <a:srgbClr val="00B050"/>
                </a:solidFill>
              </a:rPr>
              <a:t>very many times </a:t>
            </a:r>
            <a:r>
              <a:rPr lang="en-ZA" sz="1200" dirty="0" smtClean="0"/>
              <a:t>(in exactly the same situation)</a:t>
            </a:r>
            <a:r>
              <a:rPr lang="cs-CZ" sz="1200" dirty="0" smtClean="0"/>
              <a:t>,</a:t>
            </a:r>
            <a:r>
              <a:rPr lang="en-ZA" sz="1200" dirty="0" smtClean="0"/>
              <a:t> then your</a:t>
            </a:r>
          </a:p>
          <a:p>
            <a:r>
              <a:rPr lang="en-ZA" sz="1200" dirty="0" smtClean="0"/>
              <a:t> </a:t>
            </a:r>
            <a:r>
              <a:rPr lang="en-ZA" sz="1200" b="1" dirty="0" smtClean="0">
                <a:solidFill>
                  <a:srgbClr val="FF0000"/>
                </a:solidFill>
              </a:rPr>
              <a:t>average </a:t>
            </a:r>
            <a:r>
              <a:rPr lang="en-ZA" sz="1200" dirty="0" smtClean="0"/>
              <a:t>earnings  will be </a:t>
            </a:r>
            <a:r>
              <a:rPr lang="en-ZA" sz="1200" b="1" dirty="0" smtClean="0">
                <a:solidFill>
                  <a:srgbClr val="FF0000"/>
                </a:solidFill>
              </a:rPr>
              <a:t>probabl</a:t>
            </a:r>
            <a:r>
              <a:rPr lang="en-ZA" sz="1200" dirty="0" smtClean="0"/>
              <a:t>y 40 per time. </a:t>
            </a:r>
            <a:endParaRPr lang="cs-CZ" sz="1200" dirty="0" smtClean="0"/>
          </a:p>
          <a:p>
            <a:endParaRPr lang="en-ZA" sz="1200" dirty="0" smtClean="0"/>
          </a:p>
          <a:p>
            <a:r>
              <a:rPr lang="en-ZA" sz="1200" dirty="0" smtClean="0"/>
              <a:t>This means that you will not get 40 </a:t>
            </a:r>
            <a:r>
              <a:rPr lang="en-ZA" sz="1200" b="1" dirty="0" smtClean="0">
                <a:solidFill>
                  <a:srgbClr val="00B050"/>
                </a:solidFill>
              </a:rPr>
              <a:t>US</a:t>
            </a:r>
            <a:r>
              <a:rPr lang="cs-CZ" sz="1200" b="1" dirty="0" smtClean="0">
                <a:solidFill>
                  <a:srgbClr val="00B050"/>
                </a:solidFill>
              </a:rPr>
              <a:t>D</a:t>
            </a:r>
            <a:r>
              <a:rPr lang="en-ZA" sz="1200" b="1" dirty="0" smtClean="0">
                <a:solidFill>
                  <a:srgbClr val="00B050"/>
                </a:solidFill>
              </a:rPr>
              <a:t> each time  </a:t>
            </a:r>
            <a:r>
              <a:rPr lang="en-ZA" sz="1200" dirty="0" smtClean="0"/>
              <a:t>!! </a:t>
            </a:r>
            <a:endParaRPr lang="en-ZA" sz="1200" dirty="0"/>
          </a:p>
        </p:txBody>
      </p:sp>
      <p:sp>
        <p:nvSpPr>
          <p:cNvPr id="9" name="Ovál 8"/>
          <p:cNvSpPr/>
          <p:nvPr/>
        </p:nvSpPr>
        <p:spPr>
          <a:xfrm>
            <a:off x="7694042" y="2619409"/>
            <a:ext cx="541091" cy="3490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99650" y="5009756"/>
            <a:ext cx="334264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Because</a:t>
            </a:r>
            <a:r>
              <a:rPr lang="cs-CZ" dirty="0" smtClean="0"/>
              <a:t> EVA(x) =</a:t>
            </a:r>
            <a:r>
              <a:rPr lang="cs-CZ" dirty="0" smtClean="0">
                <a:sym typeface="Symbol"/>
              </a:rPr>
              <a:t> p(</a:t>
            </a:r>
            <a:r>
              <a:rPr lang="cs-CZ" dirty="0" err="1" smtClean="0">
                <a:sym typeface="Symbol"/>
              </a:rPr>
              <a:t>xi</a:t>
            </a:r>
            <a:r>
              <a:rPr lang="cs-CZ" dirty="0" smtClean="0">
                <a:sym typeface="Symbol"/>
              </a:rPr>
              <a:t>)*</a:t>
            </a:r>
            <a:r>
              <a:rPr lang="cs-CZ" dirty="0" err="1" smtClean="0">
                <a:sym typeface="Symbol"/>
              </a:rPr>
              <a:t>xi</a:t>
            </a:r>
            <a:r>
              <a:rPr lang="cs-CZ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for</a:t>
            </a:r>
            <a:r>
              <a:rPr lang="cs-CZ" sz="1100" dirty="0" smtClean="0">
                <a:sym typeface="Symbol"/>
              </a:rPr>
              <a:t>=1 to n,</a:t>
            </a:r>
          </a:p>
          <a:p>
            <a:endParaRPr lang="cs-CZ" sz="1100" dirty="0">
              <a:sym typeface="Symbol"/>
            </a:endParaRPr>
          </a:p>
          <a:p>
            <a:r>
              <a:rPr lang="cs-CZ" sz="1100" dirty="0" err="1" smtClean="0">
                <a:sym typeface="Symbol"/>
              </a:rPr>
              <a:t>Where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Xi</a:t>
            </a:r>
            <a:r>
              <a:rPr lang="cs-CZ" sz="1100" dirty="0" smtClean="0">
                <a:sym typeface="Symbol"/>
              </a:rPr>
              <a:t> = </a:t>
            </a:r>
            <a:r>
              <a:rPr lang="cs-CZ" sz="1100" dirty="0" err="1" smtClean="0">
                <a:sym typeface="Symbol"/>
              </a:rPr>
              <a:t>outcome</a:t>
            </a:r>
            <a:r>
              <a:rPr lang="cs-CZ" sz="1100" dirty="0" smtClean="0">
                <a:sym typeface="Symbol"/>
              </a:rPr>
              <a:t> i and p(</a:t>
            </a:r>
            <a:r>
              <a:rPr lang="cs-CZ" sz="1100" dirty="0" err="1" smtClean="0">
                <a:sym typeface="Symbol"/>
              </a:rPr>
              <a:t>xi</a:t>
            </a:r>
            <a:r>
              <a:rPr lang="cs-CZ" sz="1100" dirty="0" smtClean="0">
                <a:sym typeface="Symbol"/>
              </a:rPr>
              <a:t>) </a:t>
            </a:r>
            <a:r>
              <a:rPr lang="cs-CZ" sz="1100" dirty="0" err="1" smtClean="0">
                <a:sym typeface="Symbol"/>
              </a:rPr>
              <a:t>is</a:t>
            </a:r>
            <a:r>
              <a:rPr lang="cs-CZ" sz="1100" dirty="0" smtClean="0">
                <a:sym typeface="Symbol"/>
              </a:rPr>
              <a:t> a probability </a:t>
            </a:r>
          </a:p>
          <a:p>
            <a:r>
              <a:rPr lang="cs-CZ" sz="1100" dirty="0" err="1" smtClean="0">
                <a:sym typeface="Symbol"/>
              </a:rPr>
              <a:t>of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outcome</a:t>
            </a:r>
            <a:r>
              <a:rPr lang="cs-CZ" sz="1100" dirty="0" smtClean="0">
                <a:sym typeface="Symbol"/>
              </a:rPr>
              <a:t> i 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92840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7" grpId="0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first decision facing the company is whether to expand or buy land. If the company expands, two states of nature is possible. Either the market will grow (p</a:t>
            </a:r>
            <a:r>
              <a:rPr lang="cs-CZ" sz="2800" dirty="0" smtClean="0"/>
              <a:t>ro</a:t>
            </a:r>
            <a:r>
              <a:rPr lang="en-US" sz="2800" dirty="0" err="1" smtClean="0"/>
              <a:t>bability</a:t>
            </a:r>
            <a:r>
              <a:rPr lang="en-US" sz="2800" dirty="0" smtClean="0"/>
              <a:t> 0,6) or it will not grow (probability 0,4). </a:t>
            </a:r>
            <a:endParaRPr lang="cs-CZ" sz="2800" dirty="0" smtClean="0"/>
          </a:p>
          <a:p>
            <a:r>
              <a:rPr lang="en-US" sz="2800" dirty="0" smtClean="0"/>
              <a:t>Either state of nature will result in a payoff. On the  </a:t>
            </a:r>
            <a:r>
              <a:rPr lang="cs-CZ" sz="2800" dirty="0" err="1" smtClean="0"/>
              <a:t>other</a:t>
            </a:r>
            <a:r>
              <a:rPr lang="cs-CZ" sz="2800" dirty="0" smtClean="0"/>
              <a:t> </a:t>
            </a:r>
            <a:r>
              <a:rPr lang="en-US" sz="2800" dirty="0" smtClean="0"/>
              <a:t>hand, if company chooses to purchase land, three years in the future another decision will have to be made regarding the development o</a:t>
            </a:r>
            <a:r>
              <a:rPr lang="cs-CZ" sz="2800" dirty="0" smtClean="0"/>
              <a:t>f</a:t>
            </a:r>
            <a:r>
              <a:rPr lang="en-US" sz="2800" dirty="0" smtClean="0"/>
              <a:t> the </a:t>
            </a:r>
            <a:r>
              <a:rPr lang="en-US" sz="2800" dirty="0" err="1" smtClean="0"/>
              <a:t>lan</a:t>
            </a:r>
            <a:r>
              <a:rPr lang="cs-CZ" sz="2800" dirty="0" smtClean="0"/>
              <a:t>d 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5848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DT-Example </a:t>
            </a:r>
            <a:r>
              <a:rPr lang="en-ZA" b="1" dirty="0" smtClean="0"/>
              <a:t>II</a:t>
            </a:r>
            <a:r>
              <a:rPr lang="cs-CZ" b="1" dirty="0" smtClean="0"/>
              <a:t>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30302" y="6093296"/>
            <a:ext cx="40206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err="1" smtClean="0"/>
              <a:t>Resource</a:t>
            </a:r>
            <a:r>
              <a:rPr lang="cs-CZ" sz="1100" b="1" dirty="0" smtClean="0"/>
              <a:t>: </a:t>
            </a:r>
            <a:r>
              <a:rPr lang="cs-CZ" sz="1100" b="1" dirty="0" err="1" smtClean="0"/>
              <a:t>Russel</a:t>
            </a:r>
            <a:r>
              <a:rPr lang="cs-CZ" sz="1100" b="1" dirty="0" smtClean="0"/>
              <a:t> and </a:t>
            </a:r>
            <a:r>
              <a:rPr lang="cs-CZ" sz="1100" b="1" dirty="0" err="1" smtClean="0"/>
              <a:t>Taylor</a:t>
            </a:r>
            <a:r>
              <a:rPr lang="cs-CZ" sz="1100" b="1" dirty="0" smtClean="0"/>
              <a:t>  </a:t>
            </a:r>
            <a:r>
              <a:rPr lang="cs-CZ" sz="1100" b="1" dirty="0" err="1" smtClean="0"/>
              <a:t>Operation</a:t>
            </a:r>
            <a:r>
              <a:rPr lang="cs-CZ" sz="1100" b="1" dirty="0" smtClean="0"/>
              <a:t> management </a:t>
            </a:r>
            <a:r>
              <a:rPr lang="cs-CZ" sz="1100" b="1" dirty="0" err="1" smtClean="0"/>
              <a:t>pages</a:t>
            </a:r>
            <a:r>
              <a:rPr lang="cs-CZ" sz="1100" b="1" dirty="0" smtClean="0"/>
              <a:t> 66-67</a:t>
            </a:r>
            <a:endParaRPr lang="cs-CZ" sz="11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626844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867</Words>
  <Application>Microsoft Office PowerPoint</Application>
  <PresentationFormat>Předvádění na obrazovce (4:3)</PresentationFormat>
  <Paragraphs>182</Paragraphs>
  <Slides>13</Slides>
  <Notes>1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Decision trees(basics)</vt:lpstr>
      <vt:lpstr>Description</vt:lpstr>
      <vt:lpstr>DT diagrams</vt:lpstr>
      <vt:lpstr>DT-Example I</vt:lpstr>
      <vt:lpstr>DT-Example I</vt:lpstr>
      <vt:lpstr>DT-Example II</vt:lpstr>
      <vt:lpstr>DT-Example II</vt:lpstr>
      <vt:lpstr>Example III</vt:lpstr>
      <vt:lpstr>DT-Example III</vt:lpstr>
      <vt:lpstr>DT-Example III</vt:lpstr>
      <vt:lpstr>Prezentace aplikace PowerPoint</vt:lpstr>
      <vt:lpstr>Final decision</vt:lpstr>
      <vt:lpstr>Thanks for your attention my dear decision makers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Management Introduction</dc:title>
  <dc:creator>Skorkovsky Jaromir</dc:creator>
  <cp:lastModifiedBy>Skorkovsky Jaromir</cp:lastModifiedBy>
  <cp:revision>101</cp:revision>
  <dcterms:created xsi:type="dcterms:W3CDTF">2016-08-05T07:59:00Z</dcterms:created>
  <dcterms:modified xsi:type="dcterms:W3CDTF">2018-04-25T11:39:44Z</dcterms:modified>
</cp:coreProperties>
</file>