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7" r:id="rId3"/>
    <p:sldId id="268" r:id="rId4"/>
    <p:sldId id="271" r:id="rId5"/>
    <p:sldId id="284" r:id="rId6"/>
    <p:sldId id="293" r:id="rId7"/>
    <p:sldId id="274" r:id="rId8"/>
    <p:sldId id="275" r:id="rId9"/>
    <p:sldId id="276" r:id="rId10"/>
    <p:sldId id="294" r:id="rId11"/>
    <p:sldId id="295" r:id="rId12"/>
    <p:sldId id="296" r:id="rId13"/>
    <p:sldId id="297" r:id="rId14"/>
    <p:sldId id="298" r:id="rId15"/>
    <p:sldId id="300" r:id="rId16"/>
    <p:sldId id="299"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D1D03-928F-4BAE-B574-0781BEED033D}" type="datetimeFigureOut">
              <a:rPr lang="cs-CZ" smtClean="0"/>
              <a:t>18.4.2018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F6625-9C44-48B0-AA2F-D22B518C6DCE}" type="slidenum">
              <a:rPr lang="cs-CZ" smtClean="0"/>
              <a:t>‹#›</a:t>
            </a:fld>
            <a:endParaRPr lang="cs-CZ"/>
          </a:p>
        </p:txBody>
      </p:sp>
    </p:spTree>
    <p:extLst>
      <p:ext uri="{BB962C8B-B14F-4D97-AF65-F5344CB8AC3E}">
        <p14:creationId xmlns:p14="http://schemas.microsoft.com/office/powerpoint/2010/main" val="126662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18.4.2018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26645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18.4.2018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92538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18.4.2018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395889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18.4.2018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23820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58A4BD5-DC10-4841-B37C-5B427DCB3E85}" type="datetimeFigureOut">
              <a:rPr lang="cs-CZ" smtClean="0"/>
              <a:t>18.4.2018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64582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8A4BD5-DC10-4841-B37C-5B427DCB3E85}" type="datetimeFigureOut">
              <a:rPr lang="cs-CZ" smtClean="0"/>
              <a:t>18.4.2018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32442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8A4BD5-DC10-4841-B37C-5B427DCB3E85}" type="datetimeFigureOut">
              <a:rPr lang="cs-CZ" smtClean="0"/>
              <a:t>18.4.2018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05272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58A4BD5-DC10-4841-B37C-5B427DCB3E85}" type="datetimeFigureOut">
              <a:rPr lang="cs-CZ" smtClean="0"/>
              <a:t>18.4.2018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06127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8A4BD5-DC10-4841-B37C-5B427DCB3E85}" type="datetimeFigureOut">
              <a:rPr lang="cs-CZ" smtClean="0"/>
              <a:t>18.4.2018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93837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8A4BD5-DC10-4841-B37C-5B427DCB3E85}" type="datetimeFigureOut">
              <a:rPr lang="cs-CZ" smtClean="0"/>
              <a:t>18.4.2018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69764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8A4BD5-DC10-4841-B37C-5B427DCB3E85}" type="datetimeFigureOut">
              <a:rPr lang="cs-CZ" smtClean="0"/>
              <a:t>18.4.2018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277726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A4BD5-DC10-4841-B37C-5B427DCB3E85}" type="datetimeFigureOut">
              <a:rPr lang="cs-CZ" smtClean="0"/>
              <a:t>18.4.2018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904D2-A66C-4B0D-AF9E-AD7D1D8421CB}" type="slidenum">
              <a:rPr lang="cs-CZ" smtClean="0"/>
              <a:t>‹#›</a:t>
            </a:fld>
            <a:endParaRPr lang="cs-CZ"/>
          </a:p>
        </p:txBody>
      </p:sp>
    </p:spTree>
    <p:extLst>
      <p:ext uri="{BB962C8B-B14F-4D97-AF65-F5344CB8AC3E}">
        <p14:creationId xmlns:p14="http://schemas.microsoft.com/office/powerpoint/2010/main" val="46079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700808"/>
            <a:ext cx="7772400" cy="1728192"/>
          </a:xfrm>
        </p:spPr>
        <p:txBody>
          <a:bodyPr>
            <a:normAutofit fontScale="90000"/>
          </a:bodyPr>
          <a:lstStyle/>
          <a:p>
            <a:r>
              <a:rPr lang="cs-CZ" dirty="0" smtClean="0"/>
              <a:t/>
            </a:r>
            <a:br>
              <a:rPr lang="cs-CZ" dirty="0" smtClean="0"/>
            </a:br>
            <a:r>
              <a:rPr lang="cs-CZ" dirty="0" smtClean="0"/>
              <a:t>Basic </a:t>
            </a:r>
            <a:r>
              <a:rPr lang="cs-CZ" dirty="0" err="1" smtClean="0"/>
              <a:t>production</a:t>
            </a:r>
            <a:r>
              <a:rPr lang="cs-CZ" dirty="0" smtClean="0"/>
              <a:t> </a:t>
            </a:r>
            <a:r>
              <a:rPr lang="cs-CZ" dirty="0" err="1" smtClean="0"/>
              <a:t>algorithms</a:t>
            </a:r>
            <a:r>
              <a:rPr lang="cs-CZ" dirty="0" smtClean="0"/>
              <a:t> and </a:t>
            </a:r>
            <a:r>
              <a:rPr lang="cs-CZ" dirty="0" err="1" smtClean="0"/>
              <a:t>its</a:t>
            </a:r>
            <a:r>
              <a:rPr lang="cs-CZ" dirty="0" smtClean="0"/>
              <a:t> </a:t>
            </a:r>
            <a:r>
              <a:rPr lang="cs-CZ" dirty="0" err="1" smtClean="0"/>
              <a:t>main</a:t>
            </a:r>
            <a:r>
              <a:rPr lang="cs-CZ" dirty="0" smtClean="0"/>
              <a:t> </a:t>
            </a:r>
            <a:r>
              <a:rPr lang="cs-CZ" dirty="0" err="1" smtClean="0"/>
              <a:t>concepts</a:t>
            </a:r>
            <a:endParaRPr lang="cs-CZ" dirty="0"/>
          </a:p>
        </p:txBody>
      </p:sp>
      <p:sp>
        <p:nvSpPr>
          <p:cNvPr id="3" name="Podnadpis 2"/>
          <p:cNvSpPr>
            <a:spLocks noGrp="1"/>
          </p:cNvSpPr>
          <p:nvPr>
            <p:ph type="subTitle" idx="1"/>
          </p:nvPr>
        </p:nvSpPr>
        <p:spPr/>
        <p:txBody>
          <a:bodyPr>
            <a:normAutofit/>
          </a:bodyPr>
          <a:lstStyle/>
          <a:p>
            <a:r>
              <a:rPr lang="cs-CZ" sz="2000" dirty="0" err="1" smtClean="0">
                <a:solidFill>
                  <a:srgbClr val="C00000"/>
                </a:solidFill>
              </a:rPr>
              <a:t>Ing.J.Skorkovský,CSc</a:t>
            </a:r>
            <a:r>
              <a:rPr lang="cs-CZ" sz="2000" dirty="0" smtClean="0">
                <a:solidFill>
                  <a:srgbClr val="C00000"/>
                </a:solidFill>
              </a:rPr>
              <a:t>. </a:t>
            </a:r>
          </a:p>
          <a:p>
            <a:r>
              <a:rPr lang="en-ZA" sz="1100" dirty="0" smtClean="0">
                <a:solidFill>
                  <a:srgbClr val="C00000"/>
                </a:solidFill>
              </a:rPr>
              <a:t>and various listed sources</a:t>
            </a:r>
          </a:p>
          <a:p>
            <a:r>
              <a:rPr lang="en-US" sz="2000" b="1" dirty="0" smtClean="0">
                <a:solidFill>
                  <a:srgbClr val="0070C0"/>
                </a:solidFill>
              </a:rPr>
              <a:t>Department of Corporate  Economy</a:t>
            </a:r>
            <a:endParaRPr lang="en-US" sz="2000" b="1" dirty="0">
              <a:solidFill>
                <a:srgbClr val="0070C0"/>
              </a:solidFill>
            </a:endParaRPr>
          </a:p>
        </p:txBody>
      </p:sp>
      <p:sp>
        <p:nvSpPr>
          <p:cNvPr id="4" name="TextovéPole 3"/>
          <p:cNvSpPr txBox="1"/>
          <p:nvPr/>
        </p:nvSpPr>
        <p:spPr>
          <a:xfrm>
            <a:off x="251520" y="5157192"/>
            <a:ext cx="8104078" cy="646331"/>
          </a:xfrm>
          <a:prstGeom prst="rect">
            <a:avLst/>
          </a:prstGeom>
          <a:noFill/>
        </p:spPr>
        <p:txBody>
          <a:bodyPr wrap="none" rtlCol="0">
            <a:spAutoFit/>
          </a:bodyPr>
          <a:lstStyle/>
          <a:p>
            <a:r>
              <a:rPr lang="en-US" dirty="0" smtClean="0"/>
              <a:t>Slides 2-18 –basic production theory and 29-48 practical NAV example</a:t>
            </a:r>
          </a:p>
          <a:p>
            <a:r>
              <a:rPr lang="en-US" b="1" dirty="0" smtClean="0"/>
              <a:t>Comment :</a:t>
            </a:r>
            <a:r>
              <a:rPr lang="en-US" dirty="0" smtClean="0"/>
              <a:t> without basic production theory it is useless to model production in ERP</a:t>
            </a:r>
            <a:endParaRPr lang="en-US" dirty="0"/>
          </a:p>
        </p:txBody>
      </p:sp>
    </p:spTree>
    <p:extLst>
      <p:ext uri="{BB962C8B-B14F-4D97-AF65-F5344CB8AC3E}">
        <p14:creationId xmlns:p14="http://schemas.microsoft.com/office/powerpoint/2010/main" val="350299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Order</a:t>
            </a:r>
            <a:r>
              <a:rPr lang="cs-CZ" dirty="0" smtClean="0"/>
              <a:t> </a:t>
            </a:r>
            <a:r>
              <a:rPr lang="cs-CZ" dirty="0" err="1" smtClean="0"/>
              <a:t>Tracking</a:t>
            </a:r>
            <a:endParaRPr lang="cs-CZ" dirty="0"/>
          </a:p>
        </p:txBody>
      </p:sp>
      <p:sp>
        <p:nvSpPr>
          <p:cNvPr id="4" name="Obdélník 3"/>
          <p:cNvSpPr/>
          <p:nvPr/>
        </p:nvSpPr>
        <p:spPr>
          <a:xfrm>
            <a:off x="755576" y="1556792"/>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Sales </a:t>
            </a:r>
            <a:r>
              <a:rPr lang="cs-CZ" sz="1200" b="1" dirty="0" err="1" smtClean="0"/>
              <a:t>Order</a:t>
            </a:r>
            <a:endParaRPr lang="cs-CZ" sz="1200" b="1" dirty="0"/>
          </a:p>
        </p:txBody>
      </p:sp>
      <p:sp>
        <p:nvSpPr>
          <p:cNvPr id="5" name="Obdélník 4"/>
          <p:cNvSpPr/>
          <p:nvPr/>
        </p:nvSpPr>
        <p:spPr>
          <a:xfrm>
            <a:off x="755576" y="836712"/>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t>Customer</a:t>
            </a:r>
            <a:endParaRPr lang="cs-CZ" sz="1200" b="1" dirty="0"/>
          </a:p>
        </p:txBody>
      </p:sp>
      <p:sp>
        <p:nvSpPr>
          <p:cNvPr id="6" name="Obdélník 5"/>
          <p:cNvSpPr/>
          <p:nvPr/>
        </p:nvSpPr>
        <p:spPr>
          <a:xfrm>
            <a:off x="6320650" y="2065390"/>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smtClean="0"/>
              <a:t>Purchase</a:t>
            </a:r>
            <a:r>
              <a:rPr lang="cs-CZ" sz="1000" b="1" dirty="0" smtClean="0"/>
              <a:t> </a:t>
            </a:r>
            <a:r>
              <a:rPr lang="cs-CZ" sz="1000" b="1" dirty="0" err="1" smtClean="0"/>
              <a:t>Order</a:t>
            </a:r>
            <a:endParaRPr lang="cs-CZ" sz="1000" b="1" dirty="0"/>
          </a:p>
        </p:txBody>
      </p:sp>
      <p:sp>
        <p:nvSpPr>
          <p:cNvPr id="7" name="Obdélník 6"/>
          <p:cNvSpPr/>
          <p:nvPr/>
        </p:nvSpPr>
        <p:spPr>
          <a:xfrm>
            <a:off x="787260" y="2111256"/>
            <a:ext cx="1008112" cy="1800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8" name="Pravá složená závorka 7"/>
          <p:cNvSpPr/>
          <p:nvPr/>
        </p:nvSpPr>
        <p:spPr>
          <a:xfrm>
            <a:off x="1907704" y="2111256"/>
            <a:ext cx="72008"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2007585" y="2175860"/>
            <a:ext cx="942887" cy="230832"/>
          </a:xfrm>
          <a:prstGeom prst="rect">
            <a:avLst/>
          </a:prstGeom>
          <a:noFill/>
        </p:spPr>
        <p:txBody>
          <a:bodyPr wrap="none" rtlCol="0">
            <a:spAutoFit/>
          </a:bodyPr>
          <a:lstStyle/>
          <a:p>
            <a:r>
              <a:rPr lang="cs-CZ" sz="900" dirty="0" smtClean="0"/>
              <a:t>Sales </a:t>
            </a:r>
            <a:r>
              <a:rPr lang="cs-CZ" sz="900" dirty="0" err="1" smtClean="0"/>
              <a:t>Order</a:t>
            </a:r>
            <a:r>
              <a:rPr lang="cs-CZ" sz="900" dirty="0" smtClean="0"/>
              <a:t> Line</a:t>
            </a:r>
            <a:endParaRPr lang="cs-CZ" sz="900" dirty="0"/>
          </a:p>
        </p:txBody>
      </p:sp>
      <p:sp>
        <p:nvSpPr>
          <p:cNvPr id="10" name="Obdélník 9"/>
          <p:cNvSpPr/>
          <p:nvPr/>
        </p:nvSpPr>
        <p:spPr>
          <a:xfrm>
            <a:off x="939660" y="2106771"/>
            <a:ext cx="247964" cy="1845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11" name="Obdélník 10"/>
          <p:cNvSpPr/>
          <p:nvPr/>
        </p:nvSpPr>
        <p:spPr>
          <a:xfrm>
            <a:off x="939660" y="2472334"/>
            <a:ext cx="247964" cy="2248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12" name="Obdélník 11"/>
          <p:cNvSpPr/>
          <p:nvPr/>
        </p:nvSpPr>
        <p:spPr>
          <a:xfrm>
            <a:off x="663278" y="2849608"/>
            <a:ext cx="247964" cy="2248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13" name="Obdélník 12"/>
          <p:cNvSpPr/>
          <p:nvPr/>
        </p:nvSpPr>
        <p:spPr>
          <a:xfrm>
            <a:off x="1259404" y="2850211"/>
            <a:ext cx="247964" cy="22487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cxnSp>
        <p:nvCxnSpPr>
          <p:cNvPr id="15" name="Přímá spojnice se šipkou 14"/>
          <p:cNvCxnSpPr>
            <a:stCxn id="11" idx="2"/>
          </p:cNvCxnSpPr>
          <p:nvPr/>
        </p:nvCxnSpPr>
        <p:spPr>
          <a:xfrm flipH="1">
            <a:off x="911242" y="2697208"/>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stCxn id="11" idx="2"/>
          </p:cNvCxnSpPr>
          <p:nvPr/>
        </p:nvCxnSpPr>
        <p:spPr>
          <a:xfrm>
            <a:off x="1063642" y="2697208"/>
            <a:ext cx="19576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stCxn id="11" idx="0"/>
            <a:endCxn id="10" idx="2"/>
          </p:cNvCxnSpPr>
          <p:nvPr/>
        </p:nvCxnSpPr>
        <p:spPr>
          <a:xfrm flipV="1">
            <a:off x="1063642" y="2291276"/>
            <a:ext cx="0" cy="181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bdélník 27"/>
          <p:cNvSpPr/>
          <p:nvPr/>
        </p:nvSpPr>
        <p:spPr>
          <a:xfrm>
            <a:off x="660211" y="3487108"/>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Demand</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Obdélník 28"/>
          <p:cNvSpPr/>
          <p:nvPr/>
        </p:nvSpPr>
        <p:spPr>
          <a:xfrm>
            <a:off x="2855882" y="1576620"/>
            <a:ext cx="1956461" cy="25202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smtClean="0"/>
              <a:t>Planning</a:t>
            </a:r>
            <a:r>
              <a:rPr lang="cs-CZ" sz="1050" b="1" dirty="0" smtClean="0"/>
              <a:t> </a:t>
            </a:r>
            <a:r>
              <a:rPr lang="cs-CZ" sz="1050" b="1" dirty="0" err="1" smtClean="0"/>
              <a:t>production</a:t>
            </a:r>
            <a:r>
              <a:rPr lang="cs-CZ" sz="1050" b="1" dirty="0" smtClean="0"/>
              <a:t> (MRP-II )</a:t>
            </a:r>
            <a:endParaRPr lang="cs-CZ" sz="1050" b="1" dirty="0"/>
          </a:p>
        </p:txBody>
      </p:sp>
      <p:sp>
        <p:nvSpPr>
          <p:cNvPr id="30" name="Obousměrná vodorovná šipka 29"/>
          <p:cNvSpPr/>
          <p:nvPr/>
        </p:nvSpPr>
        <p:spPr>
          <a:xfrm>
            <a:off x="1795372" y="1542442"/>
            <a:ext cx="1048436" cy="320384"/>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solidFill>
                  <a:srgbClr val="FF0000"/>
                </a:solidFill>
              </a:rPr>
              <a:t>Tracking</a:t>
            </a:r>
            <a:endParaRPr lang="cs-CZ" sz="800" dirty="0">
              <a:solidFill>
                <a:srgbClr val="FF0000"/>
              </a:solidFill>
            </a:endParaRPr>
          </a:p>
        </p:txBody>
      </p:sp>
      <p:sp>
        <p:nvSpPr>
          <p:cNvPr id="31" name="Obdélník 30"/>
          <p:cNvSpPr/>
          <p:nvPr/>
        </p:nvSpPr>
        <p:spPr>
          <a:xfrm>
            <a:off x="4008010" y="2106771"/>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smtClean="0"/>
              <a:t>Production</a:t>
            </a:r>
            <a:r>
              <a:rPr lang="cs-CZ" sz="1100" b="1" dirty="0" smtClean="0"/>
              <a:t> </a:t>
            </a:r>
            <a:r>
              <a:rPr lang="cs-CZ" sz="1100" b="1" dirty="0" err="1" smtClean="0"/>
              <a:t>Order</a:t>
            </a:r>
            <a:endParaRPr lang="cs-CZ" sz="1100" b="1" dirty="0"/>
          </a:p>
        </p:txBody>
      </p:sp>
      <p:sp>
        <p:nvSpPr>
          <p:cNvPr id="32" name="Pravá složená závorka 31"/>
          <p:cNvSpPr/>
          <p:nvPr/>
        </p:nvSpPr>
        <p:spPr>
          <a:xfrm>
            <a:off x="1871700" y="2602608"/>
            <a:ext cx="72008"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3" name="TextovéPole 32"/>
          <p:cNvSpPr txBox="1"/>
          <p:nvPr/>
        </p:nvSpPr>
        <p:spPr>
          <a:xfrm>
            <a:off x="2004438" y="2666619"/>
            <a:ext cx="875561" cy="230832"/>
          </a:xfrm>
          <a:prstGeom prst="rect">
            <a:avLst/>
          </a:prstGeom>
          <a:noFill/>
        </p:spPr>
        <p:txBody>
          <a:bodyPr wrap="none" rtlCol="0">
            <a:spAutoFit/>
          </a:bodyPr>
          <a:lstStyle/>
          <a:p>
            <a:r>
              <a:rPr lang="cs-CZ" sz="900" dirty="0" smtClean="0"/>
              <a:t>Bill </a:t>
            </a:r>
            <a:r>
              <a:rPr lang="cs-CZ" sz="900" dirty="0" err="1" smtClean="0"/>
              <a:t>of</a:t>
            </a:r>
            <a:r>
              <a:rPr lang="cs-CZ" sz="900" dirty="0" smtClean="0"/>
              <a:t> </a:t>
            </a:r>
            <a:r>
              <a:rPr lang="cs-CZ" sz="900" dirty="0" err="1" smtClean="0"/>
              <a:t>Material</a:t>
            </a:r>
            <a:endParaRPr lang="cs-CZ" sz="900" dirty="0"/>
          </a:p>
        </p:txBody>
      </p:sp>
      <p:cxnSp>
        <p:nvCxnSpPr>
          <p:cNvPr id="35" name="Přímá spojnice se šipkou 34"/>
          <p:cNvCxnSpPr>
            <a:endCxn id="31" idx="0"/>
          </p:cNvCxnSpPr>
          <p:nvPr/>
        </p:nvCxnSpPr>
        <p:spPr>
          <a:xfrm>
            <a:off x="4512066" y="1862826"/>
            <a:ext cx="0" cy="243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Obdélník 35"/>
          <p:cNvSpPr/>
          <p:nvPr/>
        </p:nvSpPr>
        <p:spPr>
          <a:xfrm>
            <a:off x="4008010" y="2576608"/>
            <a:ext cx="1008112" cy="2324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37" name="Obdélník 36"/>
          <p:cNvSpPr/>
          <p:nvPr/>
        </p:nvSpPr>
        <p:spPr>
          <a:xfrm>
            <a:off x="4244635" y="2584168"/>
            <a:ext cx="247964" cy="2248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38" name="Obdélník 37"/>
          <p:cNvSpPr/>
          <p:nvPr/>
        </p:nvSpPr>
        <p:spPr>
          <a:xfrm>
            <a:off x="3968253" y="2961442"/>
            <a:ext cx="247964" cy="2248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39" name="Obdélník 38"/>
          <p:cNvSpPr/>
          <p:nvPr/>
        </p:nvSpPr>
        <p:spPr>
          <a:xfrm>
            <a:off x="4564379" y="2962045"/>
            <a:ext cx="247964" cy="22487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cxnSp>
        <p:nvCxnSpPr>
          <p:cNvPr id="40" name="Přímá spojnice se šipkou 39"/>
          <p:cNvCxnSpPr>
            <a:stCxn id="37" idx="2"/>
          </p:cNvCxnSpPr>
          <p:nvPr/>
        </p:nvCxnSpPr>
        <p:spPr>
          <a:xfrm flipH="1">
            <a:off x="4216217" y="2809042"/>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a:stCxn id="37" idx="2"/>
          </p:cNvCxnSpPr>
          <p:nvPr/>
        </p:nvCxnSpPr>
        <p:spPr>
          <a:xfrm>
            <a:off x="4368617" y="2809042"/>
            <a:ext cx="19576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Obdélník 41"/>
          <p:cNvSpPr/>
          <p:nvPr/>
        </p:nvSpPr>
        <p:spPr>
          <a:xfrm>
            <a:off x="3978593" y="3334350"/>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3" name="Obdélník 42"/>
          <p:cNvSpPr/>
          <p:nvPr/>
        </p:nvSpPr>
        <p:spPr>
          <a:xfrm>
            <a:off x="3990595" y="3524781"/>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4" name="Obdélník 43"/>
          <p:cNvSpPr/>
          <p:nvPr/>
        </p:nvSpPr>
        <p:spPr>
          <a:xfrm>
            <a:off x="3995684" y="3717032"/>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5" name="Obdélník 44"/>
          <p:cNvSpPr/>
          <p:nvPr/>
        </p:nvSpPr>
        <p:spPr>
          <a:xfrm>
            <a:off x="3983406" y="3909833"/>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6" name="Pravá složená závorka 45"/>
          <p:cNvSpPr/>
          <p:nvPr/>
        </p:nvSpPr>
        <p:spPr>
          <a:xfrm>
            <a:off x="5116218" y="3334350"/>
            <a:ext cx="130382" cy="6434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7" name="TextovéPole 46"/>
          <p:cNvSpPr txBox="1"/>
          <p:nvPr/>
        </p:nvSpPr>
        <p:spPr>
          <a:xfrm>
            <a:off x="5390962" y="3540664"/>
            <a:ext cx="1248464" cy="230832"/>
          </a:xfrm>
          <a:prstGeom prst="rect">
            <a:avLst/>
          </a:prstGeom>
          <a:noFill/>
        </p:spPr>
        <p:txBody>
          <a:bodyPr wrap="square" rtlCol="0">
            <a:spAutoFit/>
          </a:bodyPr>
          <a:lstStyle/>
          <a:p>
            <a:r>
              <a:rPr lang="cs-CZ" sz="900" dirty="0" err="1" smtClean="0"/>
              <a:t>Routing</a:t>
            </a:r>
            <a:r>
              <a:rPr lang="cs-CZ" sz="900" dirty="0" smtClean="0"/>
              <a:t>  (OP1-OP4)</a:t>
            </a:r>
            <a:endParaRPr lang="cs-CZ" sz="900" dirty="0"/>
          </a:p>
        </p:txBody>
      </p:sp>
      <p:cxnSp>
        <p:nvCxnSpPr>
          <p:cNvPr id="48" name="Přímá spojnice se šipkou 47"/>
          <p:cNvCxnSpPr/>
          <p:nvPr/>
        </p:nvCxnSpPr>
        <p:spPr>
          <a:xfrm>
            <a:off x="4979101" y="2825167"/>
            <a:ext cx="0" cy="455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Pravoúhlá spojnice 50"/>
          <p:cNvCxnSpPr/>
          <p:nvPr/>
        </p:nvCxnSpPr>
        <p:spPr>
          <a:xfrm>
            <a:off x="1795372" y="1916832"/>
            <a:ext cx="2200312" cy="259028"/>
          </a:xfrm>
          <a:prstGeom prst="bentConnector3">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ovéPole 51"/>
          <p:cNvSpPr txBox="1"/>
          <p:nvPr/>
        </p:nvSpPr>
        <p:spPr>
          <a:xfrm>
            <a:off x="2973891" y="2170018"/>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sp>
        <p:nvSpPr>
          <p:cNvPr id="53" name="Obdélník 52"/>
          <p:cNvSpPr/>
          <p:nvPr/>
        </p:nvSpPr>
        <p:spPr>
          <a:xfrm>
            <a:off x="6320650" y="2550403"/>
            <a:ext cx="1008112" cy="146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54" name="Obdélník 53"/>
          <p:cNvSpPr/>
          <p:nvPr/>
        </p:nvSpPr>
        <p:spPr>
          <a:xfrm>
            <a:off x="5168522" y="1576620"/>
            <a:ext cx="1656184" cy="25202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smtClean="0"/>
              <a:t>Requisition</a:t>
            </a:r>
            <a:r>
              <a:rPr lang="cs-CZ" sz="900" b="1" dirty="0" smtClean="0"/>
              <a:t> </a:t>
            </a:r>
            <a:r>
              <a:rPr lang="cs-CZ" sz="900" b="1" dirty="0" err="1" smtClean="0"/>
              <a:t>Worksheet</a:t>
            </a:r>
            <a:r>
              <a:rPr lang="cs-CZ" sz="900" b="1" dirty="0" smtClean="0"/>
              <a:t> (MRP</a:t>
            </a:r>
            <a:r>
              <a:rPr lang="cs-CZ" sz="1050" b="1" dirty="0" smtClean="0"/>
              <a:t>)</a:t>
            </a:r>
            <a:endParaRPr lang="cs-CZ" sz="1050" b="1" dirty="0"/>
          </a:p>
        </p:txBody>
      </p:sp>
      <p:cxnSp>
        <p:nvCxnSpPr>
          <p:cNvPr id="55" name="Přímá spojnice se šipkou 54"/>
          <p:cNvCxnSpPr/>
          <p:nvPr/>
        </p:nvCxnSpPr>
        <p:spPr>
          <a:xfrm>
            <a:off x="6639426" y="1828648"/>
            <a:ext cx="0" cy="243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515444" y="2580387"/>
            <a:ext cx="123982" cy="11682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57" name="Obdélník 56"/>
          <p:cNvSpPr/>
          <p:nvPr/>
        </p:nvSpPr>
        <p:spPr>
          <a:xfrm>
            <a:off x="6320650" y="2803910"/>
            <a:ext cx="1008112" cy="146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58" name="Obdélník 57"/>
          <p:cNvSpPr/>
          <p:nvPr/>
        </p:nvSpPr>
        <p:spPr>
          <a:xfrm>
            <a:off x="6515444" y="2809938"/>
            <a:ext cx="123982" cy="15271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cxnSp>
        <p:nvCxnSpPr>
          <p:cNvPr id="59" name="Pravoúhlá spojnice 58"/>
          <p:cNvCxnSpPr/>
          <p:nvPr/>
        </p:nvCxnSpPr>
        <p:spPr>
          <a:xfrm>
            <a:off x="5017512" y="2160923"/>
            <a:ext cx="1303138" cy="220882"/>
          </a:xfrm>
          <a:prstGeom prst="bentConnector3">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TextovéPole 63"/>
          <p:cNvSpPr txBox="1"/>
          <p:nvPr/>
        </p:nvSpPr>
        <p:spPr>
          <a:xfrm>
            <a:off x="5390962" y="2453429"/>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cxnSp>
        <p:nvCxnSpPr>
          <p:cNvPr id="66" name="Přímá spojnice se šipkou 65"/>
          <p:cNvCxnSpPr>
            <a:stCxn id="5" idx="2"/>
            <a:endCxn id="4" idx="0"/>
          </p:cNvCxnSpPr>
          <p:nvPr/>
        </p:nvCxnSpPr>
        <p:spPr>
          <a:xfrm>
            <a:off x="1259632" y="119675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Obdélník 66"/>
          <p:cNvSpPr/>
          <p:nvPr/>
        </p:nvSpPr>
        <p:spPr>
          <a:xfrm>
            <a:off x="6320650" y="3098321"/>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Supply</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8" name="Obdélník 67"/>
          <p:cNvSpPr/>
          <p:nvPr/>
        </p:nvSpPr>
        <p:spPr>
          <a:xfrm>
            <a:off x="3998428" y="4149080"/>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Supply</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70" name="Přímá spojnice se šipkou 69"/>
          <p:cNvCxnSpPr>
            <a:endCxn id="4" idx="1"/>
          </p:cNvCxnSpPr>
          <p:nvPr/>
        </p:nvCxnSpPr>
        <p:spPr>
          <a:xfrm>
            <a:off x="251520" y="1736812"/>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Přímá spojnice se šipkou 71"/>
          <p:cNvCxnSpPr>
            <a:endCxn id="6" idx="3"/>
          </p:cNvCxnSpPr>
          <p:nvPr/>
        </p:nvCxnSpPr>
        <p:spPr>
          <a:xfrm flipH="1">
            <a:off x="7328762" y="2245410"/>
            <a:ext cx="55560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a:off x="251520" y="1736812"/>
            <a:ext cx="0" cy="30869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Přímá spojnice 76"/>
          <p:cNvCxnSpPr/>
          <p:nvPr/>
        </p:nvCxnSpPr>
        <p:spPr>
          <a:xfrm>
            <a:off x="7884368" y="2257586"/>
            <a:ext cx="0" cy="25661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flipH="1" flipV="1">
            <a:off x="251520" y="4823742"/>
            <a:ext cx="7632849" cy="86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ovéPole 85"/>
          <p:cNvSpPr txBox="1"/>
          <p:nvPr/>
        </p:nvSpPr>
        <p:spPr>
          <a:xfrm>
            <a:off x="2803927" y="4566810"/>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sp>
        <p:nvSpPr>
          <p:cNvPr id="87" name="Obdélník 86"/>
          <p:cNvSpPr/>
          <p:nvPr/>
        </p:nvSpPr>
        <p:spPr>
          <a:xfrm>
            <a:off x="427220" y="2381805"/>
            <a:ext cx="1368152" cy="1010653"/>
          </a:xfrm>
          <a:prstGeom prst="rect">
            <a:avLst/>
          </a:prstGeom>
          <a:solidFill>
            <a:schemeClr val="bg2">
              <a:lumMod val="75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TextovéPole 87"/>
          <p:cNvSpPr txBox="1"/>
          <p:nvPr/>
        </p:nvSpPr>
        <p:spPr>
          <a:xfrm>
            <a:off x="844672" y="3131490"/>
            <a:ext cx="437940" cy="230832"/>
          </a:xfrm>
          <a:prstGeom prst="rect">
            <a:avLst/>
          </a:prstGeom>
          <a:noFill/>
        </p:spPr>
        <p:txBody>
          <a:bodyPr wrap="none" rtlCol="0">
            <a:spAutoFit/>
          </a:bodyPr>
          <a:lstStyle/>
          <a:p>
            <a:r>
              <a:rPr lang="cs-CZ" sz="900" dirty="0" err="1" smtClean="0"/>
              <a:t>Stock</a:t>
            </a:r>
            <a:endParaRPr lang="cs-CZ" sz="900" dirty="0"/>
          </a:p>
        </p:txBody>
      </p:sp>
      <p:sp>
        <p:nvSpPr>
          <p:cNvPr id="91" name="Obdélník 90"/>
          <p:cNvSpPr/>
          <p:nvPr/>
        </p:nvSpPr>
        <p:spPr>
          <a:xfrm>
            <a:off x="6884916" y="874891"/>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t>Vendor</a:t>
            </a:r>
            <a:endParaRPr lang="cs-CZ" sz="1200" b="1" dirty="0"/>
          </a:p>
        </p:txBody>
      </p:sp>
      <p:cxnSp>
        <p:nvCxnSpPr>
          <p:cNvPr id="92" name="Přímá spojnice se šipkou 91"/>
          <p:cNvCxnSpPr/>
          <p:nvPr/>
        </p:nvCxnSpPr>
        <p:spPr>
          <a:xfrm>
            <a:off x="7092280" y="1257402"/>
            <a:ext cx="0" cy="788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Pravoúhlá spojnice 59"/>
          <p:cNvCxnSpPr>
            <a:endCxn id="54" idx="1"/>
          </p:cNvCxnSpPr>
          <p:nvPr/>
        </p:nvCxnSpPr>
        <p:spPr>
          <a:xfrm rot="5400000" flipH="1" flipV="1">
            <a:off x="4875028" y="1779100"/>
            <a:ext cx="369959" cy="217029"/>
          </a:xfrm>
          <a:prstGeom prst="bentConnector2">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a:off x="5166906" y="1828648"/>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sp>
        <p:nvSpPr>
          <p:cNvPr id="3" name="TextovéPole 2"/>
          <p:cNvSpPr txBox="1"/>
          <p:nvPr/>
        </p:nvSpPr>
        <p:spPr>
          <a:xfrm>
            <a:off x="1063642" y="5373216"/>
            <a:ext cx="7540806" cy="369332"/>
          </a:xfrm>
          <a:prstGeom prst="rect">
            <a:avLst/>
          </a:prstGeom>
          <a:noFill/>
        </p:spPr>
        <p:txBody>
          <a:bodyPr wrap="square" rtlCol="0">
            <a:spAutoFit/>
          </a:bodyPr>
          <a:lstStyle/>
          <a:p>
            <a:r>
              <a:rPr lang="cs-CZ" dirty="0" err="1" smtClean="0"/>
              <a:t>Order</a:t>
            </a:r>
            <a:r>
              <a:rPr lang="cs-CZ" dirty="0" smtClean="0"/>
              <a:t> </a:t>
            </a:r>
            <a:r>
              <a:rPr lang="cs-CZ" dirty="0" err="1" smtClean="0"/>
              <a:t>Tracking</a:t>
            </a:r>
            <a:r>
              <a:rPr lang="cs-CZ" dirty="0" smtClean="0"/>
              <a:t>=Sledování zakázky (příčina -&gt;následek</a:t>
            </a:r>
            <a:endParaRPr lang="cs-CZ" dirty="0"/>
          </a:p>
        </p:txBody>
      </p:sp>
    </p:spTree>
    <p:extLst>
      <p:ext uri="{BB962C8B-B14F-4D97-AF65-F5344CB8AC3E}">
        <p14:creationId xmlns:p14="http://schemas.microsoft.com/office/powerpoint/2010/main" val="1733674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Požadavek</a:t>
            </a:r>
            <a:endParaRPr lang="cs-CZ" dirty="0"/>
          </a:p>
        </p:txBody>
      </p:sp>
      <p:sp>
        <p:nvSpPr>
          <p:cNvPr id="4" name="TextovéPole 3"/>
          <p:cNvSpPr txBox="1"/>
          <p:nvPr/>
        </p:nvSpPr>
        <p:spPr>
          <a:xfrm>
            <a:off x="755576" y="1628800"/>
            <a:ext cx="7584320" cy="3293209"/>
          </a:xfrm>
          <a:prstGeom prst="rect">
            <a:avLst/>
          </a:prstGeom>
          <a:noFill/>
        </p:spPr>
        <p:txBody>
          <a:bodyPr wrap="none" rtlCol="0">
            <a:spAutoFit/>
          </a:bodyPr>
          <a:lstStyle/>
          <a:p>
            <a:r>
              <a:rPr lang="cs-CZ" sz="1600" dirty="0" smtClean="0"/>
              <a:t>Požadavek  (Prodejní objednávka) bude na prodej Předního náboje 1150 (na skladě 200), </a:t>
            </a:r>
          </a:p>
          <a:p>
            <a:r>
              <a:rPr lang="cs-CZ" sz="1600" dirty="0" smtClean="0"/>
              <a:t>jehož kusovník se  skládá ze dvou komponent 1151 (200 na skladě)</a:t>
            </a:r>
          </a:p>
          <a:p>
            <a:r>
              <a:rPr lang="cs-CZ" sz="1600" dirty="0" smtClean="0"/>
              <a:t> a 1155 (200 na skladě</a:t>
            </a:r>
            <a:r>
              <a:rPr lang="cs-CZ" sz="1600" dirty="0" smtClean="0"/>
              <a:t>). S pomocí Deníku zboží vynulujte stav (pokud potřeba) </a:t>
            </a:r>
          </a:p>
          <a:p>
            <a:r>
              <a:rPr lang="cs-CZ" sz="1600" dirty="0" smtClean="0"/>
              <a:t>a doplňte stav komponent 1151  a 1155)   </a:t>
            </a:r>
            <a:endParaRPr lang="cs-CZ" sz="1600" dirty="0" smtClean="0"/>
          </a:p>
          <a:p>
            <a:endParaRPr lang="cs-CZ" sz="1600" b="1" dirty="0" smtClean="0"/>
          </a:p>
          <a:p>
            <a:r>
              <a:rPr lang="cs-CZ" sz="1600" b="1" dirty="0" smtClean="0"/>
              <a:t>Příprava dat pro příklad :  </a:t>
            </a:r>
            <a:r>
              <a:rPr lang="cs-CZ" sz="1600" dirty="0" smtClean="0"/>
              <a:t>Změňte u obou komponent (1151 a 1155) </a:t>
            </a:r>
            <a:r>
              <a:rPr lang="cs-CZ" sz="1600" dirty="0" smtClean="0"/>
              <a:t>pole</a:t>
            </a:r>
            <a:endParaRPr lang="cs-CZ" sz="1600" dirty="0" smtClean="0"/>
          </a:p>
          <a:p>
            <a:r>
              <a:rPr lang="cs-CZ" sz="1600" b="1" dirty="0" smtClean="0"/>
              <a:t>Způsob přiobjednání </a:t>
            </a:r>
            <a:r>
              <a:rPr lang="cs-CZ" sz="1600" dirty="0" smtClean="0"/>
              <a:t>na Dávka-pro- dávku. Dále s pomocí deníku zboží prodejte 200 ks </a:t>
            </a:r>
          </a:p>
          <a:p>
            <a:r>
              <a:rPr lang="cs-CZ" sz="1600" dirty="0" smtClean="0"/>
              <a:t>výrobku 1150 a  jeho komponent 1151 a 1155. </a:t>
            </a:r>
            <a:r>
              <a:rPr lang="cs-CZ" sz="1600" b="1" dirty="0" smtClean="0"/>
              <a:t>Pozor</a:t>
            </a:r>
            <a:r>
              <a:rPr lang="cs-CZ" sz="1600" dirty="0" smtClean="0"/>
              <a:t> : komponenty i výrobek</a:t>
            </a:r>
          </a:p>
          <a:p>
            <a:r>
              <a:rPr lang="cs-CZ" sz="1600" dirty="0" smtClean="0"/>
              <a:t>nejsou uloženy na žádné lokaci. Dále změňte na záložkách Doplnění</a:t>
            </a:r>
          </a:p>
          <a:p>
            <a:r>
              <a:rPr lang="cs-CZ" sz="1600" dirty="0" smtClean="0"/>
              <a:t>u obou komponent </a:t>
            </a:r>
            <a:r>
              <a:rPr lang="cs-CZ" sz="1600" dirty="0" smtClean="0"/>
              <a:t>kód dodavatele </a:t>
            </a:r>
            <a:r>
              <a:rPr lang="cs-CZ" sz="1600" dirty="0" smtClean="0"/>
              <a:t>na 10000. </a:t>
            </a:r>
          </a:p>
          <a:p>
            <a:endParaRPr lang="cs-CZ" sz="1600" dirty="0"/>
          </a:p>
          <a:p>
            <a:r>
              <a:rPr lang="cs-CZ" sz="1600" dirty="0" smtClean="0"/>
              <a:t>Výsledkem  požadavku bude naplánování Výrobní zakázky a její následné odhlášení </a:t>
            </a:r>
          </a:p>
          <a:p>
            <a:r>
              <a:rPr lang="cs-CZ" sz="1600" dirty="0" smtClean="0"/>
              <a:t>(komponenty do spotřeby a výrobek na sklad)  </a:t>
            </a:r>
            <a:endParaRPr lang="cs-CZ"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922009"/>
            <a:ext cx="8171102" cy="120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580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Prodejní objednávka na 100 ks 1150</a:t>
            </a:r>
            <a:endParaRPr lang="cs-CZ" dirty="0"/>
          </a:p>
        </p:txBody>
      </p:sp>
      <p:sp>
        <p:nvSpPr>
          <p:cNvPr id="4" name="TextovéPole 3"/>
          <p:cNvSpPr txBox="1"/>
          <p:nvPr/>
        </p:nvSpPr>
        <p:spPr>
          <a:xfrm flipH="1">
            <a:off x="611559" y="1409216"/>
            <a:ext cx="7632848" cy="1200329"/>
          </a:xfrm>
          <a:prstGeom prst="rect">
            <a:avLst/>
          </a:prstGeom>
          <a:noFill/>
        </p:spPr>
        <p:txBody>
          <a:bodyPr wrap="square" rtlCol="0">
            <a:spAutoFit/>
          </a:bodyPr>
          <a:lstStyle/>
          <a:p>
            <a:r>
              <a:rPr lang="cs-CZ" dirty="0" smtClean="0"/>
              <a:t>Dostaneme upozornění, že podsestava kola 1150 není na skladě !! Reakce-&gt;ANO</a:t>
            </a:r>
          </a:p>
          <a:p>
            <a:r>
              <a:rPr lang="cs-CZ" dirty="0" smtClean="0"/>
              <a:t>Dále změňte Plánované datum dodávky na  datum 25.5. , tedy dostatečně daleko od pracovního data – Důvod : aby plánovací algoritmus </a:t>
            </a:r>
            <a:r>
              <a:rPr lang="cs-CZ" dirty="0" err="1" smtClean="0"/>
              <a:t>nezáplánoval</a:t>
            </a:r>
            <a:r>
              <a:rPr lang="cs-CZ" dirty="0" smtClean="0"/>
              <a:t> počátek výroby na data před pracovním datem.</a:t>
            </a:r>
            <a:endParaRPr lang="cs-CZ"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848" y="3717032"/>
            <a:ext cx="3520582" cy="263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59" y="2621757"/>
            <a:ext cx="7812360" cy="1001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ovéPole 8"/>
          <p:cNvSpPr txBox="1"/>
          <p:nvPr/>
        </p:nvSpPr>
        <p:spPr>
          <a:xfrm>
            <a:off x="6687236" y="2649660"/>
            <a:ext cx="1313436" cy="307777"/>
          </a:xfrm>
          <a:prstGeom prst="rect">
            <a:avLst/>
          </a:prstGeom>
          <a:noFill/>
        </p:spPr>
        <p:txBody>
          <a:bodyPr wrap="none" rtlCol="0">
            <a:spAutoFit/>
          </a:bodyPr>
          <a:lstStyle/>
          <a:p>
            <a:r>
              <a:rPr lang="cs-CZ" sz="1400" b="1" dirty="0" smtClean="0">
                <a:solidFill>
                  <a:srgbClr val="FF0000"/>
                </a:solidFill>
              </a:rPr>
              <a:t>Prodejní řádek </a:t>
            </a:r>
            <a:endParaRPr lang="cs-CZ" sz="1400" b="1" dirty="0">
              <a:solidFill>
                <a:srgbClr val="FF0000"/>
              </a:solidFill>
            </a:endParaRPr>
          </a:p>
        </p:txBody>
      </p:sp>
    </p:spTree>
    <p:extLst>
      <p:ext uri="{BB962C8B-B14F-4D97-AF65-F5344CB8AC3E}">
        <p14:creationId xmlns:p14="http://schemas.microsoft.com/office/powerpoint/2010/main" val="242696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fade">
                                      <p:cBhvr>
                                        <p:cTn id="19" dur="500"/>
                                        <p:tgtEl>
                                          <p:spTgt spid="51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Plánovací sešit</a:t>
            </a:r>
            <a:endParaRPr lang="cs-CZ"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1" y="1142303"/>
            <a:ext cx="2736304" cy="8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flipH="1">
            <a:off x="3275856" y="1274669"/>
            <a:ext cx="5868144" cy="830997"/>
          </a:xfrm>
          <a:prstGeom prst="rect">
            <a:avLst/>
          </a:prstGeom>
          <a:noFill/>
        </p:spPr>
        <p:txBody>
          <a:bodyPr wrap="square" rtlCol="0">
            <a:spAutoFit/>
          </a:bodyPr>
          <a:lstStyle/>
          <a:p>
            <a:r>
              <a:rPr lang="cs-CZ" sz="1600" dirty="0" smtClean="0"/>
              <a:t>Plánované datum dodávky (viz prodejní řádek)</a:t>
            </a:r>
          </a:p>
          <a:p>
            <a:r>
              <a:rPr lang="cs-CZ" sz="1600" dirty="0" smtClean="0"/>
              <a:t> je pro tuto databázi 4.5.2017. Do Čísla zboží  zavedeme ručně Jak číslo výrobku tak i čísla komponent -&gt;1150|1151|1155 </a:t>
            </a:r>
            <a:endParaRPr lang="cs-CZ" sz="1600" dirty="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68" y="2204864"/>
            <a:ext cx="3084576" cy="413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5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Naplánovaný řádek (výrobní zakázka)</a:t>
            </a:r>
            <a:endParaRPr lang="cs-CZ"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07" y="2564904"/>
            <a:ext cx="5900117" cy="10052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71" y="3717032"/>
            <a:ext cx="8218487" cy="1666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42" y="1362737"/>
            <a:ext cx="7497458" cy="8597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6971281" y="2564904"/>
            <a:ext cx="1813702" cy="923330"/>
          </a:xfrm>
          <a:prstGeom prst="rect">
            <a:avLst/>
          </a:prstGeom>
          <a:noFill/>
        </p:spPr>
        <p:txBody>
          <a:bodyPr wrap="none" rtlCol="0">
            <a:spAutoFit/>
          </a:bodyPr>
          <a:lstStyle/>
          <a:p>
            <a:r>
              <a:rPr lang="cs-CZ" dirty="0" smtClean="0"/>
              <a:t>Viz karta zboží,</a:t>
            </a:r>
          </a:p>
          <a:p>
            <a:r>
              <a:rPr lang="cs-CZ" dirty="0" smtClean="0"/>
              <a:t>záložka Doplnění </a:t>
            </a:r>
          </a:p>
          <a:p>
            <a:r>
              <a:rPr lang="cs-CZ" dirty="0" smtClean="0"/>
              <a:t>a Zmetky %</a:t>
            </a:r>
            <a:endParaRPr lang="cs-CZ" dirty="0"/>
          </a:p>
        </p:txBody>
      </p:sp>
      <p:cxnSp>
        <p:nvCxnSpPr>
          <p:cNvPr id="6" name="Přímá spojnice se šipkou 5"/>
          <p:cNvCxnSpPr/>
          <p:nvPr/>
        </p:nvCxnSpPr>
        <p:spPr>
          <a:xfrm flipH="1" flipV="1">
            <a:off x="6516216" y="2276872"/>
            <a:ext cx="45506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anim calcmode="lin" valueType="num">
                                      <p:cBhvr additive="base">
                                        <p:cTn id="20" dur="500" fill="hold"/>
                                        <p:tgtEl>
                                          <p:spTgt spid="7171"/>
                                        </p:tgtEl>
                                        <p:attrNameLst>
                                          <p:attrName>ppt_x</p:attrName>
                                        </p:attrNameLst>
                                      </p:cBhvr>
                                      <p:tavLst>
                                        <p:tav tm="0">
                                          <p:val>
                                            <p:strVal val="#ppt_x"/>
                                          </p:val>
                                        </p:tav>
                                        <p:tav tm="100000">
                                          <p:val>
                                            <p:strVal val="#ppt_x"/>
                                          </p:val>
                                        </p:tav>
                                      </p:tavLst>
                                    </p:anim>
                                    <p:anim calcmode="lin" valueType="num">
                                      <p:cBhvr additive="base">
                                        <p:cTn id="21"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fade">
                                      <p:cBhvr>
                                        <p:cTn id="2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Naplánovaný řádek (výrobní zakázka)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853214" cy="17810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45024"/>
            <a:ext cx="8237537" cy="1971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70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smtClean="0"/>
              <a:t>Vytvoření VZ </a:t>
            </a:r>
            <a:r>
              <a:rPr lang="cs-CZ" sz="2000" dirty="0" smtClean="0">
                <a:solidFill>
                  <a:srgbClr val="0070C0"/>
                </a:solidFill>
              </a:rPr>
              <a:t>(pevně plánované-bude vysvětleno)</a:t>
            </a:r>
            <a:endParaRPr lang="cs-CZ" sz="2000" dirty="0">
              <a:solidFill>
                <a:srgbClr val="0070C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62206"/>
            <a:ext cx="7846169" cy="182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36" y="1844824"/>
            <a:ext cx="3450935"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59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Řádky nákupní objednávky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70706"/>
            <a:ext cx="7286672" cy="10900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708920"/>
            <a:ext cx="457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692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Výrobní zakázka (VZ)</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340768"/>
            <a:ext cx="2891045" cy="1224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724028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342624" y="5157191"/>
            <a:ext cx="7450501" cy="646331"/>
          </a:xfrm>
          <a:prstGeom prst="rect">
            <a:avLst/>
          </a:prstGeom>
          <a:noFill/>
        </p:spPr>
        <p:txBody>
          <a:bodyPr wrap="none" rtlCol="0">
            <a:spAutoFit/>
          </a:bodyPr>
          <a:lstStyle/>
          <a:p>
            <a:r>
              <a:rPr lang="cs-CZ" dirty="0" smtClean="0"/>
              <a:t>Podívejte se na Sledování zakázky : vazby mezi výrobou, nákupem a prodejem</a:t>
            </a:r>
          </a:p>
          <a:p>
            <a:r>
              <a:rPr lang="cs-CZ" dirty="0" smtClean="0"/>
              <a:t>Najdete to na ikoně  Funkce v řádcích VZ</a:t>
            </a:r>
            <a:endParaRPr lang="cs-CZ" dirty="0"/>
          </a:p>
        </p:txBody>
      </p:sp>
    </p:spTree>
    <p:extLst>
      <p:ext uri="{BB962C8B-B14F-4D97-AF65-F5344CB8AC3E}">
        <p14:creationId xmlns:p14="http://schemas.microsoft.com/office/powerpoint/2010/main" val="17192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fade">
                                      <p:cBhvr>
                                        <p:cTn id="13"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Sledování zakázky  </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 y="1747025"/>
            <a:ext cx="8332787" cy="1685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2351130" y="1747025"/>
            <a:ext cx="1011815" cy="369332"/>
          </a:xfrm>
          <a:prstGeom prst="rect">
            <a:avLst/>
          </a:prstGeom>
          <a:noFill/>
        </p:spPr>
        <p:txBody>
          <a:bodyPr wrap="none" rtlCol="0">
            <a:spAutoFit/>
          </a:bodyPr>
          <a:lstStyle/>
          <a:p>
            <a:r>
              <a:rPr lang="cs-CZ" b="1" dirty="0" smtClean="0">
                <a:solidFill>
                  <a:srgbClr val="FF0000"/>
                </a:solidFill>
              </a:rPr>
              <a:t>VZ&lt;-&gt;PO</a:t>
            </a:r>
            <a:endParaRPr lang="cs-CZ" b="1" dirty="0">
              <a:solidFill>
                <a:srgbClr val="FF0000"/>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 y="4005064"/>
            <a:ext cx="8266113" cy="1866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2351130" y="4005064"/>
            <a:ext cx="1072730" cy="369332"/>
          </a:xfrm>
          <a:prstGeom prst="rect">
            <a:avLst/>
          </a:prstGeom>
          <a:noFill/>
        </p:spPr>
        <p:txBody>
          <a:bodyPr wrap="none" rtlCol="0">
            <a:spAutoFit/>
          </a:bodyPr>
          <a:lstStyle/>
          <a:p>
            <a:r>
              <a:rPr lang="cs-CZ" b="1" dirty="0" smtClean="0">
                <a:solidFill>
                  <a:srgbClr val="FF0000"/>
                </a:solidFill>
              </a:rPr>
              <a:t>NO&lt;-&gt;PO</a:t>
            </a:r>
            <a:endParaRPr lang="cs-CZ" b="1" dirty="0">
              <a:solidFill>
                <a:srgbClr val="FF0000"/>
              </a:solidFill>
            </a:endParaRPr>
          </a:p>
        </p:txBody>
      </p:sp>
    </p:spTree>
    <p:extLst>
      <p:ext uri="{BB962C8B-B14F-4D97-AF65-F5344CB8AC3E}">
        <p14:creationId xmlns:p14="http://schemas.microsoft.com/office/powerpoint/2010/main" val="170441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concepts</a:t>
            </a:r>
            <a:endParaRPr lang="cs-CZ" dirty="0"/>
          </a:p>
        </p:txBody>
      </p:sp>
      <p:sp>
        <p:nvSpPr>
          <p:cNvPr id="3" name="Zástupný symbol pro obsah 2"/>
          <p:cNvSpPr>
            <a:spLocks noGrp="1"/>
          </p:cNvSpPr>
          <p:nvPr>
            <p:ph idx="1"/>
          </p:nvPr>
        </p:nvSpPr>
        <p:spPr>
          <a:xfrm>
            <a:off x="395536" y="1412776"/>
            <a:ext cx="8435280" cy="4525963"/>
          </a:xfrm>
        </p:spPr>
        <p:txBody>
          <a:bodyPr/>
          <a:lstStyle/>
          <a:p>
            <a:r>
              <a:rPr lang="en-ZA" dirty="0" smtClean="0">
                <a:solidFill>
                  <a:srgbClr val="FF0000"/>
                </a:solidFill>
              </a:rPr>
              <a:t>M</a:t>
            </a:r>
            <a:r>
              <a:rPr lang="en-ZA" dirty="0" smtClean="0">
                <a:solidFill>
                  <a:srgbClr val="0070C0"/>
                </a:solidFill>
              </a:rPr>
              <a:t>R</a:t>
            </a:r>
            <a:r>
              <a:rPr lang="en-ZA" dirty="0" smtClean="0">
                <a:solidFill>
                  <a:srgbClr val="00B050"/>
                </a:solidFill>
              </a:rPr>
              <a:t>P</a:t>
            </a:r>
            <a:r>
              <a:rPr lang="en-ZA" dirty="0" smtClean="0"/>
              <a:t>=</a:t>
            </a:r>
            <a:r>
              <a:rPr lang="en-ZA" dirty="0" smtClean="0">
                <a:solidFill>
                  <a:srgbClr val="FF0000"/>
                </a:solidFill>
              </a:rPr>
              <a:t>M</a:t>
            </a:r>
            <a:r>
              <a:rPr lang="en-ZA" dirty="0" smtClean="0"/>
              <a:t>aterial </a:t>
            </a:r>
            <a:r>
              <a:rPr lang="en-ZA" dirty="0" smtClean="0">
                <a:solidFill>
                  <a:srgbClr val="0070C0"/>
                </a:solidFill>
              </a:rPr>
              <a:t>R</a:t>
            </a:r>
            <a:r>
              <a:rPr lang="en-ZA" dirty="0" smtClean="0"/>
              <a:t>equirements </a:t>
            </a:r>
            <a:r>
              <a:rPr lang="en-ZA" dirty="0" smtClean="0">
                <a:solidFill>
                  <a:srgbClr val="00B050"/>
                </a:solidFill>
              </a:rPr>
              <a:t>P</a:t>
            </a:r>
            <a:r>
              <a:rPr lang="en-ZA" dirty="0" smtClean="0"/>
              <a:t>lanning </a:t>
            </a:r>
            <a:r>
              <a:rPr lang="en-ZA" sz="1600" dirty="0" smtClean="0">
                <a:solidFill>
                  <a:srgbClr val="FF0000"/>
                </a:solidFill>
              </a:rPr>
              <a:t>(push)</a:t>
            </a:r>
          </a:p>
          <a:p>
            <a:r>
              <a:rPr lang="en-ZA" dirty="0" smtClean="0">
                <a:solidFill>
                  <a:srgbClr val="FF0000"/>
                </a:solidFill>
              </a:rPr>
              <a:t>M</a:t>
            </a:r>
            <a:r>
              <a:rPr lang="en-ZA" dirty="0" smtClean="0">
                <a:solidFill>
                  <a:srgbClr val="0070C0"/>
                </a:solidFill>
              </a:rPr>
              <a:t>R</a:t>
            </a:r>
            <a:r>
              <a:rPr lang="en-ZA" dirty="0" smtClean="0"/>
              <a:t>P_II=</a:t>
            </a:r>
            <a:r>
              <a:rPr lang="en-ZA" dirty="0" err="1" smtClean="0">
                <a:solidFill>
                  <a:srgbClr val="FF0000"/>
                </a:solidFill>
              </a:rPr>
              <a:t>M</a:t>
            </a:r>
            <a:r>
              <a:rPr lang="en-ZA" dirty="0" err="1" smtClean="0"/>
              <a:t>anufacturin</a:t>
            </a:r>
            <a:r>
              <a:rPr lang="cs-CZ" dirty="0" smtClean="0"/>
              <a:t>g</a:t>
            </a:r>
            <a:r>
              <a:rPr lang="en-ZA" dirty="0" smtClean="0"/>
              <a:t> </a:t>
            </a:r>
            <a:r>
              <a:rPr lang="en-ZA" dirty="0" smtClean="0">
                <a:solidFill>
                  <a:srgbClr val="0070C0"/>
                </a:solidFill>
              </a:rPr>
              <a:t>R</a:t>
            </a:r>
            <a:r>
              <a:rPr lang="en-ZA" dirty="0" smtClean="0"/>
              <a:t>esource </a:t>
            </a:r>
            <a:r>
              <a:rPr lang="en-ZA" dirty="0" smtClean="0">
                <a:solidFill>
                  <a:srgbClr val="00B050"/>
                </a:solidFill>
              </a:rPr>
              <a:t>P</a:t>
            </a:r>
            <a:r>
              <a:rPr lang="en-ZA" dirty="0" smtClean="0"/>
              <a:t>lanning </a:t>
            </a:r>
            <a:r>
              <a:rPr lang="en-ZA" sz="1600" dirty="0" smtClean="0">
                <a:solidFill>
                  <a:srgbClr val="FF0000"/>
                </a:solidFill>
              </a:rPr>
              <a:t>(push)</a:t>
            </a:r>
          </a:p>
          <a:p>
            <a:r>
              <a:rPr lang="en-ZA" dirty="0" smtClean="0">
                <a:solidFill>
                  <a:srgbClr val="FF0000"/>
                </a:solidFill>
              </a:rPr>
              <a:t>A</a:t>
            </a:r>
            <a:r>
              <a:rPr lang="en-ZA" dirty="0" smtClean="0">
                <a:solidFill>
                  <a:srgbClr val="0070C0"/>
                </a:solidFill>
              </a:rPr>
              <a:t>P</a:t>
            </a:r>
            <a:r>
              <a:rPr lang="en-ZA" dirty="0" smtClean="0">
                <a:solidFill>
                  <a:srgbClr val="00B050"/>
                </a:solidFill>
              </a:rPr>
              <a:t>S</a:t>
            </a:r>
            <a:r>
              <a:rPr lang="en-ZA" dirty="0" smtClean="0"/>
              <a:t> = </a:t>
            </a:r>
            <a:r>
              <a:rPr lang="en-ZA" dirty="0" smtClean="0">
                <a:solidFill>
                  <a:srgbClr val="FF0000"/>
                </a:solidFill>
              </a:rPr>
              <a:t>A</a:t>
            </a:r>
            <a:r>
              <a:rPr lang="en-ZA" dirty="0" smtClean="0"/>
              <a:t>dvanced </a:t>
            </a:r>
            <a:r>
              <a:rPr lang="en-ZA" dirty="0" smtClean="0">
                <a:solidFill>
                  <a:srgbClr val="0070C0"/>
                </a:solidFill>
              </a:rPr>
              <a:t>P</a:t>
            </a:r>
            <a:r>
              <a:rPr lang="en-ZA" dirty="0" smtClean="0"/>
              <a:t>lanning and </a:t>
            </a:r>
            <a:r>
              <a:rPr lang="en-ZA" dirty="0" smtClean="0">
                <a:solidFill>
                  <a:srgbClr val="00B050"/>
                </a:solidFill>
              </a:rPr>
              <a:t>S</a:t>
            </a:r>
            <a:r>
              <a:rPr lang="en-ZA" dirty="0" smtClean="0"/>
              <a:t>cheduling </a:t>
            </a:r>
          </a:p>
          <a:p>
            <a:r>
              <a:rPr lang="en-ZA" dirty="0" smtClean="0">
                <a:solidFill>
                  <a:srgbClr val="FF0000"/>
                </a:solidFill>
              </a:rPr>
              <a:t>J</a:t>
            </a:r>
            <a:r>
              <a:rPr lang="en-ZA" dirty="0" smtClean="0">
                <a:solidFill>
                  <a:srgbClr val="0070C0"/>
                </a:solidFill>
              </a:rPr>
              <a:t>I</a:t>
            </a:r>
            <a:r>
              <a:rPr lang="en-ZA" dirty="0" smtClean="0">
                <a:solidFill>
                  <a:srgbClr val="00B050"/>
                </a:solidFill>
              </a:rPr>
              <a:t>T</a:t>
            </a:r>
            <a:r>
              <a:rPr lang="en-ZA" dirty="0" smtClean="0"/>
              <a:t> = </a:t>
            </a:r>
            <a:r>
              <a:rPr lang="en-ZA" dirty="0" smtClean="0">
                <a:solidFill>
                  <a:srgbClr val="FF0000"/>
                </a:solidFill>
              </a:rPr>
              <a:t>J</a:t>
            </a:r>
            <a:r>
              <a:rPr lang="en-ZA" dirty="0" smtClean="0"/>
              <a:t>ust </a:t>
            </a:r>
            <a:r>
              <a:rPr lang="en-ZA" dirty="0" smtClean="0">
                <a:solidFill>
                  <a:srgbClr val="0070C0"/>
                </a:solidFill>
              </a:rPr>
              <a:t>I</a:t>
            </a:r>
            <a:r>
              <a:rPr lang="en-ZA" dirty="0" smtClean="0"/>
              <a:t>n </a:t>
            </a:r>
            <a:r>
              <a:rPr lang="en-ZA" dirty="0" smtClean="0">
                <a:solidFill>
                  <a:srgbClr val="00B050"/>
                </a:solidFill>
              </a:rPr>
              <a:t>T</a:t>
            </a:r>
            <a:r>
              <a:rPr lang="en-ZA" dirty="0" smtClean="0"/>
              <a:t>ime </a:t>
            </a:r>
            <a:r>
              <a:rPr lang="en-ZA" sz="1600" dirty="0" smtClean="0">
                <a:solidFill>
                  <a:srgbClr val="FF0000"/>
                </a:solidFill>
              </a:rPr>
              <a:t>(pull)</a:t>
            </a:r>
          </a:p>
          <a:p>
            <a:r>
              <a:rPr lang="en-ZA" dirty="0" smtClean="0"/>
              <a:t>TOC (</a:t>
            </a:r>
            <a:r>
              <a:rPr lang="en-ZA" dirty="0" smtClean="0"/>
              <a:t>Drum</a:t>
            </a:r>
            <a:r>
              <a:rPr lang="cs-CZ" dirty="0" smtClean="0"/>
              <a:t>-</a:t>
            </a:r>
            <a:r>
              <a:rPr lang="en-ZA" dirty="0" smtClean="0"/>
              <a:t>Buffer</a:t>
            </a:r>
            <a:r>
              <a:rPr lang="cs-CZ" dirty="0" smtClean="0"/>
              <a:t>-</a:t>
            </a:r>
            <a:r>
              <a:rPr lang="en-ZA" dirty="0" smtClean="0"/>
              <a:t>Rope</a:t>
            </a:r>
            <a:r>
              <a:rPr lang="en-ZA" dirty="0" smtClean="0"/>
              <a:t>) </a:t>
            </a:r>
            <a:r>
              <a:rPr lang="en-ZA" sz="1600" dirty="0" smtClean="0">
                <a:solidFill>
                  <a:srgbClr val="FF0000"/>
                </a:solidFill>
              </a:rPr>
              <a:t>(push-pull-&gt;combined) – </a:t>
            </a:r>
            <a:r>
              <a:rPr lang="en-ZA" sz="1400" i="1" dirty="0" smtClean="0">
                <a:solidFill>
                  <a:srgbClr val="0070C0"/>
                </a:solidFill>
              </a:rPr>
              <a:t>has been </a:t>
            </a:r>
          </a:p>
          <a:p>
            <a:pPr marL="0" indent="0">
              <a:buNone/>
            </a:pPr>
            <a:r>
              <a:rPr lang="en-ZA" sz="1400" i="1" dirty="0" smtClean="0">
                <a:solidFill>
                  <a:srgbClr val="0070C0"/>
                </a:solidFill>
              </a:rPr>
              <a:t>       </a:t>
            </a:r>
            <a:r>
              <a:rPr lang="en-ZA" sz="1400" i="1" dirty="0" smtClean="0">
                <a:solidFill>
                  <a:srgbClr val="0070C0"/>
                </a:solidFill>
              </a:rPr>
              <a:t>  already presented in another session of this course</a:t>
            </a: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912512"/>
            <a:ext cx="3456384" cy="177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755576" y="4604734"/>
            <a:ext cx="4036361" cy="523220"/>
          </a:xfrm>
          <a:prstGeom prst="rect">
            <a:avLst/>
          </a:prstGeom>
          <a:noFill/>
        </p:spPr>
        <p:txBody>
          <a:bodyPr wrap="none" rtlCol="0">
            <a:spAutoFit/>
          </a:bodyPr>
          <a:lstStyle/>
          <a:p>
            <a:r>
              <a:rPr lang="cs-CZ" sz="1400" b="1" dirty="0" err="1" smtClean="0">
                <a:solidFill>
                  <a:srgbClr val="7030A0"/>
                </a:solidFill>
              </a:rPr>
              <a:t>Work</a:t>
            </a:r>
            <a:r>
              <a:rPr lang="cs-CZ" sz="1400" b="1" dirty="0" smtClean="0">
                <a:solidFill>
                  <a:srgbClr val="7030A0"/>
                </a:solidFill>
              </a:rPr>
              <a:t> </a:t>
            </a:r>
            <a:r>
              <a:rPr lang="cs-CZ" sz="1400" b="1" dirty="0" err="1" smtClean="0">
                <a:solidFill>
                  <a:srgbClr val="7030A0"/>
                </a:solidFill>
              </a:rPr>
              <a:t>Order</a:t>
            </a:r>
            <a:r>
              <a:rPr lang="cs-CZ" sz="1400" b="1" dirty="0" smtClean="0">
                <a:solidFill>
                  <a:srgbClr val="7030A0"/>
                </a:solidFill>
              </a:rPr>
              <a:t>=</a:t>
            </a:r>
            <a:r>
              <a:rPr lang="cs-CZ" sz="1400" b="1" dirty="0" err="1" smtClean="0">
                <a:solidFill>
                  <a:srgbClr val="7030A0"/>
                </a:solidFill>
              </a:rPr>
              <a:t>Production</a:t>
            </a:r>
            <a:r>
              <a:rPr lang="cs-CZ" sz="1400" b="1" dirty="0" smtClean="0">
                <a:solidFill>
                  <a:srgbClr val="7030A0"/>
                </a:solidFill>
              </a:rPr>
              <a:t> </a:t>
            </a:r>
            <a:r>
              <a:rPr lang="cs-CZ" sz="1400" b="1" dirty="0" err="1" smtClean="0">
                <a:solidFill>
                  <a:srgbClr val="7030A0"/>
                </a:solidFill>
              </a:rPr>
              <a:t>Order</a:t>
            </a:r>
            <a:r>
              <a:rPr lang="cs-CZ" sz="1400" b="1" dirty="0" smtClean="0">
                <a:solidFill>
                  <a:srgbClr val="7030A0"/>
                </a:solidFill>
              </a:rPr>
              <a:t> </a:t>
            </a:r>
            <a:r>
              <a:rPr lang="cs-CZ" sz="1400" b="1" dirty="0" smtClean="0">
                <a:solidFill>
                  <a:srgbClr val="7030A0"/>
                </a:solidFill>
              </a:rPr>
              <a:t>in MS Dynamics </a:t>
            </a:r>
            <a:r>
              <a:rPr lang="cs-CZ" sz="1400" b="1" dirty="0" smtClean="0">
                <a:solidFill>
                  <a:srgbClr val="7030A0"/>
                </a:solidFill>
              </a:rPr>
              <a:t>NAV</a:t>
            </a:r>
          </a:p>
          <a:p>
            <a:r>
              <a:rPr lang="cs-CZ" sz="1400" b="1" dirty="0" smtClean="0">
                <a:solidFill>
                  <a:srgbClr val="7030A0"/>
                </a:solidFill>
              </a:rPr>
              <a:t>(Výrobní zakázka)</a:t>
            </a:r>
            <a:endParaRPr lang="cs-CZ" sz="1400" b="1" dirty="0">
              <a:solidFill>
                <a:srgbClr val="7030A0"/>
              </a:solidFill>
            </a:endParaRPr>
          </a:p>
        </p:txBody>
      </p:sp>
    </p:spTree>
    <p:extLst>
      <p:ext uri="{BB962C8B-B14F-4D97-AF65-F5344CB8AC3E}">
        <p14:creationId xmlns:p14="http://schemas.microsoft.com/office/powerpoint/2010/main" val="2917088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Zaúčtujte příjem komponent na NO</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432546" cy="223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712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Výrobní zakázka-komponenty a TNG postup</a:t>
            </a:r>
            <a:endParaRPr lang="cs-CZ" sz="2800" dirty="0"/>
          </a:p>
        </p:txBody>
      </p:sp>
      <p:sp>
        <p:nvSpPr>
          <p:cNvPr id="5" name="TextovéPole 4"/>
          <p:cNvSpPr txBox="1"/>
          <p:nvPr/>
        </p:nvSpPr>
        <p:spPr>
          <a:xfrm>
            <a:off x="5796136" y="1048510"/>
            <a:ext cx="2214389" cy="369332"/>
          </a:xfrm>
          <a:prstGeom prst="rect">
            <a:avLst/>
          </a:prstGeom>
          <a:noFill/>
        </p:spPr>
        <p:txBody>
          <a:bodyPr wrap="none" rtlCol="0">
            <a:spAutoFit/>
          </a:bodyPr>
          <a:lstStyle/>
          <a:p>
            <a:r>
              <a:rPr lang="cs-CZ" dirty="0" smtClean="0">
                <a:solidFill>
                  <a:srgbClr val="0070C0"/>
                </a:solidFill>
              </a:rPr>
              <a:t>(TNG= Technologický)</a:t>
            </a:r>
            <a:endParaRPr lang="cs-CZ" dirty="0">
              <a:solidFill>
                <a:srgbClr val="0070C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04" y="1988840"/>
            <a:ext cx="7992765" cy="13549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453557" y="1547500"/>
            <a:ext cx="2513958" cy="369332"/>
          </a:xfrm>
          <a:prstGeom prst="rect">
            <a:avLst/>
          </a:prstGeom>
          <a:noFill/>
        </p:spPr>
        <p:txBody>
          <a:bodyPr wrap="none" rtlCol="0">
            <a:spAutoFit/>
          </a:bodyPr>
          <a:lstStyle/>
          <a:p>
            <a:r>
              <a:rPr lang="cs-CZ" dirty="0" smtClean="0">
                <a:solidFill>
                  <a:srgbClr val="0070C0"/>
                </a:solidFill>
              </a:rPr>
              <a:t>Řádek VZ-&gt;Komponenty</a:t>
            </a:r>
            <a:endParaRPr lang="cs-CZ" dirty="0">
              <a:solidFill>
                <a:srgbClr val="0070C0"/>
              </a:solidFill>
            </a:endParaRPr>
          </a:p>
        </p:txBody>
      </p:sp>
      <p:sp>
        <p:nvSpPr>
          <p:cNvPr id="9" name="TextovéPole 8"/>
          <p:cNvSpPr txBox="1"/>
          <p:nvPr/>
        </p:nvSpPr>
        <p:spPr>
          <a:xfrm>
            <a:off x="323528" y="3573016"/>
            <a:ext cx="2350965" cy="369332"/>
          </a:xfrm>
          <a:prstGeom prst="rect">
            <a:avLst/>
          </a:prstGeom>
          <a:noFill/>
        </p:spPr>
        <p:txBody>
          <a:bodyPr wrap="none" rtlCol="0">
            <a:spAutoFit/>
          </a:bodyPr>
          <a:lstStyle/>
          <a:p>
            <a:r>
              <a:rPr lang="cs-CZ" dirty="0" smtClean="0">
                <a:solidFill>
                  <a:srgbClr val="0070C0"/>
                </a:solidFill>
              </a:rPr>
              <a:t>Řádek VZ-&gt;TNG postup</a:t>
            </a:r>
            <a:endParaRPr lang="cs-CZ" dirty="0">
              <a:solidFill>
                <a:srgbClr val="0070C0"/>
              </a:solidFill>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43" y="3953294"/>
            <a:ext cx="7959626" cy="1921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2697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Statistika VZ </a:t>
            </a:r>
            <a:r>
              <a:rPr lang="cs-CZ" sz="2800" dirty="0" smtClean="0">
                <a:solidFill>
                  <a:srgbClr val="0070C0"/>
                </a:solidFill>
              </a:rPr>
              <a:t>(s pomocí F7)</a:t>
            </a:r>
            <a:endParaRPr lang="cs-CZ" sz="2800" dirty="0">
              <a:solidFill>
                <a:srgbClr val="0070C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685087" cy="300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3816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Převedení do stavy VZ Vydaná </a:t>
            </a:r>
            <a:r>
              <a:rPr lang="cs-CZ" sz="2000" dirty="0" smtClean="0">
                <a:solidFill>
                  <a:srgbClr val="0070C0"/>
                </a:solidFill>
              </a:rPr>
              <a:t>(od plánovače do dílny)</a:t>
            </a:r>
            <a:endParaRPr lang="cs-CZ" sz="2000" dirty="0">
              <a:solidFill>
                <a:srgbClr val="0070C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360152"/>
            <a:ext cx="7625337" cy="1085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2690392"/>
            <a:ext cx="2199517"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690392"/>
            <a:ext cx="5177064" cy="3781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43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fade">
                                      <p:cBhvr>
                                        <p:cTn id="12"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Odhlášení spotřeby a zdrojů</a:t>
            </a:r>
            <a:endParaRPr lang="cs-CZ"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412776"/>
            <a:ext cx="2505878" cy="1440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ovéPole 4"/>
          <p:cNvSpPr txBox="1"/>
          <p:nvPr/>
        </p:nvSpPr>
        <p:spPr>
          <a:xfrm>
            <a:off x="2915816" y="1486525"/>
            <a:ext cx="5014514" cy="646331"/>
          </a:xfrm>
          <a:prstGeom prst="rect">
            <a:avLst/>
          </a:prstGeom>
          <a:noFill/>
        </p:spPr>
        <p:txBody>
          <a:bodyPr wrap="none" rtlCol="0">
            <a:spAutoFit/>
          </a:bodyPr>
          <a:lstStyle/>
          <a:p>
            <a:r>
              <a:rPr lang="cs-CZ" dirty="0" smtClean="0"/>
              <a:t>V řádku VZ vydané, kde je ikona Funkce </a:t>
            </a:r>
            <a:r>
              <a:rPr lang="cs-CZ" dirty="0" smtClean="0"/>
              <a:t>kde najdete</a:t>
            </a:r>
          </a:p>
          <a:p>
            <a:r>
              <a:rPr lang="cs-CZ" dirty="0" smtClean="0"/>
              <a:t>Ikonu </a:t>
            </a:r>
            <a:r>
              <a:rPr lang="cs-CZ" dirty="0" smtClean="0"/>
              <a:t> </a:t>
            </a:r>
            <a:r>
              <a:rPr lang="cs-CZ" dirty="0" smtClean="0"/>
              <a:t>Deník výroby </a:t>
            </a:r>
            <a:r>
              <a:rPr lang="cs-CZ" dirty="0" smtClean="0"/>
              <a:t>– viz níže po jeho otevření</a:t>
            </a:r>
            <a:endParaRPr lang="cs-CZ"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86465"/>
            <a:ext cx="7981374" cy="22824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606948" y="5229200"/>
            <a:ext cx="8199424" cy="1077218"/>
          </a:xfrm>
          <a:prstGeom prst="rect">
            <a:avLst/>
          </a:prstGeom>
          <a:noFill/>
        </p:spPr>
        <p:txBody>
          <a:bodyPr wrap="none" rtlCol="0">
            <a:spAutoFit/>
          </a:bodyPr>
          <a:lstStyle/>
          <a:p>
            <a:r>
              <a:rPr lang="cs-CZ" sz="1600" dirty="0" smtClean="0"/>
              <a:t>Zadejte </a:t>
            </a:r>
            <a:r>
              <a:rPr lang="cs-CZ" sz="1600" dirty="0" smtClean="0"/>
              <a:t>odhadnuté doby </a:t>
            </a:r>
            <a:r>
              <a:rPr lang="cs-CZ" sz="1600" dirty="0" smtClean="0"/>
              <a:t>seřízení a zpracování včetně spotřeby materiálu. </a:t>
            </a:r>
          </a:p>
          <a:p>
            <a:r>
              <a:rPr lang="cs-CZ" sz="1600" dirty="0" smtClean="0"/>
              <a:t>Zadané hodnoty by  se neměly </a:t>
            </a:r>
            <a:r>
              <a:rPr lang="cs-CZ" sz="1600" dirty="0" smtClean="0"/>
              <a:t>v podstatě lišit </a:t>
            </a:r>
            <a:r>
              <a:rPr lang="cs-CZ" sz="1600" dirty="0" smtClean="0"/>
              <a:t>od TNG postupu uvedeného </a:t>
            </a:r>
            <a:r>
              <a:rPr lang="cs-CZ" sz="1600" dirty="0" smtClean="0"/>
              <a:t>před </a:t>
            </a:r>
            <a:r>
              <a:rPr lang="cs-CZ" sz="1600" dirty="0" smtClean="0"/>
              <a:t>několika snímky.</a:t>
            </a:r>
          </a:p>
          <a:p>
            <a:r>
              <a:rPr lang="cs-CZ" sz="1600" dirty="0" smtClean="0"/>
              <a:t>Na dalším obrázku to zobrazíme ještě jednou pro ulehčení zadávání hodnot do </a:t>
            </a:r>
          </a:p>
          <a:p>
            <a:r>
              <a:rPr lang="cs-CZ" sz="1600" dirty="0" smtClean="0"/>
              <a:t>Výrobního deníku. Zde se často používají dotykové obrazovky a BAR čtečky</a:t>
            </a:r>
            <a:endParaRPr lang="cs-CZ" sz="1600" dirty="0"/>
          </a:p>
        </p:txBody>
      </p:sp>
      <p:sp>
        <p:nvSpPr>
          <p:cNvPr id="3" name="Obdélník 2"/>
          <p:cNvSpPr/>
          <p:nvPr/>
        </p:nvSpPr>
        <p:spPr>
          <a:xfrm>
            <a:off x="5508104" y="3717032"/>
            <a:ext cx="1008112" cy="1368152"/>
          </a:xfrm>
          <a:prstGeom prst="rect">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687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gtEl>
                                        <p:attrNameLst>
                                          <p:attrName>style.visibility</p:attrName>
                                        </p:attrNameLst>
                                      </p:cBhvr>
                                      <p:to>
                                        <p:strVal val="visible"/>
                                      </p:to>
                                    </p:set>
                                    <p:anim calcmode="lin" valueType="num">
                                      <p:cBhvr additive="base">
                                        <p:cTn id="19" dur="500" fill="hold"/>
                                        <p:tgtEl>
                                          <p:spTgt spid="17411"/>
                                        </p:tgtEl>
                                        <p:attrNameLst>
                                          <p:attrName>ppt_x</p:attrName>
                                        </p:attrNameLst>
                                      </p:cBhvr>
                                      <p:tavLst>
                                        <p:tav tm="0">
                                          <p:val>
                                            <p:strVal val="#ppt_x"/>
                                          </p:val>
                                        </p:tav>
                                        <p:tav tm="100000">
                                          <p:val>
                                            <p:strVal val="#ppt_x"/>
                                          </p:val>
                                        </p:tav>
                                      </p:tavLst>
                                    </p:anim>
                                    <p:anim calcmode="lin" valueType="num">
                                      <p:cBhvr additive="base">
                                        <p:cTn id="20"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Deník výroby po vyplnění</a:t>
            </a:r>
            <a:endParaRPr lang="cs-CZ"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97" y="1556792"/>
            <a:ext cx="7959626" cy="1921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44" y="3861047"/>
            <a:ext cx="7869970" cy="216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lů 4"/>
          <p:cNvSpPr/>
          <p:nvPr/>
        </p:nvSpPr>
        <p:spPr>
          <a:xfrm>
            <a:off x="4475310" y="3140968"/>
            <a:ext cx="52873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55576" y="6165304"/>
            <a:ext cx="7765908" cy="369332"/>
          </a:xfrm>
          <a:prstGeom prst="rect">
            <a:avLst/>
          </a:prstGeom>
          <a:noFill/>
        </p:spPr>
        <p:txBody>
          <a:bodyPr wrap="none" rtlCol="0">
            <a:spAutoFit/>
          </a:bodyPr>
          <a:lstStyle/>
          <a:p>
            <a:r>
              <a:rPr lang="cs-CZ" dirty="0" smtClean="0"/>
              <a:t>Záměrně byly některé časy změněny- reálné časy nemusí přesně odpovídat plánu.</a:t>
            </a:r>
            <a:endParaRPr lang="cs-CZ" dirty="0"/>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159" y="3260972"/>
            <a:ext cx="23336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7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434"/>
                                        </p:tgtEl>
                                        <p:attrNameLst>
                                          <p:attrName>style.visibility</p:attrName>
                                        </p:attrNameLst>
                                      </p:cBhvr>
                                      <p:to>
                                        <p:strVal val="visible"/>
                                      </p:to>
                                    </p:set>
                                    <p:anim calcmode="lin" valueType="num">
                                      <p:cBhvr additive="base">
                                        <p:cTn id="16" dur="500" fill="hold"/>
                                        <p:tgtEl>
                                          <p:spTgt spid="18434"/>
                                        </p:tgtEl>
                                        <p:attrNameLst>
                                          <p:attrName>ppt_x</p:attrName>
                                        </p:attrNameLst>
                                      </p:cBhvr>
                                      <p:tavLst>
                                        <p:tav tm="0">
                                          <p:val>
                                            <p:strVal val="#ppt_x"/>
                                          </p:val>
                                        </p:tav>
                                        <p:tav tm="100000">
                                          <p:val>
                                            <p:strVal val="#ppt_x"/>
                                          </p:val>
                                        </p:tav>
                                      </p:tavLst>
                                    </p:anim>
                                    <p:anim calcmode="lin" valueType="num">
                                      <p:cBhvr additive="base">
                                        <p:cTn id="17"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435"/>
                                        </p:tgtEl>
                                        <p:attrNameLst>
                                          <p:attrName>style.visibility</p:attrName>
                                        </p:attrNameLst>
                                      </p:cBhvr>
                                      <p:to>
                                        <p:strVal val="visible"/>
                                      </p:to>
                                    </p:set>
                                    <p:animEffect transition="in" filter="fade">
                                      <p:cBhvr>
                                        <p:cTn id="2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Statistika VZ po zaúčtování deníku </a:t>
            </a:r>
            <a:endParaRPr lang="cs-CZ"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666037"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547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Položky VZ po zaúčtování </a:t>
            </a:r>
            <a:r>
              <a:rPr lang="cs-CZ" sz="1600" dirty="0" smtClean="0">
                <a:solidFill>
                  <a:srgbClr val="0070C0"/>
                </a:solidFill>
              </a:rPr>
              <a:t>(VZ-&gt;Ctrl-F7)</a:t>
            </a:r>
            <a:endParaRPr lang="cs-CZ" sz="1600" dirty="0">
              <a:solidFill>
                <a:srgbClr val="0070C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7601371" cy="2016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57306"/>
            <a:ext cx="3872692" cy="58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090" y="3933056"/>
            <a:ext cx="31718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2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5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fade">
                                      <p:cBhvr>
                                        <p:cTn id="1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Věcné položky po změně  stavu VZ- &gt;Dokončená</a:t>
            </a:r>
            <a:endParaRPr lang="cs-CZ" sz="32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7825564" cy="3156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3059832" y="2348880"/>
            <a:ext cx="4680512" cy="369332"/>
          </a:xfrm>
          <a:prstGeom prst="rect">
            <a:avLst/>
          </a:prstGeom>
          <a:noFill/>
        </p:spPr>
        <p:txBody>
          <a:bodyPr wrap="none" rtlCol="0">
            <a:spAutoFit/>
          </a:bodyPr>
          <a:lstStyle/>
          <a:p>
            <a:r>
              <a:rPr lang="cs-CZ" b="1" dirty="0" smtClean="0">
                <a:solidFill>
                  <a:srgbClr val="FF0000"/>
                </a:solidFill>
              </a:rPr>
              <a:t>Spotřeba a účtování NV (nedokončená výroba) </a:t>
            </a:r>
            <a:endParaRPr lang="cs-CZ" b="1" dirty="0">
              <a:solidFill>
                <a:srgbClr val="FF0000"/>
              </a:solidFill>
            </a:endParaRPr>
          </a:p>
        </p:txBody>
      </p:sp>
    </p:spTree>
    <p:extLst>
      <p:ext uri="{BB962C8B-B14F-4D97-AF65-F5344CB8AC3E}">
        <p14:creationId xmlns:p14="http://schemas.microsoft.com/office/powerpoint/2010/main" val="34242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Věcné položky po změně  stavu VZ- &gt;Dokončená</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2060848"/>
            <a:ext cx="7754149" cy="2448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ovéPole 4"/>
          <p:cNvSpPr txBox="1"/>
          <p:nvPr/>
        </p:nvSpPr>
        <p:spPr>
          <a:xfrm>
            <a:off x="3059832" y="2348880"/>
            <a:ext cx="3837397" cy="369332"/>
          </a:xfrm>
          <a:prstGeom prst="rect">
            <a:avLst/>
          </a:prstGeom>
          <a:noFill/>
        </p:spPr>
        <p:txBody>
          <a:bodyPr wrap="none" rtlCol="0">
            <a:spAutoFit/>
          </a:bodyPr>
          <a:lstStyle/>
          <a:p>
            <a:r>
              <a:rPr lang="cs-CZ" b="1" dirty="0" smtClean="0">
                <a:solidFill>
                  <a:srgbClr val="FF0000"/>
                </a:solidFill>
              </a:rPr>
              <a:t>Naskladnění výrobku a deaktivace NV </a:t>
            </a:r>
            <a:endParaRPr lang="cs-CZ" b="1" dirty="0">
              <a:solidFill>
                <a:srgbClr val="FF0000"/>
              </a:solidFill>
            </a:endParaRPr>
          </a:p>
        </p:txBody>
      </p:sp>
    </p:spTree>
    <p:extLst>
      <p:ext uri="{BB962C8B-B14F-4D97-AF65-F5344CB8AC3E}">
        <p14:creationId xmlns:p14="http://schemas.microsoft.com/office/powerpoint/2010/main" val="282423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dirty="0" smtClean="0">
                <a:solidFill>
                  <a:srgbClr val="FF0000"/>
                </a:solidFill>
              </a:rPr>
              <a:t>B</a:t>
            </a:r>
            <a:r>
              <a:rPr lang="cs-CZ" sz="2400" dirty="0" smtClean="0">
                <a:solidFill>
                  <a:srgbClr val="0070C0"/>
                </a:solidFill>
              </a:rPr>
              <a:t>O</a:t>
            </a:r>
            <a:r>
              <a:rPr lang="cs-CZ" sz="2400" dirty="0" smtClean="0">
                <a:solidFill>
                  <a:srgbClr val="00B050"/>
                </a:solidFill>
              </a:rPr>
              <a:t>M</a:t>
            </a:r>
            <a:r>
              <a:rPr lang="cs-CZ" sz="2400" dirty="0" smtClean="0"/>
              <a:t>=</a:t>
            </a:r>
            <a:r>
              <a:rPr lang="cs-CZ" sz="2400" dirty="0" smtClean="0">
                <a:solidFill>
                  <a:srgbClr val="FF0000"/>
                </a:solidFill>
              </a:rPr>
              <a:t>B</a:t>
            </a:r>
            <a:r>
              <a:rPr lang="cs-CZ" sz="2400" dirty="0" smtClean="0"/>
              <a:t>ill </a:t>
            </a:r>
            <a:r>
              <a:rPr lang="cs-CZ" sz="2400" dirty="0" err="1" smtClean="0">
                <a:solidFill>
                  <a:srgbClr val="0070C0"/>
                </a:solidFill>
              </a:rPr>
              <a:t>O</a:t>
            </a:r>
            <a:r>
              <a:rPr lang="cs-CZ" sz="2400" dirty="0" err="1" smtClean="0"/>
              <a:t>f</a:t>
            </a:r>
            <a:r>
              <a:rPr lang="cs-CZ" sz="2400" dirty="0" smtClean="0"/>
              <a:t> </a:t>
            </a:r>
            <a:r>
              <a:rPr lang="cs-CZ" sz="2400" dirty="0" err="1" smtClean="0">
                <a:solidFill>
                  <a:srgbClr val="00B050"/>
                </a:solidFill>
              </a:rPr>
              <a:t>M</a:t>
            </a:r>
            <a:r>
              <a:rPr lang="cs-CZ" sz="2400" dirty="0" err="1" smtClean="0"/>
              <a:t>aterial</a:t>
            </a:r>
            <a:r>
              <a:rPr lang="cs-CZ" sz="2400" dirty="0" smtClean="0"/>
              <a:t> </a:t>
            </a:r>
            <a:r>
              <a:rPr lang="en-ZA" sz="2000" i="1" dirty="0" smtClean="0">
                <a:solidFill>
                  <a:srgbClr val="0070C0"/>
                </a:solidFill>
              </a:rPr>
              <a:t>(structure of the </a:t>
            </a:r>
            <a:r>
              <a:rPr lang="en-ZA" sz="2000" i="1" dirty="0" smtClean="0">
                <a:solidFill>
                  <a:srgbClr val="0070C0"/>
                </a:solidFill>
              </a:rPr>
              <a:t>product)</a:t>
            </a:r>
            <a:r>
              <a:rPr lang="cs-CZ" sz="2000" i="1" dirty="0" smtClean="0">
                <a:solidFill>
                  <a:srgbClr val="0070C0"/>
                </a:solidFill>
              </a:rPr>
              <a:t>= </a:t>
            </a:r>
            <a:r>
              <a:rPr lang="cs-CZ" sz="2000" b="1" i="1" dirty="0" smtClean="0">
                <a:solidFill>
                  <a:srgbClr val="0070C0"/>
                </a:solidFill>
              </a:rPr>
              <a:t>KUSOVNÍK</a:t>
            </a:r>
            <a:endParaRPr lang="en-ZA" sz="2000" b="1" i="1" dirty="0">
              <a:solidFill>
                <a:srgbClr val="0070C0"/>
              </a:solidFill>
            </a:endParaRPr>
          </a:p>
        </p:txBody>
      </p:sp>
      <p:sp>
        <p:nvSpPr>
          <p:cNvPr id="4" name="Obdélník 3"/>
          <p:cNvSpPr/>
          <p:nvPr/>
        </p:nvSpPr>
        <p:spPr>
          <a:xfrm>
            <a:off x="1403648"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a:t>
            </a:r>
            <a:endParaRPr lang="cs-CZ" dirty="0"/>
          </a:p>
        </p:txBody>
      </p:sp>
      <p:sp>
        <p:nvSpPr>
          <p:cNvPr id="5" name="Obdélník 4"/>
          <p:cNvSpPr/>
          <p:nvPr/>
        </p:nvSpPr>
        <p:spPr>
          <a:xfrm>
            <a:off x="935596" y="317990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100</a:t>
            </a:r>
            <a:endParaRPr lang="cs-CZ" dirty="0"/>
          </a:p>
        </p:txBody>
      </p:sp>
      <p:sp>
        <p:nvSpPr>
          <p:cNvPr id="6" name="Obdélník 5"/>
          <p:cNvSpPr/>
          <p:nvPr/>
        </p:nvSpPr>
        <p:spPr>
          <a:xfrm>
            <a:off x="491359" y="3913101"/>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7" name="Obdélník 6"/>
          <p:cNvSpPr/>
          <p:nvPr/>
        </p:nvSpPr>
        <p:spPr>
          <a:xfrm>
            <a:off x="1283447" y="3907714"/>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400</a:t>
            </a:r>
            <a:endParaRPr lang="cs-CZ" dirty="0"/>
          </a:p>
        </p:txBody>
      </p:sp>
      <p:sp>
        <p:nvSpPr>
          <p:cNvPr id="8" name="Obdélník 7"/>
          <p:cNvSpPr/>
          <p:nvPr/>
        </p:nvSpPr>
        <p:spPr>
          <a:xfrm>
            <a:off x="1727684" y="2557144"/>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200</a:t>
            </a:r>
            <a:endParaRPr lang="cs-CZ" dirty="0"/>
          </a:p>
        </p:txBody>
      </p:sp>
      <p:sp>
        <p:nvSpPr>
          <p:cNvPr id="9" name="Obdélník 8"/>
          <p:cNvSpPr/>
          <p:nvPr/>
        </p:nvSpPr>
        <p:spPr>
          <a:xfrm>
            <a:off x="4404684"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B</a:t>
            </a:r>
            <a:endParaRPr lang="cs-CZ" dirty="0"/>
          </a:p>
        </p:txBody>
      </p:sp>
      <p:sp>
        <p:nvSpPr>
          <p:cNvPr id="10" name="Obdélník 9"/>
          <p:cNvSpPr/>
          <p:nvPr/>
        </p:nvSpPr>
        <p:spPr>
          <a:xfrm>
            <a:off x="4820206" y="2529342"/>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500</a:t>
            </a:r>
            <a:endParaRPr lang="cs-CZ" dirty="0"/>
          </a:p>
        </p:txBody>
      </p:sp>
      <p:sp>
        <p:nvSpPr>
          <p:cNvPr id="11" name="Obdélník 10"/>
          <p:cNvSpPr/>
          <p:nvPr/>
        </p:nvSpPr>
        <p:spPr>
          <a:xfrm>
            <a:off x="3059832" y="3871147"/>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13" name="Obdélník 12"/>
          <p:cNvSpPr/>
          <p:nvPr/>
        </p:nvSpPr>
        <p:spPr>
          <a:xfrm>
            <a:off x="5278861" y="3179909"/>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600</a:t>
            </a:r>
            <a:endParaRPr lang="cs-CZ" dirty="0"/>
          </a:p>
        </p:txBody>
      </p:sp>
      <p:sp>
        <p:nvSpPr>
          <p:cNvPr id="14" name="Obdélník 13"/>
          <p:cNvSpPr/>
          <p:nvPr/>
        </p:nvSpPr>
        <p:spPr>
          <a:xfrm>
            <a:off x="4384017" y="317990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100</a:t>
            </a:r>
            <a:endParaRPr lang="cs-CZ" dirty="0"/>
          </a:p>
        </p:txBody>
      </p:sp>
      <p:sp>
        <p:nvSpPr>
          <p:cNvPr id="18" name="Obdélník 17"/>
          <p:cNvSpPr/>
          <p:nvPr/>
        </p:nvSpPr>
        <p:spPr>
          <a:xfrm>
            <a:off x="3904352" y="3890115"/>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19" name="Obdélník 18"/>
          <p:cNvSpPr/>
          <p:nvPr/>
        </p:nvSpPr>
        <p:spPr>
          <a:xfrm>
            <a:off x="4820206" y="3871147"/>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400</a:t>
            </a:r>
            <a:endParaRPr lang="cs-CZ" dirty="0"/>
          </a:p>
        </p:txBody>
      </p:sp>
      <p:cxnSp>
        <p:nvCxnSpPr>
          <p:cNvPr id="21" name="Přímá spojnice se šipkou 20"/>
          <p:cNvCxnSpPr/>
          <p:nvPr/>
        </p:nvCxnSpPr>
        <p:spPr>
          <a:xfrm>
            <a:off x="1498956" y="2276872"/>
            <a:ext cx="0" cy="903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1853698" y="2246420"/>
            <a:ext cx="0" cy="29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1032353" y="3611957"/>
            <a:ext cx="0" cy="278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a:off x="1427463" y="3611957"/>
            <a:ext cx="0" cy="301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a:off x="3419872" y="2728390"/>
            <a:ext cx="2125" cy="1142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4944744" y="2246420"/>
            <a:ext cx="0" cy="29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4944744" y="2947991"/>
            <a:ext cx="0" cy="22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5428924" y="2953700"/>
            <a:ext cx="0" cy="22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a:off x="4460564" y="3606248"/>
            <a:ext cx="0" cy="284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4944744" y="3611957"/>
            <a:ext cx="0" cy="259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4496514" y="2246420"/>
            <a:ext cx="0" cy="481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flipH="1" flipV="1">
            <a:off x="3419872" y="2728390"/>
            <a:ext cx="1076642" cy="1"/>
          </a:xfrm>
          <a:prstGeom prst="line">
            <a:avLst/>
          </a:prstGeom>
        </p:spPr>
        <p:style>
          <a:lnRef idx="1">
            <a:schemeClr val="accent1"/>
          </a:lnRef>
          <a:fillRef idx="0">
            <a:schemeClr val="accent1"/>
          </a:fillRef>
          <a:effectRef idx="0">
            <a:schemeClr val="accent1"/>
          </a:effectRef>
          <a:fontRef idx="minor">
            <a:schemeClr val="tx1"/>
          </a:fontRef>
        </p:style>
      </p:cxnSp>
      <p:sp>
        <p:nvSpPr>
          <p:cNvPr id="46" name="Obdélník 45"/>
          <p:cNvSpPr/>
          <p:nvPr/>
        </p:nvSpPr>
        <p:spPr>
          <a:xfrm>
            <a:off x="6876256" y="1544304"/>
            <a:ext cx="172819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smtClean="0">
                <a:solidFill>
                  <a:srgbClr val="FF0000"/>
                </a:solidFill>
              </a:rPr>
              <a:t>Components</a:t>
            </a:r>
            <a:endParaRPr lang="cs-CZ" sz="1400" b="1" dirty="0">
              <a:solidFill>
                <a:srgbClr val="FF0000"/>
              </a:solidFill>
            </a:endParaRPr>
          </a:p>
        </p:txBody>
      </p:sp>
      <p:sp>
        <p:nvSpPr>
          <p:cNvPr id="47" name="Obdélník 46"/>
          <p:cNvSpPr/>
          <p:nvPr/>
        </p:nvSpPr>
        <p:spPr>
          <a:xfrm>
            <a:off x="6876256" y="2173952"/>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t>Products|Semiproducts</a:t>
            </a:r>
            <a:endParaRPr lang="cs-CZ" sz="1200" b="1" dirty="0"/>
          </a:p>
        </p:txBody>
      </p:sp>
      <p:cxnSp>
        <p:nvCxnSpPr>
          <p:cNvPr id="49" name="Přímá spojnice 48"/>
          <p:cNvCxnSpPr/>
          <p:nvPr/>
        </p:nvCxnSpPr>
        <p:spPr>
          <a:xfrm>
            <a:off x="515455" y="2410219"/>
            <a:ext cx="573682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373795" y="3061095"/>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373794" y="3722206"/>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3" name="Obdélník 52"/>
          <p:cNvSpPr/>
          <p:nvPr/>
        </p:nvSpPr>
        <p:spPr>
          <a:xfrm>
            <a:off x="6095977" y="1683964"/>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4" name="Obdélník 53"/>
          <p:cNvSpPr/>
          <p:nvPr/>
        </p:nvSpPr>
        <p:spPr>
          <a:xfrm>
            <a:off x="6103663" y="2410219"/>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5" name="Obdélník 54"/>
          <p:cNvSpPr/>
          <p:nvPr/>
        </p:nvSpPr>
        <p:spPr>
          <a:xfrm>
            <a:off x="6103664" y="3087107"/>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6" name="Obdélník 55"/>
          <p:cNvSpPr/>
          <p:nvPr/>
        </p:nvSpPr>
        <p:spPr>
          <a:xfrm>
            <a:off x="6118861" y="3754987"/>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7" name="TextovéPole 66"/>
          <p:cNvSpPr txBox="1"/>
          <p:nvPr/>
        </p:nvSpPr>
        <p:spPr>
          <a:xfrm>
            <a:off x="482005" y="4653136"/>
            <a:ext cx="6606734"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Independent</a:t>
            </a:r>
            <a:r>
              <a:rPr lang="en-US" sz="1600" dirty="0" smtClean="0"/>
              <a:t> demand for products and semi-products and </a:t>
            </a:r>
            <a:r>
              <a:rPr lang="en-US" sz="1600" b="1" dirty="0" smtClean="0"/>
              <a:t>dependent</a:t>
            </a:r>
            <a:r>
              <a:rPr lang="en-US" sz="1600" dirty="0" smtClean="0"/>
              <a:t> for components</a:t>
            </a:r>
          </a:p>
          <a:p>
            <a:pPr marL="285750" indent="-285750">
              <a:buFont typeface="Arial" panose="020B0604020202020204" pitchFamily="34" charset="0"/>
              <a:buChar char="•"/>
            </a:pPr>
            <a:r>
              <a:rPr lang="en-US" sz="1600" dirty="0" smtClean="0"/>
              <a:t>Planning </a:t>
            </a:r>
            <a:r>
              <a:rPr lang="en-US" sz="1600" b="1" dirty="0" smtClean="0"/>
              <a:t>backwards </a:t>
            </a:r>
            <a:r>
              <a:rPr lang="en-US" sz="1600" dirty="0" smtClean="0"/>
              <a:t>from production schedule (</a:t>
            </a:r>
            <a:r>
              <a:rPr lang="en-US" sz="1600" b="1" dirty="0" smtClean="0"/>
              <a:t>independent</a:t>
            </a:r>
            <a:r>
              <a:rPr lang="en-US" sz="1600" dirty="0" smtClean="0"/>
              <a:t>) to </a:t>
            </a:r>
            <a:r>
              <a:rPr lang="en-US" sz="1600" b="1" dirty="0" smtClean="0"/>
              <a:t>dependent-</a:t>
            </a:r>
            <a:r>
              <a:rPr lang="en-US" sz="1600" dirty="0" smtClean="0"/>
              <a:t> demand components -without statistically calculated Reorder Point (ROP)– see next lesson and next slide as well</a:t>
            </a:r>
          </a:p>
          <a:p>
            <a:pPr marL="285750" indent="-285750">
              <a:buFont typeface="Arial" panose="020B0604020202020204" pitchFamily="34" charset="0"/>
              <a:buChar char="•"/>
            </a:pPr>
            <a:r>
              <a:rPr lang="en-US" sz="1600" dirty="0" smtClean="0"/>
              <a:t>IF ROP </a:t>
            </a:r>
            <a:r>
              <a:rPr lang="en-US" sz="1600" b="1" dirty="0" smtClean="0">
                <a:solidFill>
                  <a:srgbClr val="FF0000"/>
                </a:solidFill>
              </a:rPr>
              <a:t>is not </a:t>
            </a:r>
            <a:r>
              <a:rPr lang="en-US" sz="1600" dirty="0" smtClean="0"/>
              <a:t>taken into consideration – MRP is </a:t>
            </a:r>
            <a:r>
              <a:rPr lang="en-US" sz="1600" b="1" dirty="0" smtClean="0">
                <a:solidFill>
                  <a:srgbClr val="0070C0"/>
                </a:solidFill>
              </a:rPr>
              <a:t>PUSH</a:t>
            </a:r>
            <a:r>
              <a:rPr lang="en-US" sz="1600" dirty="0" smtClean="0"/>
              <a:t> system -&gt; it computes schedule of what should be started (</a:t>
            </a:r>
            <a:r>
              <a:rPr lang="en-US" sz="1600" dirty="0" smtClean="0">
                <a:solidFill>
                  <a:srgbClr val="0070C0"/>
                </a:solidFill>
              </a:rPr>
              <a:t>pushed</a:t>
            </a:r>
            <a:r>
              <a:rPr lang="en-US" sz="1600" dirty="0" smtClean="0"/>
              <a:t>) into system, that authorize production  as inventory is consumed</a:t>
            </a:r>
            <a:r>
              <a:rPr lang="cs-CZ" sz="1600" dirty="0" smtClean="0"/>
              <a:t> </a:t>
            </a:r>
            <a:r>
              <a:rPr lang="cs-CZ" sz="1200" b="1" dirty="0" smtClean="0">
                <a:solidFill>
                  <a:srgbClr val="FF0000"/>
                </a:solidFill>
              </a:rPr>
              <a:t>(ROP </a:t>
            </a:r>
            <a:r>
              <a:rPr lang="cs-CZ" sz="1200" b="1" dirty="0" err="1" smtClean="0">
                <a:solidFill>
                  <a:srgbClr val="FF0000"/>
                </a:solidFill>
              </a:rPr>
              <a:t>will</a:t>
            </a:r>
            <a:r>
              <a:rPr lang="cs-CZ" sz="1200" b="1" dirty="0" smtClean="0">
                <a:solidFill>
                  <a:srgbClr val="FF0000"/>
                </a:solidFill>
              </a:rPr>
              <a:t> </a:t>
            </a:r>
            <a:r>
              <a:rPr lang="cs-CZ" sz="1200" b="1" dirty="0" err="1" smtClean="0">
                <a:solidFill>
                  <a:srgbClr val="FF0000"/>
                </a:solidFill>
              </a:rPr>
              <a:t>be</a:t>
            </a:r>
            <a:r>
              <a:rPr lang="cs-CZ" sz="1200" b="1" dirty="0" smtClean="0">
                <a:solidFill>
                  <a:srgbClr val="FF0000"/>
                </a:solidFill>
              </a:rPr>
              <a:t> </a:t>
            </a:r>
            <a:r>
              <a:rPr lang="cs-CZ" sz="1200" b="1" dirty="0" err="1" smtClean="0">
                <a:solidFill>
                  <a:srgbClr val="FF0000"/>
                </a:solidFill>
              </a:rPr>
              <a:t>explained</a:t>
            </a:r>
            <a:r>
              <a:rPr lang="cs-CZ" sz="1200" b="1" dirty="0" smtClean="0">
                <a:solidFill>
                  <a:srgbClr val="FF0000"/>
                </a:solidFill>
              </a:rPr>
              <a:t> </a:t>
            </a:r>
            <a:r>
              <a:rPr lang="cs-CZ" sz="1200" b="1" dirty="0" err="1" smtClean="0">
                <a:solidFill>
                  <a:srgbClr val="FF0000"/>
                </a:solidFill>
              </a:rPr>
              <a:t>later</a:t>
            </a:r>
            <a:r>
              <a:rPr lang="cs-CZ" sz="1200" b="1" dirty="0" smtClean="0">
                <a:solidFill>
                  <a:srgbClr val="FF0000"/>
                </a:solidFill>
              </a:rPr>
              <a:t> in </a:t>
            </a:r>
            <a:r>
              <a:rPr lang="cs-CZ" sz="1200" b="1" dirty="0" err="1" smtClean="0">
                <a:solidFill>
                  <a:srgbClr val="FF0000"/>
                </a:solidFill>
              </a:rPr>
              <a:t>this</a:t>
            </a:r>
            <a:r>
              <a:rPr lang="cs-CZ" sz="1200" b="1" dirty="0" smtClean="0">
                <a:solidFill>
                  <a:srgbClr val="FF0000"/>
                </a:solidFill>
              </a:rPr>
              <a:t> session)</a:t>
            </a:r>
            <a:endParaRPr lang="en-US" sz="1200" b="1" dirty="0">
              <a:solidFill>
                <a:srgbClr val="FF0000"/>
              </a:solidFill>
            </a:endParaRPr>
          </a:p>
        </p:txBody>
      </p:sp>
      <p:sp>
        <p:nvSpPr>
          <p:cNvPr id="68" name="TextovéPole 67"/>
          <p:cNvSpPr txBox="1"/>
          <p:nvPr/>
        </p:nvSpPr>
        <p:spPr>
          <a:xfrm>
            <a:off x="6804248" y="2930745"/>
            <a:ext cx="2232248" cy="646331"/>
          </a:xfrm>
          <a:prstGeom prst="rect">
            <a:avLst/>
          </a:prstGeom>
          <a:noFill/>
        </p:spPr>
        <p:txBody>
          <a:bodyPr wrap="square" rtlCol="0">
            <a:spAutoFit/>
          </a:bodyPr>
          <a:lstStyle/>
          <a:p>
            <a:r>
              <a:rPr lang="cs-CZ" dirty="0" smtClean="0">
                <a:solidFill>
                  <a:srgbClr val="FF0000"/>
                </a:solidFill>
              </a:rPr>
              <a:t>0,1,2,,..Low </a:t>
            </a:r>
            <a:r>
              <a:rPr lang="cs-CZ" dirty="0" err="1" smtClean="0">
                <a:solidFill>
                  <a:srgbClr val="FF0000"/>
                </a:solidFill>
              </a:rPr>
              <a:t>Level</a:t>
            </a:r>
            <a:r>
              <a:rPr lang="cs-CZ" dirty="0" smtClean="0">
                <a:solidFill>
                  <a:srgbClr val="FF0000"/>
                </a:solidFill>
              </a:rPr>
              <a:t> </a:t>
            </a:r>
            <a:r>
              <a:rPr lang="cs-CZ" dirty="0" err="1" smtClean="0">
                <a:solidFill>
                  <a:srgbClr val="FF0000"/>
                </a:solidFill>
              </a:rPr>
              <a:t>Codes</a:t>
            </a:r>
            <a:endParaRPr lang="cs-CZ" dirty="0">
              <a:solidFill>
                <a:srgbClr val="FF0000"/>
              </a:solidFill>
            </a:endParaRPr>
          </a:p>
        </p:txBody>
      </p:sp>
      <p:sp>
        <p:nvSpPr>
          <p:cNvPr id="69" name="Pravá složená závorka 68"/>
          <p:cNvSpPr/>
          <p:nvPr/>
        </p:nvSpPr>
        <p:spPr>
          <a:xfrm>
            <a:off x="6511917" y="1916832"/>
            <a:ext cx="220323" cy="252028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4126593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Karta výrobku</a:t>
            </a:r>
            <a:endParaRPr lang="cs-CZ"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330853" cy="33958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3777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170" y="1483043"/>
            <a:ext cx="5231453" cy="407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3102443" y="836712"/>
            <a:ext cx="2935484" cy="646331"/>
          </a:xfrm>
          <a:prstGeom prst="rect">
            <a:avLst/>
          </a:prstGeom>
          <a:noFill/>
        </p:spPr>
        <p:txBody>
          <a:bodyPr wrap="none" lIns="91440" tIns="45720" rIns="91440" bIns="45720">
            <a:spAutoFit/>
          </a:bodyPr>
          <a:lstStyle/>
          <a:p>
            <a:pPr algn="ctr"/>
            <a:r>
              <a:rPr lang="cs-CZ"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Konec sekce</a:t>
            </a:r>
            <a:endParaRPr lang="cs-CZ"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Obdélník 6"/>
          <p:cNvSpPr/>
          <p:nvPr/>
        </p:nvSpPr>
        <p:spPr>
          <a:xfrm>
            <a:off x="2165478" y="5661248"/>
            <a:ext cx="5185587" cy="646331"/>
          </a:xfrm>
          <a:prstGeom prst="rect">
            <a:avLst/>
          </a:prstGeom>
          <a:noFill/>
        </p:spPr>
        <p:txBody>
          <a:bodyPr wrap="none" lIns="91440" tIns="45720" rIns="91440" bIns="45720">
            <a:spAutoFit/>
          </a:bodyPr>
          <a:lstStyle/>
          <a:p>
            <a:pPr algn="ctr"/>
            <a:r>
              <a:rPr lang="cs-CZ"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Děkuji za pozornost !!</a:t>
            </a:r>
            <a:endParaRPr lang="cs-CZ"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687294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Schematic</a:t>
            </a:r>
            <a:r>
              <a:rPr lang="cs-CZ" dirty="0" smtClean="0"/>
              <a:t> </a:t>
            </a:r>
            <a:r>
              <a:rPr lang="cs-CZ" dirty="0" err="1" smtClean="0"/>
              <a:t>of</a:t>
            </a:r>
            <a:r>
              <a:rPr lang="cs-CZ" dirty="0" smtClean="0"/>
              <a:t> MRP</a:t>
            </a:r>
            <a:endParaRPr lang="cs-CZ" dirty="0"/>
          </a:p>
        </p:txBody>
      </p:sp>
      <p:sp>
        <p:nvSpPr>
          <p:cNvPr id="5" name="Vývojový diagram: magnetický disk 4"/>
          <p:cNvSpPr/>
          <p:nvPr/>
        </p:nvSpPr>
        <p:spPr>
          <a:xfrm>
            <a:off x="1580802" y="1484784"/>
            <a:ext cx="830957"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t>BOM</a:t>
            </a:r>
            <a:endParaRPr lang="cs-CZ" sz="1400" b="1" dirty="0"/>
          </a:p>
        </p:txBody>
      </p:sp>
      <p:sp>
        <p:nvSpPr>
          <p:cNvPr id="6" name="Vývojový diagram: magnetický disk 5"/>
          <p:cNvSpPr/>
          <p:nvPr/>
        </p:nvSpPr>
        <p:spPr>
          <a:xfrm>
            <a:off x="2771800" y="1473387"/>
            <a:ext cx="86409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smtClean="0"/>
              <a:t>On-hand </a:t>
            </a:r>
            <a:r>
              <a:rPr lang="cs-CZ" sz="1050" b="1" dirty="0" err="1" smtClean="0"/>
              <a:t>inventory</a:t>
            </a:r>
            <a:endParaRPr lang="cs-CZ" sz="1050" b="1" dirty="0"/>
          </a:p>
        </p:txBody>
      </p:sp>
      <p:sp>
        <p:nvSpPr>
          <p:cNvPr id="7" name="Vývojový diagram: magnetický disk 6"/>
          <p:cNvSpPr/>
          <p:nvPr/>
        </p:nvSpPr>
        <p:spPr>
          <a:xfrm>
            <a:off x="3923928" y="1473387"/>
            <a:ext cx="82586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smtClean="0"/>
              <a:t>Scheduled</a:t>
            </a:r>
            <a:r>
              <a:rPr lang="cs-CZ" sz="1050" b="1" dirty="0" smtClean="0"/>
              <a:t> </a:t>
            </a:r>
            <a:r>
              <a:rPr lang="cs-CZ" sz="1050" b="1" dirty="0" err="1" smtClean="0"/>
              <a:t>receipts</a:t>
            </a:r>
            <a:endParaRPr lang="cs-CZ" sz="1050" b="1" dirty="0"/>
          </a:p>
        </p:txBody>
      </p:sp>
      <p:sp>
        <p:nvSpPr>
          <p:cNvPr id="8" name="Vývojový diagram: magnetický disk 7"/>
          <p:cNvSpPr/>
          <p:nvPr/>
        </p:nvSpPr>
        <p:spPr>
          <a:xfrm>
            <a:off x="5076056" y="1473387"/>
            <a:ext cx="86409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MPS</a:t>
            </a:r>
            <a:endParaRPr lang="cs-CZ" dirty="0"/>
          </a:p>
        </p:txBody>
      </p:sp>
      <p:sp>
        <p:nvSpPr>
          <p:cNvPr id="9" name="TextovéPole 8"/>
          <p:cNvSpPr txBox="1"/>
          <p:nvPr/>
        </p:nvSpPr>
        <p:spPr>
          <a:xfrm>
            <a:off x="6084168" y="1696162"/>
            <a:ext cx="2310761" cy="276999"/>
          </a:xfrm>
          <a:prstGeom prst="rect">
            <a:avLst/>
          </a:prstGeom>
          <a:noFill/>
        </p:spPr>
        <p:txBody>
          <a:bodyPr wrap="none" rtlCol="0">
            <a:spAutoFit/>
          </a:bodyPr>
          <a:lstStyle/>
          <a:p>
            <a:r>
              <a:rPr lang="cs-CZ" sz="1200" dirty="0" smtClean="0"/>
              <a:t>MPS=Master </a:t>
            </a:r>
            <a:r>
              <a:rPr lang="cs-CZ" sz="1200" dirty="0" err="1" smtClean="0"/>
              <a:t>Production</a:t>
            </a:r>
            <a:r>
              <a:rPr lang="cs-CZ" sz="1200" dirty="0" smtClean="0"/>
              <a:t> Schedule</a:t>
            </a:r>
            <a:endParaRPr lang="cs-CZ" sz="1200" dirty="0"/>
          </a:p>
        </p:txBody>
      </p:sp>
      <p:sp>
        <p:nvSpPr>
          <p:cNvPr id="10" name="Obdélník 9"/>
          <p:cNvSpPr/>
          <p:nvPr/>
        </p:nvSpPr>
        <p:spPr>
          <a:xfrm>
            <a:off x="1580802" y="2708920"/>
            <a:ext cx="4359350" cy="1008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smtClean="0">
                <a:solidFill>
                  <a:srgbClr val="FF0000"/>
                </a:solidFill>
              </a:rPr>
              <a:t>Netting</a:t>
            </a:r>
            <a:r>
              <a:rPr lang="cs-CZ" sz="1400" b="1" dirty="0" smtClean="0"/>
              <a:t> – </a:t>
            </a:r>
            <a:r>
              <a:rPr lang="cs-CZ" sz="1400" b="1" dirty="0" smtClean="0">
                <a:solidFill>
                  <a:srgbClr val="00B050"/>
                </a:solidFill>
              </a:rPr>
              <a:t>Lot </a:t>
            </a:r>
            <a:r>
              <a:rPr lang="cs-CZ" sz="1400" b="1" dirty="0" err="1" smtClean="0">
                <a:solidFill>
                  <a:srgbClr val="00B050"/>
                </a:solidFill>
              </a:rPr>
              <a:t>Sizing</a:t>
            </a:r>
            <a:r>
              <a:rPr lang="cs-CZ" sz="1400" b="1" dirty="0" smtClean="0">
                <a:solidFill>
                  <a:srgbClr val="00B050"/>
                </a:solidFill>
              </a:rPr>
              <a:t> </a:t>
            </a:r>
            <a:r>
              <a:rPr lang="cs-CZ" sz="1400" b="1" dirty="0" smtClean="0"/>
              <a:t>–</a:t>
            </a:r>
            <a:r>
              <a:rPr lang="cs-CZ" sz="1400" b="1" dirty="0" err="1" smtClean="0">
                <a:solidFill>
                  <a:srgbClr val="0070C0"/>
                </a:solidFill>
              </a:rPr>
              <a:t>Time</a:t>
            </a:r>
            <a:r>
              <a:rPr lang="cs-CZ" sz="1400" b="1" dirty="0" smtClean="0">
                <a:solidFill>
                  <a:srgbClr val="0070C0"/>
                </a:solidFill>
              </a:rPr>
              <a:t> </a:t>
            </a:r>
            <a:r>
              <a:rPr lang="cs-CZ" sz="1400" b="1" dirty="0" err="1" smtClean="0">
                <a:solidFill>
                  <a:srgbClr val="0070C0"/>
                </a:solidFill>
              </a:rPr>
              <a:t>Phasing</a:t>
            </a:r>
            <a:r>
              <a:rPr lang="cs-CZ" sz="1400" b="1" dirty="0" smtClean="0">
                <a:solidFill>
                  <a:srgbClr val="0070C0"/>
                </a:solidFill>
              </a:rPr>
              <a:t> </a:t>
            </a:r>
            <a:r>
              <a:rPr lang="cs-CZ" sz="1400" b="1" dirty="0" smtClean="0"/>
              <a:t>–BOM </a:t>
            </a:r>
            <a:r>
              <a:rPr lang="cs-CZ" sz="1400" b="1" dirty="0" err="1" smtClean="0"/>
              <a:t>Exploding</a:t>
            </a:r>
            <a:endParaRPr lang="cs-CZ" sz="1400" b="1" dirty="0" smtClean="0"/>
          </a:p>
          <a:p>
            <a:pPr algn="ctr"/>
            <a:endParaRPr lang="cs-CZ" sz="1400" b="1" dirty="0"/>
          </a:p>
        </p:txBody>
      </p:sp>
      <p:cxnSp>
        <p:nvCxnSpPr>
          <p:cNvPr id="12" name="Přímá spojnice se šipkou 11"/>
          <p:cNvCxnSpPr>
            <a:stCxn id="5" idx="3"/>
          </p:cNvCxnSpPr>
          <p:nvPr/>
        </p:nvCxnSpPr>
        <p:spPr>
          <a:xfrm flipH="1">
            <a:off x="1996280" y="227687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3203847" y="227687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H="1">
            <a:off x="4336860" y="2282485"/>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5543311" y="2282485"/>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Vývojový diagram: postup 16"/>
          <p:cNvSpPr/>
          <p:nvPr/>
        </p:nvSpPr>
        <p:spPr>
          <a:xfrm>
            <a:off x="1608951"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t>Production</a:t>
            </a:r>
            <a:r>
              <a:rPr lang="cs-CZ" sz="1600" b="1" dirty="0"/>
              <a:t> </a:t>
            </a:r>
          </a:p>
          <a:p>
            <a:pPr algn="ctr"/>
            <a:r>
              <a:rPr lang="cs-CZ" sz="1600" b="1" dirty="0" err="1" smtClean="0"/>
              <a:t>Orders</a:t>
            </a:r>
            <a:r>
              <a:rPr lang="cs-CZ" sz="1600" b="1" dirty="0" smtClean="0"/>
              <a:t> (</a:t>
            </a:r>
            <a:r>
              <a:rPr lang="cs-CZ" sz="1600" b="1" dirty="0" err="1" smtClean="0"/>
              <a:t>jobs</a:t>
            </a:r>
            <a:r>
              <a:rPr lang="cs-CZ" sz="1600" b="1" dirty="0" smtClean="0"/>
              <a:t>)</a:t>
            </a:r>
            <a:endParaRPr lang="cs-CZ" sz="1600" b="1" dirty="0"/>
          </a:p>
        </p:txBody>
      </p:sp>
      <p:sp>
        <p:nvSpPr>
          <p:cNvPr id="18" name="Vývojový diagram: postup 17"/>
          <p:cNvSpPr/>
          <p:nvPr/>
        </p:nvSpPr>
        <p:spPr>
          <a:xfrm>
            <a:off x="3121119"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smtClean="0"/>
              <a:t>Purchase</a:t>
            </a:r>
            <a:endParaRPr lang="cs-CZ" sz="1600" b="1" dirty="0" smtClean="0"/>
          </a:p>
          <a:p>
            <a:pPr algn="ctr"/>
            <a:r>
              <a:rPr lang="cs-CZ" sz="1600" b="1" dirty="0" err="1" smtClean="0"/>
              <a:t>orders</a:t>
            </a:r>
            <a:endParaRPr lang="cs-CZ" sz="1600" b="1" dirty="0"/>
          </a:p>
        </p:txBody>
      </p:sp>
      <p:sp>
        <p:nvSpPr>
          <p:cNvPr id="19" name="Vývojový diagram: postup 18"/>
          <p:cNvSpPr/>
          <p:nvPr/>
        </p:nvSpPr>
        <p:spPr>
          <a:xfrm>
            <a:off x="4608533"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smtClean="0"/>
              <a:t>Exception</a:t>
            </a:r>
            <a:r>
              <a:rPr lang="cs-CZ" sz="1400" b="1" dirty="0" smtClean="0"/>
              <a:t> and </a:t>
            </a:r>
            <a:r>
              <a:rPr lang="cs-CZ" sz="1400" b="1" dirty="0" err="1" smtClean="0"/>
              <a:t>change</a:t>
            </a:r>
            <a:r>
              <a:rPr lang="cs-CZ" sz="1400" b="1" dirty="0" smtClean="0"/>
              <a:t> </a:t>
            </a:r>
            <a:r>
              <a:rPr lang="cs-CZ" sz="1400" b="1" dirty="0" err="1" smtClean="0"/>
              <a:t>notices</a:t>
            </a:r>
            <a:endParaRPr lang="cs-CZ" sz="1400" b="1" dirty="0"/>
          </a:p>
        </p:txBody>
      </p:sp>
      <p:cxnSp>
        <p:nvCxnSpPr>
          <p:cNvPr id="20" name="Přímá spojnice se šipkou 19"/>
          <p:cNvCxnSpPr/>
          <p:nvPr/>
        </p:nvCxnSpPr>
        <p:spPr>
          <a:xfrm flipH="1">
            <a:off x="1996279" y="371703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a:off x="3491880" y="370539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H="1">
            <a:off x="5076056" y="371703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448067" y="5075892"/>
            <a:ext cx="6548203" cy="307777"/>
          </a:xfrm>
          <a:prstGeom prst="rect">
            <a:avLst/>
          </a:prstGeom>
          <a:noFill/>
        </p:spPr>
        <p:txBody>
          <a:bodyPr wrap="none" rtlCol="0">
            <a:spAutoFit/>
          </a:bodyPr>
          <a:lstStyle/>
          <a:p>
            <a:r>
              <a:rPr lang="en-US" sz="1400" b="1" dirty="0" smtClean="0">
                <a:solidFill>
                  <a:srgbClr val="FF0000"/>
                </a:solidFill>
              </a:rPr>
              <a:t>Net requirement </a:t>
            </a:r>
            <a:r>
              <a:rPr lang="en-US" sz="1400" dirty="0" smtClean="0"/>
              <a:t>=Gross requirement – Stock in hand – Purchases + Sales + Safety Stock</a:t>
            </a:r>
            <a:endParaRPr lang="en-US" sz="1400" dirty="0"/>
          </a:p>
        </p:txBody>
      </p:sp>
      <p:sp>
        <p:nvSpPr>
          <p:cNvPr id="24" name="TextovéPole 23"/>
          <p:cNvSpPr txBox="1"/>
          <p:nvPr/>
        </p:nvSpPr>
        <p:spPr>
          <a:xfrm>
            <a:off x="323528" y="5413038"/>
            <a:ext cx="8235268" cy="369332"/>
          </a:xfrm>
          <a:prstGeom prst="rect">
            <a:avLst/>
          </a:prstGeom>
          <a:noFill/>
        </p:spPr>
        <p:txBody>
          <a:bodyPr wrap="none" rtlCol="0">
            <a:spAutoFit/>
          </a:bodyPr>
          <a:lstStyle/>
          <a:p>
            <a:r>
              <a:rPr lang="cs-CZ" dirty="0" smtClean="0">
                <a:solidFill>
                  <a:srgbClr val="00B050"/>
                </a:solidFill>
              </a:rPr>
              <a:t>   </a:t>
            </a:r>
            <a:r>
              <a:rPr lang="en-ZA" sz="1400" b="1" dirty="0" smtClean="0">
                <a:solidFill>
                  <a:srgbClr val="00B050"/>
                </a:solidFill>
              </a:rPr>
              <a:t>Lot sizing</a:t>
            </a:r>
            <a:r>
              <a:rPr lang="en-ZA" sz="1400" dirty="0" smtClean="0"/>
              <a:t>= divide netted demand into appropriate lot sizes to form jobs</a:t>
            </a:r>
            <a:r>
              <a:rPr lang="cs-CZ" sz="1400" dirty="0" smtClean="0"/>
              <a:t> (</a:t>
            </a:r>
            <a:r>
              <a:rPr lang="cs-CZ" sz="1400" dirty="0" err="1" smtClean="0"/>
              <a:t>see</a:t>
            </a:r>
            <a:r>
              <a:rPr lang="cs-CZ" sz="1400" dirty="0" smtClean="0"/>
              <a:t> LLC) and </a:t>
            </a:r>
            <a:r>
              <a:rPr lang="cs-CZ" sz="1400" b="1" dirty="0" smtClean="0"/>
              <a:t>EOQ PWP show (</a:t>
            </a:r>
            <a:r>
              <a:rPr lang="cs-CZ" sz="1400" b="1" dirty="0" err="1" smtClean="0"/>
              <a:t>later</a:t>
            </a:r>
            <a:r>
              <a:rPr lang="cs-CZ" sz="1400" b="1" dirty="0" smtClean="0"/>
              <a:t>)</a:t>
            </a:r>
            <a:endParaRPr lang="en-ZA" sz="1400" b="1" dirty="0"/>
          </a:p>
        </p:txBody>
      </p:sp>
      <p:sp>
        <p:nvSpPr>
          <p:cNvPr id="25" name="TextovéPole 24"/>
          <p:cNvSpPr txBox="1"/>
          <p:nvPr/>
        </p:nvSpPr>
        <p:spPr>
          <a:xfrm>
            <a:off x="473657" y="5761242"/>
            <a:ext cx="6586355" cy="523220"/>
          </a:xfrm>
          <a:prstGeom prst="rect">
            <a:avLst/>
          </a:prstGeom>
          <a:noFill/>
        </p:spPr>
        <p:txBody>
          <a:bodyPr wrap="none" rtlCol="0">
            <a:spAutoFit/>
          </a:bodyPr>
          <a:lstStyle/>
          <a:p>
            <a:r>
              <a:rPr lang="en-US" sz="1400" b="1" dirty="0" smtClean="0">
                <a:solidFill>
                  <a:srgbClr val="0070C0"/>
                </a:solidFill>
              </a:rPr>
              <a:t>Time Phasing </a:t>
            </a:r>
            <a:r>
              <a:rPr lang="en-US" sz="1400" dirty="0" smtClean="0"/>
              <a:t>= offset the due dates of the jobs with lead times to determine start times</a:t>
            </a:r>
            <a:endParaRPr lang="cs-CZ" sz="1400" dirty="0" smtClean="0"/>
          </a:p>
          <a:p>
            <a:r>
              <a:rPr lang="cs-CZ" sz="1400" b="1" i="1" dirty="0" smtClean="0">
                <a:solidFill>
                  <a:srgbClr val="0070C0"/>
                </a:solidFill>
              </a:rPr>
              <a:t>(</a:t>
            </a:r>
            <a:r>
              <a:rPr lang="cs-CZ" sz="1400" b="1" i="1" dirty="0" err="1" smtClean="0">
                <a:solidFill>
                  <a:srgbClr val="0070C0"/>
                </a:solidFill>
              </a:rPr>
              <a:t>Due</a:t>
            </a:r>
            <a:r>
              <a:rPr lang="cs-CZ" sz="1400" b="1" i="1" dirty="0" smtClean="0">
                <a:solidFill>
                  <a:srgbClr val="0070C0"/>
                </a:solidFill>
              </a:rPr>
              <a:t> </a:t>
            </a:r>
            <a:r>
              <a:rPr lang="cs-CZ" sz="1400" b="1" i="1" dirty="0" err="1" smtClean="0">
                <a:solidFill>
                  <a:srgbClr val="0070C0"/>
                </a:solidFill>
              </a:rPr>
              <a:t>Date-Lead</a:t>
            </a:r>
            <a:r>
              <a:rPr lang="cs-CZ" sz="1400" b="1" i="1" dirty="0" smtClean="0">
                <a:solidFill>
                  <a:srgbClr val="0070C0"/>
                </a:solidFill>
              </a:rPr>
              <a:t> </a:t>
            </a:r>
            <a:r>
              <a:rPr lang="cs-CZ" sz="1400" b="1" i="1" dirty="0" err="1" smtClean="0">
                <a:solidFill>
                  <a:srgbClr val="0070C0"/>
                </a:solidFill>
              </a:rPr>
              <a:t>time</a:t>
            </a:r>
            <a:r>
              <a:rPr lang="en-US" sz="1400" b="1" i="1" dirty="0" smtClean="0">
                <a:solidFill>
                  <a:srgbClr val="0070C0"/>
                </a:solidFill>
              </a:rPr>
              <a:t>  </a:t>
            </a:r>
            <a:r>
              <a:rPr lang="cs-CZ" sz="1400" b="1" i="1" dirty="0" smtClean="0">
                <a:solidFill>
                  <a:srgbClr val="0070C0"/>
                </a:solidFill>
              </a:rPr>
              <a:t>= Start </a:t>
            </a:r>
            <a:r>
              <a:rPr lang="cs-CZ" sz="1400" b="1" i="1" dirty="0" err="1" smtClean="0">
                <a:solidFill>
                  <a:srgbClr val="0070C0"/>
                </a:solidFill>
              </a:rPr>
              <a:t>of</a:t>
            </a:r>
            <a:r>
              <a:rPr lang="cs-CZ" sz="1400" b="1" i="1" dirty="0" smtClean="0">
                <a:solidFill>
                  <a:srgbClr val="0070C0"/>
                </a:solidFill>
              </a:rPr>
              <a:t> </a:t>
            </a:r>
            <a:r>
              <a:rPr lang="cs-CZ" sz="1400" b="1" i="1" dirty="0" err="1" smtClean="0">
                <a:solidFill>
                  <a:srgbClr val="0070C0"/>
                </a:solidFill>
              </a:rPr>
              <a:t>the</a:t>
            </a:r>
            <a:r>
              <a:rPr lang="cs-CZ" sz="1400" b="1" i="1" dirty="0" smtClean="0">
                <a:solidFill>
                  <a:srgbClr val="0070C0"/>
                </a:solidFill>
              </a:rPr>
              <a:t> </a:t>
            </a:r>
            <a:r>
              <a:rPr lang="cs-CZ" sz="1400" b="1" i="1" dirty="0" err="1" smtClean="0">
                <a:solidFill>
                  <a:srgbClr val="0070C0"/>
                </a:solidFill>
              </a:rPr>
              <a:t>job</a:t>
            </a:r>
            <a:r>
              <a:rPr lang="cs-CZ" sz="1400" b="1" i="1" dirty="0" smtClean="0">
                <a:solidFill>
                  <a:srgbClr val="0070C0"/>
                </a:solidFill>
              </a:rPr>
              <a:t>=</a:t>
            </a:r>
            <a:r>
              <a:rPr lang="cs-CZ" sz="1400" b="1" i="1" dirty="0" err="1" smtClean="0">
                <a:solidFill>
                  <a:srgbClr val="0070C0"/>
                </a:solidFill>
              </a:rPr>
              <a:t>production</a:t>
            </a:r>
            <a:r>
              <a:rPr lang="cs-CZ" sz="1400" b="1" i="1" dirty="0" smtClean="0">
                <a:solidFill>
                  <a:srgbClr val="0070C0"/>
                </a:solidFill>
              </a:rPr>
              <a:t> </a:t>
            </a:r>
            <a:r>
              <a:rPr lang="cs-CZ" sz="1400" b="1" i="1" dirty="0" err="1" smtClean="0">
                <a:solidFill>
                  <a:srgbClr val="0070C0"/>
                </a:solidFill>
              </a:rPr>
              <a:t>order</a:t>
            </a:r>
            <a:r>
              <a:rPr lang="cs-CZ" sz="1400" b="1" i="1" dirty="0" smtClean="0">
                <a:solidFill>
                  <a:srgbClr val="0070C0"/>
                </a:solidFill>
              </a:rPr>
              <a:t> )</a:t>
            </a:r>
            <a:endParaRPr lang="en-US" sz="1400" b="1" i="1" dirty="0">
              <a:solidFill>
                <a:srgbClr val="0070C0"/>
              </a:solidFill>
            </a:endParaRPr>
          </a:p>
        </p:txBody>
      </p:sp>
    </p:spTree>
    <p:extLst>
      <p:ext uri="{BB962C8B-B14F-4D97-AF65-F5344CB8AC3E}">
        <p14:creationId xmlns:p14="http://schemas.microsoft.com/office/powerpoint/2010/main" val="29528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400" dirty="0" smtClean="0"/>
              <a:t>MRP matrix calculation (see related </a:t>
            </a:r>
            <a:r>
              <a:rPr lang="en-US" sz="2400" dirty="0" err="1" smtClean="0"/>
              <a:t>xls</a:t>
            </a:r>
            <a:r>
              <a:rPr lang="en-US" sz="2400" dirty="0" smtClean="0"/>
              <a:t> file in study material) </a:t>
            </a:r>
            <a:endParaRPr lang="en-US" sz="2400" dirty="0"/>
          </a:p>
        </p:txBody>
      </p:sp>
      <p:sp>
        <p:nvSpPr>
          <p:cNvPr id="3" name="Zástupný symbol pro obsah 2"/>
          <p:cNvSpPr>
            <a:spLocks noGrp="1"/>
          </p:cNvSpPr>
          <p:nvPr>
            <p:ph idx="1"/>
          </p:nvPr>
        </p:nvSpPr>
        <p:spPr/>
        <p:txBody>
          <a:bodyPr>
            <a:normAutofit fontScale="70000" lnSpcReduction="20000"/>
          </a:bodyPr>
          <a:lstStyle/>
          <a:p>
            <a:r>
              <a:rPr lang="en-ZA" b="1" dirty="0" smtClean="0"/>
              <a:t>Parameters</a:t>
            </a:r>
          </a:p>
          <a:p>
            <a:pPr lvl="1"/>
            <a:r>
              <a:rPr lang="en-ZA" b="1" dirty="0" smtClean="0">
                <a:solidFill>
                  <a:srgbClr val="0070C0"/>
                </a:solidFill>
              </a:rPr>
              <a:t>Gross requirements</a:t>
            </a:r>
          </a:p>
          <a:p>
            <a:pPr lvl="2"/>
            <a:r>
              <a:rPr lang="en-ZA" dirty="0" err="1" smtClean="0"/>
              <a:t>Derivied</a:t>
            </a:r>
            <a:r>
              <a:rPr lang="en-ZA" dirty="0" smtClean="0"/>
              <a:t> from Master Production Schedule or Planned Orders releases of the parent BOM (finished good)</a:t>
            </a:r>
          </a:p>
          <a:p>
            <a:pPr lvl="1"/>
            <a:r>
              <a:rPr lang="en-ZA" b="1" dirty="0" smtClean="0">
                <a:solidFill>
                  <a:srgbClr val="00B050"/>
                </a:solidFill>
              </a:rPr>
              <a:t>Scheduled </a:t>
            </a:r>
            <a:r>
              <a:rPr lang="en-ZA" b="1" dirty="0" smtClean="0">
                <a:solidFill>
                  <a:srgbClr val="00B050"/>
                </a:solidFill>
              </a:rPr>
              <a:t>receipts</a:t>
            </a:r>
          </a:p>
          <a:p>
            <a:pPr lvl="2"/>
            <a:r>
              <a:rPr lang="en-ZA" dirty="0" smtClean="0"/>
              <a:t>On order (issued) and scheduled to be received</a:t>
            </a:r>
          </a:p>
          <a:p>
            <a:pPr lvl="1"/>
            <a:r>
              <a:rPr lang="en-ZA" b="1" dirty="0" smtClean="0">
                <a:solidFill>
                  <a:srgbClr val="C00000"/>
                </a:solidFill>
              </a:rPr>
              <a:t>Projected on hand</a:t>
            </a:r>
            <a:r>
              <a:rPr lang="cs-CZ" b="1" dirty="0" smtClean="0">
                <a:solidFill>
                  <a:srgbClr val="C00000"/>
                </a:solidFill>
              </a:rPr>
              <a:t> = </a:t>
            </a:r>
            <a:r>
              <a:rPr lang="cs-CZ" b="1" dirty="0" err="1" smtClean="0">
                <a:solidFill>
                  <a:srgbClr val="C00000"/>
                </a:solidFill>
              </a:rPr>
              <a:t>Stock</a:t>
            </a:r>
            <a:r>
              <a:rPr lang="cs-CZ" b="1" dirty="0" smtClean="0">
                <a:solidFill>
                  <a:srgbClr val="C00000"/>
                </a:solidFill>
              </a:rPr>
              <a:t> in Hand</a:t>
            </a:r>
            <a:endParaRPr lang="en-ZA" b="1" dirty="0" smtClean="0">
              <a:solidFill>
                <a:srgbClr val="C00000"/>
              </a:solidFill>
            </a:endParaRPr>
          </a:p>
          <a:p>
            <a:pPr lvl="2"/>
            <a:r>
              <a:rPr lang="en-ZA" dirty="0" smtClean="0"/>
              <a:t>Antic</a:t>
            </a:r>
            <a:r>
              <a:rPr lang="cs-CZ" dirty="0" smtClean="0"/>
              <a:t>i</a:t>
            </a:r>
            <a:r>
              <a:rPr lang="en-ZA" dirty="0" smtClean="0"/>
              <a:t>pated  quantity </a:t>
            </a:r>
            <a:r>
              <a:rPr lang="cs-CZ" dirty="0" smtClean="0"/>
              <a:t>on hand a</a:t>
            </a:r>
            <a:r>
              <a:rPr lang="en-ZA" dirty="0" smtClean="0"/>
              <a:t>t the end of the period</a:t>
            </a:r>
          </a:p>
          <a:p>
            <a:pPr lvl="1"/>
            <a:r>
              <a:rPr lang="en-ZA" b="1" dirty="0" smtClean="0">
                <a:solidFill>
                  <a:srgbClr val="FF0000"/>
                </a:solidFill>
              </a:rPr>
              <a:t>Net requirement </a:t>
            </a:r>
          </a:p>
          <a:p>
            <a:pPr lvl="2"/>
            <a:r>
              <a:rPr lang="en-ZA" sz="2000" b="1" dirty="0" smtClean="0">
                <a:solidFill>
                  <a:srgbClr val="FF0000"/>
                </a:solidFill>
              </a:rPr>
              <a:t>Net requirement </a:t>
            </a:r>
            <a:r>
              <a:rPr lang="en-ZA" sz="2000" dirty="0" smtClean="0"/>
              <a:t>=Gross requirement – Stock in hand – Purchases + Sales + Safety Stock</a:t>
            </a:r>
          </a:p>
          <a:p>
            <a:pPr lvl="1"/>
            <a:r>
              <a:rPr lang="en-ZA" b="1" dirty="0" smtClean="0">
                <a:solidFill>
                  <a:schemeClr val="accent2">
                    <a:lumMod val="75000"/>
                  </a:schemeClr>
                </a:solidFill>
              </a:rPr>
              <a:t>Planned order receipts</a:t>
            </a:r>
          </a:p>
          <a:p>
            <a:pPr lvl="2"/>
            <a:r>
              <a:rPr lang="en-ZA" dirty="0" smtClean="0"/>
              <a:t>When order need to be received (documents are not issued)</a:t>
            </a:r>
          </a:p>
          <a:p>
            <a:pPr lvl="1"/>
            <a:r>
              <a:rPr lang="en-ZA" b="1" dirty="0" smtClean="0">
                <a:solidFill>
                  <a:srgbClr val="7030A0"/>
                </a:solidFill>
              </a:rPr>
              <a:t>Planned order releases </a:t>
            </a:r>
          </a:p>
          <a:p>
            <a:pPr lvl="2"/>
            <a:r>
              <a:rPr lang="en-ZA" dirty="0" smtClean="0"/>
              <a:t>When order need to be placed to be received on time</a:t>
            </a:r>
          </a:p>
          <a:p>
            <a:pPr lvl="2"/>
            <a:endParaRPr lang="en-ZA" dirty="0" smtClean="0"/>
          </a:p>
          <a:p>
            <a:pPr lvl="2"/>
            <a:endParaRPr lang="cs-CZ" dirty="0"/>
          </a:p>
        </p:txBody>
      </p:sp>
      <p:sp>
        <p:nvSpPr>
          <p:cNvPr id="4" name="Obdélník 3"/>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98663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Benefits</a:t>
            </a:r>
            <a:r>
              <a:rPr lang="cs-CZ" dirty="0" smtClean="0"/>
              <a:t> </a:t>
            </a:r>
            <a:r>
              <a:rPr lang="cs-CZ" dirty="0" err="1" smtClean="0"/>
              <a:t>of</a:t>
            </a:r>
            <a:r>
              <a:rPr lang="cs-CZ" dirty="0" smtClean="0"/>
              <a:t> MRP</a:t>
            </a:r>
            <a:endParaRPr lang="cs-CZ" dirty="0"/>
          </a:p>
        </p:txBody>
      </p:sp>
      <p:sp>
        <p:nvSpPr>
          <p:cNvPr id="3" name="Zástupný symbol pro obsah 2"/>
          <p:cNvSpPr>
            <a:spLocks noGrp="1"/>
          </p:cNvSpPr>
          <p:nvPr>
            <p:ph idx="1"/>
          </p:nvPr>
        </p:nvSpPr>
        <p:spPr/>
        <p:txBody>
          <a:bodyPr>
            <a:normAutofit/>
          </a:bodyPr>
          <a:lstStyle/>
          <a:p>
            <a:r>
              <a:rPr lang="en-US" sz="2800" dirty="0"/>
              <a:t>Low levels of in process </a:t>
            </a:r>
            <a:r>
              <a:rPr lang="en-US" sz="2800" dirty="0" smtClean="0"/>
              <a:t>inventories</a:t>
            </a:r>
            <a:endParaRPr lang="cs-CZ" sz="2800" dirty="0" smtClean="0"/>
          </a:p>
          <a:p>
            <a:r>
              <a:rPr lang="en-US" sz="2800" dirty="0"/>
              <a:t>The Ability to keep track of material </a:t>
            </a:r>
            <a:r>
              <a:rPr lang="en-US" sz="2800" dirty="0" smtClean="0"/>
              <a:t>requirements</a:t>
            </a:r>
            <a:endParaRPr lang="cs-CZ" sz="2800" dirty="0" smtClean="0"/>
          </a:p>
          <a:p>
            <a:r>
              <a:rPr lang="en-US" sz="2800" dirty="0"/>
              <a:t>A means of allocating production </a:t>
            </a:r>
            <a:r>
              <a:rPr lang="en-US" sz="2800" dirty="0" smtClean="0"/>
              <a:t>time</a:t>
            </a:r>
            <a:endParaRPr lang="cs-CZ" sz="2800" dirty="0" smtClean="0"/>
          </a:p>
          <a:p>
            <a:r>
              <a:rPr lang="en-US" sz="2800" dirty="0"/>
              <a:t>The ability to easily determine inventory usage by </a:t>
            </a:r>
            <a:r>
              <a:rPr lang="en-ZA" sz="2800" dirty="0" smtClean="0"/>
              <a:t>back</a:t>
            </a:r>
            <a:r>
              <a:rPr lang="cs-CZ" sz="2800" dirty="0" smtClean="0"/>
              <a:t> </a:t>
            </a:r>
            <a:r>
              <a:rPr lang="en-ZA" sz="2800" dirty="0" smtClean="0"/>
              <a:t>flushing (see explanation  below</a:t>
            </a:r>
            <a:r>
              <a:rPr lang="cs-CZ" sz="2800" dirty="0" smtClean="0"/>
              <a:t>)</a:t>
            </a:r>
            <a:r>
              <a:rPr lang="en-US" sz="2800" dirty="0"/>
              <a:t/>
            </a:r>
            <a:br>
              <a:rPr lang="en-US" sz="2800" dirty="0"/>
            </a:br>
            <a:r>
              <a:rPr lang="en-ZA" sz="1400" i="1" dirty="0" smtClean="0">
                <a:solidFill>
                  <a:srgbClr val="FF0000"/>
                </a:solidFill>
              </a:rPr>
              <a:t>Process of determining the number of parts that must be subtracted from inventory records. This number is computed by referring to the number of parts withdrawn from the inventory (and delivered to the shop</a:t>
            </a:r>
            <a:r>
              <a:rPr lang="cs-CZ" sz="1400" i="1" dirty="0" smtClean="0">
                <a:solidFill>
                  <a:srgbClr val="FF0000"/>
                </a:solidFill>
              </a:rPr>
              <a:t>-</a:t>
            </a:r>
            <a:r>
              <a:rPr lang="en-ZA" sz="1400" i="1" dirty="0" smtClean="0">
                <a:solidFill>
                  <a:srgbClr val="FF0000"/>
                </a:solidFill>
              </a:rPr>
              <a:t>floor) and the number of parts assumed (according to the BOM) to have been consumed in a manufacturing  line at one or more deduct points</a:t>
            </a:r>
            <a:r>
              <a:rPr lang="cs-CZ" sz="1400" i="1" dirty="0" smtClean="0">
                <a:solidFill>
                  <a:srgbClr val="FF0000"/>
                </a:solidFill>
              </a:rPr>
              <a:t>- </a:t>
            </a:r>
            <a:r>
              <a:rPr lang="cs-CZ" sz="1400" b="1" i="1" dirty="0" smtClean="0">
                <a:solidFill>
                  <a:srgbClr val="FF0000"/>
                </a:solidFill>
              </a:rPr>
              <a:t>HOME STUDY</a:t>
            </a:r>
            <a:r>
              <a:rPr lang="en-ZA" sz="1400" i="1" dirty="0" smtClean="0">
                <a:solidFill>
                  <a:srgbClr val="FF0000"/>
                </a:solidFill>
              </a:rPr>
              <a:t/>
            </a:r>
            <a:br>
              <a:rPr lang="en-ZA" sz="1400" i="1" dirty="0" smtClean="0">
                <a:solidFill>
                  <a:srgbClr val="FF0000"/>
                </a:solidFill>
              </a:rPr>
            </a:br>
            <a:r>
              <a:rPr lang="en-ZA" sz="1400" dirty="0" smtClean="0"/>
              <a:t/>
            </a:r>
            <a:br>
              <a:rPr lang="en-ZA" sz="1400" dirty="0" smtClean="0"/>
            </a:br>
            <a:r>
              <a:rPr lang="en-ZA" sz="2800" dirty="0" smtClean="0"/>
              <a:t> </a:t>
            </a:r>
            <a:endParaRPr lang="en-ZA" sz="2800" dirty="0"/>
          </a:p>
        </p:txBody>
      </p:sp>
    </p:spTree>
    <p:extLst>
      <p:ext uri="{BB962C8B-B14F-4D97-AF65-F5344CB8AC3E}">
        <p14:creationId xmlns:p14="http://schemas.microsoft.com/office/powerpoint/2010/main" val="2499830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BOM (Kusovník) </a:t>
            </a:r>
            <a:r>
              <a:rPr lang="cs-CZ" dirty="0" smtClean="0"/>
              <a:t>in MS Dynamics NAV</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1"/>
            <a:ext cx="7056784" cy="48335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4894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Routings</a:t>
            </a:r>
            <a:r>
              <a:rPr lang="cs-CZ" dirty="0" smtClean="0"/>
              <a:t> (TNG postup) </a:t>
            </a:r>
            <a:r>
              <a:rPr lang="cs-CZ" dirty="0" smtClean="0"/>
              <a:t>in MS Dynamics NAV</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685497" cy="30243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ovéPole 2"/>
          <p:cNvSpPr txBox="1"/>
          <p:nvPr/>
        </p:nvSpPr>
        <p:spPr>
          <a:xfrm>
            <a:off x="755576" y="5301208"/>
            <a:ext cx="2232248" cy="369332"/>
          </a:xfrm>
          <a:prstGeom prst="rect">
            <a:avLst/>
          </a:prstGeom>
          <a:noFill/>
        </p:spPr>
        <p:txBody>
          <a:bodyPr wrap="square" rtlCol="0">
            <a:spAutoFit/>
          </a:bodyPr>
          <a:lstStyle/>
          <a:p>
            <a:r>
              <a:rPr lang="cs-CZ" dirty="0" smtClean="0"/>
              <a:t>TNG = technologický</a:t>
            </a:r>
            <a:endParaRPr lang="cs-CZ" dirty="0"/>
          </a:p>
        </p:txBody>
      </p:sp>
    </p:spTree>
    <p:extLst>
      <p:ext uri="{BB962C8B-B14F-4D97-AF65-F5344CB8AC3E}">
        <p14:creationId xmlns:p14="http://schemas.microsoft.com/office/powerpoint/2010/main" val="2326911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Capacity</a:t>
            </a:r>
            <a:r>
              <a:rPr lang="cs-CZ" sz="3600" dirty="0" smtClean="0"/>
              <a:t> </a:t>
            </a:r>
            <a:r>
              <a:rPr lang="cs-CZ" sz="3600" dirty="0" err="1" smtClean="0"/>
              <a:t>of</a:t>
            </a:r>
            <a:r>
              <a:rPr lang="cs-CZ" sz="3600" dirty="0" smtClean="0"/>
              <a:t> </a:t>
            </a:r>
            <a:r>
              <a:rPr lang="cs-CZ" sz="3600" dirty="0" err="1" smtClean="0"/>
              <a:t>resources</a:t>
            </a:r>
            <a:r>
              <a:rPr lang="cs-CZ" sz="3600" dirty="0" smtClean="0"/>
              <a:t> in MS Dynamics NAV</a:t>
            </a:r>
            <a:endParaRPr lang="cs-CZ"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6427787" cy="3762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7980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1031</Words>
  <Application>Microsoft Office PowerPoint</Application>
  <PresentationFormat>Předvádění na obrazovce (4:3)</PresentationFormat>
  <Paragraphs>175</Paragraphs>
  <Slides>31</Slides>
  <Notes>0</Notes>
  <HiddenSlides>0</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Motiv systému Office</vt:lpstr>
      <vt:lpstr> Basic production algorithms and its main concepts</vt:lpstr>
      <vt:lpstr>Main concepts</vt:lpstr>
      <vt:lpstr>BOM=Bill Of Material (structure of the product)= KUSOVNÍK</vt:lpstr>
      <vt:lpstr>Schematic of MRP</vt:lpstr>
      <vt:lpstr>MRP matrix calculation (see related xls file in study material) </vt:lpstr>
      <vt:lpstr>Benefits of MRP</vt:lpstr>
      <vt:lpstr>BOM (Kusovník) in MS Dynamics NAV</vt:lpstr>
      <vt:lpstr>Routings (TNG postup) in MS Dynamics NAV</vt:lpstr>
      <vt:lpstr>Capacity of resources in MS Dynamics NAV</vt:lpstr>
      <vt:lpstr>Order Tracking</vt:lpstr>
      <vt:lpstr>Požadavek</vt:lpstr>
      <vt:lpstr>Prodejní objednávka na 100 ks 1150</vt:lpstr>
      <vt:lpstr>Plánovací sešit</vt:lpstr>
      <vt:lpstr>Naplánovaný řádek (výrobní zakázka)</vt:lpstr>
      <vt:lpstr>Naplánovaný řádek (výrobní zakázka)</vt:lpstr>
      <vt:lpstr>Vytvoření VZ (pevně plánované-bude vysvětleno)</vt:lpstr>
      <vt:lpstr>Řádky nákupní objednávky </vt:lpstr>
      <vt:lpstr>Výrobní zakázka (VZ)</vt:lpstr>
      <vt:lpstr>Sledování zakázky  </vt:lpstr>
      <vt:lpstr>Zaúčtujte příjem komponent na NO</vt:lpstr>
      <vt:lpstr>Výrobní zakázka-komponenty a TNG postup</vt:lpstr>
      <vt:lpstr>Statistika VZ (s pomocí F7)</vt:lpstr>
      <vt:lpstr>Převedení do stavy VZ Vydaná (od plánovače do dílny)</vt:lpstr>
      <vt:lpstr>Odhlášení spotřeby a zdrojů</vt:lpstr>
      <vt:lpstr>Deník výroby po vyplnění</vt:lpstr>
      <vt:lpstr>Statistika VZ po zaúčtování deníku </vt:lpstr>
      <vt:lpstr>Položky VZ po zaúčtování (VZ-&gt;Ctrl-F7)</vt:lpstr>
      <vt:lpstr>Věcné položky po změně  stavu VZ- &gt;Dokončená</vt:lpstr>
      <vt:lpstr>Věcné položky po změně  stavu VZ- &gt;Dokončená</vt:lpstr>
      <vt:lpstr>Karta výrobku</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Scorecard</dc:title>
  <dc:creator>Skorkovsky Jaromir</dc:creator>
  <cp:lastModifiedBy>Skorkovsky Jaromir</cp:lastModifiedBy>
  <cp:revision>105</cp:revision>
  <dcterms:created xsi:type="dcterms:W3CDTF">2015-06-12T06:47:01Z</dcterms:created>
  <dcterms:modified xsi:type="dcterms:W3CDTF">2018-04-18T10:34:32Z</dcterms:modified>
</cp:coreProperties>
</file>