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1" r:id="rId3"/>
    <p:sldId id="329" r:id="rId4"/>
    <p:sldId id="257" r:id="rId5"/>
    <p:sldId id="313" r:id="rId6"/>
    <p:sldId id="314" r:id="rId7"/>
    <p:sldId id="272" r:id="rId8"/>
    <p:sldId id="310" r:id="rId9"/>
    <p:sldId id="312" r:id="rId10"/>
    <p:sldId id="258" r:id="rId11"/>
    <p:sldId id="296" r:id="rId12"/>
    <p:sldId id="259" r:id="rId13"/>
    <p:sldId id="278" r:id="rId14"/>
    <p:sldId id="282" r:id="rId15"/>
    <p:sldId id="320" r:id="rId16"/>
    <p:sldId id="321" r:id="rId17"/>
    <p:sldId id="322" r:id="rId18"/>
    <p:sldId id="323" r:id="rId19"/>
    <p:sldId id="324" r:id="rId20"/>
    <p:sldId id="325" r:id="rId21"/>
    <p:sldId id="260" r:id="rId22"/>
    <p:sldId id="262" r:id="rId23"/>
    <p:sldId id="263" r:id="rId24"/>
    <p:sldId id="264" r:id="rId25"/>
    <p:sldId id="273" r:id="rId26"/>
    <p:sldId id="274" r:id="rId27"/>
    <p:sldId id="265" r:id="rId28"/>
    <p:sldId id="298" r:id="rId29"/>
    <p:sldId id="297" r:id="rId30"/>
    <p:sldId id="304" r:id="rId31"/>
    <p:sldId id="327" r:id="rId32"/>
    <p:sldId id="308" r:id="rId33"/>
    <p:sldId id="306" r:id="rId34"/>
    <p:sldId id="266" r:id="rId35"/>
    <p:sldId id="279" r:id="rId36"/>
    <p:sldId id="269" r:id="rId37"/>
    <p:sldId id="270" r:id="rId38"/>
    <p:sldId id="283" r:id="rId39"/>
    <p:sldId id="271" r:id="rId40"/>
    <p:sldId id="275" r:id="rId41"/>
    <p:sldId id="276" r:id="rId42"/>
    <p:sldId id="309" r:id="rId43"/>
    <p:sldId id="277" r:id="rId44"/>
    <p:sldId id="302" r:id="rId45"/>
    <p:sldId id="315" r:id="rId46"/>
    <p:sldId id="316" r:id="rId47"/>
    <p:sldId id="317" r:id="rId48"/>
    <p:sldId id="328" r:id="rId49"/>
    <p:sldId id="326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11.4.2018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11.4.2018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-123.com/Metody/Kepner-Tregoe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600" b="1" dirty="0" smtClean="0"/>
              <a:t>(</a:t>
            </a:r>
            <a:r>
              <a:rPr lang="cs-CZ" sz="1600" b="1" dirty="0" err="1" smtClean="0"/>
              <a:t>English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version</a:t>
            </a:r>
            <a:r>
              <a:rPr lang="cs-CZ" sz="1600" b="1" dirty="0" smtClean="0"/>
              <a:t>)</a:t>
            </a:r>
            <a:endParaRPr lang="cs-CZ" sz="1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concerns </a:t>
            </a:r>
            <a:r>
              <a:rPr lang="en-US" sz="2400" dirty="0" smtClean="0"/>
              <a:t>(problems) </a:t>
            </a:r>
            <a:r>
              <a:rPr lang="en-US" dirty="0" smtClean="0"/>
              <a:t>by listing them (</a:t>
            </a:r>
            <a:r>
              <a:rPr lang="en-US" b="1" dirty="0" smtClean="0">
                <a:solidFill>
                  <a:srgbClr val="0070C0"/>
                </a:solidFill>
              </a:rPr>
              <a:t>detection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Separate the level of concern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 </a:t>
            </a:r>
            <a:r>
              <a:rPr lang="en-US" sz="2400" dirty="0" smtClean="0"/>
              <a:t>and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 </a:t>
            </a:r>
          </a:p>
          <a:p>
            <a:r>
              <a:rPr lang="en-US" dirty="0" smtClean="0"/>
              <a:t>Set the </a:t>
            </a:r>
            <a:r>
              <a:rPr lang="en-US" b="1" dirty="0" smtClean="0"/>
              <a:t>priority level </a:t>
            </a:r>
            <a:r>
              <a:rPr lang="en-US" dirty="0" smtClean="0"/>
              <a:t>to measure seriousness of impacts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en-US" dirty="0" smtClean="0"/>
              <a:t>, urgency and growth potential </a:t>
            </a:r>
          </a:p>
          <a:p>
            <a:r>
              <a:rPr lang="en-US" dirty="0" smtClean="0"/>
              <a:t>Decide what action to take next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for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is involved,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they will be doing,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they will be involved,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the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  <a:r>
              <a:rPr lang="en-US" b="1" dirty="0" smtClean="0"/>
              <a:t> </a:t>
            </a:r>
            <a:r>
              <a:rPr lang="en-US" dirty="0" smtClean="0"/>
              <a:t>of involvement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884367" y="2156748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2" y="4750905"/>
            <a:ext cx="1045490" cy="18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11" y="5401816"/>
            <a:ext cx="1455249" cy="13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70" y="2871366"/>
            <a:ext cx="2675997" cy="83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23628" y="5714304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Who</a:t>
            </a:r>
            <a:r>
              <a:rPr lang="cs-CZ" b="1" dirty="0" smtClean="0"/>
              <a:t> not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983536" y="6236036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When</a:t>
            </a:r>
            <a:r>
              <a:rPr lang="cs-CZ" b="1" dirty="0" smtClean="0"/>
              <a:t> not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176119" y="3724543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Where</a:t>
            </a:r>
            <a:r>
              <a:rPr lang="cs-CZ" b="1" dirty="0" smtClean="0"/>
              <a:t> not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78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1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</a:t>
            </a:r>
            <a:r>
              <a:rPr lang="en-US" altLang="cs-CZ" b="1" dirty="0" smtClean="0"/>
              <a:t>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not…)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Ishikawa</a:t>
            </a:r>
            <a:r>
              <a:rPr lang="cs-CZ" sz="2600" dirty="0" smtClean="0"/>
              <a:t>) - </a:t>
            </a:r>
            <a:r>
              <a:rPr lang="cs-CZ" sz="2600" b="1" dirty="0" err="1" smtClean="0">
                <a:solidFill>
                  <a:srgbClr val="FF0000"/>
                </a:solidFill>
              </a:rPr>
              <a:t>detection</a:t>
            </a:r>
            <a:endParaRPr lang="en-ZA" sz="2600" b="1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</a:t>
            </a:r>
            <a:r>
              <a:rPr lang="en-US" sz="2100" b="1" dirty="0" smtClean="0">
                <a:solidFill>
                  <a:srgbClr val="FF0000"/>
                </a:solidFill>
              </a:rPr>
              <a:t>root cause</a:t>
            </a:r>
            <a:r>
              <a:rPr lang="en-US" sz="2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Who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Who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,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r>
              <a:rPr lang="cs-CZ" sz="1600" b="1" dirty="0" smtClean="0">
                <a:solidFill>
                  <a:srgbClr val="00B050"/>
                </a:solidFill>
              </a:rPr>
              <a:t>Comment :</a:t>
            </a:r>
            <a:r>
              <a:rPr lang="cs-CZ" sz="1600" dirty="0" smtClean="0">
                <a:solidFill>
                  <a:srgbClr val="00B050"/>
                </a:solidFill>
              </a:rPr>
              <a:t> WHO </a:t>
            </a:r>
            <a:r>
              <a:rPr lang="cs-CZ" sz="1600" dirty="0" err="1" smtClean="0">
                <a:solidFill>
                  <a:srgbClr val="00B050"/>
                </a:solidFill>
              </a:rPr>
              <a:t>is</a:t>
            </a:r>
            <a:r>
              <a:rPr lang="cs-CZ" sz="1600" dirty="0" smtClean="0">
                <a:solidFill>
                  <a:srgbClr val="00B050"/>
                </a:solidFill>
              </a:rPr>
              <a:t> not </a:t>
            </a:r>
            <a:r>
              <a:rPr lang="cs-CZ" sz="1600" dirty="0" err="1" smtClean="0">
                <a:solidFill>
                  <a:srgbClr val="00B050"/>
                </a:solidFill>
              </a:rPr>
              <a:t>mentioned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here</a:t>
            </a:r>
            <a:r>
              <a:rPr lang="cs-CZ" sz="1600" dirty="0" smtClean="0">
                <a:solidFill>
                  <a:srgbClr val="00B050"/>
                </a:solidFill>
              </a:rPr>
              <a:t> but </a:t>
            </a:r>
            <a:r>
              <a:rPr lang="cs-CZ" sz="1600" dirty="0" err="1" smtClean="0">
                <a:solidFill>
                  <a:srgbClr val="00B050"/>
                </a:solidFill>
              </a:rPr>
              <a:t>could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be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Different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staff</a:t>
            </a:r>
            <a:r>
              <a:rPr lang="cs-CZ" sz="1600" dirty="0" smtClean="0">
                <a:solidFill>
                  <a:srgbClr val="00B050"/>
                </a:solidFill>
              </a:rPr>
              <a:t> (3 shift) –</a:t>
            </a:r>
            <a:r>
              <a:rPr lang="cs-CZ" sz="1600" dirty="0" err="1" smtClean="0">
                <a:solidFill>
                  <a:srgbClr val="00B050"/>
                </a:solidFill>
              </a:rPr>
              <a:t>see</a:t>
            </a:r>
            <a:r>
              <a:rPr lang="cs-CZ" sz="1600" dirty="0" smtClean="0">
                <a:solidFill>
                  <a:srgbClr val="00B050"/>
                </a:solidFill>
              </a:rPr>
              <a:t> table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b="1" dirty="0" smtClean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</a:t>
            </a:r>
            <a:r>
              <a:rPr lang="cs-CZ" sz="1200" dirty="0" err="1" smtClean="0"/>
              <a:t>related</a:t>
            </a:r>
            <a:r>
              <a:rPr lang="cs-CZ" sz="1200" dirty="0" smtClean="0"/>
              <a:t> 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 </a:t>
            </a:r>
            <a:r>
              <a:rPr lang="cs-CZ" sz="1200" dirty="0" err="1" smtClean="0"/>
              <a:t>algorithm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not </a:t>
            </a:r>
            <a:r>
              <a:rPr lang="cs-CZ" sz="1200" dirty="0" err="1" smtClean="0"/>
              <a:t>functional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</a:t>
            </a:r>
            <a:r>
              <a:rPr lang="en-US" sz="1200" dirty="0" smtClean="0"/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</a:t>
            </a:r>
            <a:r>
              <a:rPr lang="cs-CZ" sz="1200" dirty="0" smtClean="0"/>
              <a:t>     </a:t>
            </a:r>
            <a:r>
              <a:rPr lang="cs-CZ" sz="1200" dirty="0" err="1" smtClean="0"/>
              <a:t>Adjustment</a:t>
            </a:r>
            <a:r>
              <a:rPr lang="cs-CZ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</a:t>
            </a:r>
            <a:r>
              <a:rPr lang="cs-CZ" sz="1200" dirty="0" err="1" smtClean="0"/>
              <a:t>working</a:t>
            </a:r>
            <a:r>
              <a:rPr lang="cs-CZ" sz="1200" dirty="0" smtClean="0"/>
              <a:t> – </a:t>
            </a:r>
            <a:r>
              <a:rPr lang="cs-CZ" sz="1200" dirty="0" err="1" smtClean="0"/>
              <a:t>good</a:t>
            </a:r>
            <a:r>
              <a:rPr lang="cs-CZ" sz="1200" dirty="0" smtClean="0"/>
              <a:t> </a:t>
            </a:r>
            <a:r>
              <a:rPr lang="cs-CZ" sz="1200" dirty="0" err="1" smtClean="0"/>
              <a:t>setap</a:t>
            </a:r>
            <a:r>
              <a:rPr lang="cs-CZ" sz="1200" dirty="0" smtClean="0"/>
              <a:t> in </a:t>
            </a:r>
            <a:r>
              <a:rPr lang="cs-CZ" sz="1200" dirty="0" smtClean="0">
                <a:solidFill>
                  <a:srgbClr val="FF0000"/>
                </a:solidFill>
              </a:rPr>
              <a:t>database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B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err="1" smtClean="0"/>
              <a:t>Back</a:t>
            </a:r>
            <a:r>
              <a:rPr lang="cs-CZ" sz="3100" b="1" dirty="0" smtClean="0"/>
              <a:t> to </a:t>
            </a:r>
            <a:r>
              <a:rPr lang="cs-CZ" sz="3100" b="1" dirty="0" err="1" smtClean="0"/>
              <a:t>vampires</a:t>
            </a:r>
            <a:r>
              <a:rPr lang="cs-CZ" sz="3100" b="1" dirty="0" smtClean="0"/>
              <a:t> </a:t>
            </a:r>
            <a:r>
              <a:rPr lang="cs-CZ" dirty="0" smtClean="0"/>
              <a:t>:</a:t>
            </a: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58069"/>
            <a:ext cx="864096" cy="10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actions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36704" cy="43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8184" y="6309319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Resource</a:t>
            </a:r>
            <a:r>
              <a:rPr lang="cs-CZ" sz="1000" dirty="0" smtClean="0"/>
              <a:t>: </a:t>
            </a:r>
            <a:r>
              <a:rPr lang="cs-CZ" sz="1000" dirty="0" err="1" smtClean="0"/>
              <a:t>taken</a:t>
            </a:r>
            <a:r>
              <a:rPr lang="cs-CZ" sz="1000" dirty="0" smtClean="0"/>
              <a:t> </a:t>
            </a:r>
            <a:r>
              <a:rPr lang="cs-CZ" sz="1000" dirty="0" err="1" smtClean="0"/>
              <a:t>from</a:t>
            </a:r>
            <a:r>
              <a:rPr lang="cs-CZ" sz="1000" dirty="0" smtClean="0"/>
              <a:t> K</a:t>
            </a:r>
            <a:r>
              <a:rPr lang="en-US" sz="1000" dirty="0" smtClean="0"/>
              <a:t>&amp;</a:t>
            </a:r>
            <a:r>
              <a:rPr lang="en-ZA" sz="1000" dirty="0" smtClean="0"/>
              <a:t>T </a:t>
            </a:r>
            <a:r>
              <a:rPr lang="en-ZA" sz="1000" dirty="0" err="1" smtClean="0"/>
              <a:t>vidoes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2459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7030A0"/>
                </a:solidFill>
              </a:rPr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7030A0"/>
                </a:solidFill>
              </a:rPr>
              <a:t>X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was sent the wrong product  so the object </a:t>
            </a:r>
            <a:r>
              <a:rPr lang="en-US" sz="2800" b="1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 but  </a:t>
            </a:r>
            <a:r>
              <a:rPr lang="en-US" sz="2800" b="1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7030A0"/>
                </a:solidFill>
              </a:rPr>
              <a:t>Customer</a:t>
            </a:r>
            <a:r>
              <a:rPr lang="cs-CZ" dirty="0" smtClean="0">
                <a:solidFill>
                  <a:srgbClr val="7030A0"/>
                </a:solidFill>
              </a:rPr>
              <a:t> X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</a:t>
            </a:r>
            <a:r>
              <a:rPr lang="en-ZA" sz="2000" b="1" dirty="0" smtClean="0">
                <a:solidFill>
                  <a:srgbClr val="7030A0"/>
                </a:solidFill>
              </a:rPr>
              <a:t>X</a:t>
            </a:r>
            <a:r>
              <a:rPr lang="en-ZA" sz="2000" dirty="0" smtClean="0"/>
              <a:t> and Customer </a:t>
            </a:r>
            <a:r>
              <a:rPr lang="en-ZA" sz="2000" b="1" dirty="0" smtClean="0">
                <a:solidFill>
                  <a:srgbClr val="0070C0"/>
                </a:solidFill>
              </a:rPr>
              <a:t>Y</a:t>
            </a:r>
            <a:r>
              <a:rPr lang="en-ZA" sz="2000" dirty="0" smtClean="0"/>
              <a:t> both use product B  but only customer </a:t>
            </a:r>
            <a:r>
              <a:rPr lang="en-ZA" sz="2000" b="1" dirty="0" smtClean="0">
                <a:solidFill>
                  <a:srgbClr val="7030A0"/>
                </a:solidFill>
              </a:rPr>
              <a:t>X</a:t>
            </a:r>
            <a:r>
              <a:rPr lang="en-ZA" sz="2000" b="1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/>
              <a:t>was sent the wrong product if Salesman Tony was on holiday in this time and Saleswomen  Linda was in charge, so the object  </a:t>
            </a:r>
            <a:r>
              <a:rPr lang="en-ZA" sz="2000" b="1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/>
              <a:t>Saleswomen Linda , but  </a:t>
            </a:r>
            <a:r>
              <a:rPr lang="en-ZA" sz="2000" b="1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X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4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ZA" dirty="0" smtClean="0"/>
              <a:t>Example for </a:t>
            </a:r>
            <a:r>
              <a:rPr lang="en-ZA" b="1" dirty="0" smtClean="0">
                <a:solidFill>
                  <a:srgbClr val="FF0000"/>
                </a:solidFill>
              </a:rPr>
              <a:t>Is</a:t>
            </a:r>
            <a:r>
              <a:rPr lang="en-ZA" b="1" dirty="0" smtClean="0"/>
              <a:t> :</a:t>
            </a:r>
          </a:p>
          <a:p>
            <a:pPr marL="342900" indent="-342900">
              <a:buAutoNum type="arabicPeriod"/>
            </a:pPr>
            <a:r>
              <a:rPr lang="en-ZA" dirty="0" smtClean="0"/>
              <a:t>Old castle in the mountains (Romania)</a:t>
            </a:r>
          </a:p>
          <a:p>
            <a:r>
              <a:rPr lang="en-ZA" dirty="0" smtClean="0"/>
              <a:t> </a:t>
            </a:r>
          </a:p>
          <a:p>
            <a:r>
              <a:rPr lang="en-ZA" b="1" dirty="0" smtClean="0"/>
              <a:t>Where </a:t>
            </a:r>
            <a:r>
              <a:rPr lang="en-ZA" b="1" dirty="0" smtClean="0">
                <a:solidFill>
                  <a:srgbClr val="C00000"/>
                </a:solidFill>
              </a:rPr>
              <a:t>IS</a:t>
            </a:r>
            <a:r>
              <a:rPr lang="en-ZA" b="1" dirty="0" smtClean="0"/>
              <a:t> </a:t>
            </a:r>
            <a:r>
              <a:rPr lang="en-ZA" dirty="0" smtClean="0"/>
              <a:t>:  Romanian Carpathian mountains</a:t>
            </a:r>
          </a:p>
          <a:p>
            <a:r>
              <a:rPr lang="en-ZA" dirty="0" smtClean="0"/>
              <a:t> where </a:t>
            </a:r>
            <a:r>
              <a:rPr lang="en-ZA" b="1" dirty="0" smtClean="0">
                <a:solidFill>
                  <a:srgbClr val="FF0000"/>
                </a:solidFill>
              </a:rPr>
              <a:t>it is </a:t>
            </a:r>
            <a:r>
              <a:rPr lang="en-ZA" dirty="0" smtClean="0"/>
              <a:t>very easy to meet a lot of vampires</a:t>
            </a:r>
          </a:p>
          <a:p>
            <a:r>
              <a:rPr lang="en-ZA" dirty="0" smtClean="0"/>
              <a:t> there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Example for </a:t>
            </a:r>
            <a:r>
              <a:rPr lang="en-ZA" b="1" dirty="0" smtClean="0">
                <a:solidFill>
                  <a:srgbClr val="FF0000"/>
                </a:solidFill>
              </a:rPr>
              <a:t>Is Not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1. Brno castle </a:t>
            </a:r>
            <a:r>
              <a:rPr lang="en-ZA" dirty="0" err="1" smtClean="0"/>
              <a:t>Špilberk</a:t>
            </a:r>
            <a:endParaRPr lang="en-ZA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Where </a:t>
            </a:r>
            <a:r>
              <a:rPr lang="en-ZA" b="1" dirty="0" smtClean="0">
                <a:solidFill>
                  <a:srgbClr val="C00000"/>
                </a:solidFill>
              </a:rPr>
              <a:t>IS NOT </a:t>
            </a:r>
            <a:r>
              <a:rPr lang="en-ZA" dirty="0" smtClean="0"/>
              <a:t>possible to meet vampires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 smtClean="0"/>
              <a:t>(only lovers and children and seniors)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Huston !!!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1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www.ict-123.com/Metody/Kepner-Tregoe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892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Appolo</a:t>
            </a:r>
            <a:r>
              <a:rPr lang="cs-CZ" dirty="0" smtClean="0"/>
              <a:t> 13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</a:t>
            </a:r>
            <a:r>
              <a:rPr lang="cs-CZ" sz="2700" dirty="0" err="1" smtClean="0">
                <a:solidFill>
                  <a:srgbClr val="0070C0"/>
                </a:solidFill>
              </a:rPr>
              <a:t>problem</a:t>
            </a:r>
            <a:r>
              <a:rPr lang="cs-CZ" sz="2700" dirty="0" smtClean="0">
                <a:solidFill>
                  <a:srgbClr val="0070C0"/>
                </a:solidFill>
              </a:rPr>
              <a:t> and </a:t>
            </a:r>
            <a:r>
              <a:rPr lang="cs-CZ" sz="2700" dirty="0" err="1" smtClean="0">
                <a:solidFill>
                  <a:srgbClr val="0070C0"/>
                </a:solidFill>
              </a:rPr>
              <a:t>solution</a:t>
            </a:r>
            <a:r>
              <a:rPr lang="cs-CZ" sz="2700" dirty="0" smtClean="0">
                <a:solidFill>
                  <a:srgbClr val="0070C0"/>
                </a:solidFill>
              </a:rPr>
              <a:t>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spectrum.ieee.org/tech-history/space-age/apollo-13-we-have-a-solution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</a:t>
            </a:r>
            <a:r>
              <a:rPr lang="en-ZA" b="1" dirty="0" smtClean="0"/>
              <a:t>making (</a:t>
            </a:r>
            <a:r>
              <a:rPr lang="en-ZA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ZA" b="1" dirty="0" smtClean="0"/>
              <a:t>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K-T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analysis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1.         </a:t>
            </a:r>
            <a:r>
              <a:rPr lang="en-ZA" dirty="0" smtClean="0"/>
              <a:t>Assessment (appraisal) 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to fin  root problem (cause)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</a:t>
            </a:r>
            <a:r>
              <a:rPr lang="en-ZA" b="1" dirty="0" smtClean="0">
                <a:solidFill>
                  <a:srgbClr val="FF0000"/>
                </a:solidFill>
              </a:rPr>
              <a:t>Decision analysis </a:t>
            </a:r>
            <a:r>
              <a:rPr lang="en-ZA" dirty="0" smtClean="0">
                <a:solidFill>
                  <a:srgbClr val="FF0000"/>
                </a:solidFill>
              </a:rPr>
              <a:t>– to select way to react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dirty="0" smtClean="0">
                <a:solidFill>
                  <a:srgbClr val="C00000"/>
                </a:solidFill>
              </a:rPr>
              <a:t>Future problem analysis  (risk analysis)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Assessment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/>
              <a:t>Appraisal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431562"/>
            <a:ext cx="2825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Appraisal</a:t>
            </a:r>
            <a:r>
              <a:rPr lang="cs-CZ" sz="1200" dirty="0" smtClean="0"/>
              <a:t>=</a:t>
            </a:r>
            <a:r>
              <a:rPr lang="cs-CZ" sz="1200" dirty="0" err="1" smtClean="0"/>
              <a:t>review</a:t>
            </a:r>
            <a:r>
              <a:rPr lang="cs-CZ" sz="1200" dirty="0" smtClean="0"/>
              <a:t>=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=</a:t>
            </a:r>
            <a:r>
              <a:rPr lang="cs-CZ" sz="1200" dirty="0" err="1" smtClean="0"/>
              <a:t>evaluation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2571</Words>
  <Application>Microsoft Office PowerPoint</Application>
  <PresentationFormat>Předvádění na obrazovce (4:3)</PresentationFormat>
  <Paragraphs>499</Paragraphs>
  <Slides>49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systému Office</vt:lpstr>
      <vt:lpstr>Kepner-Tregoe Methodology (English version)</vt:lpstr>
      <vt:lpstr>Prezentace aplikace PowerPoint</vt:lpstr>
      <vt:lpstr>Related actions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K-T areas</vt:lpstr>
      <vt:lpstr>CRT-Ishikawa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Example for When and IS and IS NOT</vt:lpstr>
      <vt:lpstr>Problem Analysis - When</vt:lpstr>
      <vt:lpstr>Another example for What IS and What  IS NOT as well as Where IS and Where  IS NOT </vt:lpstr>
      <vt:lpstr>Problem Analysis - Where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101</cp:revision>
  <dcterms:created xsi:type="dcterms:W3CDTF">2012-07-23T07:06:28Z</dcterms:created>
  <dcterms:modified xsi:type="dcterms:W3CDTF">2018-04-11T12:57:00Z</dcterms:modified>
</cp:coreProperties>
</file>