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3" r:id="rId11"/>
    <p:sldId id="317" r:id="rId12"/>
    <p:sldId id="301" r:id="rId13"/>
    <p:sldId id="304" r:id="rId14"/>
    <p:sldId id="302" r:id="rId15"/>
    <p:sldId id="305" r:id="rId16"/>
    <p:sldId id="306" r:id="rId17"/>
    <p:sldId id="307" r:id="rId18"/>
    <p:sldId id="308" r:id="rId19"/>
    <p:sldId id="309" r:id="rId20"/>
    <p:sldId id="318" r:id="rId21"/>
    <p:sldId id="310" r:id="rId22"/>
    <p:sldId id="311" r:id="rId23"/>
    <p:sldId id="313" r:id="rId24"/>
    <p:sldId id="314" r:id="rId25"/>
    <p:sldId id="29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28.2.2018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Úvod </a:t>
            </a:r>
            <a:r>
              <a:rPr lang="en-US" dirty="0" smtClean="0"/>
              <a:t>MS </a:t>
            </a:r>
            <a:r>
              <a:rPr lang="en-US" dirty="0" smtClean="0"/>
              <a:t>Dynamics </a:t>
            </a:r>
            <a:r>
              <a:rPr lang="en-US" dirty="0" smtClean="0"/>
              <a:t>NAV</a:t>
            </a:r>
            <a:r>
              <a:rPr lang="cs-CZ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cs-CZ" sz="1600" b="1" dirty="0">
                <a:solidFill>
                  <a:srgbClr val="0070C0"/>
                </a:solidFill>
              </a:rPr>
              <a:t>Příklad nákupu zboží a </a:t>
            </a:r>
            <a:r>
              <a:rPr lang="cs-CZ" sz="1600" b="1" dirty="0" smtClean="0">
                <a:solidFill>
                  <a:srgbClr val="0070C0"/>
                </a:solidFill>
              </a:rPr>
              <a:t>následky tohoto procesu na stav skladu, saldo dodavatele a položky hlavní knihy (věcné položky)</a:t>
            </a:r>
            <a:r>
              <a:rPr lang="en-ZA" sz="1600" b="1" dirty="0" smtClean="0">
                <a:solidFill>
                  <a:srgbClr val="0070C0"/>
                </a:solidFill>
              </a:rPr>
              <a:t> </a:t>
            </a:r>
            <a:endParaRPr lang="en-ZA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Položky  zboží (z karty </a:t>
            </a:r>
            <a:r>
              <a:rPr lang="cs-CZ" b="1" dirty="0" smtClean="0">
                <a:solidFill>
                  <a:srgbClr val="FF0000"/>
                </a:solidFill>
              </a:rPr>
              <a:t>Ctrl-F7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33370" cy="349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objednávek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7" y="1327378"/>
            <a:ext cx="3824406" cy="228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79" y="1829652"/>
            <a:ext cx="779938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Vytváření nákupní objednávky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Zboží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dirty="0" smtClean="0">
                <a:solidFill>
                  <a:schemeClr val="bg1"/>
                </a:solidFill>
              </a:rPr>
              <a:t>Dodavatel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90753" y="3568370"/>
            <a:ext cx="237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Nutno zadat </a:t>
            </a:r>
            <a:r>
              <a:rPr lang="cs-CZ" b="1" dirty="0" err="1" smtClean="0"/>
              <a:t>množstv</a:t>
            </a:r>
            <a:r>
              <a:rPr lang="cs-CZ" b="1" dirty="0" smtClean="0"/>
              <a:t> í 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7192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27792" y="2756506"/>
            <a:ext cx="1756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Hlavičky nákupní</a:t>
            </a:r>
          </a:p>
          <a:p>
            <a:r>
              <a:rPr lang="cs-CZ" dirty="0" smtClean="0"/>
              <a:t>objednávky</a:t>
            </a:r>
            <a:endParaRPr lang="en-ZA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80192" y="3645024"/>
            <a:ext cx="227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Řádek (řádky) nákupní</a:t>
            </a:r>
          </a:p>
          <a:p>
            <a:r>
              <a:rPr lang="cs-CZ" dirty="0" smtClean="0"/>
              <a:t>objednávky</a:t>
            </a:r>
            <a:endParaRPr lang="en-ZA" dirty="0"/>
          </a:p>
        </p:txBody>
      </p:sp>
      <p:sp>
        <p:nvSpPr>
          <p:cNvPr id="19" name="Pravá složená závorka 18"/>
          <p:cNvSpPr/>
          <p:nvPr/>
        </p:nvSpPr>
        <p:spPr>
          <a:xfrm>
            <a:off x="5576017" y="3643368"/>
            <a:ext cx="216024" cy="3596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Vytváření nákupní </a:t>
            </a:r>
            <a:r>
              <a:rPr lang="cs-CZ" dirty="0" smtClean="0"/>
              <a:t>objednávky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64320"/>
            <a:ext cx="673995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Seznam už existujících a nezaúčtovaných nákupních objednávek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0486"/>
            <a:ext cx="779938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Nová nákupní objednávka (NO)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11960" y="1628800"/>
            <a:ext cx="17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Dvojitý klik myši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2667108"/>
            <a:ext cx="7014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Přidat dodavatele s pomocí myší nebo výběrem ze seznamu klávesou  F4.</a:t>
            </a:r>
          </a:p>
          <a:p>
            <a:r>
              <a:rPr lang="cs-CZ" dirty="0" smtClean="0"/>
              <a:t>Číslo NO se automaticky vygeneruje s pomocí nastavených číselných řad.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25" y="1557030"/>
            <a:ext cx="2965340" cy="8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917578" cy="273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Nákupní objednávka (NO)</a:t>
            </a:r>
            <a:r>
              <a:rPr lang="en-US" dirty="0" smtClean="0"/>
              <a:t>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2700" dirty="0" smtClean="0"/>
              <a:t> </a:t>
            </a:r>
            <a:endParaRPr lang="en-US" sz="2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61755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Vyplnit pole  označené oranžovou hvězdičkou </a:t>
            </a:r>
            <a:r>
              <a:rPr lang="en-ZA" dirty="0" smtClean="0"/>
              <a:t> </a:t>
            </a:r>
            <a:r>
              <a:rPr lang="en-ZA" sz="3600" b="1" dirty="0" smtClean="0">
                <a:solidFill>
                  <a:srgbClr val="FFC000"/>
                </a:solidFill>
              </a:rPr>
              <a:t>* </a:t>
            </a:r>
          </a:p>
          <a:p>
            <a:r>
              <a:rPr lang="cs-CZ" dirty="0" smtClean="0"/>
              <a:t>Potvrdit vždy data v poli pomocí klávesy Enter </a:t>
            </a:r>
            <a:r>
              <a:rPr lang="en-ZA" dirty="0" smtClean="0"/>
              <a:t> </a:t>
            </a:r>
            <a:r>
              <a:rPr lang="en-ZA" dirty="0" smtClean="0"/>
              <a:t>!</a:t>
            </a:r>
          </a:p>
          <a:p>
            <a:r>
              <a:rPr lang="cs-CZ" dirty="0" smtClean="0"/>
              <a:t>Výběr polí se  seznamů myší nebo F4 – výběr typu řádku a zboží </a:t>
            </a:r>
            <a:endParaRPr lang="en-ZA" dirty="0" smtClean="0"/>
          </a:p>
          <a:p>
            <a:r>
              <a:rPr lang="cs-CZ" dirty="0"/>
              <a:t>Naše zboží bude např. </a:t>
            </a:r>
            <a:r>
              <a:rPr lang="cs-CZ" dirty="0" smtClean="0"/>
              <a:t>Židle </a:t>
            </a:r>
            <a:r>
              <a:rPr lang="en-ZA" dirty="0" smtClean="0"/>
              <a:t>Berlin </a:t>
            </a:r>
            <a:r>
              <a:rPr lang="cs-CZ" dirty="0" smtClean="0"/>
              <a:t>s kódem zboží </a:t>
            </a:r>
            <a:r>
              <a:rPr lang="en-ZA" dirty="0" smtClean="0"/>
              <a:t>1936-S</a:t>
            </a:r>
            <a:endParaRPr lang="cs-CZ" dirty="0"/>
          </a:p>
          <a:p>
            <a:r>
              <a:rPr lang="cs-CZ" dirty="0" smtClean="0"/>
              <a:t>Počet </a:t>
            </a:r>
            <a:r>
              <a:rPr lang="en-ZA" dirty="0" smtClean="0"/>
              <a:t> </a:t>
            </a:r>
            <a:r>
              <a:rPr lang="en-ZA" dirty="0" smtClean="0"/>
              <a:t>10  </a:t>
            </a:r>
            <a:r>
              <a:rPr lang="en-ZA" dirty="0" smtClean="0"/>
              <a:t>a</a:t>
            </a:r>
            <a:r>
              <a:rPr lang="cs-CZ" dirty="0" smtClean="0"/>
              <a:t> kód skladové lokace bude </a:t>
            </a:r>
            <a:r>
              <a:rPr lang="cs-CZ" b="1" dirty="0" smtClean="0">
                <a:solidFill>
                  <a:srgbClr val="0070C0"/>
                </a:solidFill>
              </a:rPr>
              <a:t>MODRÝ</a:t>
            </a:r>
            <a:endParaRPr lang="en-ZA" b="1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539303" y="3765701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 snímek 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Vytvořená NO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8033517" cy="371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(náhled) NO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2615"/>
            <a:ext cx="7615833" cy="9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275024" cy="486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Zaúčtování (registrace) NO s pomocí ikony Účtovat nebo klávesy </a:t>
            </a:r>
            <a:r>
              <a:rPr lang="cs-CZ" b="1" dirty="0" smtClean="0">
                <a:solidFill>
                  <a:srgbClr val="FF0000"/>
                </a:solidFill>
              </a:rPr>
              <a:t>F9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3852" y="4149080"/>
            <a:ext cx="38288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Viz 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vendor 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Icon Ledger Entries –Option Entries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44" y="5006812"/>
            <a:ext cx="5340743" cy="8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8" y="5445224"/>
            <a:ext cx="81994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43837"/>
            <a:ext cx="21050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6300192" y="2989401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" y="2141584"/>
            <a:ext cx="3525282" cy="151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743837"/>
            <a:ext cx="390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Nutno zadat číslo dodavatelské faktury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Karty dodavatele 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Klik myši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133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Seznam</a:t>
            </a:r>
          </a:p>
          <a:p>
            <a:r>
              <a:rPr lang="cs-CZ" dirty="0" smtClean="0"/>
              <a:t> dodavatelů 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Viz další snímek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336075"/>
            <a:ext cx="360066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Zaúčtování (registrace) NO s pomocí ikony Účtovat nebo klávesy </a:t>
            </a:r>
            <a:r>
              <a:rPr lang="cs-CZ" b="1" dirty="0" smtClean="0">
                <a:solidFill>
                  <a:srgbClr val="FF0000"/>
                </a:solidFill>
              </a:rPr>
              <a:t>F9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65750"/>
            <a:ext cx="21050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4" y="2554923"/>
            <a:ext cx="3525282" cy="151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743837"/>
            <a:ext cx="390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Nutno zadat číslo dodavatelské faktury 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6228184" y="3599039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93" y="4437112"/>
            <a:ext cx="2924720" cy="19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8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Položky dodavatele (karta dodavatele + </a:t>
            </a:r>
            <a:r>
              <a:rPr lang="cs-CZ" sz="3200" b="1" dirty="0" smtClean="0">
                <a:solidFill>
                  <a:srgbClr val="FF0000"/>
                </a:solidFill>
              </a:rPr>
              <a:t>CTRL-F7</a:t>
            </a:r>
            <a:r>
              <a:rPr lang="cs-CZ" sz="3200" dirty="0" smtClean="0"/>
              <a:t>)</a:t>
            </a:r>
            <a:endParaRPr lang="en-US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298085" cy="360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796408" y="46615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Viz další snímek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Položky zboží (z karty zboží+</a:t>
            </a:r>
            <a:r>
              <a:rPr lang="cs-CZ" b="1" dirty="0" smtClean="0">
                <a:solidFill>
                  <a:srgbClr val="FF0000"/>
                </a:solidFill>
              </a:rPr>
              <a:t>Ctrl-F7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2" y="1188909"/>
            <a:ext cx="4440338" cy="26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000581" cy="323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5436096" y="4725144"/>
            <a:ext cx="331236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snímek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Položky hlavní knihy (věcné položky)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3356992"/>
            <a:ext cx="335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Poslední řádek finančního žurnálu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3568" y="4293096"/>
            <a:ext cx="208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Ikona Věcné položky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1431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12" y="1497536"/>
            <a:ext cx="1952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6380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6" y="4788799"/>
            <a:ext cx="3449578" cy="123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doprava 13"/>
          <p:cNvSpPr/>
          <p:nvPr/>
        </p:nvSpPr>
        <p:spPr>
          <a:xfrm>
            <a:off x="5436096" y="4725144"/>
            <a:ext cx="331236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snímek</a:t>
            </a:r>
            <a:endParaRPr lang="cs-CZ" dirty="0"/>
          </a:p>
        </p:txBody>
      </p:sp>
      <p:sp>
        <p:nvSpPr>
          <p:cNvPr id="3" name="Šipka doprava 2"/>
          <p:cNvSpPr/>
          <p:nvPr/>
        </p:nvSpPr>
        <p:spPr>
          <a:xfrm>
            <a:off x="2865718" y="1772816"/>
            <a:ext cx="77889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Věcné položky </a:t>
            </a:r>
            <a:endParaRPr lang="en-ZA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16976" y="308412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Nákup (sklad)l</a:t>
            </a:r>
            <a:endParaRPr lang="cs-CZ" sz="1400" dirty="0" smtClean="0"/>
          </a:p>
          <a:p>
            <a:r>
              <a:rPr lang="cs-CZ" sz="1400" dirty="0"/>
              <a:t> </a:t>
            </a:r>
            <a:r>
              <a:rPr lang="cs-CZ" sz="1400" dirty="0" smtClean="0"/>
              <a:t>       </a:t>
            </a:r>
            <a:r>
              <a:rPr lang="cs-CZ" sz="1400" b="1" dirty="0" smtClean="0"/>
              <a:t>131500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    DPH  </a:t>
            </a:r>
            <a:r>
              <a:rPr lang="cs-CZ" sz="1400" dirty="0" smtClean="0"/>
              <a:t>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343125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 Dodavatel</a:t>
            </a:r>
          </a:p>
          <a:p>
            <a:r>
              <a:rPr lang="cs-CZ" sz="1400" dirty="0" smtClean="0"/>
              <a:t>        </a:t>
            </a:r>
            <a:r>
              <a:rPr lang="cs-CZ" sz="1400" b="1" dirty="0" smtClean="0"/>
              <a:t>321000   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03240" y="392758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36000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984866" y="39278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9150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135592" y="386070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47750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135461" y="494116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47750 </a:t>
            </a:r>
            <a:r>
              <a:rPr lang="cs-CZ" dirty="0" smtClean="0"/>
              <a:t>=</a:t>
            </a:r>
            <a:r>
              <a:rPr lang="cs-CZ" dirty="0" smtClean="0"/>
              <a:t>9150+36000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6" y="1367809"/>
            <a:ext cx="6928848" cy="17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Konce příkladu na nákup 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dodavatelů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5453" y="3789040"/>
            <a:ext cx="4471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Saldo </a:t>
            </a:r>
            <a:r>
              <a:rPr lang="en-ZA" dirty="0" smtClean="0"/>
              <a:t> (</a:t>
            </a:r>
            <a:r>
              <a:rPr lang="cs-CZ" dirty="0" smtClean="0"/>
              <a:t>kalkulované pole</a:t>
            </a:r>
            <a:r>
              <a:rPr lang="en-ZA" dirty="0" smtClean="0"/>
              <a:t>) </a:t>
            </a:r>
            <a:endParaRPr lang="en-ZA" dirty="0" smtClean="0"/>
          </a:p>
          <a:p>
            <a:r>
              <a:rPr lang="cs-CZ" dirty="0" smtClean="0"/>
              <a:t>Historie obchodních případů </a:t>
            </a:r>
            <a:endParaRPr lang="en-ZA" dirty="0" smtClean="0"/>
          </a:p>
          <a:p>
            <a:r>
              <a:rPr lang="cs-CZ" dirty="0" smtClean="0"/>
              <a:t>Využití pole Úpravy k otevření vybraní karty</a:t>
            </a:r>
            <a:r>
              <a:rPr lang="en-ZA" dirty="0" smtClean="0"/>
              <a:t>  </a:t>
            </a:r>
            <a:endParaRPr lang="cs-CZ" dirty="0" smtClean="0"/>
          </a:p>
          <a:p>
            <a:r>
              <a:rPr lang="cs-CZ" dirty="0" smtClean="0"/>
              <a:t>dodavatele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576914" cy="204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7152"/>
            <a:ext cx="476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dodavatele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58202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Prohlédněte si tyto záložky</a:t>
            </a:r>
            <a:r>
              <a:rPr lang="en-US" b="1" dirty="0" smtClean="0"/>
              <a:t> 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Obecné</a:t>
            </a:r>
            <a:r>
              <a:rPr lang="en-US" dirty="0" smtClean="0"/>
              <a:t>  </a:t>
            </a:r>
            <a:r>
              <a:rPr lang="en-US" dirty="0" smtClean="0"/>
              <a:t>- </a:t>
            </a:r>
            <a:r>
              <a:rPr lang="cs-CZ" dirty="0" smtClean="0"/>
              <a:t>základní pole</a:t>
            </a:r>
            <a:r>
              <a:rPr lang="en-US" dirty="0" smtClean="0"/>
              <a:t> (</a:t>
            </a:r>
            <a:r>
              <a:rPr lang="cs-CZ" dirty="0" smtClean="0"/>
              <a:t>země, saldo, nákupčí</a:t>
            </a:r>
            <a:r>
              <a:rPr lang="en-US" dirty="0" smtClean="0"/>
              <a:t>,..)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Komunikace </a:t>
            </a:r>
            <a:r>
              <a:rPr lang="en-US" dirty="0" smtClean="0"/>
              <a:t> </a:t>
            </a:r>
            <a:r>
              <a:rPr lang="en-US" dirty="0" smtClean="0"/>
              <a:t>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Fakturace</a:t>
            </a:r>
            <a:r>
              <a:rPr lang="en-US" dirty="0" smtClean="0"/>
              <a:t>  </a:t>
            </a:r>
            <a:r>
              <a:rPr lang="en-US" dirty="0" smtClean="0"/>
              <a:t>- </a:t>
            </a:r>
            <a:r>
              <a:rPr lang="cs-CZ" dirty="0" smtClean="0"/>
              <a:t>základní pole (Účetní skupiny,…</a:t>
            </a:r>
            <a:r>
              <a:rPr lang="en-US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Platby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cs-CZ" dirty="0" smtClean="0"/>
              <a:t>základní pole </a:t>
            </a:r>
            <a:r>
              <a:rPr lang="en-US" dirty="0" smtClean="0"/>
              <a:t> (</a:t>
            </a:r>
            <a:r>
              <a:rPr lang="cs-CZ" dirty="0" smtClean="0"/>
              <a:t>kód </a:t>
            </a:r>
            <a:r>
              <a:rPr lang="en-US" dirty="0" smtClean="0"/>
              <a:t>p</a:t>
            </a:r>
            <a:r>
              <a:rPr lang="cs-CZ" dirty="0" err="1" smtClean="0"/>
              <a:t>latební</a:t>
            </a:r>
            <a:r>
              <a:rPr lang="cs-CZ" dirty="0" smtClean="0"/>
              <a:t> podmínky,…</a:t>
            </a:r>
            <a:r>
              <a:rPr lang="en-US" dirty="0" smtClean="0"/>
              <a:t>) 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Příjem </a:t>
            </a:r>
            <a:r>
              <a:rPr lang="en-US" dirty="0" smtClean="0"/>
              <a:t>– </a:t>
            </a:r>
            <a:r>
              <a:rPr lang="cs-CZ" dirty="0" smtClean="0"/>
              <a:t>základní pole </a:t>
            </a:r>
            <a:r>
              <a:rPr lang="en-US" dirty="0" smtClean="0"/>
              <a:t>(</a:t>
            </a:r>
            <a:r>
              <a:rPr lang="cs-CZ" dirty="0" smtClean="0"/>
              <a:t>skladové lokace </a:t>
            </a:r>
            <a:r>
              <a:rPr lang="en-US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Zahraniční obchod –</a:t>
            </a:r>
            <a:r>
              <a:rPr lang="en-US" dirty="0" smtClean="0"/>
              <a:t> </a:t>
            </a:r>
            <a:r>
              <a:rPr lang="cs-CZ" dirty="0" smtClean="0"/>
              <a:t>základní pole </a:t>
            </a:r>
            <a:r>
              <a:rPr lang="en-US" dirty="0" smtClean="0"/>
              <a:t>(</a:t>
            </a:r>
            <a:r>
              <a:rPr lang="cs-CZ" dirty="0" smtClean="0"/>
              <a:t>kód měny, jazyk,.. 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3948039" cy="25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Položky dodavatele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dodavatele 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627784" y="198884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4932040" y="12797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277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Položky </a:t>
            </a:r>
          </a:p>
          <a:p>
            <a:r>
              <a:rPr lang="cs-CZ" dirty="0" smtClean="0"/>
              <a:t>dodavatele 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16"/>
          <p:cNvCxnSpPr/>
          <p:nvPr/>
        </p:nvCxnSpPr>
        <p:spPr>
          <a:xfrm>
            <a:off x="8121775" y="2316680"/>
            <a:ext cx="0" cy="2768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580915" y="5085184"/>
            <a:ext cx="540861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4" y="3117144"/>
            <a:ext cx="6825339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Přímá spojnice se šipkou 17"/>
          <p:cNvCxnSpPr/>
          <p:nvPr/>
        </p:nvCxnSpPr>
        <p:spPr>
          <a:xfrm flipH="1" flipV="1">
            <a:off x="4067944" y="2172664"/>
            <a:ext cx="3018232" cy="1297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6629644" cy="23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Seznam zboží </a:t>
            </a:r>
            <a:r>
              <a:rPr lang="en-US" sz="3200" dirty="0" smtClean="0"/>
              <a:t> (</a:t>
            </a:r>
            <a:r>
              <a:rPr lang="cs-CZ" sz="3200" dirty="0" smtClean="0"/>
              <a:t>využijte vyhledávací okno )</a:t>
            </a:r>
            <a:endParaRPr lang="en-US" sz="3200" dirty="0"/>
          </a:p>
        </p:txBody>
      </p:sp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174181" cy="456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29200"/>
            <a:ext cx="5029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zboží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5877272"/>
            <a:ext cx="552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Prohlédněte si základní pole</a:t>
            </a:r>
            <a:r>
              <a:rPr lang="en-ZA" dirty="0" smtClean="0"/>
              <a:t> (</a:t>
            </a:r>
            <a:r>
              <a:rPr lang="cs-CZ" dirty="0" smtClean="0"/>
              <a:t>Zásoby, Základní měrná,…)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428750"/>
            <a:ext cx="797083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Karta zboří – záložka fakturace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5404574"/>
            <a:ext cx="729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Účetní skupina zboží  ( její vliv na účtování do HK bude vysvětlený později) </a:t>
            </a:r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871663"/>
            <a:ext cx="778986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700808"/>
            <a:ext cx="77231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402</Words>
  <Application>Microsoft Office PowerPoint</Application>
  <PresentationFormat>Předvádění na obrazovce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Úvod MS Dynamics NAV      Příklad nákupu zboží a následky tohoto procesu na stav skladu, saldo dodavatele a položky hlavní knihy (věcné položky) </vt:lpstr>
      <vt:lpstr>Karty dodavatele </vt:lpstr>
      <vt:lpstr>Seznam dodavatelů </vt:lpstr>
      <vt:lpstr>Karta dodavatele </vt:lpstr>
      <vt:lpstr>Položky dodavatele  </vt:lpstr>
      <vt:lpstr>Seznam zboží  (využijte vyhledávací okno )</vt:lpstr>
      <vt:lpstr>Karta zboží</vt:lpstr>
      <vt:lpstr>Karta zboří – záložka fakturace </vt:lpstr>
      <vt:lpstr>Item Card</vt:lpstr>
      <vt:lpstr>Položky  zboží (z karty Ctrl-F7)</vt:lpstr>
      <vt:lpstr>Seznam objednávek </vt:lpstr>
      <vt:lpstr>Vytváření nákupní objednávky</vt:lpstr>
      <vt:lpstr>Vytváření nákupní objednávky </vt:lpstr>
      <vt:lpstr>Seznam už existujících a nezaúčtovaných nákupních objednávek </vt:lpstr>
      <vt:lpstr>Nová nákupní objednávka (NO) </vt:lpstr>
      <vt:lpstr>Nákupní objednávka (NO)     </vt:lpstr>
      <vt:lpstr>Vytvořená NO </vt:lpstr>
      <vt:lpstr>Tisk (náhled) NO</vt:lpstr>
      <vt:lpstr>Zaúčtování (registrace) NO s pomocí ikony Účtovat nebo klávesy F9</vt:lpstr>
      <vt:lpstr>Zaúčtování (registrace) NO s pomocí ikony Účtovat nebo klávesy F9</vt:lpstr>
      <vt:lpstr>Položky dodavatele (karta dodavatele + CTRL-F7)</vt:lpstr>
      <vt:lpstr>Položky zboží (z karty zboží+Ctrl-F7)</vt:lpstr>
      <vt:lpstr>Položky hlavní knihy (věcné položky)</vt:lpstr>
      <vt:lpstr>Věcné položky </vt:lpstr>
      <vt:lpstr>Konce příkladu na nákup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128</cp:revision>
  <dcterms:created xsi:type="dcterms:W3CDTF">2014-09-15T11:04:04Z</dcterms:created>
  <dcterms:modified xsi:type="dcterms:W3CDTF">2018-02-28T12:41:27Z</dcterms:modified>
</cp:coreProperties>
</file>