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4" r:id="rId6"/>
    <p:sldId id="263" r:id="rId7"/>
    <p:sldId id="274" r:id="rId8"/>
    <p:sldId id="265" r:id="rId9"/>
    <p:sldId id="270" r:id="rId10"/>
    <p:sldId id="271" r:id="rId11"/>
    <p:sldId id="273" r:id="rId12"/>
    <p:sldId id="267" r:id="rId13"/>
    <p:sldId id="272" r:id="rId14"/>
    <p:sldId id="275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53" d="100"/>
          <a:sy n="53" d="100"/>
        </p:scale>
        <p:origin x="90" y="13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04EFBA-D135-49D7-865C-A6BD7ACFB91B}" type="slidenum">
              <a:rPr lang="cs-CZ" altLang="cs-CZ" sz="1300"/>
              <a:pPr eaLnBrk="1" hangingPunct="1"/>
              <a:t>3</a:t>
            </a:fld>
            <a:endParaRPr lang="cs-CZ" altLang="cs-CZ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84EBC1-3B3D-4A59-BA36-9DBCF4B95C82}" type="slidenum">
              <a:rPr lang="cs-CZ" altLang="cs-CZ" sz="1300"/>
              <a:pPr eaLnBrk="1" hangingPunct="1"/>
              <a:t>6</a:t>
            </a:fld>
            <a:endParaRPr lang="cs-CZ" altLang="cs-CZ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>Nově</a:t>
            </a:r>
            <a:r>
              <a:rPr lang="cs-CZ" altLang="cs-CZ" baseline="0" dirty="0" smtClean="0">
                <a:latin typeface="Arial" panose="020B0604020202020204" pitchFamily="34" charset="0"/>
              </a:rPr>
              <a:t> již kompletní a má 17 členů</a:t>
            </a: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12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Shromáždění akademické obce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29. 4. 2019</a:t>
            </a:r>
          </a:p>
        </p:txBody>
      </p:sp>
    </p:spTree>
    <p:extLst>
      <p:ext uri="{BB962C8B-B14F-4D97-AF65-F5344CB8AC3E}">
        <p14:creationId xmlns:p14="http://schemas.microsoft.com/office/powerpoint/2010/main" val="30367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AS ESF MU - Schvalování dokumentů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38990"/>
            <a:ext cx="10753200" cy="4940968"/>
          </a:xfrm>
        </p:spPr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Zasedání č. </a:t>
            </a:r>
            <a:r>
              <a:rPr lang="cs-CZ" dirty="0" smtClean="0">
                <a:solidFill>
                  <a:srgbClr val="0000DC"/>
                </a:solidFill>
              </a:rPr>
              <a:t>18</a:t>
            </a:r>
          </a:p>
          <a:p>
            <a:pPr lvl="1"/>
            <a:r>
              <a:rPr lang="cs-CZ" dirty="0" smtClean="0"/>
              <a:t>Podmínky pro přijetí ke studiu na ESF MU do navazujících magisterských studijních programů pro akademický rok 2018/2019 s výukou v českém jazyce s nástupem ke studiu od semestru Podzim 2019 </a:t>
            </a:r>
          </a:p>
          <a:p>
            <a:r>
              <a:rPr lang="cs-CZ" dirty="0" smtClean="0">
                <a:solidFill>
                  <a:srgbClr val="0000DC"/>
                </a:solidFill>
              </a:rPr>
              <a:t>Zasedání </a:t>
            </a:r>
            <a:r>
              <a:rPr lang="cs-CZ" dirty="0">
                <a:solidFill>
                  <a:srgbClr val="0000DC"/>
                </a:solidFill>
              </a:rPr>
              <a:t>č. </a:t>
            </a:r>
            <a:r>
              <a:rPr lang="cs-CZ" dirty="0" smtClean="0">
                <a:solidFill>
                  <a:srgbClr val="0000DC"/>
                </a:solidFill>
              </a:rPr>
              <a:t>19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Podmínky pro přijetí ke studiu na ESF MU do navazujících magisterských studijních programů pro akademický rok 2018/2019 s výukou v českém jazyce s nástupem ke studiu od semestru Podzim 2019 </a:t>
            </a:r>
          </a:p>
          <a:p>
            <a:pPr lvl="1"/>
            <a:r>
              <a:rPr lang="cs-CZ" dirty="0" smtClean="0"/>
              <a:t>Podmínky pro </a:t>
            </a:r>
            <a:r>
              <a:rPr lang="cs-CZ" dirty="0"/>
              <a:t>přijetí v akademickém roce 2019/2020 do navazujících magisterských studijních programů, v nichž výuka probíhá v cizím jazyce 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80935"/>
            <a:ext cx="2573476" cy="78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2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AS ESF MU - Schvalování dokumentů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38990"/>
            <a:ext cx="10753200" cy="4940968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Zasedání č. 20 </a:t>
            </a:r>
          </a:p>
          <a:p>
            <a:pPr lvl="1"/>
            <a:r>
              <a:rPr lang="cs-CZ" dirty="0" smtClean="0"/>
              <a:t>Jmenování </a:t>
            </a:r>
            <a:r>
              <a:rPr lang="cs-CZ" dirty="0"/>
              <a:t>Ing. Petra Valoucha, Ph.D. proděkanem pro kombinované studium 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smtClean="0"/>
              <a:t>CŽV</a:t>
            </a:r>
          </a:p>
          <a:p>
            <a:pPr lvl="1"/>
            <a:r>
              <a:rPr lang="cs-CZ" dirty="0" smtClean="0"/>
              <a:t>Jmenování P. Valoucha členem Vědecké rady ESF MU</a:t>
            </a:r>
            <a:endParaRPr lang="cs-CZ" dirty="0"/>
          </a:p>
          <a:p>
            <a:pPr lvl="1"/>
            <a:r>
              <a:rPr lang="cs-CZ" dirty="0"/>
              <a:t>Věcný plán fakulty na rok 2019</a:t>
            </a:r>
          </a:p>
          <a:p>
            <a:r>
              <a:rPr lang="cs-CZ" dirty="0" smtClean="0">
                <a:solidFill>
                  <a:srgbClr val="0000DC"/>
                </a:solidFill>
              </a:rPr>
              <a:t>Zasedání č. 21</a:t>
            </a:r>
          </a:p>
          <a:p>
            <a:pPr lvl="1"/>
            <a:r>
              <a:rPr lang="cs-CZ" dirty="0" smtClean="0"/>
              <a:t>Projednání návrhu rozpočtu na rok 2019</a:t>
            </a:r>
          </a:p>
          <a:p>
            <a:pPr lvl="1"/>
            <a:r>
              <a:rPr lang="cs-CZ" dirty="0" smtClean="0"/>
              <a:t>Přeměna doktorských studijních oborů na studijní programy a návrh vzniku </a:t>
            </a:r>
            <a:r>
              <a:rPr lang="cs-CZ" dirty="0" smtClean="0"/>
              <a:t>doktorských programů – přeměna </a:t>
            </a:r>
            <a:r>
              <a:rPr lang="cs-CZ" b="1" dirty="0" smtClean="0"/>
              <a:t>11</a:t>
            </a:r>
            <a:r>
              <a:rPr lang="cs-CZ" dirty="0" smtClean="0"/>
              <a:t> oborů vyučovaných v prezenční a kombinované formě a vznik 2 nových doktorského studijních programů </a:t>
            </a:r>
            <a:r>
              <a:rPr lang="cs-CZ" b="1" dirty="0" smtClean="0"/>
              <a:t>Regionální ekonomie </a:t>
            </a:r>
            <a:r>
              <a:rPr lang="cs-CZ" dirty="0" smtClean="0"/>
              <a:t>a </a:t>
            </a:r>
            <a:r>
              <a:rPr lang="cs-CZ" b="1" dirty="0" err="1" smtClean="0"/>
              <a:t>Regional</a:t>
            </a:r>
            <a:r>
              <a:rPr lang="cs-CZ" b="1" dirty="0" smtClean="0"/>
              <a:t> </a:t>
            </a:r>
            <a:r>
              <a:rPr lang="cs-CZ" b="1" dirty="0" err="1" smtClean="0"/>
              <a:t>Economics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dirty="0" smtClean="0"/>
              <a:t>v prezenční i kombinované formě.</a:t>
            </a:r>
            <a:endParaRPr lang="cs-CZ" b="1" dirty="0" smtClean="0"/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80935"/>
            <a:ext cx="2573476" cy="78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47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Ostatní</a:t>
            </a: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23" y="4850514"/>
            <a:ext cx="4723118" cy="150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2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AS ESF MU - Různé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80935"/>
            <a:ext cx="2573476" cy="782812"/>
          </a:xfrm>
          <a:prstGeom prst="rect">
            <a:avLst/>
          </a:prstGeom>
        </p:spPr>
      </p:pic>
      <p:sp>
        <p:nvSpPr>
          <p:cNvPr id="8" name="Zástupný symbol pro obsah 4"/>
          <p:cNvSpPr>
            <a:spLocks noGrp="1"/>
          </p:cNvSpPr>
          <p:nvPr>
            <p:ph idx="1"/>
          </p:nvPr>
        </p:nvSpPr>
        <p:spPr>
          <a:xfrm>
            <a:off x="666000" y="963747"/>
            <a:ext cx="10753200" cy="5103224"/>
          </a:xfrm>
        </p:spPr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Zasedání č. 16</a:t>
            </a:r>
          </a:p>
          <a:p>
            <a:pPr lvl="1"/>
            <a:r>
              <a:rPr lang="cs-CZ" dirty="0" smtClean="0"/>
              <a:t>Bistro a jeho fungování – vyhodnocení plnění smlouvy s provozovatelem</a:t>
            </a:r>
          </a:p>
          <a:p>
            <a:pPr lvl="1"/>
            <a:r>
              <a:rPr lang="cs-CZ" dirty="0" smtClean="0"/>
              <a:t>Nominace studentských zástupců do programových rad</a:t>
            </a:r>
          </a:p>
          <a:p>
            <a:pPr lvl="1"/>
            <a:r>
              <a:rPr lang="cs-CZ" dirty="0" smtClean="0"/>
              <a:t>Diskuse ke změnám začátku výuky</a:t>
            </a:r>
          </a:p>
          <a:p>
            <a:r>
              <a:rPr lang="cs-CZ" dirty="0">
                <a:solidFill>
                  <a:srgbClr val="0000DC"/>
                </a:solidFill>
              </a:rPr>
              <a:t>Zasedání č. </a:t>
            </a:r>
            <a:r>
              <a:rPr lang="cs-CZ" dirty="0" smtClean="0">
                <a:solidFill>
                  <a:srgbClr val="0000DC"/>
                </a:solidFill>
              </a:rPr>
              <a:t>18</a:t>
            </a:r>
          </a:p>
          <a:p>
            <a:pPr lvl="1"/>
            <a:r>
              <a:rPr lang="cs-CZ" dirty="0" smtClean="0"/>
              <a:t>Diskuse k formě státních závěrečných zkoušek</a:t>
            </a:r>
          </a:p>
          <a:p>
            <a:pPr lvl="1"/>
            <a:r>
              <a:rPr lang="cs-CZ" dirty="0" smtClean="0"/>
              <a:t>Shrnutí poznatků Doktorandské komise </a:t>
            </a:r>
          </a:p>
          <a:p>
            <a:pPr lvl="1"/>
            <a:r>
              <a:rPr lang="cs-CZ" dirty="0" smtClean="0"/>
              <a:t>Podnět doc. Klapalové o možnosti zavedení funkce ročníkových učitelů</a:t>
            </a:r>
          </a:p>
          <a:p>
            <a:pPr lvl="1"/>
            <a:r>
              <a:rPr lang="cs-CZ" dirty="0" smtClean="0"/>
              <a:t>Přestupy studentů mezi obory a formami bakalářského a magisterského studia</a:t>
            </a:r>
          </a:p>
          <a:p>
            <a:r>
              <a:rPr lang="cs-CZ" dirty="0">
                <a:solidFill>
                  <a:srgbClr val="0000DC"/>
                </a:solidFill>
              </a:rPr>
              <a:t>Zasedání č. </a:t>
            </a:r>
            <a:r>
              <a:rPr lang="cs-CZ" dirty="0" smtClean="0">
                <a:solidFill>
                  <a:srgbClr val="0000DC"/>
                </a:solidFill>
              </a:rPr>
              <a:t>19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Prodloužení vyučovací hodiny z 45 na 50 min, možnost zkrácení semestru</a:t>
            </a:r>
          </a:p>
          <a:p>
            <a:pPr lvl="1"/>
            <a:r>
              <a:rPr lang="cs-CZ" dirty="0"/>
              <a:t>Možnost vytvoření diskusních skupin v rámci AS ESF, kde by mohli studenti projednat jednou za čtvrt roku studijní záležitosti a různé 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29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AS ESF MU - Různé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5242"/>
            <a:ext cx="10753200" cy="4828674"/>
          </a:xfrm>
        </p:spPr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Zasedání </a:t>
            </a:r>
            <a:r>
              <a:rPr lang="cs-CZ" dirty="0">
                <a:solidFill>
                  <a:srgbClr val="0000DC"/>
                </a:solidFill>
              </a:rPr>
              <a:t>č. </a:t>
            </a:r>
            <a:r>
              <a:rPr lang="cs-CZ" dirty="0" smtClean="0">
                <a:solidFill>
                  <a:srgbClr val="0000DC"/>
                </a:solidFill>
              </a:rPr>
              <a:t>20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Možnost zkrácení semestru nebo 1 volného týdne v průběhu semestru</a:t>
            </a:r>
          </a:p>
          <a:p>
            <a:pPr lvl="1"/>
            <a:r>
              <a:rPr lang="cs-CZ" dirty="0" smtClean="0"/>
              <a:t>Fungování bistra</a:t>
            </a:r>
          </a:p>
          <a:p>
            <a:r>
              <a:rPr lang="cs-CZ" dirty="0">
                <a:solidFill>
                  <a:srgbClr val="0000DC"/>
                </a:solidFill>
              </a:rPr>
              <a:t>Zasedání č. </a:t>
            </a:r>
            <a:r>
              <a:rPr lang="cs-CZ" dirty="0" smtClean="0">
                <a:solidFill>
                  <a:srgbClr val="0000DC"/>
                </a:solidFill>
              </a:rPr>
              <a:t>21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Fungování </a:t>
            </a:r>
            <a:r>
              <a:rPr lang="cs-CZ" dirty="0"/>
              <a:t>bistra</a:t>
            </a:r>
          </a:p>
          <a:p>
            <a:pPr lvl="1"/>
            <a:endParaRPr lang="en-GB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80935"/>
            <a:ext cx="2573476" cy="78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97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shromáždění akademické 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Zpráva o činnosti AS ESF </a:t>
            </a:r>
          </a:p>
          <a:p>
            <a:pPr marL="734400" lvl="2"/>
            <a:r>
              <a:rPr lang="cs-CZ" sz="2000" i="1" dirty="0">
                <a:solidFill>
                  <a:srgbClr val="0000DC"/>
                </a:solidFill>
              </a:rPr>
              <a:t>p</a:t>
            </a:r>
            <a:r>
              <a:rPr lang="cs-CZ" sz="2000" i="1" dirty="0" smtClean="0">
                <a:solidFill>
                  <a:srgbClr val="0000DC"/>
                </a:solidFill>
              </a:rPr>
              <a:t>ředsedkyně AS ESF MU J. Soukopová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Zpráva o stavu fakulty</a:t>
            </a:r>
          </a:p>
          <a:p>
            <a:pPr marL="734400" lvl="2"/>
            <a:r>
              <a:rPr lang="cs-CZ" sz="2000" i="1" dirty="0" smtClean="0">
                <a:solidFill>
                  <a:srgbClr val="0000DC"/>
                </a:solidFill>
              </a:rPr>
              <a:t>děkan ESF MU A. Slaný</a:t>
            </a:r>
            <a:endParaRPr lang="cs-CZ" sz="2000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Předání cen děkana</a:t>
            </a:r>
          </a:p>
          <a:p>
            <a:pPr lvl="1"/>
            <a:r>
              <a:rPr lang="cs-CZ" sz="1800" dirty="0" smtClean="0"/>
              <a:t>  </a:t>
            </a:r>
            <a:r>
              <a:rPr lang="cs-CZ" sz="1800" dirty="0" smtClean="0">
                <a:solidFill>
                  <a:srgbClr val="0000DC"/>
                </a:solidFill>
              </a:rPr>
              <a:t>Cena </a:t>
            </a:r>
            <a:r>
              <a:rPr lang="cs-CZ" sz="1800" dirty="0">
                <a:solidFill>
                  <a:srgbClr val="0000DC"/>
                </a:solidFill>
              </a:rPr>
              <a:t>děkana za Nejlepší vědecký článek a Nejlepší odbornou monografii</a:t>
            </a:r>
          </a:p>
          <a:p>
            <a:pPr lvl="1"/>
            <a:r>
              <a:rPr lang="cs-CZ" sz="1800" dirty="0">
                <a:solidFill>
                  <a:srgbClr val="0000DC"/>
                </a:solidFill>
              </a:rPr>
              <a:t>  </a:t>
            </a:r>
            <a:r>
              <a:rPr lang="cs-CZ" sz="1800" dirty="0" smtClean="0">
                <a:solidFill>
                  <a:srgbClr val="0000DC"/>
                </a:solidFill>
              </a:rPr>
              <a:t>Cena </a:t>
            </a:r>
            <a:r>
              <a:rPr lang="cs-CZ" sz="1800" dirty="0">
                <a:solidFill>
                  <a:srgbClr val="0000DC"/>
                </a:solidFill>
              </a:rPr>
              <a:t>děkana pro mladé vědecké pracovníky do 35 let</a:t>
            </a:r>
          </a:p>
          <a:p>
            <a:pPr lvl="1"/>
            <a:r>
              <a:rPr lang="cs-CZ" sz="1800" dirty="0">
                <a:solidFill>
                  <a:srgbClr val="0000DC"/>
                </a:solidFill>
              </a:rPr>
              <a:t>  </a:t>
            </a:r>
            <a:r>
              <a:rPr lang="cs-CZ" sz="1800" dirty="0" smtClean="0">
                <a:solidFill>
                  <a:srgbClr val="0000DC"/>
                </a:solidFill>
              </a:rPr>
              <a:t>Cena </a:t>
            </a:r>
            <a:r>
              <a:rPr lang="cs-CZ" sz="1800" dirty="0">
                <a:solidFill>
                  <a:srgbClr val="0000DC"/>
                </a:solidFill>
              </a:rPr>
              <a:t>děkana pro studenty doktorských studijních programů za vynikající disertační práci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Diskuse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Akademický senát ESF MU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377371" y="6081486"/>
            <a:ext cx="288629" cy="398514"/>
          </a:xfrm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347F15-CB80-48CA-A33F-EDA87F1B541A}" type="slidenum">
              <a:rPr lang="cs-CZ" altLang="cs-CZ" sz="1000">
                <a:solidFill>
                  <a:srgbClr val="0000DC"/>
                </a:solidFill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000">
              <a:solidFill>
                <a:srgbClr val="0000DC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16"/>
          <p:cNvSpPr>
            <a:spLocks noGrp="1" noChangeArrowheads="1"/>
          </p:cNvSpPr>
          <p:nvPr>
            <p:ph type="title"/>
          </p:nvPr>
        </p:nvSpPr>
        <p:spPr>
          <a:xfrm>
            <a:off x="553365" y="453433"/>
            <a:ext cx="11304806" cy="1137905"/>
          </a:xfrm>
        </p:spPr>
        <p:txBody>
          <a:bodyPr/>
          <a:lstStyle/>
          <a:p>
            <a:pPr eaLnBrk="1" hangingPunct="1"/>
            <a:r>
              <a:rPr lang="cs-CZ" altLang="cs-CZ" dirty="0"/>
              <a:t>Postavení AS fakulty dle zákona č. 111/1998 Sb., o VŠ</a:t>
            </a:r>
          </a:p>
        </p:txBody>
      </p:sp>
      <p:sp>
        <p:nvSpPr>
          <p:cNvPr id="1024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20000" y="1635369"/>
            <a:ext cx="10441486" cy="4800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dirty="0"/>
              <a:t>§ 27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dirty="0">
                <a:solidFill>
                  <a:srgbClr val="0000DC"/>
                </a:solidFill>
              </a:rPr>
              <a:t>(1)  </a:t>
            </a:r>
            <a:r>
              <a:rPr lang="cs-CZ" altLang="cs-CZ" sz="1600" b="1" dirty="0">
                <a:solidFill>
                  <a:srgbClr val="0000DC"/>
                </a:solidFill>
              </a:rPr>
              <a:t>Akademický senát fakulty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na návrh děkana rozhoduje o zřízení, sloučení, splynutí, rozdělení nebo zrušení fakultních pracovišť,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na návrh děkana schvaluje návrh vnitřních předpisů fakulty a postupuje je ke schválení akademickému senátu vysoké školy,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schvaluje rozdělení finančních prostředků fakulty předložené děkanem a kontroluje jejich využívání,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schvaluje výroční zprávu o činnosti a výroční zprávu o hospodaření fakulty předloženou děkanem,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schvaluje podmínky pro přijetí ke studiu ve studijních programech uskutečňovaných na fakultě,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schvaluje návrh děkana na jmenování a odvolání členů vědecké rady fakulty a disciplinární komise fakulty,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usnáší se o návrhu na jmenování děkana, popřípadě navrhuje jeho odvolání z funkce,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na návrh děkana schvaluje dlouhodobý záměr vzdělávací a výzkumné, vývojové a inovační, umělecké nebo další tvůrčí činnosti fakulty vypracovaný v souladu s dlouhodobým záměrem veřejné vysoké školy po projednání ve vědecké radě fakulty.</a:t>
            </a:r>
          </a:p>
          <a:p>
            <a:pPr>
              <a:lnSpc>
                <a:spcPct val="80000"/>
              </a:lnSpc>
              <a:spcBef>
                <a:spcPts val="1200"/>
              </a:spcBef>
              <a:buNone/>
            </a:pPr>
            <a:r>
              <a:rPr lang="cs-CZ" altLang="cs-CZ" sz="1600" b="1" dirty="0">
                <a:solidFill>
                  <a:srgbClr val="0000DC"/>
                </a:solidFill>
              </a:rPr>
              <a:t>(2)  Akademický senát fakulty se vyjadřuje zejména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k návrhům studijních programů uskutečňovaných na fakultě,</a:t>
            </a:r>
          </a:p>
          <a:p>
            <a:pPr lvl="1" indent="-288000">
              <a:lnSpc>
                <a:spcPct val="8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altLang="cs-CZ" sz="1600" dirty="0"/>
              <a:t>k záměru děkana jmenovat nebo odvolat proděkany.</a:t>
            </a:r>
          </a:p>
        </p:txBody>
      </p:sp>
    </p:spTree>
    <p:extLst>
      <p:ext uri="{BB962C8B-B14F-4D97-AF65-F5344CB8AC3E}">
        <p14:creationId xmlns:p14="http://schemas.microsoft.com/office/powerpoint/2010/main" val="26949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Zpráva o činnosti AS ESF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činnosti AS ESF 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Personální otázky včetně změn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Schvalování dokumentů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9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Personální otázky včetně změn</a:t>
            </a: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23" y="4724514"/>
            <a:ext cx="4723118" cy="150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6793A4-BF1D-4F70-BA55-D1F9CA7E27E4}" type="slidenum">
              <a:rPr lang="cs-CZ" altLang="cs-CZ" sz="1000">
                <a:solidFill>
                  <a:srgbClr val="0000DC"/>
                </a:solidFill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000" dirty="0">
              <a:solidFill>
                <a:srgbClr val="0000DC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46568"/>
            <a:ext cx="9454225" cy="531009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Složení AS ESF 2019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1177577"/>
            <a:ext cx="7560344" cy="546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otázky AS ESF MU a související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1 člena zaměstnanecké komory</a:t>
            </a:r>
          </a:p>
          <a:p>
            <a:pPr lvl="1"/>
            <a:r>
              <a:rPr lang="cs-CZ" dirty="0" smtClean="0"/>
              <a:t>P. Valouch byl jmenován proděkanem pro kombinované studium a CŽV </a:t>
            </a:r>
          </a:p>
          <a:p>
            <a:pPr lvl="1"/>
            <a:r>
              <a:rPr lang="cs-CZ" dirty="0" smtClean="0"/>
              <a:t>Místo něj první náhradník V. Klímová</a:t>
            </a:r>
          </a:p>
          <a:p>
            <a:r>
              <a:rPr lang="cs-CZ" dirty="0" smtClean="0"/>
              <a:t>Změna 3 členů studentské komory</a:t>
            </a:r>
          </a:p>
          <a:p>
            <a:pPr lvl="1"/>
            <a:r>
              <a:rPr lang="cs-CZ" dirty="0" smtClean="0"/>
              <a:t>P. Karčmař, M. Jirásek, J. Buček</a:t>
            </a:r>
          </a:p>
          <a:p>
            <a:pPr lvl="1"/>
            <a:r>
              <a:rPr lang="cs-CZ" dirty="0" smtClean="0"/>
              <a:t>Místo nich náhradníci v pořadí J. Adamec, M. Štěrba, V. </a:t>
            </a:r>
            <a:r>
              <a:rPr lang="cs-CZ" dirty="0" err="1" smtClean="0"/>
              <a:t>M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üllner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/>
              <a:t>Změna </a:t>
            </a:r>
            <a:r>
              <a:rPr lang="cs-CZ" dirty="0" smtClean="0"/>
              <a:t>členů obvodní volební komise ESF MU</a:t>
            </a:r>
            <a:endParaRPr lang="cs-CZ" dirty="0"/>
          </a:p>
          <a:p>
            <a:pPr lvl="1"/>
            <a:r>
              <a:rPr lang="cs-CZ" dirty="0" smtClean="0"/>
              <a:t>Změna předsedkyně (V. Klímová … K. Kašparová)</a:t>
            </a:r>
            <a:endParaRPr lang="cs-CZ" dirty="0"/>
          </a:p>
          <a:p>
            <a:pPr lvl="1"/>
            <a:r>
              <a:rPr lang="cs-CZ" dirty="0" smtClean="0"/>
              <a:t>Změna členů (E. Hýblová, K. Kašparová, V</a:t>
            </a:r>
            <a:r>
              <a:rPr lang="cs-CZ" dirty="0"/>
              <a:t>. </a:t>
            </a:r>
            <a:r>
              <a:rPr lang="cs-CZ" dirty="0" err="1" smtClean="0"/>
              <a:t>M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üllner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…E. Hýblová, M. Struk, T. Pala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L.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Künstlerová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91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Schvalování dokumentů</a:t>
            </a: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09" y="4724514"/>
            <a:ext cx="4723118" cy="150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5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AS ESF MU - Schvalování dokumentů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38990"/>
            <a:ext cx="10753200" cy="4940968"/>
          </a:xfrm>
        </p:spPr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Zasedání č. 16</a:t>
            </a:r>
          </a:p>
          <a:p>
            <a:pPr lvl="1"/>
            <a:r>
              <a:rPr lang="cs-CZ" dirty="0" smtClean="0"/>
              <a:t>Podmínky pro přijetí ke studiu na ESF MU do navazujících magisterských studijních programů pro akademický rok 2018/2019 s výukou v českém jazyce s nástupem ke studiu od semestru Jaro 2019 </a:t>
            </a:r>
          </a:p>
          <a:p>
            <a:pPr lvl="1"/>
            <a:r>
              <a:rPr lang="cs-CZ" dirty="0" smtClean="0"/>
              <a:t>Podmínky pro přijetí ke studiu do doktorských studijních programů ESF pro podzimní semestr 2019 </a:t>
            </a:r>
          </a:p>
          <a:p>
            <a:pPr lvl="1"/>
            <a:r>
              <a:rPr lang="cs-CZ" dirty="0" smtClean="0"/>
              <a:t>Zpráva o hospodaření fakulty za rok 2017</a:t>
            </a:r>
          </a:p>
          <a:p>
            <a:r>
              <a:rPr lang="cs-CZ" dirty="0">
                <a:solidFill>
                  <a:srgbClr val="0000DC"/>
                </a:solidFill>
              </a:rPr>
              <a:t>Zasedání č. </a:t>
            </a:r>
            <a:r>
              <a:rPr lang="cs-CZ" dirty="0" smtClean="0">
                <a:solidFill>
                  <a:srgbClr val="0000DC"/>
                </a:solidFill>
              </a:rPr>
              <a:t>17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Podmínky pro přijetí ke  studiu na ESF MU do bakalářských studijních programů pro akademický rok 2019/2020 s výukou v českém jazyce s nástupem ke studiu od semestru Podzim 2019 </a:t>
            </a:r>
          </a:p>
          <a:p>
            <a:pPr lvl="1"/>
            <a:r>
              <a:rPr lang="cs-CZ" dirty="0" smtClean="0"/>
              <a:t>Přeměna a vznik studijních programů: </a:t>
            </a:r>
            <a:r>
              <a:rPr lang="cs-CZ" b="1" dirty="0" smtClean="0"/>
              <a:t>Regionální rozvoj a cestovní ruch </a:t>
            </a:r>
            <a:r>
              <a:rPr lang="cs-CZ" dirty="0" smtClean="0"/>
              <a:t>(Bc.)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b="1" dirty="0" smtClean="0"/>
              <a:t>Regionální rozvoj </a:t>
            </a:r>
            <a:r>
              <a:rPr lang="cs-CZ" dirty="0" smtClean="0"/>
              <a:t>(Mgr.) a </a:t>
            </a:r>
            <a:r>
              <a:rPr lang="cs-CZ" b="1" dirty="0"/>
              <a:t>Finance a právo </a:t>
            </a:r>
            <a:r>
              <a:rPr lang="cs-CZ" dirty="0" smtClean="0"/>
              <a:t>(Mgr.)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180935"/>
            <a:ext cx="2573476" cy="78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258</TotalTime>
  <Words>604</Words>
  <Application>Microsoft Office PowerPoint</Application>
  <PresentationFormat>Širokoúhlá obrazovka</PresentationFormat>
  <Paragraphs>104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Trebuchet MS</vt:lpstr>
      <vt:lpstr>Wingdings</vt:lpstr>
      <vt:lpstr>Prezentace_MU_CZ</vt:lpstr>
      <vt:lpstr>Shromáždění akademické obce</vt:lpstr>
      <vt:lpstr>Program shromáždění akademické obce</vt:lpstr>
      <vt:lpstr>Postavení AS fakulty dle zákona č. 111/1998 Sb., o VŠ</vt:lpstr>
      <vt:lpstr>Zpráva o činnosti AS ESF MU</vt:lpstr>
      <vt:lpstr>Personální otázky včetně změn</vt:lpstr>
      <vt:lpstr>Složení AS ESF 2019 </vt:lpstr>
      <vt:lpstr>Personální otázky AS ESF MU a související</vt:lpstr>
      <vt:lpstr>Schvalování dokumentů</vt:lpstr>
      <vt:lpstr>Prezentace aplikace PowerPoint</vt:lpstr>
      <vt:lpstr>Prezentace aplikace PowerPoint</vt:lpstr>
      <vt:lpstr>Prezentace aplikace PowerPoint</vt:lpstr>
      <vt:lpstr>Ostatní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Shromáždění akademické obce</dc:title>
  <dc:creator>Soukopova Jana</dc:creator>
  <cp:lastModifiedBy>Soukopova Jana</cp:lastModifiedBy>
  <cp:revision>15</cp:revision>
  <cp:lastPrinted>1601-01-01T00:00:00Z</cp:lastPrinted>
  <dcterms:created xsi:type="dcterms:W3CDTF">2019-04-28T10:05:23Z</dcterms:created>
  <dcterms:modified xsi:type="dcterms:W3CDTF">2019-04-29T12:17:32Z</dcterms:modified>
</cp:coreProperties>
</file>