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1" r:id="rId5"/>
    <p:sldId id="260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718C1-1D2B-4A11-A9EA-7D2F02F4982C}" type="datetimeFigureOut">
              <a:rPr lang="cs-CZ" smtClean="0"/>
              <a:t>14.02.2019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364B7-9C93-40C8-B552-6DB4FBC031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625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52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07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80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23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13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82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6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64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7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28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96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0371D-6BB5-4532-A928-B5AF00B6F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61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Účetnictví a rozbory ve VS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671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22.2.2019</a:t>
            </a:r>
            <a:endParaRPr lang="cs-CZ" altLang="cs-CZ" sz="1200"/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BD8D982-3D40-4549-AB82-C1C9BCF97824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Opakování pojmů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Účetní výkazy</a:t>
            </a:r>
          </a:p>
          <a:p>
            <a:pPr eaLnBrk="1" hangingPunct="1"/>
            <a:r>
              <a:rPr lang="cs-CZ" altLang="cs-CZ" smtClean="0"/>
              <a:t>Účetní knihy</a:t>
            </a:r>
          </a:p>
          <a:p>
            <a:pPr eaLnBrk="1" hangingPunct="1"/>
            <a:r>
              <a:rPr lang="cs-CZ" altLang="cs-CZ" smtClean="0"/>
              <a:t>Účetní doklady</a:t>
            </a:r>
          </a:p>
        </p:txBody>
      </p:sp>
    </p:spTree>
    <p:extLst>
      <p:ext uri="{BB962C8B-B14F-4D97-AF65-F5344CB8AC3E}">
        <p14:creationId xmlns:p14="http://schemas.microsoft.com/office/powerpoint/2010/main" val="116881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„nestátní“ sektor</a:t>
            </a:r>
          </a:p>
          <a:p>
            <a:r>
              <a:rPr lang="cs-CZ" dirty="0" smtClean="0"/>
              <a:t>= nevýdělečné organizace</a:t>
            </a:r>
          </a:p>
          <a:p>
            <a:r>
              <a:rPr lang="cs-CZ" dirty="0" smtClean="0"/>
              <a:t>Patří sem:</a:t>
            </a:r>
          </a:p>
          <a:p>
            <a:pPr lvl="1"/>
            <a:r>
              <a:rPr lang="cs-CZ" dirty="0" smtClean="0"/>
              <a:t>Spolky (dříve občanská sdružení)</a:t>
            </a:r>
          </a:p>
          <a:p>
            <a:pPr lvl="1"/>
            <a:r>
              <a:rPr lang="cs-CZ" dirty="0" smtClean="0"/>
              <a:t>Obecně prospěšné </a:t>
            </a:r>
            <a:r>
              <a:rPr lang="cs-CZ" dirty="0" err="1" smtClean="0"/>
              <a:t>org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Nadace a nadační fondy</a:t>
            </a:r>
          </a:p>
          <a:p>
            <a:pPr lvl="1"/>
            <a:r>
              <a:rPr lang="cs-CZ" dirty="0" smtClean="0"/>
              <a:t>Církve a </a:t>
            </a:r>
            <a:r>
              <a:rPr lang="cs-CZ" dirty="0" err="1" smtClean="0"/>
              <a:t>nábož</a:t>
            </a:r>
            <a:r>
              <a:rPr lang="cs-CZ" dirty="0" smtClean="0"/>
              <a:t>. </a:t>
            </a:r>
            <a:r>
              <a:rPr lang="cs-CZ" dirty="0"/>
              <a:t>s</a:t>
            </a:r>
            <a:r>
              <a:rPr lang="cs-CZ" dirty="0" smtClean="0"/>
              <a:t>pol.</a:t>
            </a:r>
          </a:p>
          <a:p>
            <a:pPr lvl="1"/>
            <a:r>
              <a:rPr lang="cs-CZ" dirty="0" smtClean="0"/>
              <a:t>Komory</a:t>
            </a:r>
          </a:p>
          <a:p>
            <a:pPr lvl="1"/>
            <a:r>
              <a:rPr lang="cs-CZ" dirty="0" smtClean="0"/>
              <a:t>Aj.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„státní“ sektor</a:t>
            </a:r>
          </a:p>
          <a:p>
            <a:r>
              <a:rPr lang="cs-CZ" dirty="0" smtClean="0"/>
              <a:t>= veřejná správa</a:t>
            </a:r>
          </a:p>
          <a:p>
            <a:endParaRPr lang="cs-CZ" dirty="0"/>
          </a:p>
          <a:p>
            <a:r>
              <a:rPr lang="cs-CZ" dirty="0" smtClean="0"/>
              <a:t>Patří sem:</a:t>
            </a:r>
          </a:p>
          <a:p>
            <a:pPr lvl="1"/>
            <a:r>
              <a:rPr lang="cs-CZ" dirty="0" smtClean="0"/>
              <a:t>Organizační složky státu</a:t>
            </a:r>
          </a:p>
          <a:p>
            <a:pPr lvl="1"/>
            <a:r>
              <a:rPr lang="cs-CZ" dirty="0" smtClean="0"/>
              <a:t>Územní samosprávné celky</a:t>
            </a:r>
          </a:p>
          <a:p>
            <a:pPr lvl="1"/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666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 – 1.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KVE – </a:t>
            </a:r>
            <a:r>
              <a:rPr lang="cs-CZ" dirty="0" err="1" smtClean="0"/>
              <a:t>Jurajdová</a:t>
            </a:r>
            <a:endParaRPr lang="cs-CZ" dirty="0" smtClean="0"/>
          </a:p>
          <a:p>
            <a:r>
              <a:rPr lang="cs-CZ" dirty="0" smtClean="0"/>
              <a:t>Obsah:	</a:t>
            </a:r>
          </a:p>
          <a:p>
            <a:pPr lvl="1"/>
            <a:r>
              <a:rPr lang="cs-CZ" dirty="0" smtClean="0"/>
              <a:t> Opakování pojmů</a:t>
            </a:r>
          </a:p>
          <a:p>
            <a:pPr lvl="1"/>
            <a:r>
              <a:rPr lang="cs-CZ" dirty="0" smtClean="0"/>
              <a:t>Nevýdělečné organizace</a:t>
            </a:r>
          </a:p>
          <a:p>
            <a:pPr lvl="1"/>
            <a:r>
              <a:rPr lang="cs-CZ" dirty="0" smtClean="0"/>
              <a:t>Jednoduché účetnictví</a:t>
            </a:r>
          </a:p>
          <a:p>
            <a:pPr lvl="1"/>
            <a:r>
              <a:rPr lang="cs-CZ" dirty="0" smtClean="0"/>
              <a:t>Podvojné účetnictví, tj. vyhláška 504/2002</a:t>
            </a:r>
          </a:p>
          <a:p>
            <a:pPr lvl="2"/>
            <a:r>
              <a:rPr lang="cs-CZ" dirty="0" smtClean="0"/>
              <a:t>Zjednodušený rozsah podvojného účetnictví</a:t>
            </a:r>
          </a:p>
          <a:p>
            <a:pPr lvl="2"/>
            <a:r>
              <a:rPr lang="cs-CZ" dirty="0" smtClean="0"/>
              <a:t>Plný rozsah podvojného účetnictví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69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 – 2.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KVE – </a:t>
            </a:r>
            <a:r>
              <a:rPr lang="cs-CZ" dirty="0" err="1" smtClean="0"/>
              <a:t>Jurajdová</a:t>
            </a:r>
            <a:endParaRPr lang="cs-CZ" dirty="0" smtClean="0"/>
          </a:p>
          <a:p>
            <a:r>
              <a:rPr lang="cs-CZ" dirty="0" smtClean="0"/>
              <a:t>Procvičování účetnictví nevýdělečných organizací</a:t>
            </a:r>
          </a:p>
          <a:p>
            <a:pPr lvl="1"/>
            <a:r>
              <a:rPr lang="cs-CZ" dirty="0" smtClean="0"/>
              <a:t>Jednoduché účetnictví včetně daně z příjmů právnických osob</a:t>
            </a:r>
          </a:p>
          <a:p>
            <a:pPr lvl="1"/>
            <a:r>
              <a:rPr lang="cs-CZ" dirty="0" smtClean="0"/>
              <a:t>Podvojné účetnictví (zjednodušený rozsah, plný rozsah)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Vzít s sebou ÚZ č. 1252!</a:t>
            </a:r>
          </a:p>
          <a:p>
            <a:r>
              <a:rPr lang="cs-CZ" dirty="0" smtClean="0"/>
              <a:t>Opakování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151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 – 3.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KVE - </a:t>
            </a:r>
            <a:r>
              <a:rPr lang="cs-CZ" dirty="0" err="1" smtClean="0"/>
              <a:t>Jurajdová</a:t>
            </a:r>
            <a:endParaRPr lang="cs-CZ" dirty="0" smtClean="0"/>
          </a:p>
          <a:p>
            <a:r>
              <a:rPr lang="cs-CZ" dirty="0" smtClean="0"/>
              <a:t>Obsah:</a:t>
            </a:r>
          </a:p>
          <a:p>
            <a:pPr lvl="1"/>
            <a:r>
              <a:rPr lang="cs-CZ" dirty="0" smtClean="0"/>
              <a:t>Účetnictví organizací veřejného sektoru, tj. vyhláška 410/2009: </a:t>
            </a:r>
          </a:p>
          <a:p>
            <a:pPr lvl="2"/>
            <a:r>
              <a:rPr lang="cs-CZ" dirty="0" smtClean="0"/>
              <a:t>Územní samosprávné celky</a:t>
            </a:r>
          </a:p>
          <a:p>
            <a:pPr lvl="2"/>
            <a:r>
              <a:rPr lang="cs-CZ" dirty="0" smtClean="0"/>
              <a:t>Příspěvkové organizace</a:t>
            </a:r>
          </a:p>
          <a:p>
            <a:pPr lvl="2"/>
            <a:r>
              <a:rPr lang="cs-CZ" dirty="0" smtClean="0"/>
              <a:t>Účetnictví </a:t>
            </a:r>
            <a:r>
              <a:rPr lang="cs-CZ" dirty="0"/>
              <a:t>organizační složky </a:t>
            </a:r>
            <a:r>
              <a:rPr lang="cs-CZ" dirty="0" smtClean="0"/>
              <a:t>státu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Vzít s sebou ÚZ č. 1250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Rozpočtová skladba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Vzít s sebou ÚZ č. 1251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22.2.2019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371D-6BB5-4532-A928-B5AF00B6F1C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564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22.2.2019</a:t>
            </a:r>
            <a:endParaRPr lang="cs-CZ" altLang="cs-CZ" sz="1200"/>
          </a:p>
        </p:txBody>
      </p:sp>
      <p:sp>
        <p:nvSpPr>
          <p:cNvPr id="40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B20166D-F784-4F7E-8186-8E510D1E1B53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Zakončení předmětu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Písemná zkouška: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a) </a:t>
            </a:r>
            <a:r>
              <a:rPr lang="cs-CZ" altLang="cs-CZ" sz="2600" b="1" smtClean="0"/>
              <a:t>účetnictví neziskových organizací</a:t>
            </a:r>
            <a:r>
              <a:rPr lang="cs-CZ" altLang="cs-CZ" sz="2600" smtClean="0"/>
              <a:t>, tj. teorie včetně zaúčtování konkrétních účetních případů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b) </a:t>
            </a:r>
            <a:r>
              <a:rPr lang="cs-CZ" altLang="cs-CZ" sz="2600" b="1" smtClean="0"/>
              <a:t>účetnictví územních samosprávných celků</a:t>
            </a:r>
            <a:r>
              <a:rPr lang="cs-CZ" altLang="cs-CZ" sz="2600" smtClean="0"/>
              <a:t>, tj. teorie včetně účetních případů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Celková známka bude průměr ze dvou testů. Podmínka: z žádného testu nemůže být hodnocení F.</a:t>
            </a:r>
          </a:p>
        </p:txBody>
      </p:sp>
    </p:spTree>
    <p:extLst>
      <p:ext uri="{BB962C8B-B14F-4D97-AF65-F5344CB8AC3E}">
        <p14:creationId xmlns:p14="http://schemas.microsoft.com/office/powerpoint/2010/main" val="310893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22.2.2019</a:t>
            </a:r>
            <a:endParaRPr lang="cs-CZ" altLang="cs-CZ" sz="1200"/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367CB02-6C90-437F-BA26-5852367376BC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Příklad: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Založena firma s vkladem v hotovosti 20.000,- Kč, bylo nakoupeno zboží za 13.000,- Kč a prodáno za hotové za 15.000,- Kč (jeho nákupní hodnota byla 12.000,- Kč).</a:t>
            </a:r>
          </a:p>
          <a:p>
            <a:pPr eaLnBrk="1" hangingPunct="1"/>
            <a:r>
              <a:rPr lang="cs-CZ" altLang="cs-CZ" i="1" smtClean="0"/>
              <a:t>Příklad zhodnoťte z pohledu změn v rozvaze a z pohledu hospodaření a toku finančních prostředků.</a:t>
            </a:r>
          </a:p>
        </p:txBody>
      </p:sp>
    </p:spTree>
    <p:extLst>
      <p:ext uri="{BB962C8B-B14F-4D97-AF65-F5344CB8AC3E}">
        <p14:creationId xmlns:p14="http://schemas.microsoft.com/office/powerpoint/2010/main" val="248597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22.2.2019</a:t>
            </a:r>
            <a:endParaRPr lang="cs-CZ" altLang="cs-CZ" sz="1200"/>
          </a:p>
        </p:txBody>
      </p:sp>
      <p:sp>
        <p:nvSpPr>
          <p:cNvPr id="61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658AA9A-16BD-45D6-8687-C5FBCB4DC546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Řešení: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z="2600" i="1" dirty="0" smtClean="0"/>
          </a:p>
          <a:p>
            <a:pPr eaLnBrk="1" hangingPunct="1"/>
            <a:r>
              <a:rPr lang="cs-CZ" altLang="cs-CZ" sz="2600" i="1" dirty="0" smtClean="0"/>
              <a:t>Ad 1. </a:t>
            </a:r>
            <a:r>
              <a:rPr lang="cs-CZ" altLang="cs-CZ" sz="2600" b="1" i="1" dirty="0" smtClean="0"/>
              <a:t>Rozvaha</a:t>
            </a:r>
            <a:r>
              <a:rPr lang="cs-CZ" altLang="cs-CZ" sz="2600" i="1" dirty="0" smtClean="0"/>
              <a:t> na začátku období: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 i="1" dirty="0" smtClean="0"/>
              <a:t>Peněžní prostředky	20.000,-    		Vlastní vklad		20.000,-</a:t>
            </a:r>
          </a:p>
          <a:p>
            <a:pPr eaLnBrk="1" hangingPunct="1"/>
            <a:r>
              <a:rPr lang="cs-CZ" altLang="cs-CZ" sz="2600" i="1" dirty="0" smtClean="0"/>
              <a:t>Rozvaha na konci období:</a:t>
            </a:r>
            <a:endParaRPr lang="cs-CZ" altLang="cs-CZ" sz="26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 i="1" dirty="0" smtClean="0"/>
              <a:t>Peněžní prostředky	22.000,-	 	Vlastní vklad		20.000,-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 i="1" dirty="0" smtClean="0"/>
              <a:t>Zboží			  1.000,-  	Zisk			  3.000,-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 i="1" dirty="0" smtClean="0"/>
              <a:t>Majetek celkem		23.000,-  	Zdroje celkem		23.000,-</a:t>
            </a:r>
          </a:p>
          <a:p>
            <a:pPr eaLnBrk="1" hangingPunct="1"/>
            <a:r>
              <a:rPr lang="cs-CZ" altLang="cs-CZ" sz="2600" i="1" dirty="0" smtClean="0"/>
              <a:t>Ad 2. </a:t>
            </a:r>
            <a:r>
              <a:rPr lang="cs-CZ" altLang="cs-CZ" sz="2600" b="1" i="1" dirty="0" smtClean="0"/>
              <a:t>Výkaz zisku a ztráty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 i="1" dirty="0" smtClean="0"/>
              <a:t>Náklady			12.000,-	 Tržby			15.000,-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 i="1" dirty="0" smtClean="0"/>
              <a:t>Zisk				  3.000,-</a:t>
            </a:r>
            <a:endParaRPr lang="cs-CZ" altLang="cs-CZ" sz="2600" dirty="0" smtClean="0"/>
          </a:p>
        </p:txBody>
      </p:sp>
      <p:sp>
        <p:nvSpPr>
          <p:cNvPr id="6150" name="Line 4"/>
          <p:cNvSpPr>
            <a:spLocks noChangeShapeType="1"/>
          </p:cNvSpPr>
          <p:nvPr/>
        </p:nvSpPr>
        <p:spPr bwMode="auto">
          <a:xfrm>
            <a:off x="647700" y="2564904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1" name="Line 5"/>
          <p:cNvSpPr>
            <a:spLocks noChangeShapeType="1"/>
          </p:cNvSpPr>
          <p:nvPr/>
        </p:nvSpPr>
        <p:spPr bwMode="auto">
          <a:xfrm>
            <a:off x="647700" y="3284984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2" name="Line 6"/>
          <p:cNvSpPr>
            <a:spLocks noChangeShapeType="1"/>
          </p:cNvSpPr>
          <p:nvPr/>
        </p:nvSpPr>
        <p:spPr bwMode="auto">
          <a:xfrm>
            <a:off x="647700" y="4725144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3" name="Line 7"/>
          <p:cNvSpPr>
            <a:spLocks noChangeShapeType="1"/>
          </p:cNvSpPr>
          <p:nvPr/>
        </p:nvSpPr>
        <p:spPr bwMode="auto">
          <a:xfrm>
            <a:off x="4139952" y="26003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4" name="Line 8"/>
          <p:cNvSpPr>
            <a:spLocks noChangeShapeType="1"/>
          </p:cNvSpPr>
          <p:nvPr/>
        </p:nvSpPr>
        <p:spPr bwMode="auto">
          <a:xfrm>
            <a:off x="4139952" y="3284984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5" name="Line 9"/>
          <p:cNvSpPr>
            <a:spLocks noChangeShapeType="1"/>
          </p:cNvSpPr>
          <p:nvPr/>
        </p:nvSpPr>
        <p:spPr bwMode="auto">
          <a:xfrm>
            <a:off x="4211960" y="4725144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238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22.2.2019</a:t>
            </a:r>
            <a:endParaRPr lang="cs-CZ" altLang="cs-CZ" sz="1200"/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BD7558B-FFD3-424D-AA51-8C329B22F06D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/>
              <a:t>Peněžní tok </a:t>
            </a:r>
            <a:r>
              <a:rPr lang="cs-CZ" altLang="cs-CZ" i="1" smtClean="0"/>
              <a:t>(cash flow)</a:t>
            </a:r>
            <a:endParaRPr lang="cs-CZ" altLang="cs-CZ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altLang="cs-CZ" i="1" smtClean="0"/>
          </a:p>
          <a:p>
            <a:pPr eaLnBrk="1" hangingPunct="1"/>
            <a:r>
              <a:rPr lang="cs-CZ" altLang="cs-CZ" sz="2000" i="1" smtClean="0"/>
              <a:t>Počáteční stav peněžních prostředků		20.000,-</a:t>
            </a:r>
          </a:p>
          <a:p>
            <a:pPr eaLnBrk="1" hangingPunct="1"/>
            <a:r>
              <a:rPr lang="cs-CZ" altLang="cs-CZ" sz="2000" i="1" smtClean="0"/>
              <a:t>Úbytek peněžních prostředků		-	13.000,</a:t>
            </a:r>
          </a:p>
          <a:p>
            <a:pPr eaLnBrk="1" hangingPunct="1"/>
            <a:r>
              <a:rPr lang="cs-CZ" altLang="cs-CZ" sz="2000" i="1" smtClean="0"/>
              <a:t>Přírůstek peněžních prostředků (tržby)	+	15.000,-</a:t>
            </a:r>
          </a:p>
          <a:p>
            <a:pPr eaLnBrk="1" hangingPunct="1"/>
            <a:r>
              <a:rPr lang="cs-CZ" altLang="cs-CZ" sz="2000" i="1" smtClean="0"/>
              <a:t>Konečný stav peněžních prostředků		22.000,-</a:t>
            </a:r>
          </a:p>
        </p:txBody>
      </p:sp>
    </p:spTree>
    <p:extLst>
      <p:ext uri="{BB962C8B-B14F-4D97-AF65-F5344CB8AC3E}">
        <p14:creationId xmlns:p14="http://schemas.microsoft.com/office/powerpoint/2010/main" val="38907408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257</Words>
  <Application>Microsoft Office PowerPoint</Application>
  <PresentationFormat>Předvádění na obrazovce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Účetnictví a rozbory ve VS</vt:lpstr>
      <vt:lpstr>Vymezení prostoru</vt:lpstr>
      <vt:lpstr>Výuka – 1. setkání</vt:lpstr>
      <vt:lpstr>Výuka – 2. setkání</vt:lpstr>
      <vt:lpstr>Výuka – 3. setkání</vt:lpstr>
      <vt:lpstr>Zakončení předmětu</vt:lpstr>
      <vt:lpstr>Příklad:</vt:lpstr>
      <vt:lpstr>Řešení:</vt:lpstr>
      <vt:lpstr>Peněžní tok (cash flow)</vt:lpstr>
      <vt:lpstr>Opakování pojmů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a rozbory ve VS</dc:title>
  <dc:creator>Hana</dc:creator>
  <cp:lastModifiedBy>HJurajdova</cp:lastModifiedBy>
  <cp:revision>16</cp:revision>
  <dcterms:created xsi:type="dcterms:W3CDTF">2013-03-02T01:37:02Z</dcterms:created>
  <dcterms:modified xsi:type="dcterms:W3CDTF">2019-02-14T11:58:32Z</dcterms:modified>
</cp:coreProperties>
</file>