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Lst>
  <p:sldSz cx="4610100" cy="3460750"/>
  <p:notesSz cx="4610100" cy="34607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77" autoAdjust="0"/>
  </p:normalViewPr>
  <p:slideViewPr>
    <p:cSldViewPr>
      <p:cViewPr varScale="1">
        <p:scale>
          <a:sx n="218" d="100"/>
          <a:sy n="218" d="100"/>
        </p:scale>
        <p:origin x="1788" y="1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Лист1!$B$1</c:f>
              <c:strCache>
                <c:ptCount val="1"/>
                <c:pt idx="0">
                  <c:v>Simple Interest</c:v>
                </c:pt>
              </c:strCache>
            </c:strRef>
          </c:tx>
          <c:marker>
            <c:symbol val="none"/>
          </c:marker>
          <c:cat>
            <c:numRef>
              <c:f>Лист1!$A$2:$A$21</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Лист1!$B$2:$B$21</c:f>
              <c:numCache>
                <c:formatCode>General</c:formatCode>
                <c:ptCount val="11"/>
                <c:pt idx="0">
                  <c:v>1000</c:v>
                </c:pt>
                <c:pt idx="1">
                  <c:v>1100</c:v>
                </c:pt>
                <c:pt idx="2">
                  <c:v>1200</c:v>
                </c:pt>
                <c:pt idx="3">
                  <c:v>1300</c:v>
                </c:pt>
                <c:pt idx="4">
                  <c:v>1400</c:v>
                </c:pt>
                <c:pt idx="5">
                  <c:v>1500</c:v>
                </c:pt>
                <c:pt idx="6">
                  <c:v>1600</c:v>
                </c:pt>
                <c:pt idx="7">
                  <c:v>1700.0000000000002</c:v>
                </c:pt>
                <c:pt idx="8">
                  <c:v>1800</c:v>
                </c:pt>
                <c:pt idx="9">
                  <c:v>1900</c:v>
                </c:pt>
                <c:pt idx="10">
                  <c:v>2000</c:v>
                </c:pt>
              </c:numCache>
            </c:numRef>
          </c:val>
          <c:smooth val="0"/>
          <c:extLst>
            <c:ext xmlns:c16="http://schemas.microsoft.com/office/drawing/2014/chart" uri="{C3380CC4-5D6E-409C-BE32-E72D297353CC}">
              <c16:uniqueId val="{00000000-C1E0-40DA-BFAE-B5E225269F45}"/>
            </c:ext>
          </c:extLst>
        </c:ser>
        <c:ser>
          <c:idx val="1"/>
          <c:order val="1"/>
          <c:tx>
            <c:strRef>
              <c:f>Лист1!$C$1</c:f>
              <c:strCache>
                <c:ptCount val="1"/>
                <c:pt idx="0">
                  <c:v>Compound Interest</c:v>
                </c:pt>
              </c:strCache>
            </c:strRef>
          </c:tx>
          <c:marker>
            <c:symbol val="none"/>
          </c:marker>
          <c:cat>
            <c:numRef>
              <c:f>Лист1!$A$2:$A$21</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Лист1!$C$2:$C$21</c:f>
              <c:numCache>
                <c:formatCode>General</c:formatCode>
                <c:ptCount val="11"/>
                <c:pt idx="0">
                  <c:v>1000</c:v>
                </c:pt>
                <c:pt idx="1">
                  <c:v>1100</c:v>
                </c:pt>
                <c:pt idx="2">
                  <c:v>1210.0000000000002</c:v>
                </c:pt>
                <c:pt idx="3">
                  <c:v>1331.0000000000005</c:v>
                </c:pt>
                <c:pt idx="4">
                  <c:v>1464.1000000000004</c:v>
                </c:pt>
                <c:pt idx="5">
                  <c:v>1610.5100000000004</c:v>
                </c:pt>
                <c:pt idx="6">
                  <c:v>1771.5610000000008</c:v>
                </c:pt>
                <c:pt idx="7">
                  <c:v>1948.7171000000012</c:v>
                </c:pt>
                <c:pt idx="8">
                  <c:v>2143.5888100000011</c:v>
                </c:pt>
                <c:pt idx="9">
                  <c:v>2357.9476910000017</c:v>
                </c:pt>
                <c:pt idx="10">
                  <c:v>2593.7424601000021</c:v>
                </c:pt>
              </c:numCache>
            </c:numRef>
          </c:val>
          <c:smooth val="0"/>
          <c:extLst>
            <c:ext xmlns:c16="http://schemas.microsoft.com/office/drawing/2014/chart" uri="{C3380CC4-5D6E-409C-BE32-E72D297353CC}">
              <c16:uniqueId val="{00000001-C1E0-40DA-BFAE-B5E225269F45}"/>
            </c:ext>
          </c:extLst>
        </c:ser>
        <c:ser>
          <c:idx val="2"/>
          <c:order val="2"/>
          <c:tx>
            <c:strRef>
              <c:f>Лист1!$D$1</c:f>
              <c:strCache>
                <c:ptCount val="1"/>
                <c:pt idx="0">
                  <c:v>%</c:v>
                </c:pt>
              </c:strCache>
            </c:strRef>
          </c:tx>
          <c:marker>
            <c:symbol val="none"/>
          </c:marker>
          <c:cat>
            <c:numRef>
              <c:f>Лист1!$A$2:$A$21</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Лист1!$D$2:$D$21</c:f>
              <c:numCache>
                <c:formatCode>General</c:formatCode>
                <c:ptCount val="11"/>
                <c:pt idx="0">
                  <c:v>0.1</c:v>
                </c:pt>
              </c:numCache>
            </c:numRef>
          </c:val>
          <c:smooth val="0"/>
          <c:extLst>
            <c:ext xmlns:c16="http://schemas.microsoft.com/office/drawing/2014/chart" uri="{C3380CC4-5D6E-409C-BE32-E72D297353CC}">
              <c16:uniqueId val="{00000002-C1E0-40DA-BFAE-B5E225269F45}"/>
            </c:ext>
          </c:extLst>
        </c:ser>
        <c:dLbls>
          <c:showLegendKey val="0"/>
          <c:showVal val="0"/>
          <c:showCatName val="0"/>
          <c:showSerName val="0"/>
          <c:showPercent val="0"/>
          <c:showBubbleSize val="0"/>
        </c:dLbls>
        <c:smooth val="0"/>
        <c:axId val="94349184"/>
        <c:axId val="94350720"/>
      </c:lineChart>
      <c:catAx>
        <c:axId val="94349184"/>
        <c:scaling>
          <c:orientation val="minMax"/>
        </c:scaling>
        <c:delete val="0"/>
        <c:axPos val="b"/>
        <c:numFmt formatCode="General" sourceLinked="1"/>
        <c:majorTickMark val="out"/>
        <c:minorTickMark val="none"/>
        <c:tickLblPos val="nextTo"/>
        <c:crossAx val="94350720"/>
        <c:crosses val="autoZero"/>
        <c:auto val="1"/>
        <c:lblAlgn val="ctr"/>
        <c:lblOffset val="100"/>
        <c:noMultiLvlLbl val="0"/>
      </c:catAx>
      <c:valAx>
        <c:axId val="94350720"/>
        <c:scaling>
          <c:orientation val="minMax"/>
        </c:scaling>
        <c:delete val="0"/>
        <c:axPos val="l"/>
        <c:majorGridlines/>
        <c:numFmt formatCode="General" sourceLinked="1"/>
        <c:majorTickMark val="out"/>
        <c:minorTickMark val="none"/>
        <c:tickLblPos val="none"/>
        <c:crossAx val="94349184"/>
        <c:crosses val="autoZero"/>
        <c:crossBetween val="between"/>
      </c:valAx>
    </c:plotArea>
    <c:legend>
      <c:legendPos val="r"/>
      <c:legendEntry>
        <c:idx val="2"/>
        <c:delete val="1"/>
      </c:legendEntry>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2611438" y="0"/>
            <a:ext cx="1997075" cy="173038"/>
          </a:xfrm>
          <a:prstGeom prst="rect">
            <a:avLst/>
          </a:prstGeom>
        </p:spPr>
        <p:txBody>
          <a:bodyPr vert="horz" lIns="91440" tIns="45720" rIns="91440" bIns="45720" rtlCol="0"/>
          <a:lstStyle>
            <a:lvl1pPr algn="r">
              <a:defRPr sz="1200"/>
            </a:lvl1pPr>
          </a:lstStyle>
          <a:p>
            <a:fld id="{E36F78F4-4A06-440D-873A-2B0562AC4B14}" type="datetimeFigureOut">
              <a:rPr lang="ru-RU" smtClean="0"/>
              <a:t>11.03.2019</a:t>
            </a:fld>
            <a:endParaRPr lang="ru-RU"/>
          </a:p>
        </p:txBody>
      </p:sp>
      <p:sp>
        <p:nvSpPr>
          <p:cNvPr id="4" name="Образ слайда 3"/>
          <p:cNvSpPr>
            <a:spLocks noGrp="1" noRot="1" noChangeAspect="1"/>
          </p:cNvSpPr>
          <p:nvPr>
            <p:ph type="sldImg" idx="2"/>
          </p:nvPr>
        </p:nvSpPr>
        <p:spPr>
          <a:xfrm>
            <a:off x="1441450" y="260350"/>
            <a:ext cx="1727200" cy="12969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460375" y="1644650"/>
            <a:ext cx="3689350" cy="1557338"/>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3287713"/>
            <a:ext cx="1997075" cy="17303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2611438" y="3287713"/>
            <a:ext cx="1997075" cy="173037"/>
          </a:xfrm>
          <a:prstGeom prst="rect">
            <a:avLst/>
          </a:prstGeom>
        </p:spPr>
        <p:txBody>
          <a:bodyPr vert="horz" lIns="91440" tIns="45720" rIns="91440" bIns="45720" rtlCol="0" anchor="b"/>
          <a:lstStyle>
            <a:lvl1pPr algn="r">
              <a:defRPr sz="1200"/>
            </a:lvl1pPr>
          </a:lstStyle>
          <a:p>
            <a:fld id="{01EA10B2-0817-41E2-8C0A-3BA3B8DAFD80}" type="slidenum">
              <a:rPr lang="ru-RU" smtClean="0"/>
              <a:t>‹#›</a:t>
            </a:fld>
            <a:endParaRPr lang="ru-RU"/>
          </a:p>
        </p:txBody>
      </p:sp>
    </p:spTree>
    <p:extLst>
      <p:ext uri="{BB962C8B-B14F-4D97-AF65-F5344CB8AC3E}">
        <p14:creationId xmlns:p14="http://schemas.microsoft.com/office/powerpoint/2010/main" val="667797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1EA10B2-0817-41E2-8C0A-3BA3B8DAFD80}" type="slidenum">
              <a:rPr lang="ru-RU" smtClean="0"/>
              <a:t>1</a:t>
            </a:fld>
            <a:endParaRPr lang="ru-RU"/>
          </a:p>
        </p:txBody>
      </p:sp>
    </p:spTree>
    <p:extLst>
      <p:ext uri="{BB962C8B-B14F-4D97-AF65-F5344CB8AC3E}">
        <p14:creationId xmlns:p14="http://schemas.microsoft.com/office/powerpoint/2010/main" val="2823038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e number is equal to 2,718281828</a:t>
            </a:r>
          </a:p>
          <a:p>
            <a:r>
              <a:rPr lang="en-US" dirty="0" smtClean="0"/>
              <a:t>there is a tip how to memorise it:</a:t>
            </a:r>
            <a:r>
              <a:rPr lang="en-US" baseline="0" dirty="0" smtClean="0"/>
              <a:t> it is just 2,7 and then two times we have the birth year of Leo Tolstoy, which is 1828</a:t>
            </a:r>
          </a:p>
          <a:p>
            <a:r>
              <a:rPr lang="en-US" baseline="0" dirty="0" smtClean="0"/>
              <a:t>probably, it is the best way to memorise the writer’s year of birth, but</a:t>
            </a:r>
            <a:r>
              <a:rPr lang="ru-RU" baseline="0" dirty="0" smtClean="0"/>
              <a:t> </a:t>
            </a:r>
            <a:r>
              <a:rPr lang="en-US" baseline="0" dirty="0" smtClean="0"/>
              <a:t>nevertheless, it works</a:t>
            </a:r>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10</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How</a:t>
            </a:r>
            <a:r>
              <a:rPr lang="en-US" baseline="0" dirty="0" smtClean="0"/>
              <a:t> we derive FV=PV*e^ft:</a:t>
            </a:r>
          </a:p>
          <a:p>
            <a:r>
              <a:rPr lang="en-US" baseline="0" dirty="0" smtClean="0"/>
              <a:t>1) FV=PV(1+r)^n     - future value formula</a:t>
            </a:r>
          </a:p>
          <a:p>
            <a:r>
              <a:rPr lang="en-US" baseline="0" dirty="0" smtClean="0"/>
              <a:t>2)FV=PV(1+e^r -1)^t   - replace r by the effective rate (e^r – 1) and n by the number of years t</a:t>
            </a:r>
          </a:p>
          <a:p>
            <a:r>
              <a:rPr lang="en-US" baseline="0" dirty="0" smtClean="0"/>
              <a:t>3)FV=PV*e^rt - simplify</a:t>
            </a:r>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11</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12</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13</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14</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15</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16</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17</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18</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19</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1EA10B2-0817-41E2-8C0A-3BA3B8DAFD80}" type="slidenum">
              <a:rPr lang="ru-RU" smtClean="0"/>
              <a:t>2</a:t>
            </a:fld>
            <a:endParaRPr lang="ru-RU"/>
          </a:p>
        </p:txBody>
      </p:sp>
    </p:spTree>
    <p:extLst>
      <p:ext uri="{BB962C8B-B14F-4D97-AF65-F5344CB8AC3E}">
        <p14:creationId xmlns:p14="http://schemas.microsoft.com/office/powerpoint/2010/main" val="1431504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Derivation of the formula: as</a:t>
            </a:r>
            <a:r>
              <a:rPr lang="en-US" baseline="0" dirty="0" smtClean="0"/>
              <a:t> it was mentioned, to find the amount of money in an account, one should add an interest to a principal. Hence, we have:</a:t>
            </a:r>
          </a:p>
          <a:p>
            <a:r>
              <a:rPr lang="en-US" dirty="0" smtClean="0"/>
              <a:t>PV+Interest=PV+PVr=PV(1+r)</a:t>
            </a:r>
            <a:r>
              <a:rPr lang="en-US" baseline="0" dirty="0" smtClean="0"/>
              <a:t> -1</a:t>
            </a:r>
            <a:r>
              <a:rPr lang="en-US" baseline="30000" dirty="0" smtClean="0"/>
              <a:t>st</a:t>
            </a:r>
            <a:r>
              <a:rPr lang="en-US" baseline="0" dirty="0" smtClean="0"/>
              <a:t> year</a:t>
            </a:r>
          </a:p>
          <a:p>
            <a:r>
              <a:rPr lang="en-US" baseline="0" dirty="0" smtClean="0"/>
              <a:t>PV+PVr+PVr=PV(1+2r) – 2</a:t>
            </a:r>
            <a:r>
              <a:rPr lang="en-US" baseline="30000" dirty="0" smtClean="0"/>
              <a:t>nd</a:t>
            </a:r>
            <a:r>
              <a:rPr lang="en-US" baseline="0" dirty="0" smtClean="0"/>
              <a:t> year</a:t>
            </a:r>
          </a:p>
          <a:p>
            <a:r>
              <a:rPr lang="en-US" baseline="0" dirty="0" smtClean="0"/>
              <a:t>PV+PVr+PVr+PVr=PV(1+3r) – 3</a:t>
            </a:r>
            <a:r>
              <a:rPr lang="en-US" baseline="30000" dirty="0" smtClean="0"/>
              <a:t>rd</a:t>
            </a:r>
            <a:r>
              <a:rPr lang="en-US" baseline="0" dirty="0" smtClean="0"/>
              <a:t> year</a:t>
            </a:r>
          </a:p>
          <a:p>
            <a:r>
              <a:rPr lang="en-US" baseline="0" dirty="0" smtClean="0"/>
              <a:t>So, at the and of t-th year we have PV(1+tr)</a:t>
            </a:r>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3</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Derivation of the formula:</a:t>
            </a:r>
          </a:p>
          <a:p>
            <a:r>
              <a:rPr lang="en-US" dirty="0" smtClean="0"/>
              <a:t>FV=PV+PVr=PV(1+r) – 1</a:t>
            </a:r>
            <a:r>
              <a:rPr lang="en-US" baseline="30000" dirty="0" smtClean="0"/>
              <a:t>st</a:t>
            </a:r>
            <a:r>
              <a:rPr lang="en-US" dirty="0" smtClean="0"/>
              <a:t> year</a:t>
            </a:r>
          </a:p>
          <a:p>
            <a:r>
              <a:rPr lang="en-US" dirty="0" smtClean="0"/>
              <a:t>FV=PV(1+r)+rPV(1+r)=PV(1+r)[1+r]=PV(1+r)^2</a:t>
            </a:r>
            <a:r>
              <a:rPr lang="en-US" baseline="0" dirty="0" smtClean="0"/>
              <a:t> – 2</a:t>
            </a:r>
            <a:r>
              <a:rPr lang="en-US" baseline="30000" dirty="0" smtClean="0"/>
              <a:t>nd</a:t>
            </a:r>
            <a:r>
              <a:rPr lang="en-US" baseline="0" dirty="0" smtClean="0"/>
              <a:t> year</a:t>
            </a:r>
          </a:p>
          <a:p>
            <a:r>
              <a:rPr lang="en-US" baseline="0" dirty="0" smtClean="0"/>
              <a:t>FV=PV(1+r)^2+rPV(1+r)^2=PV(1+r)^2[1+r]=PV(1+r)^3 – 3</a:t>
            </a:r>
            <a:r>
              <a:rPr lang="en-US" baseline="30000" dirty="0" smtClean="0"/>
              <a:t>rd</a:t>
            </a:r>
            <a:r>
              <a:rPr lang="en-US" baseline="0" dirty="0" smtClean="0"/>
              <a:t> year</a:t>
            </a:r>
          </a:p>
          <a:p>
            <a:r>
              <a:rPr lang="en-US" baseline="0" dirty="0" smtClean="0"/>
              <a:t>So, at the end of t-th year we have FV=PV(1+r)^n</a:t>
            </a:r>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4</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If we have non-integer</a:t>
            </a:r>
            <a:r>
              <a:rPr lang="en-US" baseline="0" dirty="0" smtClean="0"/>
              <a:t> number of interest periods, then we can maximise our investment using a compound interest for an integer number of interest periods and simple interest for the rest.</a:t>
            </a:r>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5</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If we have non-integer</a:t>
            </a:r>
            <a:r>
              <a:rPr lang="en-US" baseline="0" dirty="0" smtClean="0"/>
              <a:t> number of interest periods, then we can maximise our investment using a compound interest for an integer number of interest periods and simple interest for the rest.</a:t>
            </a:r>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6</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7</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8</a:t>
            </a:fld>
            <a:endParaRPr lang="ru-RU"/>
          </a:p>
        </p:txBody>
      </p:sp>
    </p:spTree>
    <p:extLst>
      <p:ext uri="{BB962C8B-B14F-4D97-AF65-F5344CB8AC3E}">
        <p14:creationId xmlns:p14="http://schemas.microsoft.com/office/powerpoint/2010/main" val="3137297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EA10B2-0817-41E2-8C0A-3BA3B8DAFD80}" type="slidenum">
              <a:rPr lang="ru-RU" smtClean="0"/>
              <a:t>9</a:t>
            </a:fld>
            <a:endParaRPr lang="ru-RU"/>
          </a:p>
        </p:txBody>
      </p:sp>
    </p:spTree>
    <p:extLst>
      <p:ext uri="{BB962C8B-B14F-4D97-AF65-F5344CB8AC3E}">
        <p14:creationId xmlns:p14="http://schemas.microsoft.com/office/powerpoint/2010/main" val="313729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45757" y="1072832"/>
            <a:ext cx="3918585" cy="72675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91515" y="1938020"/>
            <a:ext cx="3227070" cy="865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600" b="0" i="0">
                <a:solidFill>
                  <a:schemeClr val="bg1"/>
                </a:solidFill>
                <a:latin typeface="Times New Roman"/>
                <a:cs typeface="Times New Roman"/>
              </a:defRPr>
            </a:lvl1pPr>
          </a:lstStyle>
          <a:p>
            <a:pPr marL="12700">
              <a:lnSpc>
                <a:spcPts val="650"/>
              </a:lnSpc>
            </a:pPr>
            <a:r>
              <a:rPr spc="40" dirty="0"/>
              <a:t>Lud¥k</a:t>
            </a:r>
            <a:r>
              <a:rPr spc="25" dirty="0"/>
              <a:t> </a:t>
            </a:r>
            <a:r>
              <a:rPr spc="60" dirty="0"/>
              <a:t>Benada</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600" b="0" i="0">
                <a:solidFill>
                  <a:schemeClr val="bg1"/>
                </a:solidFill>
                <a:latin typeface="Times New Roman"/>
                <a:cs typeface="Times New Roman"/>
              </a:defRPr>
            </a:lvl1pPr>
          </a:lstStyle>
          <a:p>
            <a:pPr marL="12700">
              <a:lnSpc>
                <a:spcPts val="650"/>
              </a:lnSpc>
            </a:pPr>
            <a:r>
              <a:rPr spc="40" dirty="0"/>
              <a:t>Lud¥k</a:t>
            </a:r>
            <a:r>
              <a:rPr spc="25" dirty="0"/>
              <a:t> </a:t>
            </a:r>
            <a:r>
              <a:rPr spc="60" dirty="0"/>
              <a:t>Benada</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30505" y="795972"/>
            <a:ext cx="2005393"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374201" y="795972"/>
            <a:ext cx="2005393" cy="228409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600" b="0" i="0">
                <a:solidFill>
                  <a:schemeClr val="bg1"/>
                </a:solidFill>
                <a:latin typeface="Times New Roman"/>
                <a:cs typeface="Times New Roman"/>
              </a:defRPr>
            </a:lvl1pPr>
          </a:lstStyle>
          <a:p>
            <a:pPr marL="12700">
              <a:lnSpc>
                <a:spcPts val="650"/>
              </a:lnSpc>
            </a:pPr>
            <a:r>
              <a:rPr spc="40" dirty="0"/>
              <a:t>Lud¥k</a:t>
            </a:r>
            <a:r>
              <a:rPr spc="25" dirty="0"/>
              <a:t> </a:t>
            </a:r>
            <a:r>
              <a:rPr spc="60" dirty="0"/>
              <a:t>Benada</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defRPr sz="600" b="0" i="0">
                <a:solidFill>
                  <a:schemeClr val="bg1"/>
                </a:solidFill>
                <a:latin typeface="Times New Roman"/>
                <a:cs typeface="Times New Roman"/>
              </a:defRPr>
            </a:lvl1pPr>
          </a:lstStyle>
          <a:p>
            <a:pPr marL="12700">
              <a:lnSpc>
                <a:spcPts val="650"/>
              </a:lnSpc>
            </a:pPr>
            <a:r>
              <a:rPr spc="40" dirty="0"/>
              <a:t>Lud¥k</a:t>
            </a:r>
            <a:r>
              <a:rPr spc="25" dirty="0"/>
              <a:t> </a:t>
            </a:r>
            <a:r>
              <a:rPr spc="60" dirty="0"/>
              <a:t>Benada</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600" b="0" i="0">
                <a:solidFill>
                  <a:schemeClr val="bg1"/>
                </a:solidFill>
                <a:latin typeface="Times New Roman"/>
                <a:cs typeface="Times New Roman"/>
              </a:defRPr>
            </a:lvl1pPr>
          </a:lstStyle>
          <a:p>
            <a:pPr marL="12700">
              <a:lnSpc>
                <a:spcPts val="650"/>
              </a:lnSpc>
            </a:pPr>
            <a:r>
              <a:rPr spc="40" dirty="0"/>
              <a:t>Lud¥k</a:t>
            </a:r>
            <a:r>
              <a:rPr spc="25" dirty="0"/>
              <a:t> </a:t>
            </a:r>
            <a:r>
              <a:rPr spc="60" dirty="0"/>
              <a:t>Benada</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23667" y="3248849"/>
            <a:ext cx="43180" cy="30480"/>
          </a:xfrm>
          <a:custGeom>
            <a:avLst/>
            <a:gdLst/>
            <a:ahLst/>
            <a:cxnLst/>
            <a:rect l="l" t="t" r="r" b="b"/>
            <a:pathLst>
              <a:path w="43180" h="30479">
                <a:moveTo>
                  <a:pt x="0" y="30366"/>
                </a:moveTo>
                <a:lnTo>
                  <a:pt x="43019" y="30366"/>
                </a:lnTo>
                <a:lnTo>
                  <a:pt x="43019" y="0"/>
                </a:lnTo>
                <a:lnTo>
                  <a:pt x="0" y="0"/>
                </a:lnTo>
                <a:lnTo>
                  <a:pt x="0" y="30366"/>
                </a:lnTo>
                <a:close/>
              </a:path>
            </a:pathLst>
          </a:custGeom>
          <a:ln w="5060">
            <a:solidFill>
              <a:srgbClr val="ADADE0"/>
            </a:solidFill>
          </a:ln>
        </p:spPr>
        <p:txBody>
          <a:bodyPr wrap="square" lIns="0" tIns="0" rIns="0" bIns="0" rtlCol="0"/>
          <a:lstStyle/>
          <a:p>
            <a:endParaRPr/>
          </a:p>
        </p:txBody>
      </p:sp>
      <p:sp>
        <p:nvSpPr>
          <p:cNvPr id="17" name="bk object 17"/>
          <p:cNvSpPr/>
          <p:nvPr/>
        </p:nvSpPr>
        <p:spPr>
          <a:xfrm>
            <a:off x="2944050" y="3244887"/>
            <a:ext cx="25400" cy="38100"/>
          </a:xfrm>
          <a:custGeom>
            <a:avLst/>
            <a:gdLst/>
            <a:ahLst/>
            <a:cxnLst/>
            <a:rect l="l" t="t" r="r" b="b"/>
            <a:pathLst>
              <a:path w="25400" h="38100">
                <a:moveTo>
                  <a:pt x="25400" y="0"/>
                </a:moveTo>
                <a:lnTo>
                  <a:pt x="0" y="19050"/>
                </a:lnTo>
                <a:lnTo>
                  <a:pt x="25400" y="38100"/>
                </a:lnTo>
                <a:lnTo>
                  <a:pt x="25400" y="0"/>
                </a:lnTo>
                <a:close/>
              </a:path>
            </a:pathLst>
          </a:custGeom>
          <a:solidFill>
            <a:srgbClr val="D6D6EF"/>
          </a:solidFill>
        </p:spPr>
        <p:txBody>
          <a:bodyPr wrap="square" lIns="0" tIns="0" rIns="0" bIns="0" rtlCol="0"/>
          <a:lstStyle/>
          <a:p>
            <a:endParaRPr/>
          </a:p>
        </p:txBody>
      </p:sp>
      <p:sp>
        <p:nvSpPr>
          <p:cNvPr id="18" name="bk object 18"/>
          <p:cNvSpPr/>
          <p:nvPr/>
        </p:nvSpPr>
        <p:spPr>
          <a:xfrm>
            <a:off x="3121853" y="3244887"/>
            <a:ext cx="25400" cy="38100"/>
          </a:xfrm>
          <a:custGeom>
            <a:avLst/>
            <a:gdLst/>
            <a:ahLst/>
            <a:cxnLst/>
            <a:rect l="l" t="t" r="r" b="b"/>
            <a:pathLst>
              <a:path w="25400" h="38100">
                <a:moveTo>
                  <a:pt x="0" y="0"/>
                </a:moveTo>
                <a:lnTo>
                  <a:pt x="0" y="38100"/>
                </a:lnTo>
                <a:lnTo>
                  <a:pt x="25399" y="19050"/>
                </a:lnTo>
                <a:lnTo>
                  <a:pt x="0" y="0"/>
                </a:lnTo>
                <a:close/>
              </a:path>
            </a:pathLst>
          </a:custGeom>
          <a:solidFill>
            <a:srgbClr val="D6D6EF"/>
          </a:solidFill>
        </p:spPr>
        <p:txBody>
          <a:bodyPr wrap="square" lIns="0" tIns="0" rIns="0" bIns="0" rtlCol="0"/>
          <a:lstStyle/>
          <a:p>
            <a:endParaRPr/>
          </a:p>
        </p:txBody>
      </p:sp>
      <p:sp>
        <p:nvSpPr>
          <p:cNvPr id="19" name="bk object 19"/>
          <p:cNvSpPr/>
          <p:nvPr/>
        </p:nvSpPr>
        <p:spPr>
          <a:xfrm>
            <a:off x="3287279" y="3258972"/>
            <a:ext cx="43180" cy="30480"/>
          </a:xfrm>
          <a:custGeom>
            <a:avLst/>
            <a:gdLst/>
            <a:ahLst/>
            <a:cxnLst/>
            <a:rect l="l" t="t" r="r" b="b"/>
            <a:pathLst>
              <a:path w="43179" h="30479">
                <a:moveTo>
                  <a:pt x="0" y="30366"/>
                </a:moveTo>
                <a:lnTo>
                  <a:pt x="43019" y="30366"/>
                </a:lnTo>
                <a:lnTo>
                  <a:pt x="43019" y="0"/>
                </a:lnTo>
                <a:lnTo>
                  <a:pt x="0" y="0"/>
                </a:lnTo>
                <a:lnTo>
                  <a:pt x="0" y="30366"/>
                </a:lnTo>
                <a:close/>
              </a:path>
            </a:pathLst>
          </a:custGeom>
          <a:ln w="5060">
            <a:solidFill>
              <a:srgbClr val="ADADE0"/>
            </a:solidFill>
          </a:ln>
        </p:spPr>
        <p:txBody>
          <a:bodyPr wrap="square" lIns="0" tIns="0" rIns="0" bIns="0" rtlCol="0"/>
          <a:lstStyle/>
          <a:p>
            <a:endParaRPr/>
          </a:p>
        </p:txBody>
      </p:sp>
      <p:sp>
        <p:nvSpPr>
          <p:cNvPr id="20" name="bk object 20"/>
          <p:cNvSpPr/>
          <p:nvPr/>
        </p:nvSpPr>
        <p:spPr>
          <a:xfrm>
            <a:off x="3297771" y="3248697"/>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ADADE0"/>
            </a:solidFill>
          </a:ln>
        </p:spPr>
        <p:txBody>
          <a:bodyPr wrap="square" lIns="0" tIns="0" rIns="0" bIns="0" rtlCol="0"/>
          <a:lstStyle/>
          <a:p>
            <a:endParaRPr/>
          </a:p>
        </p:txBody>
      </p:sp>
      <p:sp>
        <p:nvSpPr>
          <p:cNvPr id="21" name="bk object 21"/>
          <p:cNvSpPr/>
          <p:nvPr/>
        </p:nvSpPr>
        <p:spPr>
          <a:xfrm>
            <a:off x="3307932" y="3238537"/>
            <a:ext cx="43180" cy="30480"/>
          </a:xfrm>
          <a:custGeom>
            <a:avLst/>
            <a:gdLst/>
            <a:ahLst/>
            <a:cxnLst/>
            <a:rect l="l" t="t" r="r" b="b"/>
            <a:pathLst>
              <a:path w="43179" h="30479">
                <a:moveTo>
                  <a:pt x="0" y="10160"/>
                </a:moveTo>
                <a:lnTo>
                  <a:pt x="0" y="0"/>
                </a:lnTo>
                <a:lnTo>
                  <a:pt x="43181" y="0"/>
                </a:lnTo>
                <a:lnTo>
                  <a:pt x="43181" y="30480"/>
                </a:lnTo>
                <a:lnTo>
                  <a:pt x="33019" y="30480"/>
                </a:lnTo>
              </a:path>
            </a:pathLst>
          </a:custGeom>
          <a:ln w="5060">
            <a:solidFill>
              <a:srgbClr val="ADADE0"/>
            </a:solidFill>
          </a:ln>
        </p:spPr>
        <p:txBody>
          <a:bodyPr wrap="square" lIns="0" tIns="0" rIns="0" bIns="0" rtlCol="0"/>
          <a:lstStyle/>
          <a:p>
            <a:endParaRPr/>
          </a:p>
        </p:txBody>
      </p:sp>
      <p:sp>
        <p:nvSpPr>
          <p:cNvPr id="22" name="bk object 22"/>
          <p:cNvSpPr/>
          <p:nvPr/>
        </p:nvSpPr>
        <p:spPr>
          <a:xfrm>
            <a:off x="3224111" y="3244887"/>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D6D6EF"/>
          </a:solidFill>
        </p:spPr>
        <p:txBody>
          <a:bodyPr wrap="square" lIns="0" tIns="0" rIns="0" bIns="0" rtlCol="0"/>
          <a:lstStyle/>
          <a:p>
            <a:endParaRPr/>
          </a:p>
        </p:txBody>
      </p:sp>
      <p:sp>
        <p:nvSpPr>
          <p:cNvPr id="23" name="bk object 23"/>
          <p:cNvSpPr/>
          <p:nvPr/>
        </p:nvSpPr>
        <p:spPr>
          <a:xfrm>
            <a:off x="3593072" y="3251237"/>
            <a:ext cx="38100" cy="0"/>
          </a:xfrm>
          <a:custGeom>
            <a:avLst/>
            <a:gdLst/>
            <a:ahLst/>
            <a:cxnLst/>
            <a:rect l="l" t="t" r="r" b="b"/>
            <a:pathLst>
              <a:path w="38100">
                <a:moveTo>
                  <a:pt x="0" y="0"/>
                </a:moveTo>
                <a:lnTo>
                  <a:pt x="38101" y="0"/>
                </a:lnTo>
              </a:path>
            </a:pathLst>
          </a:custGeom>
          <a:ln w="7591">
            <a:solidFill>
              <a:srgbClr val="ADADE0"/>
            </a:solidFill>
          </a:ln>
        </p:spPr>
        <p:txBody>
          <a:bodyPr wrap="square" lIns="0" tIns="0" rIns="0" bIns="0" rtlCol="0"/>
          <a:lstStyle/>
          <a:p>
            <a:endParaRPr/>
          </a:p>
        </p:txBody>
      </p:sp>
      <p:sp>
        <p:nvSpPr>
          <p:cNvPr id="24" name="bk object 24"/>
          <p:cNvSpPr/>
          <p:nvPr/>
        </p:nvSpPr>
        <p:spPr>
          <a:xfrm>
            <a:off x="3504171" y="3244887"/>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D6D6EF"/>
          </a:solidFill>
        </p:spPr>
        <p:txBody>
          <a:bodyPr wrap="square" lIns="0" tIns="0" rIns="0" bIns="0" rtlCol="0"/>
          <a:lstStyle/>
          <a:p>
            <a:endParaRPr/>
          </a:p>
        </p:txBody>
      </p:sp>
      <p:sp>
        <p:nvSpPr>
          <p:cNvPr id="25" name="bk object 25"/>
          <p:cNvSpPr/>
          <p:nvPr/>
        </p:nvSpPr>
        <p:spPr>
          <a:xfrm>
            <a:off x="3580372" y="3238537"/>
            <a:ext cx="38100" cy="0"/>
          </a:xfrm>
          <a:custGeom>
            <a:avLst/>
            <a:gdLst/>
            <a:ahLst/>
            <a:cxnLst/>
            <a:rect l="l" t="t" r="r" b="b"/>
            <a:pathLst>
              <a:path w="38100">
                <a:moveTo>
                  <a:pt x="0" y="0"/>
                </a:moveTo>
                <a:lnTo>
                  <a:pt x="38100" y="0"/>
                </a:lnTo>
              </a:path>
            </a:pathLst>
          </a:custGeom>
          <a:ln w="7591">
            <a:solidFill>
              <a:srgbClr val="D6D6EF"/>
            </a:solidFill>
          </a:ln>
        </p:spPr>
        <p:txBody>
          <a:bodyPr wrap="square" lIns="0" tIns="0" rIns="0" bIns="0" rtlCol="0"/>
          <a:lstStyle/>
          <a:p>
            <a:endParaRPr/>
          </a:p>
        </p:txBody>
      </p:sp>
      <p:sp>
        <p:nvSpPr>
          <p:cNvPr id="26" name="bk object 26"/>
          <p:cNvSpPr/>
          <p:nvPr/>
        </p:nvSpPr>
        <p:spPr>
          <a:xfrm>
            <a:off x="3593072" y="3263937"/>
            <a:ext cx="38100" cy="0"/>
          </a:xfrm>
          <a:custGeom>
            <a:avLst/>
            <a:gdLst/>
            <a:ahLst/>
            <a:cxnLst/>
            <a:rect l="l" t="t" r="r" b="b"/>
            <a:pathLst>
              <a:path w="38100">
                <a:moveTo>
                  <a:pt x="0" y="0"/>
                </a:moveTo>
                <a:lnTo>
                  <a:pt x="38101" y="0"/>
                </a:lnTo>
              </a:path>
            </a:pathLst>
          </a:custGeom>
          <a:ln w="7591">
            <a:solidFill>
              <a:srgbClr val="D6D6EF"/>
            </a:solidFill>
          </a:ln>
        </p:spPr>
        <p:txBody>
          <a:bodyPr wrap="square" lIns="0" tIns="0" rIns="0" bIns="0" rtlCol="0"/>
          <a:lstStyle/>
          <a:p>
            <a:endParaRPr/>
          </a:p>
        </p:txBody>
      </p:sp>
      <p:sp>
        <p:nvSpPr>
          <p:cNvPr id="27" name="bk object 27"/>
          <p:cNvSpPr/>
          <p:nvPr/>
        </p:nvSpPr>
        <p:spPr>
          <a:xfrm>
            <a:off x="3580372" y="3276638"/>
            <a:ext cx="38100" cy="0"/>
          </a:xfrm>
          <a:custGeom>
            <a:avLst/>
            <a:gdLst/>
            <a:ahLst/>
            <a:cxnLst/>
            <a:rect l="l" t="t" r="r" b="b"/>
            <a:pathLst>
              <a:path w="38100">
                <a:moveTo>
                  <a:pt x="0" y="0"/>
                </a:moveTo>
                <a:lnTo>
                  <a:pt x="38100" y="0"/>
                </a:lnTo>
              </a:path>
            </a:pathLst>
          </a:custGeom>
          <a:ln w="7591">
            <a:solidFill>
              <a:srgbClr val="D6D6EF"/>
            </a:solidFill>
          </a:ln>
        </p:spPr>
        <p:txBody>
          <a:bodyPr wrap="square" lIns="0" tIns="0" rIns="0" bIns="0" rtlCol="0"/>
          <a:lstStyle/>
          <a:p>
            <a:endParaRPr/>
          </a:p>
        </p:txBody>
      </p:sp>
      <p:sp>
        <p:nvSpPr>
          <p:cNvPr id="28" name="bk object 28"/>
          <p:cNvSpPr/>
          <p:nvPr/>
        </p:nvSpPr>
        <p:spPr>
          <a:xfrm>
            <a:off x="3593072" y="3289338"/>
            <a:ext cx="38100" cy="0"/>
          </a:xfrm>
          <a:custGeom>
            <a:avLst/>
            <a:gdLst/>
            <a:ahLst/>
            <a:cxnLst/>
            <a:rect l="l" t="t" r="r" b="b"/>
            <a:pathLst>
              <a:path w="38100">
                <a:moveTo>
                  <a:pt x="0" y="0"/>
                </a:moveTo>
                <a:lnTo>
                  <a:pt x="38101" y="0"/>
                </a:lnTo>
              </a:path>
            </a:pathLst>
          </a:custGeom>
          <a:ln w="7591">
            <a:solidFill>
              <a:srgbClr val="D6D6EF"/>
            </a:solidFill>
          </a:ln>
        </p:spPr>
        <p:txBody>
          <a:bodyPr wrap="square" lIns="0" tIns="0" rIns="0" bIns="0" rtlCol="0"/>
          <a:lstStyle/>
          <a:p>
            <a:endParaRPr/>
          </a:p>
        </p:txBody>
      </p:sp>
      <p:sp>
        <p:nvSpPr>
          <p:cNvPr id="29" name="bk object 29"/>
          <p:cNvSpPr/>
          <p:nvPr/>
        </p:nvSpPr>
        <p:spPr>
          <a:xfrm>
            <a:off x="3860432" y="3238537"/>
            <a:ext cx="38100" cy="0"/>
          </a:xfrm>
          <a:custGeom>
            <a:avLst/>
            <a:gdLst/>
            <a:ahLst/>
            <a:cxnLst/>
            <a:rect l="l" t="t" r="r" b="b"/>
            <a:pathLst>
              <a:path w="38100">
                <a:moveTo>
                  <a:pt x="0" y="0"/>
                </a:moveTo>
                <a:lnTo>
                  <a:pt x="38100" y="0"/>
                </a:lnTo>
              </a:path>
            </a:pathLst>
          </a:custGeom>
          <a:ln w="7591">
            <a:solidFill>
              <a:srgbClr val="ADADE0"/>
            </a:solidFill>
          </a:ln>
        </p:spPr>
        <p:txBody>
          <a:bodyPr wrap="square" lIns="0" tIns="0" rIns="0" bIns="0" rtlCol="0"/>
          <a:lstStyle/>
          <a:p>
            <a:endParaRPr/>
          </a:p>
        </p:txBody>
      </p:sp>
      <p:sp>
        <p:nvSpPr>
          <p:cNvPr id="30" name="bk object 30"/>
          <p:cNvSpPr/>
          <p:nvPr/>
        </p:nvSpPr>
        <p:spPr>
          <a:xfrm>
            <a:off x="3873132" y="3251237"/>
            <a:ext cx="38100" cy="0"/>
          </a:xfrm>
          <a:custGeom>
            <a:avLst/>
            <a:gdLst/>
            <a:ahLst/>
            <a:cxnLst/>
            <a:rect l="l" t="t" r="r" b="b"/>
            <a:pathLst>
              <a:path w="38100">
                <a:moveTo>
                  <a:pt x="0" y="0"/>
                </a:moveTo>
                <a:lnTo>
                  <a:pt x="38101" y="0"/>
                </a:lnTo>
              </a:path>
            </a:pathLst>
          </a:custGeom>
          <a:ln w="7591">
            <a:solidFill>
              <a:srgbClr val="ADADE0"/>
            </a:solidFill>
          </a:ln>
        </p:spPr>
        <p:txBody>
          <a:bodyPr wrap="square" lIns="0" tIns="0" rIns="0" bIns="0" rtlCol="0"/>
          <a:lstStyle/>
          <a:p>
            <a:endParaRPr/>
          </a:p>
        </p:txBody>
      </p:sp>
      <p:sp>
        <p:nvSpPr>
          <p:cNvPr id="31" name="bk object 31"/>
          <p:cNvSpPr/>
          <p:nvPr/>
        </p:nvSpPr>
        <p:spPr>
          <a:xfrm>
            <a:off x="3873132" y="3263937"/>
            <a:ext cx="38100" cy="0"/>
          </a:xfrm>
          <a:custGeom>
            <a:avLst/>
            <a:gdLst/>
            <a:ahLst/>
            <a:cxnLst/>
            <a:rect l="l" t="t" r="r" b="b"/>
            <a:pathLst>
              <a:path w="38100">
                <a:moveTo>
                  <a:pt x="0" y="0"/>
                </a:moveTo>
                <a:lnTo>
                  <a:pt x="38101" y="0"/>
                </a:lnTo>
              </a:path>
            </a:pathLst>
          </a:custGeom>
          <a:ln w="7591">
            <a:solidFill>
              <a:srgbClr val="ADADE0"/>
            </a:solidFill>
          </a:ln>
        </p:spPr>
        <p:txBody>
          <a:bodyPr wrap="square" lIns="0" tIns="0" rIns="0" bIns="0" rtlCol="0"/>
          <a:lstStyle/>
          <a:p>
            <a:endParaRPr/>
          </a:p>
        </p:txBody>
      </p:sp>
      <p:sp>
        <p:nvSpPr>
          <p:cNvPr id="32" name="bk object 32"/>
          <p:cNvSpPr/>
          <p:nvPr/>
        </p:nvSpPr>
        <p:spPr>
          <a:xfrm>
            <a:off x="3784231" y="3244887"/>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D6D6EF"/>
          </a:solidFill>
        </p:spPr>
        <p:txBody>
          <a:bodyPr wrap="square" lIns="0" tIns="0" rIns="0" bIns="0" rtlCol="0"/>
          <a:lstStyle/>
          <a:p>
            <a:endParaRPr/>
          </a:p>
        </p:txBody>
      </p:sp>
      <p:sp>
        <p:nvSpPr>
          <p:cNvPr id="33" name="bk object 33"/>
          <p:cNvSpPr/>
          <p:nvPr/>
        </p:nvSpPr>
        <p:spPr>
          <a:xfrm>
            <a:off x="3860432" y="3276638"/>
            <a:ext cx="38100" cy="0"/>
          </a:xfrm>
          <a:custGeom>
            <a:avLst/>
            <a:gdLst/>
            <a:ahLst/>
            <a:cxnLst/>
            <a:rect l="l" t="t" r="r" b="b"/>
            <a:pathLst>
              <a:path w="38100">
                <a:moveTo>
                  <a:pt x="0" y="0"/>
                </a:moveTo>
                <a:lnTo>
                  <a:pt x="38100" y="0"/>
                </a:lnTo>
              </a:path>
            </a:pathLst>
          </a:custGeom>
          <a:ln w="7591">
            <a:solidFill>
              <a:srgbClr val="D6D6EF"/>
            </a:solidFill>
          </a:ln>
        </p:spPr>
        <p:txBody>
          <a:bodyPr wrap="square" lIns="0" tIns="0" rIns="0" bIns="0" rtlCol="0"/>
          <a:lstStyle/>
          <a:p>
            <a:endParaRPr/>
          </a:p>
        </p:txBody>
      </p:sp>
      <p:sp>
        <p:nvSpPr>
          <p:cNvPr id="34" name="bk object 34"/>
          <p:cNvSpPr/>
          <p:nvPr/>
        </p:nvSpPr>
        <p:spPr>
          <a:xfrm>
            <a:off x="3873132" y="3289338"/>
            <a:ext cx="38100" cy="0"/>
          </a:xfrm>
          <a:custGeom>
            <a:avLst/>
            <a:gdLst/>
            <a:ahLst/>
            <a:cxnLst/>
            <a:rect l="l" t="t" r="r" b="b"/>
            <a:pathLst>
              <a:path w="38100">
                <a:moveTo>
                  <a:pt x="0" y="0"/>
                </a:moveTo>
                <a:lnTo>
                  <a:pt x="38101" y="0"/>
                </a:lnTo>
              </a:path>
            </a:pathLst>
          </a:custGeom>
          <a:ln w="7591">
            <a:solidFill>
              <a:srgbClr val="D6D6EF"/>
            </a:solidFill>
          </a:ln>
        </p:spPr>
        <p:txBody>
          <a:bodyPr wrap="square" lIns="0" tIns="0" rIns="0" bIns="0" rtlCol="0"/>
          <a:lstStyle/>
          <a:p>
            <a:endParaRPr/>
          </a:p>
        </p:txBody>
      </p:sp>
      <p:sp>
        <p:nvSpPr>
          <p:cNvPr id="35" name="bk object 35"/>
          <p:cNvSpPr/>
          <p:nvPr/>
        </p:nvSpPr>
        <p:spPr>
          <a:xfrm>
            <a:off x="4140493" y="3238537"/>
            <a:ext cx="38100" cy="0"/>
          </a:xfrm>
          <a:custGeom>
            <a:avLst/>
            <a:gdLst/>
            <a:ahLst/>
            <a:cxnLst/>
            <a:rect l="l" t="t" r="r" b="b"/>
            <a:pathLst>
              <a:path w="38100">
                <a:moveTo>
                  <a:pt x="0" y="0"/>
                </a:moveTo>
                <a:lnTo>
                  <a:pt x="38100" y="0"/>
                </a:lnTo>
              </a:path>
            </a:pathLst>
          </a:custGeom>
          <a:ln w="7591">
            <a:solidFill>
              <a:srgbClr val="ADADE0"/>
            </a:solidFill>
          </a:ln>
        </p:spPr>
        <p:txBody>
          <a:bodyPr wrap="square" lIns="0" tIns="0" rIns="0" bIns="0" rtlCol="0"/>
          <a:lstStyle/>
          <a:p>
            <a:endParaRPr/>
          </a:p>
        </p:txBody>
      </p:sp>
      <p:sp>
        <p:nvSpPr>
          <p:cNvPr id="36" name="bk object 36"/>
          <p:cNvSpPr/>
          <p:nvPr/>
        </p:nvSpPr>
        <p:spPr>
          <a:xfrm>
            <a:off x="4153193" y="3251237"/>
            <a:ext cx="38100" cy="0"/>
          </a:xfrm>
          <a:custGeom>
            <a:avLst/>
            <a:gdLst/>
            <a:ahLst/>
            <a:cxnLst/>
            <a:rect l="l" t="t" r="r" b="b"/>
            <a:pathLst>
              <a:path w="38100">
                <a:moveTo>
                  <a:pt x="0" y="0"/>
                </a:moveTo>
                <a:lnTo>
                  <a:pt x="38101" y="0"/>
                </a:lnTo>
              </a:path>
            </a:pathLst>
          </a:custGeom>
          <a:ln w="7591">
            <a:solidFill>
              <a:srgbClr val="ADADE0"/>
            </a:solidFill>
          </a:ln>
        </p:spPr>
        <p:txBody>
          <a:bodyPr wrap="square" lIns="0" tIns="0" rIns="0" bIns="0" rtlCol="0"/>
          <a:lstStyle/>
          <a:p>
            <a:endParaRPr/>
          </a:p>
        </p:txBody>
      </p:sp>
      <p:sp>
        <p:nvSpPr>
          <p:cNvPr id="37" name="bk object 37"/>
          <p:cNvSpPr/>
          <p:nvPr/>
        </p:nvSpPr>
        <p:spPr>
          <a:xfrm>
            <a:off x="4153193" y="3263937"/>
            <a:ext cx="38100" cy="0"/>
          </a:xfrm>
          <a:custGeom>
            <a:avLst/>
            <a:gdLst/>
            <a:ahLst/>
            <a:cxnLst/>
            <a:rect l="l" t="t" r="r" b="b"/>
            <a:pathLst>
              <a:path w="38100">
                <a:moveTo>
                  <a:pt x="0" y="0"/>
                </a:moveTo>
                <a:lnTo>
                  <a:pt x="38101" y="0"/>
                </a:lnTo>
              </a:path>
            </a:pathLst>
          </a:custGeom>
          <a:ln w="7591">
            <a:solidFill>
              <a:srgbClr val="ADADE0"/>
            </a:solidFill>
          </a:ln>
        </p:spPr>
        <p:txBody>
          <a:bodyPr wrap="square" lIns="0" tIns="0" rIns="0" bIns="0" rtlCol="0"/>
          <a:lstStyle/>
          <a:p>
            <a:endParaRPr/>
          </a:p>
        </p:txBody>
      </p:sp>
      <p:sp>
        <p:nvSpPr>
          <p:cNvPr id="38" name="bk object 38"/>
          <p:cNvSpPr/>
          <p:nvPr/>
        </p:nvSpPr>
        <p:spPr>
          <a:xfrm>
            <a:off x="4140493" y="3276638"/>
            <a:ext cx="38100" cy="0"/>
          </a:xfrm>
          <a:custGeom>
            <a:avLst/>
            <a:gdLst/>
            <a:ahLst/>
            <a:cxnLst/>
            <a:rect l="l" t="t" r="r" b="b"/>
            <a:pathLst>
              <a:path w="38100">
                <a:moveTo>
                  <a:pt x="0" y="0"/>
                </a:moveTo>
                <a:lnTo>
                  <a:pt x="38100" y="0"/>
                </a:lnTo>
              </a:path>
            </a:pathLst>
          </a:custGeom>
          <a:ln w="7591">
            <a:solidFill>
              <a:srgbClr val="ADADE0"/>
            </a:solidFill>
          </a:ln>
        </p:spPr>
        <p:txBody>
          <a:bodyPr wrap="square" lIns="0" tIns="0" rIns="0" bIns="0" rtlCol="0"/>
          <a:lstStyle/>
          <a:p>
            <a:endParaRPr/>
          </a:p>
        </p:txBody>
      </p:sp>
      <p:sp>
        <p:nvSpPr>
          <p:cNvPr id="39" name="bk object 39"/>
          <p:cNvSpPr/>
          <p:nvPr/>
        </p:nvSpPr>
        <p:spPr>
          <a:xfrm>
            <a:off x="4153193" y="3289338"/>
            <a:ext cx="38100" cy="0"/>
          </a:xfrm>
          <a:custGeom>
            <a:avLst/>
            <a:gdLst/>
            <a:ahLst/>
            <a:cxnLst/>
            <a:rect l="l" t="t" r="r" b="b"/>
            <a:pathLst>
              <a:path w="38100">
                <a:moveTo>
                  <a:pt x="0" y="0"/>
                </a:moveTo>
                <a:lnTo>
                  <a:pt x="38101" y="0"/>
                </a:lnTo>
              </a:path>
            </a:pathLst>
          </a:custGeom>
          <a:ln w="7591">
            <a:solidFill>
              <a:srgbClr val="ADADE0"/>
            </a:solidFill>
          </a:ln>
        </p:spPr>
        <p:txBody>
          <a:bodyPr wrap="square" lIns="0" tIns="0" rIns="0" bIns="0" rtlCol="0"/>
          <a:lstStyle/>
          <a:p>
            <a:endParaRPr/>
          </a:p>
        </p:txBody>
      </p:sp>
      <p:sp>
        <p:nvSpPr>
          <p:cNvPr id="40" name="bk object 40"/>
          <p:cNvSpPr/>
          <p:nvPr/>
        </p:nvSpPr>
        <p:spPr>
          <a:xfrm>
            <a:off x="4451033" y="3269017"/>
            <a:ext cx="20320" cy="20320"/>
          </a:xfrm>
          <a:custGeom>
            <a:avLst/>
            <a:gdLst/>
            <a:ahLst/>
            <a:cxnLst/>
            <a:rect l="l" t="t" r="r" b="b"/>
            <a:pathLst>
              <a:path w="20320" h="20320">
                <a:moveTo>
                  <a:pt x="0" y="0"/>
                </a:moveTo>
                <a:lnTo>
                  <a:pt x="20321" y="20320"/>
                </a:lnTo>
              </a:path>
            </a:pathLst>
          </a:custGeom>
          <a:ln w="7591">
            <a:solidFill>
              <a:srgbClr val="ADADE0"/>
            </a:solidFill>
          </a:ln>
        </p:spPr>
        <p:txBody>
          <a:bodyPr wrap="square" lIns="0" tIns="0" rIns="0" bIns="0" rtlCol="0"/>
          <a:lstStyle/>
          <a:p>
            <a:endParaRPr/>
          </a:p>
        </p:txBody>
      </p:sp>
      <p:sp>
        <p:nvSpPr>
          <p:cNvPr id="41" name="bk object 41"/>
          <p:cNvSpPr/>
          <p:nvPr/>
        </p:nvSpPr>
        <p:spPr>
          <a:xfrm>
            <a:off x="4423969" y="3242523"/>
            <a:ext cx="30480" cy="30480"/>
          </a:xfrm>
          <a:custGeom>
            <a:avLst/>
            <a:gdLst/>
            <a:ahLst/>
            <a:cxnLst/>
            <a:rect l="l" t="t" r="r" b="b"/>
            <a:pathLst>
              <a:path w="30479" h="30479">
                <a:moveTo>
                  <a:pt x="30367" y="15183"/>
                </a:moveTo>
                <a:lnTo>
                  <a:pt x="30367" y="6797"/>
                </a:lnTo>
                <a:lnTo>
                  <a:pt x="23568" y="0"/>
                </a:lnTo>
                <a:lnTo>
                  <a:pt x="15183" y="0"/>
                </a:lnTo>
                <a:lnTo>
                  <a:pt x="6797" y="0"/>
                </a:lnTo>
                <a:lnTo>
                  <a:pt x="0" y="6797"/>
                </a:lnTo>
                <a:lnTo>
                  <a:pt x="0" y="15183"/>
                </a:lnTo>
                <a:lnTo>
                  <a:pt x="0" y="23568"/>
                </a:lnTo>
                <a:lnTo>
                  <a:pt x="6797" y="30366"/>
                </a:lnTo>
                <a:lnTo>
                  <a:pt x="15183" y="30366"/>
                </a:lnTo>
                <a:lnTo>
                  <a:pt x="23568" y="30366"/>
                </a:lnTo>
                <a:lnTo>
                  <a:pt x="30367" y="23568"/>
                </a:lnTo>
                <a:lnTo>
                  <a:pt x="30367" y="15183"/>
                </a:lnTo>
                <a:close/>
              </a:path>
            </a:pathLst>
          </a:custGeom>
          <a:ln w="5060">
            <a:solidFill>
              <a:srgbClr val="ADADE0"/>
            </a:solidFill>
          </a:ln>
        </p:spPr>
        <p:txBody>
          <a:bodyPr wrap="square" lIns="0" tIns="0" rIns="0" bIns="0" rtlCol="0"/>
          <a:lstStyle/>
          <a:p>
            <a:endParaRPr/>
          </a:p>
        </p:txBody>
      </p:sp>
      <p:sp>
        <p:nvSpPr>
          <p:cNvPr id="42" name="bk object 42"/>
          <p:cNvSpPr/>
          <p:nvPr/>
        </p:nvSpPr>
        <p:spPr>
          <a:xfrm>
            <a:off x="4344352" y="3238537"/>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ADADE0"/>
            </a:solidFill>
          </a:ln>
        </p:spPr>
        <p:txBody>
          <a:bodyPr wrap="square" lIns="0" tIns="0" rIns="0" bIns="0" rtlCol="0"/>
          <a:lstStyle/>
          <a:p>
            <a:endParaRPr/>
          </a:p>
        </p:txBody>
      </p:sp>
      <p:sp>
        <p:nvSpPr>
          <p:cNvPr id="43" name="bk object 43"/>
          <p:cNvSpPr/>
          <p:nvPr/>
        </p:nvSpPr>
        <p:spPr>
          <a:xfrm>
            <a:off x="4329112" y="3256317"/>
            <a:ext cx="30480" cy="12700"/>
          </a:xfrm>
          <a:custGeom>
            <a:avLst/>
            <a:gdLst/>
            <a:ahLst/>
            <a:cxnLst/>
            <a:rect l="l" t="t" r="r" b="b"/>
            <a:pathLst>
              <a:path w="30479" h="12700">
                <a:moveTo>
                  <a:pt x="30480" y="0"/>
                </a:moveTo>
                <a:lnTo>
                  <a:pt x="15240" y="12700"/>
                </a:lnTo>
                <a:lnTo>
                  <a:pt x="0" y="0"/>
                </a:lnTo>
              </a:path>
            </a:pathLst>
          </a:custGeom>
          <a:ln w="5060">
            <a:solidFill>
              <a:srgbClr val="ADADE0"/>
            </a:solidFill>
          </a:ln>
        </p:spPr>
        <p:txBody>
          <a:bodyPr wrap="square" lIns="0" tIns="0" rIns="0" bIns="0" rtlCol="0"/>
          <a:lstStyle/>
          <a:p>
            <a:endParaRPr/>
          </a:p>
        </p:txBody>
      </p:sp>
      <p:sp>
        <p:nvSpPr>
          <p:cNvPr id="44" name="bk object 44"/>
          <p:cNvSpPr/>
          <p:nvPr/>
        </p:nvSpPr>
        <p:spPr>
          <a:xfrm>
            <a:off x="4496754" y="3238537"/>
            <a:ext cx="50800" cy="50800"/>
          </a:xfrm>
          <a:custGeom>
            <a:avLst/>
            <a:gdLst/>
            <a:ahLst/>
            <a:cxnLst/>
            <a:rect l="l" t="t" r="r" b="b"/>
            <a:pathLst>
              <a:path w="50800" h="50800">
                <a:moveTo>
                  <a:pt x="25399" y="50800"/>
                </a:moveTo>
                <a:lnTo>
                  <a:pt x="15537" y="48796"/>
                </a:lnTo>
                <a:lnTo>
                  <a:pt x="7461" y="43339"/>
                </a:lnTo>
                <a:lnTo>
                  <a:pt x="2004" y="35262"/>
                </a:lnTo>
                <a:lnTo>
                  <a:pt x="0" y="25400"/>
                </a:lnTo>
                <a:lnTo>
                  <a:pt x="2004" y="15537"/>
                </a:lnTo>
                <a:lnTo>
                  <a:pt x="7461" y="7461"/>
                </a:lnTo>
                <a:lnTo>
                  <a:pt x="15537" y="2004"/>
                </a:lnTo>
                <a:lnTo>
                  <a:pt x="25399" y="0"/>
                </a:lnTo>
                <a:lnTo>
                  <a:pt x="35262" y="2004"/>
                </a:lnTo>
                <a:lnTo>
                  <a:pt x="43338" y="7461"/>
                </a:lnTo>
                <a:lnTo>
                  <a:pt x="48795" y="15537"/>
                </a:lnTo>
                <a:lnTo>
                  <a:pt x="50799" y="25400"/>
                </a:lnTo>
              </a:path>
            </a:pathLst>
          </a:custGeom>
          <a:ln w="5060">
            <a:solidFill>
              <a:srgbClr val="ADADE0"/>
            </a:solidFill>
          </a:ln>
        </p:spPr>
        <p:txBody>
          <a:bodyPr wrap="square" lIns="0" tIns="0" rIns="0" bIns="0" rtlCol="0"/>
          <a:lstStyle/>
          <a:p>
            <a:endParaRPr/>
          </a:p>
        </p:txBody>
      </p:sp>
      <p:sp>
        <p:nvSpPr>
          <p:cNvPr id="45" name="bk object 45"/>
          <p:cNvSpPr/>
          <p:nvPr/>
        </p:nvSpPr>
        <p:spPr>
          <a:xfrm>
            <a:off x="4532315" y="3256317"/>
            <a:ext cx="30480" cy="12700"/>
          </a:xfrm>
          <a:custGeom>
            <a:avLst/>
            <a:gdLst/>
            <a:ahLst/>
            <a:cxnLst/>
            <a:rect l="l" t="t" r="r" b="b"/>
            <a:pathLst>
              <a:path w="30479" h="12700">
                <a:moveTo>
                  <a:pt x="30479" y="0"/>
                </a:moveTo>
                <a:lnTo>
                  <a:pt x="15239" y="12700"/>
                </a:lnTo>
                <a:lnTo>
                  <a:pt x="0" y="0"/>
                </a:lnTo>
              </a:path>
            </a:pathLst>
          </a:custGeom>
          <a:ln w="5060">
            <a:solidFill>
              <a:srgbClr val="ADADE0"/>
            </a:solidFill>
          </a:ln>
        </p:spPr>
        <p:txBody>
          <a:bodyPr wrap="square" lIns="0" tIns="0" rIns="0" bIns="0" rtlCol="0"/>
          <a:lstStyle/>
          <a:p>
            <a:endParaRPr/>
          </a:p>
        </p:txBody>
      </p:sp>
      <p:sp>
        <p:nvSpPr>
          <p:cNvPr id="46" name="bk object 46"/>
          <p:cNvSpPr/>
          <p:nvPr/>
        </p:nvSpPr>
        <p:spPr>
          <a:xfrm>
            <a:off x="0"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000000"/>
          </a:solidFill>
        </p:spPr>
        <p:txBody>
          <a:bodyPr wrap="square" lIns="0" tIns="0" rIns="0" bIns="0" rtlCol="0"/>
          <a:lstStyle/>
          <a:p>
            <a:endParaRPr/>
          </a:p>
        </p:txBody>
      </p:sp>
      <p:sp>
        <p:nvSpPr>
          <p:cNvPr id="2" name="Holder 2"/>
          <p:cNvSpPr>
            <a:spLocks noGrp="1"/>
          </p:cNvSpPr>
          <p:nvPr>
            <p:ph type="title"/>
          </p:nvPr>
        </p:nvSpPr>
        <p:spPr>
          <a:xfrm>
            <a:off x="230505" y="138430"/>
            <a:ext cx="4149090" cy="5537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30505" y="795972"/>
            <a:ext cx="4149090"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652358" y="3350464"/>
            <a:ext cx="556894" cy="106679"/>
          </a:xfrm>
          <a:prstGeom prst="rect">
            <a:avLst/>
          </a:prstGeom>
        </p:spPr>
        <p:txBody>
          <a:bodyPr wrap="square" lIns="0" tIns="0" rIns="0" bIns="0">
            <a:spAutoFit/>
          </a:bodyPr>
          <a:lstStyle>
            <a:lvl1pPr>
              <a:defRPr sz="600" b="0" i="0">
                <a:solidFill>
                  <a:schemeClr val="bg1"/>
                </a:solidFill>
                <a:latin typeface="Times New Roman"/>
                <a:cs typeface="Times New Roman"/>
              </a:defRPr>
            </a:lvl1pPr>
          </a:lstStyle>
          <a:p>
            <a:pPr marL="12700">
              <a:lnSpc>
                <a:spcPts val="650"/>
              </a:lnSpc>
            </a:pPr>
            <a:r>
              <a:rPr spc="40" dirty="0"/>
              <a:t>Lud¥k</a:t>
            </a:r>
            <a:r>
              <a:rPr spc="25" dirty="0"/>
              <a:t> </a:t>
            </a:r>
            <a:r>
              <a:rPr spc="60" dirty="0"/>
              <a:t>Benada</a:t>
            </a:r>
          </a:p>
        </p:txBody>
      </p:sp>
      <p:sp>
        <p:nvSpPr>
          <p:cNvPr id="5" name="Holder 5"/>
          <p:cNvSpPr>
            <a:spLocks noGrp="1"/>
          </p:cNvSpPr>
          <p:nvPr>
            <p:ph type="dt" sz="half" idx="6"/>
          </p:nvPr>
        </p:nvSpPr>
        <p:spPr>
          <a:xfrm>
            <a:off x="230505" y="3218497"/>
            <a:ext cx="1060323" cy="1730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3/11/2019</a:t>
            </a:fld>
            <a:endParaRPr lang="en-US"/>
          </a:p>
        </p:txBody>
      </p:sp>
      <p:sp>
        <p:nvSpPr>
          <p:cNvPr id="6" name="Holder 6"/>
          <p:cNvSpPr>
            <a:spLocks noGrp="1"/>
          </p:cNvSpPr>
          <p:nvPr>
            <p:ph type="sldNum" sz="quarter" idx="7"/>
          </p:nvPr>
        </p:nvSpPr>
        <p:spPr>
          <a:xfrm>
            <a:off x="3319272" y="3218497"/>
            <a:ext cx="1060323" cy="17303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2.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png"/><Relationship Id="rId10" Type="http://schemas.openxmlformats.org/officeDocument/2006/relationships/hyperlink" Target="mailto:enada.esf@gmail.com" TargetMode="External"/><Relationship Id="rId4" Type="http://schemas.openxmlformats.org/officeDocument/2006/relationships/slide" Target="slide9.xml"/><Relationship Id="rId9" Type="http://schemas.openxmlformats.org/officeDocument/2006/relationships/hyperlink" Target="mailto:benada.esf@gmail.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0.pn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8" Type="http://schemas.openxmlformats.org/officeDocument/2006/relationships/image" Target="../media/image110.png"/><Relationship Id="rId3" Type="http://schemas.openxmlformats.org/officeDocument/2006/relationships/image" Target="../media/image5.png"/><Relationship Id="rId7" Type="http://schemas.openxmlformats.org/officeDocument/2006/relationships/image" Target="../media/image100.pn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69416" y="0"/>
            <a:ext cx="1539875" cy="287020"/>
          </a:xfrm>
          <a:prstGeom prst="rect">
            <a:avLst/>
          </a:prstGeom>
        </p:spPr>
        <p:txBody>
          <a:bodyPr vert="horz" wrap="square" lIns="0" tIns="27305" rIns="0" bIns="0" rtlCol="0">
            <a:spAutoFit/>
          </a:bodyPr>
          <a:lstStyle/>
          <a:p>
            <a:pPr marL="1172845" marR="5080" indent="-78105" algn="r">
              <a:lnSpc>
                <a:spcPts val="650"/>
              </a:lnSpc>
              <a:spcBef>
                <a:spcPts val="215"/>
              </a:spcBef>
            </a:pPr>
            <a:r>
              <a:rPr sz="600" spc="45" dirty="0">
                <a:solidFill>
                  <a:srgbClr val="7F7F7F"/>
                </a:solidFill>
                <a:latin typeface="Times New Roman"/>
                <a:cs typeface="Times New Roman"/>
                <a:hlinkClick r:id="rId3" action="ppaction://hlinksldjump"/>
              </a:rPr>
              <a:t>Instructions </a:t>
            </a:r>
            <a:r>
              <a:rPr sz="600" spc="25" dirty="0">
                <a:solidFill>
                  <a:srgbClr val="7F7F7F"/>
                </a:solidFill>
                <a:latin typeface="Times New Roman"/>
                <a:cs typeface="Times New Roman"/>
              </a:rPr>
              <a:t> </a:t>
            </a:r>
            <a:r>
              <a:rPr sz="600" spc="15" dirty="0">
                <a:solidFill>
                  <a:srgbClr val="7F7F7F"/>
                </a:solidFill>
                <a:latin typeface="Times New Roman"/>
                <a:cs typeface="Times New Roman"/>
                <a:hlinkClick r:id="rId4" action="ppaction://hlinksldjump"/>
              </a:rPr>
              <a:t>V</a:t>
            </a:r>
            <a:r>
              <a:rPr sz="600" spc="45" dirty="0">
                <a:solidFill>
                  <a:srgbClr val="7F7F7F"/>
                </a:solidFill>
                <a:latin typeface="Times New Roman"/>
                <a:cs typeface="Times New Roman"/>
                <a:hlinkClick r:id="rId4" action="ppaction://hlinksldjump"/>
              </a:rPr>
              <a:t>aluation</a:t>
            </a:r>
            <a:endParaRPr sz="600" dirty="0">
              <a:latin typeface="Times New Roman"/>
              <a:cs typeface="Times New Roman"/>
            </a:endParaRPr>
          </a:p>
          <a:p>
            <a:pPr marR="5080" algn="r">
              <a:lnSpc>
                <a:spcPts val="635"/>
              </a:lnSpc>
            </a:pPr>
            <a:r>
              <a:rPr sz="600" spc="75" dirty="0">
                <a:solidFill>
                  <a:srgbClr val="7F7F7F"/>
                </a:solidFill>
                <a:latin typeface="Times New Roman"/>
                <a:cs typeface="Times New Roman"/>
                <a:hlinkClick r:id="" action="ppaction://noaction"/>
              </a:rPr>
              <a:t>The </a:t>
            </a:r>
            <a:r>
              <a:rPr sz="600" spc="30" dirty="0">
                <a:solidFill>
                  <a:srgbClr val="7F7F7F"/>
                </a:solidFill>
                <a:latin typeface="Times New Roman"/>
                <a:cs typeface="Times New Roman"/>
                <a:hlinkClick r:id="" action="ppaction://noaction"/>
              </a:rPr>
              <a:t>very </a:t>
            </a:r>
            <a:r>
              <a:rPr sz="600" spc="40" dirty="0">
                <a:solidFill>
                  <a:srgbClr val="7F7F7F"/>
                </a:solidFill>
                <a:latin typeface="Times New Roman"/>
                <a:cs typeface="Times New Roman"/>
                <a:hlinkClick r:id="" action="ppaction://noaction"/>
              </a:rPr>
              <a:t>basic </a:t>
            </a:r>
            <a:r>
              <a:rPr sz="600" spc="30" dirty="0">
                <a:solidFill>
                  <a:srgbClr val="7F7F7F"/>
                </a:solidFill>
                <a:latin typeface="Times New Roman"/>
                <a:cs typeface="Times New Roman"/>
                <a:hlinkClick r:id="" action="ppaction://noaction"/>
              </a:rPr>
              <a:t>of </a:t>
            </a:r>
            <a:r>
              <a:rPr sz="600" spc="40" dirty="0">
                <a:solidFill>
                  <a:srgbClr val="7F7F7F"/>
                </a:solidFill>
                <a:latin typeface="Times New Roman"/>
                <a:cs typeface="Times New Roman"/>
                <a:hlinkClick r:id="" action="ppaction://noaction"/>
              </a:rPr>
              <a:t>Financial</a:t>
            </a:r>
            <a:r>
              <a:rPr sz="600" spc="185" dirty="0">
                <a:solidFill>
                  <a:srgbClr val="7F7F7F"/>
                </a:solidFill>
                <a:latin typeface="Times New Roman"/>
                <a:cs typeface="Times New Roman"/>
                <a:hlinkClick r:id="" action="ppaction://noaction"/>
              </a:rPr>
              <a:t> </a:t>
            </a:r>
            <a:r>
              <a:rPr sz="600" spc="60" dirty="0">
                <a:solidFill>
                  <a:srgbClr val="7F7F7F"/>
                </a:solidFill>
                <a:latin typeface="Times New Roman"/>
                <a:cs typeface="Times New Roman"/>
                <a:hlinkClick r:id="" action="ppaction://noaction"/>
              </a:rPr>
              <a:t>Mathematics</a:t>
            </a:r>
            <a:endParaRPr sz="600" dirty="0">
              <a:latin typeface="Times New Roman"/>
              <a:cs typeface="Times New Roman"/>
            </a:endParaRPr>
          </a:p>
        </p:txBody>
      </p:sp>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55"/>
            <a:ext cx="4608004" cy="50609"/>
          </a:xfrm>
          <a:prstGeom prst="rect">
            <a:avLst/>
          </a:prstGeom>
          <a:blipFill>
            <a:blip r:embed="rId5" cstate="print"/>
            <a:stretch>
              <a:fillRect/>
            </a:stretch>
          </a:blipFill>
        </p:spPr>
        <p:txBody>
          <a:bodyPr wrap="square" lIns="0" tIns="0" rIns="0" bIns="0" rtlCol="0"/>
          <a:lstStyle/>
          <a:p>
            <a:endParaRPr/>
          </a:p>
        </p:txBody>
      </p:sp>
      <p:sp>
        <p:nvSpPr>
          <p:cNvPr id="5" name="object 5"/>
          <p:cNvSpPr/>
          <p:nvPr/>
        </p:nvSpPr>
        <p:spPr>
          <a:xfrm>
            <a:off x="309193" y="969238"/>
            <a:ext cx="3989704" cy="82550"/>
          </a:xfrm>
          <a:custGeom>
            <a:avLst/>
            <a:gdLst/>
            <a:ahLst/>
            <a:cxnLst/>
            <a:rect l="l" t="t" r="r" b="b"/>
            <a:pathLst>
              <a:path w="3989704" h="82550">
                <a:moveTo>
                  <a:pt x="3938854" y="0"/>
                </a:moveTo>
                <a:lnTo>
                  <a:pt x="50800" y="0"/>
                </a:lnTo>
                <a:lnTo>
                  <a:pt x="31075" y="4008"/>
                </a:lnTo>
                <a:lnTo>
                  <a:pt x="14922" y="14922"/>
                </a:lnTo>
                <a:lnTo>
                  <a:pt x="4008" y="31075"/>
                </a:lnTo>
                <a:lnTo>
                  <a:pt x="0" y="50800"/>
                </a:lnTo>
                <a:lnTo>
                  <a:pt x="0" y="82384"/>
                </a:lnTo>
                <a:lnTo>
                  <a:pt x="3989654" y="82384"/>
                </a:lnTo>
                <a:lnTo>
                  <a:pt x="3989654" y="50800"/>
                </a:lnTo>
                <a:lnTo>
                  <a:pt x="3985646" y="31075"/>
                </a:lnTo>
                <a:lnTo>
                  <a:pt x="3974732" y="14922"/>
                </a:lnTo>
                <a:lnTo>
                  <a:pt x="3958579" y="4008"/>
                </a:lnTo>
                <a:lnTo>
                  <a:pt x="3938854" y="0"/>
                </a:lnTo>
                <a:close/>
              </a:path>
            </a:pathLst>
          </a:custGeom>
          <a:solidFill>
            <a:srgbClr val="3333B2"/>
          </a:solidFill>
        </p:spPr>
        <p:txBody>
          <a:bodyPr wrap="square" lIns="0" tIns="0" rIns="0" bIns="0" rtlCol="0"/>
          <a:lstStyle/>
          <a:p>
            <a:endParaRPr/>
          </a:p>
        </p:txBody>
      </p:sp>
      <p:sp>
        <p:nvSpPr>
          <p:cNvPr id="6" name="object 6"/>
          <p:cNvSpPr/>
          <p:nvPr/>
        </p:nvSpPr>
        <p:spPr>
          <a:xfrm>
            <a:off x="359994" y="1478800"/>
            <a:ext cx="101600" cy="101600"/>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410794" y="1466100"/>
            <a:ext cx="3938802" cy="114300"/>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4298848" y="1019797"/>
            <a:ext cx="50749" cy="459003"/>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309193" y="1013654"/>
            <a:ext cx="3989704" cy="516255"/>
          </a:xfrm>
          <a:custGeom>
            <a:avLst/>
            <a:gdLst/>
            <a:ahLst/>
            <a:cxnLst/>
            <a:rect l="l" t="t" r="r" b="b"/>
            <a:pathLst>
              <a:path w="3989704" h="516255">
                <a:moveTo>
                  <a:pt x="3989654" y="0"/>
                </a:moveTo>
                <a:lnTo>
                  <a:pt x="0" y="0"/>
                </a:lnTo>
                <a:lnTo>
                  <a:pt x="0" y="465146"/>
                </a:lnTo>
                <a:lnTo>
                  <a:pt x="4008" y="484871"/>
                </a:lnTo>
                <a:lnTo>
                  <a:pt x="14922" y="501024"/>
                </a:lnTo>
                <a:lnTo>
                  <a:pt x="31075" y="511938"/>
                </a:lnTo>
                <a:lnTo>
                  <a:pt x="50800" y="515946"/>
                </a:lnTo>
                <a:lnTo>
                  <a:pt x="3938854" y="515946"/>
                </a:lnTo>
                <a:lnTo>
                  <a:pt x="3958579" y="511938"/>
                </a:lnTo>
                <a:lnTo>
                  <a:pt x="3974732" y="501024"/>
                </a:lnTo>
                <a:lnTo>
                  <a:pt x="3985646" y="484871"/>
                </a:lnTo>
                <a:lnTo>
                  <a:pt x="3989654" y="465146"/>
                </a:lnTo>
                <a:lnTo>
                  <a:pt x="3989654" y="0"/>
                </a:lnTo>
                <a:close/>
              </a:path>
            </a:pathLst>
          </a:custGeom>
          <a:solidFill>
            <a:srgbClr val="3333B2"/>
          </a:solidFill>
        </p:spPr>
        <p:txBody>
          <a:bodyPr wrap="square" lIns="0" tIns="0" rIns="0" bIns="0" rtlCol="0"/>
          <a:lstStyle/>
          <a:p>
            <a:endParaRPr/>
          </a:p>
        </p:txBody>
      </p:sp>
      <p:sp>
        <p:nvSpPr>
          <p:cNvPr id="10" name="object 10"/>
          <p:cNvSpPr/>
          <p:nvPr/>
        </p:nvSpPr>
        <p:spPr>
          <a:xfrm>
            <a:off x="4298848" y="1057892"/>
            <a:ext cx="0" cy="440055"/>
          </a:xfrm>
          <a:custGeom>
            <a:avLst/>
            <a:gdLst/>
            <a:ahLst/>
            <a:cxnLst/>
            <a:rect l="l" t="t" r="r" b="b"/>
            <a:pathLst>
              <a:path h="440055">
                <a:moveTo>
                  <a:pt x="0" y="439958"/>
                </a:moveTo>
                <a:lnTo>
                  <a:pt x="0" y="0"/>
                </a:lnTo>
              </a:path>
            </a:pathLst>
          </a:custGeom>
          <a:ln w="3175">
            <a:solidFill>
              <a:srgbClr val="7F7F7F"/>
            </a:solidFill>
          </a:ln>
        </p:spPr>
        <p:txBody>
          <a:bodyPr wrap="square" lIns="0" tIns="0" rIns="0" bIns="0" rtlCol="0"/>
          <a:lstStyle/>
          <a:p>
            <a:endParaRPr/>
          </a:p>
        </p:txBody>
      </p:sp>
      <p:sp>
        <p:nvSpPr>
          <p:cNvPr id="11" name="object 11"/>
          <p:cNvSpPr/>
          <p:nvPr/>
        </p:nvSpPr>
        <p:spPr>
          <a:xfrm>
            <a:off x="4298848" y="1045192"/>
            <a:ext cx="0" cy="12700"/>
          </a:xfrm>
          <a:custGeom>
            <a:avLst/>
            <a:gdLst/>
            <a:ahLst/>
            <a:cxnLst/>
            <a:rect l="l" t="t" r="r" b="b"/>
            <a:pathLst>
              <a:path h="12700">
                <a:moveTo>
                  <a:pt x="0" y="12700"/>
                </a:moveTo>
                <a:lnTo>
                  <a:pt x="0" y="0"/>
                </a:lnTo>
              </a:path>
            </a:pathLst>
          </a:custGeom>
          <a:ln w="3175">
            <a:solidFill>
              <a:srgbClr val="AFAFAF"/>
            </a:solidFill>
          </a:ln>
        </p:spPr>
        <p:txBody>
          <a:bodyPr wrap="square" lIns="0" tIns="0" rIns="0" bIns="0" rtlCol="0"/>
          <a:lstStyle/>
          <a:p>
            <a:endParaRPr/>
          </a:p>
        </p:txBody>
      </p:sp>
      <p:sp>
        <p:nvSpPr>
          <p:cNvPr id="12" name="object 12"/>
          <p:cNvSpPr/>
          <p:nvPr/>
        </p:nvSpPr>
        <p:spPr>
          <a:xfrm>
            <a:off x="4298848" y="1032492"/>
            <a:ext cx="0" cy="12700"/>
          </a:xfrm>
          <a:custGeom>
            <a:avLst/>
            <a:gdLst/>
            <a:ahLst/>
            <a:cxnLst/>
            <a:rect l="l" t="t" r="r" b="b"/>
            <a:pathLst>
              <a:path h="12700">
                <a:moveTo>
                  <a:pt x="0" y="12700"/>
                </a:moveTo>
                <a:lnTo>
                  <a:pt x="0" y="0"/>
                </a:lnTo>
              </a:path>
            </a:pathLst>
          </a:custGeom>
          <a:ln w="3175">
            <a:solidFill>
              <a:srgbClr val="CECECE"/>
            </a:solidFill>
          </a:ln>
        </p:spPr>
        <p:txBody>
          <a:bodyPr wrap="square" lIns="0" tIns="0" rIns="0" bIns="0" rtlCol="0"/>
          <a:lstStyle/>
          <a:p>
            <a:endParaRPr/>
          </a:p>
        </p:txBody>
      </p:sp>
      <p:sp>
        <p:nvSpPr>
          <p:cNvPr id="13" name="object 13"/>
          <p:cNvSpPr/>
          <p:nvPr/>
        </p:nvSpPr>
        <p:spPr>
          <a:xfrm>
            <a:off x="4298848" y="1019792"/>
            <a:ext cx="0" cy="12700"/>
          </a:xfrm>
          <a:custGeom>
            <a:avLst/>
            <a:gdLst/>
            <a:ahLst/>
            <a:cxnLst/>
            <a:rect l="l" t="t" r="r" b="b"/>
            <a:pathLst>
              <a:path h="12700">
                <a:moveTo>
                  <a:pt x="0" y="12700"/>
                </a:moveTo>
                <a:lnTo>
                  <a:pt x="0" y="0"/>
                </a:lnTo>
              </a:path>
            </a:pathLst>
          </a:custGeom>
          <a:ln w="3175">
            <a:solidFill>
              <a:srgbClr val="EFEFEF"/>
            </a:solidFill>
          </a:ln>
        </p:spPr>
        <p:txBody>
          <a:bodyPr wrap="square" lIns="0" tIns="0" rIns="0" bIns="0" rtlCol="0"/>
          <a:lstStyle/>
          <a:p>
            <a:endParaRPr/>
          </a:p>
        </p:txBody>
      </p:sp>
      <p:sp>
        <p:nvSpPr>
          <p:cNvPr id="14" name="object 14"/>
          <p:cNvSpPr txBox="1"/>
          <p:nvPr/>
        </p:nvSpPr>
        <p:spPr>
          <a:xfrm>
            <a:off x="1505762" y="988365"/>
            <a:ext cx="1597025" cy="487045"/>
          </a:xfrm>
          <a:prstGeom prst="rect">
            <a:avLst/>
          </a:prstGeom>
        </p:spPr>
        <p:txBody>
          <a:bodyPr vert="horz" wrap="square" lIns="0" tIns="65405" rIns="0" bIns="0" rtlCol="0">
            <a:spAutoFit/>
          </a:bodyPr>
          <a:lstStyle/>
          <a:p>
            <a:pPr algn="ctr">
              <a:lnSpc>
                <a:spcPct val="100000"/>
              </a:lnSpc>
              <a:spcBef>
                <a:spcPts val="515"/>
              </a:spcBef>
            </a:pPr>
            <a:r>
              <a:rPr sz="1300" spc="25" dirty="0">
                <a:solidFill>
                  <a:srgbClr val="FFFFFF"/>
                </a:solidFill>
                <a:latin typeface="Times New Roman"/>
                <a:cs typeface="Times New Roman"/>
              </a:rPr>
              <a:t>Financial</a:t>
            </a:r>
            <a:r>
              <a:rPr sz="1300" spc="80" dirty="0">
                <a:solidFill>
                  <a:srgbClr val="FFFFFF"/>
                </a:solidFill>
                <a:latin typeface="Times New Roman"/>
                <a:cs typeface="Times New Roman"/>
              </a:rPr>
              <a:t> </a:t>
            </a:r>
            <a:r>
              <a:rPr sz="1300" spc="60" dirty="0">
                <a:solidFill>
                  <a:srgbClr val="FFFFFF"/>
                </a:solidFill>
                <a:latin typeface="Times New Roman"/>
                <a:cs typeface="Times New Roman"/>
              </a:rPr>
              <a:t>Mathematic</a:t>
            </a:r>
            <a:endParaRPr sz="1300">
              <a:latin typeface="Times New Roman"/>
              <a:cs typeface="Times New Roman"/>
            </a:endParaRPr>
          </a:p>
          <a:p>
            <a:pPr algn="ctr">
              <a:lnSpc>
                <a:spcPct val="100000"/>
              </a:lnSpc>
              <a:spcBef>
                <a:spcPts val="340"/>
              </a:spcBef>
            </a:pPr>
            <a:r>
              <a:rPr sz="1100" spc="-5" dirty="0">
                <a:solidFill>
                  <a:srgbClr val="FFFFFF"/>
                </a:solidFill>
                <a:latin typeface="Times New Roman"/>
                <a:cs typeface="Times New Roman"/>
              </a:rPr>
              <a:t>Lecture</a:t>
            </a:r>
            <a:r>
              <a:rPr sz="1100" spc="75" dirty="0">
                <a:solidFill>
                  <a:srgbClr val="FFFFFF"/>
                </a:solidFill>
                <a:latin typeface="Times New Roman"/>
                <a:cs typeface="Times New Roman"/>
              </a:rPr>
              <a:t> </a:t>
            </a:r>
            <a:r>
              <a:rPr sz="1100" spc="-10" dirty="0">
                <a:solidFill>
                  <a:srgbClr val="FFFFFF"/>
                </a:solidFill>
                <a:latin typeface="Times New Roman"/>
                <a:cs typeface="Times New Roman"/>
              </a:rPr>
              <a:t>1</a:t>
            </a:r>
            <a:endParaRPr sz="1100">
              <a:latin typeface="Times New Roman"/>
              <a:cs typeface="Times New Roman"/>
            </a:endParaRPr>
          </a:p>
        </p:txBody>
      </p:sp>
      <p:sp>
        <p:nvSpPr>
          <p:cNvPr id="15" name="object 15"/>
          <p:cNvSpPr txBox="1"/>
          <p:nvPr/>
        </p:nvSpPr>
        <p:spPr>
          <a:xfrm>
            <a:off x="1104391" y="1743557"/>
            <a:ext cx="2399665" cy="1342675"/>
          </a:xfrm>
          <a:prstGeom prst="rect">
            <a:avLst/>
          </a:prstGeom>
        </p:spPr>
        <p:txBody>
          <a:bodyPr vert="horz" wrap="square" lIns="0" tIns="11430" rIns="0" bIns="0" rtlCol="0">
            <a:spAutoFit/>
          </a:bodyPr>
          <a:lstStyle/>
          <a:p>
            <a:pPr algn="ctr">
              <a:lnSpc>
                <a:spcPct val="100000"/>
              </a:lnSpc>
              <a:spcBef>
                <a:spcPts val="90"/>
              </a:spcBef>
            </a:pPr>
            <a:r>
              <a:rPr lang="en-US" sz="1100" spc="10" dirty="0">
                <a:latin typeface="Times New Roman"/>
                <a:cs typeface="Times New Roman"/>
              </a:rPr>
              <a:t>Lud</a:t>
            </a:r>
            <a:r>
              <a:rPr lang="cs-CZ" sz="1100" spc="10" dirty="0">
                <a:latin typeface="Times New Roman"/>
                <a:cs typeface="Times New Roman"/>
              </a:rPr>
              <a:t>ě</a:t>
            </a:r>
            <a:r>
              <a:rPr lang="en-US" sz="1100" spc="10" dirty="0">
                <a:latin typeface="Times New Roman"/>
                <a:cs typeface="Times New Roman"/>
              </a:rPr>
              <a:t>k</a:t>
            </a:r>
            <a:r>
              <a:rPr sz="1100" spc="10" dirty="0">
                <a:latin typeface="Times New Roman"/>
                <a:cs typeface="Times New Roman"/>
              </a:rPr>
              <a:t> Benada, </a:t>
            </a:r>
            <a:r>
              <a:rPr sz="1100" dirty="0">
                <a:latin typeface="Times New Roman"/>
                <a:cs typeface="Times New Roman"/>
              </a:rPr>
              <a:t>Dagmar</a:t>
            </a:r>
            <a:r>
              <a:rPr sz="1100" spc="25" dirty="0">
                <a:latin typeface="Times New Roman"/>
                <a:cs typeface="Times New Roman"/>
              </a:rPr>
              <a:t> </a:t>
            </a:r>
            <a:r>
              <a:rPr sz="1100" spc="-10" dirty="0">
                <a:latin typeface="Times New Roman"/>
                <a:cs typeface="Times New Roman"/>
              </a:rPr>
              <a:t>Linnertova</a:t>
            </a:r>
            <a:endParaRPr sz="1100" dirty="0">
              <a:latin typeface="Times New Roman"/>
              <a:cs typeface="Times New Roman"/>
            </a:endParaRPr>
          </a:p>
          <a:p>
            <a:pPr>
              <a:lnSpc>
                <a:spcPct val="100000"/>
              </a:lnSpc>
              <a:spcBef>
                <a:spcPts val="10"/>
              </a:spcBef>
            </a:pPr>
            <a:endParaRPr sz="1300" dirty="0">
              <a:latin typeface="Times New Roman"/>
              <a:cs typeface="Times New Roman"/>
            </a:endParaRPr>
          </a:p>
          <a:p>
            <a:pPr algn="ctr">
              <a:lnSpc>
                <a:spcPct val="100000"/>
              </a:lnSpc>
            </a:pPr>
            <a:r>
              <a:rPr sz="750" spc="65" dirty="0">
                <a:latin typeface="Times New Roman"/>
                <a:cs typeface="Times New Roman"/>
              </a:rPr>
              <a:t>Department </a:t>
            </a:r>
            <a:r>
              <a:rPr sz="750" spc="25" dirty="0">
                <a:latin typeface="Times New Roman"/>
                <a:cs typeface="Times New Roman"/>
              </a:rPr>
              <a:t>of </a:t>
            </a:r>
            <a:r>
              <a:rPr sz="750" spc="45" dirty="0">
                <a:latin typeface="Times New Roman"/>
                <a:cs typeface="Times New Roman"/>
              </a:rPr>
              <a:t>Finance </a:t>
            </a:r>
            <a:r>
              <a:rPr sz="750" spc="30" dirty="0">
                <a:latin typeface="Times New Roman"/>
                <a:cs typeface="Times New Roman"/>
              </a:rPr>
              <a:t>- </a:t>
            </a:r>
            <a:r>
              <a:rPr sz="750" spc="45" dirty="0">
                <a:latin typeface="Times New Roman"/>
                <a:cs typeface="Times New Roman"/>
              </a:rPr>
              <a:t>402,</a:t>
            </a:r>
            <a:r>
              <a:rPr sz="750" spc="70" dirty="0">
                <a:latin typeface="Times New Roman"/>
                <a:cs typeface="Times New Roman"/>
              </a:rPr>
              <a:t> </a:t>
            </a:r>
            <a:r>
              <a:rPr sz="750" spc="40" dirty="0">
                <a:latin typeface="Times New Roman"/>
                <a:cs typeface="Times New Roman"/>
                <a:hlinkClick r:id="rId9"/>
              </a:rPr>
              <a:t>b</a:t>
            </a:r>
            <a:r>
              <a:rPr sz="750" spc="40" dirty="0">
                <a:latin typeface="Times New Roman"/>
                <a:cs typeface="Times New Roman"/>
                <a:hlinkClick r:id="rId10"/>
              </a:rPr>
              <a:t>enada.esf@gmail.com</a:t>
            </a:r>
            <a:endParaRPr sz="750" dirty="0">
              <a:latin typeface="Times New Roman"/>
              <a:cs typeface="Times New Roman"/>
            </a:endParaRPr>
          </a:p>
          <a:p>
            <a:pPr>
              <a:lnSpc>
                <a:spcPct val="100000"/>
              </a:lnSpc>
            </a:pPr>
            <a:endParaRPr sz="700" dirty="0">
              <a:latin typeface="Times New Roman"/>
              <a:cs typeface="Times New Roman"/>
            </a:endParaRPr>
          </a:p>
          <a:p>
            <a:pPr algn="ctr">
              <a:lnSpc>
                <a:spcPct val="100000"/>
              </a:lnSpc>
              <a:spcBef>
                <a:spcPts val="590"/>
              </a:spcBef>
            </a:pPr>
            <a:r>
              <a:rPr sz="1100" spc="15" dirty="0">
                <a:latin typeface="Times New Roman"/>
                <a:cs typeface="Times New Roman"/>
              </a:rPr>
              <a:t>October </a:t>
            </a:r>
            <a:r>
              <a:rPr sz="1100" dirty="0">
                <a:latin typeface="Times New Roman"/>
                <a:cs typeface="Times New Roman"/>
              </a:rPr>
              <a:t>13,</a:t>
            </a:r>
            <a:r>
              <a:rPr sz="1100" spc="145" dirty="0">
                <a:latin typeface="Times New Roman"/>
                <a:cs typeface="Times New Roman"/>
              </a:rPr>
              <a:t> </a:t>
            </a:r>
            <a:r>
              <a:rPr sz="1100" spc="-10" dirty="0" smtClean="0">
                <a:latin typeface="Times New Roman"/>
                <a:cs typeface="Times New Roman"/>
              </a:rPr>
              <a:t>2017</a:t>
            </a:r>
            <a:endParaRPr lang="cs-CZ" sz="1100" spc="-10" dirty="0" smtClean="0">
              <a:latin typeface="Times New Roman"/>
              <a:cs typeface="Times New Roman"/>
            </a:endParaRPr>
          </a:p>
          <a:p>
            <a:pPr algn="ctr">
              <a:lnSpc>
                <a:spcPct val="100000"/>
              </a:lnSpc>
              <a:spcBef>
                <a:spcPts val="590"/>
              </a:spcBef>
            </a:pPr>
            <a:r>
              <a:rPr lang="cs-CZ" sz="1100" i="1" spc="-10" dirty="0" err="1" smtClean="0">
                <a:latin typeface="Times New Roman"/>
                <a:cs typeface="Times New Roman"/>
              </a:rPr>
              <a:t>The</a:t>
            </a:r>
            <a:r>
              <a:rPr lang="cs-CZ" sz="1100" i="1" spc="-10" dirty="0" smtClean="0">
                <a:latin typeface="Times New Roman"/>
                <a:cs typeface="Times New Roman"/>
              </a:rPr>
              <a:t> Study </a:t>
            </a:r>
            <a:r>
              <a:rPr lang="cs-CZ" sz="1100" i="1" spc="-10" dirty="0" err="1" smtClean="0">
                <a:latin typeface="Times New Roman"/>
                <a:cs typeface="Times New Roman"/>
              </a:rPr>
              <a:t>materials</a:t>
            </a:r>
            <a:r>
              <a:rPr lang="cs-CZ" sz="1100" i="1" spc="-10" dirty="0" smtClean="0">
                <a:latin typeface="Times New Roman"/>
                <a:cs typeface="Times New Roman"/>
              </a:rPr>
              <a:t> </a:t>
            </a:r>
            <a:r>
              <a:rPr lang="cs-CZ" sz="1100" i="1" spc="-10" dirty="0" err="1" smtClean="0">
                <a:latin typeface="Times New Roman"/>
                <a:cs typeface="Times New Roman"/>
              </a:rPr>
              <a:t>prepared</a:t>
            </a:r>
            <a:r>
              <a:rPr lang="cs-CZ" sz="1100" i="1" spc="-10" dirty="0" smtClean="0">
                <a:latin typeface="Times New Roman"/>
                <a:cs typeface="Times New Roman"/>
              </a:rPr>
              <a:t> by </a:t>
            </a:r>
          </a:p>
          <a:p>
            <a:pPr algn="ctr">
              <a:lnSpc>
                <a:spcPct val="100000"/>
              </a:lnSpc>
              <a:spcBef>
                <a:spcPts val="590"/>
              </a:spcBef>
            </a:pPr>
            <a:r>
              <a:rPr lang="cs-CZ" sz="1100" b="1" dirty="0" err="1">
                <a:latin typeface="Times New Roman"/>
                <a:cs typeface="Times New Roman"/>
              </a:rPr>
              <a:t>Mikhail</a:t>
            </a:r>
            <a:r>
              <a:rPr lang="cs-CZ" sz="1100" b="1" dirty="0">
                <a:latin typeface="Times New Roman"/>
                <a:cs typeface="Times New Roman"/>
              </a:rPr>
              <a:t> </a:t>
            </a:r>
            <a:r>
              <a:rPr lang="cs-CZ" sz="1100" b="1" dirty="0" err="1">
                <a:latin typeface="Times New Roman"/>
                <a:cs typeface="Times New Roman"/>
              </a:rPr>
              <a:t>Dmitrievich</a:t>
            </a:r>
            <a:r>
              <a:rPr lang="cs-CZ" sz="1100" b="1" dirty="0">
                <a:latin typeface="Times New Roman"/>
                <a:cs typeface="Times New Roman"/>
              </a:rPr>
              <a:t> </a:t>
            </a:r>
            <a:r>
              <a:rPr lang="cs-CZ" sz="1100" b="1" dirty="0" err="1">
                <a:latin typeface="Times New Roman"/>
                <a:cs typeface="Times New Roman"/>
              </a:rPr>
              <a:t>Balyka</a:t>
            </a:r>
            <a:r>
              <a:rPr lang="cs-CZ" sz="1100" b="1" dirty="0">
                <a:latin typeface="Times New Roman"/>
                <a:cs typeface="Times New Roman"/>
              </a:rPr>
              <a:t> </a:t>
            </a:r>
            <a:endParaRPr sz="1100" b="1" dirty="0">
              <a:latin typeface="Times New Roman"/>
              <a:cs typeface="Times New Roman"/>
            </a:endParaRPr>
          </a:p>
        </p:txBody>
      </p:sp>
      <p:sp>
        <p:nvSpPr>
          <p:cNvPr id="16" name="object 16"/>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7" name="object 17"/>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8" name="object 18"/>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spc="40" dirty="0" smtClean="0"/>
              <a:t>Lud</a:t>
            </a:r>
            <a:r>
              <a:rPr lang="cs-CZ" spc="40" dirty="0"/>
              <a:t>ě</a:t>
            </a:r>
            <a:r>
              <a:rPr spc="40" dirty="0" smtClean="0"/>
              <a:t>k</a:t>
            </a:r>
            <a:r>
              <a:rPr spc="25" dirty="0" smtClean="0"/>
              <a:t> </a:t>
            </a:r>
            <a:r>
              <a:rPr spc="60" dirty="0"/>
              <a:t>Benada</a:t>
            </a:r>
          </a:p>
        </p:txBody>
      </p:sp>
      <p:sp>
        <p:nvSpPr>
          <p:cNvPr id="19" name="object 19"/>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mc:AlternateContent xmlns:mc="http://schemas.openxmlformats.org/markup-compatibility/2006" xmlns:a14="http://schemas.microsoft.com/office/drawing/2010/main">
        <mc:Choice Requires="a14">
          <p:sp>
            <p:nvSpPr>
              <p:cNvPr id="21" name="TextBox 20"/>
              <p:cNvSpPr txBox="1"/>
              <p:nvPr/>
            </p:nvSpPr>
            <p:spPr>
              <a:xfrm>
                <a:off x="323850" y="739775"/>
                <a:ext cx="4114800" cy="2435603"/>
              </a:xfrm>
              <a:prstGeom prst="rect">
                <a:avLst/>
              </a:prstGeom>
              <a:noFill/>
            </p:spPr>
            <p:txBody>
              <a:bodyPr wrap="square" rtlCol="0">
                <a:spAutoFit/>
              </a:bodyPr>
              <a:lstStyle/>
              <a:p>
                <a:pPr algn="ctr"/>
                <a:r>
                  <a:rPr lang="en-US" sz="1200" b="1" dirty="0" smtClean="0"/>
                  <a:t>Continuous compounding</a:t>
                </a:r>
              </a:p>
              <a:p>
                <a:r>
                  <a:rPr lang="en-US" sz="1200" dirty="0" smtClean="0"/>
                  <a:t>Let’s use the formula for FV: FV=PV(1+r(m)/m)</a:t>
                </a:r>
                <a:r>
                  <a:rPr lang="en-US" sz="1200" baseline="30000" dirty="0"/>
                  <a:t> </a:t>
                </a:r>
                <a:r>
                  <a:rPr lang="en-US" sz="1200" baseline="30000" dirty="0" smtClean="0"/>
                  <a:t>m</a:t>
                </a:r>
                <a:r>
                  <a:rPr lang="en-US" sz="1200" dirty="0" smtClean="0"/>
                  <a:t>. Since our PV=1 and r=1, we will get: </a:t>
                </a:r>
                <a:r>
                  <a:rPr lang="en-US" sz="1200" b="1" dirty="0" smtClean="0"/>
                  <a:t>FV=(1+1/m)</a:t>
                </a:r>
                <a:r>
                  <a:rPr lang="en-US" sz="1200" b="1" baseline="30000" dirty="0" smtClean="0"/>
                  <a:t>m</a:t>
                </a:r>
              </a:p>
              <a:p>
                <a:r>
                  <a:rPr lang="en-US" sz="1200" dirty="0" smtClean="0"/>
                  <a:t>a) FV=1*(1+100%/1)</a:t>
                </a:r>
                <a:r>
                  <a:rPr lang="en-US" sz="1200" baseline="30000" dirty="0" smtClean="0"/>
                  <a:t>1</a:t>
                </a:r>
                <a:r>
                  <a:rPr lang="en-US" sz="1200" dirty="0" smtClean="0"/>
                  <a:t>=2	     b)FV=</a:t>
                </a:r>
                <a:r>
                  <a:rPr lang="en-US" sz="1200" dirty="0"/>
                  <a:t> 1*(1+100</a:t>
                </a:r>
                <a:r>
                  <a:rPr lang="en-US" sz="1200" dirty="0" smtClean="0"/>
                  <a:t>%/4)</a:t>
                </a:r>
                <a:r>
                  <a:rPr lang="en-US" sz="1200" baseline="30000" dirty="0" smtClean="0"/>
                  <a:t>4</a:t>
                </a:r>
                <a:r>
                  <a:rPr lang="en-US" sz="1200" dirty="0" smtClean="0"/>
                  <a:t>=2,44</a:t>
                </a:r>
              </a:p>
              <a:p>
                <a:endParaRPr lang="en-US" sz="1200" baseline="30000" dirty="0"/>
              </a:p>
              <a:p>
                <a:r>
                  <a:rPr lang="en-US" sz="1200" dirty="0" smtClean="0"/>
                  <a:t>c) FV=</a:t>
                </a:r>
                <a:r>
                  <a:rPr lang="en-US" sz="1200" dirty="0"/>
                  <a:t> 1*(1+100</a:t>
                </a:r>
                <a:r>
                  <a:rPr lang="en-US" sz="1200" dirty="0" smtClean="0"/>
                  <a:t>%/12)</a:t>
                </a:r>
                <a:r>
                  <a:rPr lang="en-US" sz="1200" baseline="30000" dirty="0" smtClean="0"/>
                  <a:t>12</a:t>
                </a:r>
                <a:r>
                  <a:rPr lang="en-US" sz="1200" dirty="0" smtClean="0"/>
                  <a:t>=2,61     d)FV=</a:t>
                </a:r>
                <a:r>
                  <a:rPr lang="en-US" sz="1200" dirty="0"/>
                  <a:t> 1*(1+100</a:t>
                </a:r>
                <a:r>
                  <a:rPr lang="en-US" sz="1200" dirty="0" smtClean="0"/>
                  <a:t>%/365)</a:t>
                </a:r>
                <a:r>
                  <a:rPr lang="en-US" sz="1200" baseline="30000" dirty="0" smtClean="0"/>
                  <a:t>365</a:t>
                </a:r>
                <a:r>
                  <a:rPr lang="en-US" sz="1200" dirty="0" smtClean="0"/>
                  <a:t>=2,71</a:t>
                </a:r>
              </a:p>
              <a:p>
                <a:pPr>
                  <a:lnSpc>
                    <a:spcPct val="60000"/>
                  </a:lnSpc>
                </a:pPr>
                <a:endParaRPr lang="en-US" sz="1200" dirty="0"/>
              </a:p>
              <a:p>
                <a:r>
                  <a:rPr lang="en-US" sz="1200" dirty="0" smtClean="0"/>
                  <a:t>When we take a larger and larger numbers, future value doesn’t go to a </a:t>
                </a:r>
                <a:r>
                  <a:rPr lang="en-US" sz="1200" dirty="0"/>
                  <a:t>ginormous </a:t>
                </a:r>
                <a:r>
                  <a:rPr lang="en-US" sz="1200" dirty="0" smtClean="0"/>
                  <a:t>amounts. But it is approaching some magical number which is called  </a:t>
                </a:r>
                <a:r>
                  <a:rPr lang="en-US" sz="1200" i="1" dirty="0" smtClean="0"/>
                  <a:t>e.</a:t>
                </a:r>
              </a:p>
              <a:p>
                <a:r>
                  <a:rPr lang="en-US" sz="1200" dirty="0" smtClean="0"/>
                  <a:t>Let’s rearrange our formula for effective rate:</a:t>
                </a:r>
              </a:p>
              <a:p>
                <a:r>
                  <a:rPr lang="en-US" sz="1200" dirty="0"/>
                  <a:t>r</a:t>
                </a:r>
                <a:r>
                  <a:rPr lang="en-US" sz="1200" baseline="-25000" dirty="0"/>
                  <a:t>e</a:t>
                </a:r>
                <a:r>
                  <a:rPr lang="en-US" sz="1200" dirty="0" smtClean="0"/>
                  <a:t>=</a:t>
                </a:r>
                <a14:m>
                  <m:oMath xmlns:m="http://schemas.openxmlformats.org/officeDocument/2006/math">
                    <m:sSup>
                      <m:sSupPr>
                        <m:ctrlPr>
                          <a:rPr lang="en-US" sz="1200" i="1" smtClean="0">
                            <a:latin typeface="Cambria Math" panose="02040503050406030204" pitchFamily="18" charset="0"/>
                          </a:rPr>
                        </m:ctrlPr>
                      </m:sSupPr>
                      <m:e>
                        <m:d>
                          <m:dPr>
                            <m:ctrlPr>
                              <a:rPr lang="en-US" sz="1200" i="1">
                                <a:latin typeface="Cambria Math" panose="02040503050406030204" pitchFamily="18" charset="0"/>
                              </a:rPr>
                            </m:ctrlPr>
                          </m:dPr>
                          <m:e>
                            <m:r>
                              <a:rPr lang="en-US" sz="1200" i="1">
                                <a:latin typeface="Cambria Math"/>
                              </a:rPr>
                              <m:t>1+</m:t>
                            </m:r>
                            <m:f>
                              <m:fPr>
                                <m:ctrlPr>
                                  <a:rPr lang="en-US" sz="1200" i="1">
                                    <a:latin typeface="Cambria Math" panose="02040503050406030204" pitchFamily="18" charset="0"/>
                                  </a:rPr>
                                </m:ctrlPr>
                              </m:fPr>
                              <m:num>
                                <m:r>
                                  <a:rPr lang="en-US" sz="1200" i="1">
                                    <a:latin typeface="Cambria Math"/>
                                  </a:rPr>
                                  <m:t>𝑟</m:t>
                                </m:r>
                                <m:d>
                                  <m:dPr>
                                    <m:ctrlPr>
                                      <a:rPr lang="en-US" sz="1200" i="1">
                                        <a:latin typeface="Cambria Math" panose="02040503050406030204" pitchFamily="18" charset="0"/>
                                      </a:rPr>
                                    </m:ctrlPr>
                                  </m:dPr>
                                  <m:e>
                                    <m:r>
                                      <a:rPr lang="en-US" sz="1200" i="1">
                                        <a:latin typeface="Cambria Math"/>
                                      </a:rPr>
                                      <m:t>𝑚</m:t>
                                    </m:r>
                                  </m:e>
                                </m:d>
                              </m:num>
                              <m:den>
                                <m:r>
                                  <a:rPr lang="en-US" sz="1200" i="1">
                                    <a:latin typeface="Cambria Math"/>
                                  </a:rPr>
                                  <m:t>𝑚</m:t>
                                </m:r>
                              </m:den>
                            </m:f>
                          </m:e>
                        </m:d>
                      </m:e>
                      <m:sup>
                        <m:r>
                          <a:rPr lang="en-US" sz="1200" b="0" i="1" smtClean="0">
                            <a:latin typeface="Cambria Math"/>
                          </a:rPr>
                          <m:t>𝑚</m:t>
                        </m:r>
                      </m:sup>
                    </m:sSup>
                    <m:r>
                      <a:rPr lang="en-US" sz="1200" b="0" i="1" smtClean="0">
                        <a:latin typeface="Cambria Math"/>
                      </a:rPr>
                      <m:t>−1</m:t>
                    </m:r>
                    <m:r>
                      <a:rPr lang="en-US" sz="1200" b="0" i="0" smtClean="0">
                        <a:latin typeface="Cambria Math"/>
                      </a:rPr>
                      <m:t>=</m:t>
                    </m:r>
                    <m:sSup>
                      <m:sSupPr>
                        <m:ctrlPr>
                          <a:rPr lang="en-US" sz="1200" i="1">
                            <a:latin typeface="Cambria Math" panose="02040503050406030204" pitchFamily="18" charset="0"/>
                          </a:rPr>
                        </m:ctrlPr>
                      </m:sSupPr>
                      <m:e>
                        <m:d>
                          <m:dPr>
                            <m:ctrlPr>
                              <a:rPr lang="en-US" sz="1200" i="1">
                                <a:latin typeface="Cambria Math" panose="02040503050406030204" pitchFamily="18" charset="0"/>
                              </a:rPr>
                            </m:ctrlPr>
                          </m:dPr>
                          <m:e>
                            <m:r>
                              <a:rPr lang="en-US" sz="1200" i="1">
                                <a:latin typeface="Cambria Math"/>
                              </a:rPr>
                              <m:t>1+</m:t>
                            </m:r>
                            <m:f>
                              <m:fPr>
                                <m:ctrlPr>
                                  <a:rPr lang="en-US" sz="1200" i="1">
                                    <a:latin typeface="Cambria Math" panose="02040503050406030204" pitchFamily="18" charset="0"/>
                                  </a:rPr>
                                </m:ctrlPr>
                              </m:fPr>
                              <m:num>
                                <m:r>
                                  <a:rPr lang="en-US" sz="1200" b="0" i="1" smtClean="0">
                                    <a:latin typeface="Cambria Math"/>
                                  </a:rPr>
                                  <m:t>1</m:t>
                                </m:r>
                              </m:num>
                              <m:den>
                                <m:f>
                                  <m:fPr>
                                    <m:ctrlPr>
                                      <a:rPr lang="en-US" sz="1200" i="1">
                                        <a:latin typeface="Cambria Math" panose="02040503050406030204" pitchFamily="18" charset="0"/>
                                      </a:rPr>
                                    </m:ctrlPr>
                                  </m:fPr>
                                  <m:num>
                                    <m:r>
                                      <a:rPr lang="en-US" sz="1200" b="0" i="1" smtClean="0">
                                        <a:latin typeface="Cambria Math"/>
                                      </a:rPr>
                                      <m:t>𝑚</m:t>
                                    </m:r>
                                  </m:num>
                                  <m:den>
                                    <m:r>
                                      <a:rPr lang="en-US" sz="1200" i="1">
                                        <a:latin typeface="Cambria Math"/>
                                      </a:rPr>
                                      <m:t>𝑟</m:t>
                                    </m:r>
                                    <m:d>
                                      <m:dPr>
                                        <m:ctrlPr>
                                          <a:rPr lang="en-US" sz="1200" i="1">
                                            <a:latin typeface="Cambria Math" panose="02040503050406030204" pitchFamily="18" charset="0"/>
                                          </a:rPr>
                                        </m:ctrlPr>
                                      </m:dPr>
                                      <m:e>
                                        <m:r>
                                          <a:rPr lang="en-US" sz="1200" i="1">
                                            <a:latin typeface="Cambria Math"/>
                                          </a:rPr>
                                          <m:t>𝑚</m:t>
                                        </m:r>
                                      </m:e>
                                    </m:d>
                                  </m:den>
                                </m:f>
                              </m:den>
                            </m:f>
                          </m:e>
                        </m:d>
                      </m:e>
                      <m:sup>
                        <m:f>
                          <m:fPr>
                            <m:ctrlPr>
                              <a:rPr lang="en-US" sz="1200" i="1">
                                <a:latin typeface="Cambria Math" panose="02040503050406030204" pitchFamily="18" charset="0"/>
                              </a:rPr>
                            </m:ctrlPr>
                          </m:fPr>
                          <m:num>
                            <m:r>
                              <a:rPr lang="en-US" sz="1200" i="1">
                                <a:latin typeface="Cambria Math"/>
                              </a:rPr>
                              <m:t>𝑚</m:t>
                            </m:r>
                          </m:num>
                          <m:den>
                            <m:r>
                              <a:rPr lang="en-US" sz="1200" i="1">
                                <a:latin typeface="Cambria Math"/>
                              </a:rPr>
                              <m:t>𝑟</m:t>
                            </m:r>
                            <m:d>
                              <m:dPr>
                                <m:ctrlPr>
                                  <a:rPr lang="en-US" sz="1200" i="1">
                                    <a:latin typeface="Cambria Math" panose="02040503050406030204" pitchFamily="18" charset="0"/>
                                  </a:rPr>
                                </m:ctrlPr>
                              </m:dPr>
                              <m:e>
                                <m:r>
                                  <a:rPr lang="en-US" sz="1200" i="1">
                                    <a:latin typeface="Cambria Math"/>
                                  </a:rPr>
                                  <m:t>𝑚</m:t>
                                </m:r>
                              </m:e>
                            </m:d>
                          </m:den>
                        </m:f>
                        <m:r>
                          <a:rPr lang="en-US" sz="1200" b="0" i="1" smtClean="0">
                            <a:latin typeface="Cambria Math"/>
                          </a:rPr>
                          <m:t>𝑟</m:t>
                        </m:r>
                      </m:sup>
                    </m:sSup>
                    <m:r>
                      <a:rPr lang="en-US" sz="1200" i="1">
                        <a:latin typeface="Cambria Math"/>
                      </a:rPr>
                      <m:t>−1</m:t>
                    </m:r>
                  </m:oMath>
                </a14:m>
                <a:r>
                  <a:rPr lang="en-US" sz="1200" dirty="0" smtClean="0"/>
                  <a:t>     (1)</a:t>
                </a:r>
                <a:endParaRPr lang="ru-RU" sz="1200" dirty="0" smtClean="0"/>
              </a:p>
            </p:txBody>
          </p:sp>
        </mc:Choice>
        <mc:Fallback xmlns="">
          <p:sp>
            <p:nvSpPr>
              <p:cNvPr id="21" name="TextBox 20"/>
              <p:cNvSpPr txBox="1">
                <a:spLocks noRot="1" noChangeAspect="1" noMove="1" noResize="1" noEditPoints="1" noAdjustHandles="1" noChangeArrowheads="1" noChangeShapeType="1" noTextEdit="1"/>
              </p:cNvSpPr>
              <p:nvPr/>
            </p:nvSpPr>
            <p:spPr>
              <a:xfrm>
                <a:off x="323850" y="739775"/>
                <a:ext cx="4114800" cy="2435603"/>
              </a:xfrm>
              <a:prstGeom prst="rect">
                <a:avLst/>
              </a:prstGeom>
              <a:blipFill rotWithShape="1">
                <a:blip r:embed="rId7"/>
                <a:stretch>
                  <a:fillRect r="-593"/>
                </a:stretch>
              </a:blipFill>
            </p:spPr>
            <p:txBody>
              <a:bodyPr/>
              <a:lstStyle/>
              <a:p>
                <a:r>
                  <a:rPr lang="ru-RU">
                    <a:noFill/>
                  </a:rPr>
                  <a:t> </a:t>
                </a:r>
              </a:p>
            </p:txBody>
          </p:sp>
        </mc:Fallback>
      </mc:AlternateContent>
    </p:spTree>
    <p:extLst>
      <p:ext uri="{BB962C8B-B14F-4D97-AF65-F5344CB8AC3E}">
        <p14:creationId xmlns:p14="http://schemas.microsoft.com/office/powerpoint/2010/main" val="471820782"/>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mc:AlternateContent xmlns:mc="http://schemas.openxmlformats.org/markup-compatibility/2006" xmlns:a14="http://schemas.microsoft.com/office/drawing/2010/main">
        <mc:Choice Requires="a14">
          <p:sp>
            <p:nvSpPr>
              <p:cNvPr id="21" name="TextBox 20"/>
              <p:cNvSpPr txBox="1"/>
              <p:nvPr/>
            </p:nvSpPr>
            <p:spPr>
              <a:xfrm>
                <a:off x="323850" y="739775"/>
                <a:ext cx="4114800" cy="2040302"/>
              </a:xfrm>
              <a:prstGeom prst="rect">
                <a:avLst/>
              </a:prstGeom>
              <a:noFill/>
            </p:spPr>
            <p:txBody>
              <a:bodyPr wrap="square" rtlCol="0">
                <a:spAutoFit/>
              </a:bodyPr>
              <a:lstStyle/>
              <a:p>
                <a:pPr algn="ctr"/>
                <a:r>
                  <a:rPr lang="en-US" sz="1200" b="1" dirty="0" smtClean="0"/>
                  <a:t>Continuous compounding</a:t>
                </a:r>
              </a:p>
              <a:p>
                <a:r>
                  <a:rPr lang="en-US" sz="1200" dirty="0" smtClean="0"/>
                  <a:t>From the previous example with compounding we know that such type of calculations when we have </a:t>
                </a:r>
                <a14:m>
                  <m:oMath xmlns:m="http://schemas.openxmlformats.org/officeDocument/2006/math">
                    <m:sSup>
                      <m:sSupPr>
                        <m:ctrlPr>
                          <a:rPr lang="en-US" sz="1200" i="1" smtClean="0">
                            <a:latin typeface="Cambria Math" panose="02040503050406030204" pitchFamily="18" charset="0"/>
                          </a:rPr>
                        </m:ctrlPr>
                      </m:sSupPr>
                      <m:e>
                        <m:d>
                          <m:dPr>
                            <m:ctrlPr>
                              <a:rPr lang="en-US" sz="1200" i="1" smtClean="0">
                                <a:latin typeface="Cambria Math" panose="02040503050406030204" pitchFamily="18" charset="0"/>
                              </a:rPr>
                            </m:ctrlPr>
                          </m:dPr>
                          <m:e>
                            <m:r>
                              <a:rPr lang="en-US" sz="1200" b="0" i="1" smtClean="0">
                                <a:latin typeface="Cambria Math"/>
                              </a:rPr>
                              <m:t>1+</m:t>
                            </m:r>
                            <m:f>
                              <m:fPr>
                                <m:ctrlPr>
                                  <a:rPr lang="en-US" sz="1200" b="0" i="1" smtClean="0">
                                    <a:latin typeface="Cambria Math" panose="02040503050406030204" pitchFamily="18" charset="0"/>
                                  </a:rPr>
                                </m:ctrlPr>
                              </m:fPr>
                              <m:num>
                                <m:r>
                                  <a:rPr lang="en-US" sz="1200" b="0" i="1" smtClean="0">
                                    <a:latin typeface="Cambria Math"/>
                                  </a:rPr>
                                  <m:t>1</m:t>
                                </m:r>
                              </m:num>
                              <m:den>
                                <m:r>
                                  <a:rPr lang="en-US" sz="1200" b="0" i="1" smtClean="0">
                                    <a:latin typeface="Cambria Math"/>
                                  </a:rPr>
                                  <m:t>𝑥</m:t>
                                </m:r>
                              </m:den>
                            </m:f>
                          </m:e>
                        </m:d>
                      </m:e>
                      <m:sup>
                        <m:r>
                          <a:rPr lang="en-US" sz="1200" b="0" i="1" smtClean="0">
                            <a:latin typeface="Cambria Math"/>
                          </a:rPr>
                          <m:t>𝑥</m:t>
                        </m:r>
                      </m:sup>
                    </m:sSup>
                  </m:oMath>
                </a14:m>
                <a:r>
                  <a:rPr lang="en-US" sz="1200" dirty="0" smtClean="0"/>
                  <a:t>gives us*: 	</a:t>
                </a:r>
                <a:r>
                  <a:rPr lang="en-US" sz="1200" dirty="0"/>
                  <a:t> </a:t>
                </a:r>
                <a:r>
                  <a:rPr lang="en-US" sz="1200" dirty="0" smtClean="0"/>
                  <a:t>             </a:t>
                </a:r>
                <a:r>
                  <a:rPr lang="en-US" sz="1200" i="1" dirty="0" smtClean="0"/>
                  <a:t>e=2,718281828</a:t>
                </a:r>
              </a:p>
              <a:p>
                <a:r>
                  <a:rPr lang="en-US" sz="1200" i="1" baseline="30000" dirty="0" smtClean="0"/>
                  <a:t>*</a:t>
                </a:r>
                <a:r>
                  <a:rPr lang="en-US" sz="1200" i="1" baseline="30000" dirty="0"/>
                  <a:t>when x→∞</a:t>
                </a:r>
                <a:endParaRPr lang="en-US" sz="1200" i="1" baseline="30000" dirty="0" smtClean="0"/>
              </a:p>
              <a:p>
                <a:r>
                  <a:rPr lang="en-US" sz="1200" dirty="0" smtClean="0"/>
                  <a:t>Hence, we can simplify the formula 1 from the previous slide: r</a:t>
                </a:r>
                <a:r>
                  <a:rPr lang="en-US" sz="1200" baseline="-25000" dirty="0" smtClean="0"/>
                  <a:t>e</a:t>
                </a:r>
                <a14:m>
                  <m:oMath xmlns:m="http://schemas.openxmlformats.org/officeDocument/2006/math">
                    <m:r>
                      <a:rPr lang="en-US" sz="1200" b="0" i="0" smtClean="0">
                        <a:latin typeface="Cambria Math"/>
                      </a:rPr>
                      <m:t>=</m:t>
                    </m:r>
                    <m:sSup>
                      <m:sSupPr>
                        <m:ctrlPr>
                          <a:rPr lang="en-US" sz="1200" i="1">
                            <a:latin typeface="Cambria Math" panose="02040503050406030204" pitchFamily="18" charset="0"/>
                          </a:rPr>
                        </m:ctrlPr>
                      </m:sSupPr>
                      <m:e>
                        <m:d>
                          <m:dPr>
                            <m:ctrlPr>
                              <a:rPr lang="en-US" sz="1200" i="1">
                                <a:latin typeface="Cambria Math" panose="02040503050406030204" pitchFamily="18" charset="0"/>
                              </a:rPr>
                            </m:ctrlPr>
                          </m:dPr>
                          <m:e>
                            <m:r>
                              <a:rPr lang="en-US" sz="1200" i="1">
                                <a:latin typeface="Cambria Math"/>
                              </a:rPr>
                              <m:t>1+</m:t>
                            </m:r>
                            <m:f>
                              <m:fPr>
                                <m:ctrlPr>
                                  <a:rPr lang="en-US" sz="1200" i="1">
                                    <a:latin typeface="Cambria Math" panose="02040503050406030204" pitchFamily="18" charset="0"/>
                                  </a:rPr>
                                </m:ctrlPr>
                              </m:fPr>
                              <m:num>
                                <m:r>
                                  <a:rPr lang="en-US" sz="1200" b="0" i="1" smtClean="0">
                                    <a:latin typeface="Cambria Math"/>
                                  </a:rPr>
                                  <m:t>1</m:t>
                                </m:r>
                              </m:num>
                              <m:den>
                                <m:f>
                                  <m:fPr>
                                    <m:ctrlPr>
                                      <a:rPr lang="en-US" sz="1200" i="1">
                                        <a:latin typeface="Cambria Math" panose="02040503050406030204" pitchFamily="18" charset="0"/>
                                      </a:rPr>
                                    </m:ctrlPr>
                                  </m:fPr>
                                  <m:num>
                                    <m:r>
                                      <a:rPr lang="en-US" sz="1200" b="0" i="1" smtClean="0">
                                        <a:latin typeface="Cambria Math"/>
                                      </a:rPr>
                                      <m:t>𝑚</m:t>
                                    </m:r>
                                  </m:num>
                                  <m:den>
                                    <m:r>
                                      <a:rPr lang="en-US" sz="1200" i="1">
                                        <a:latin typeface="Cambria Math"/>
                                      </a:rPr>
                                      <m:t>𝑟</m:t>
                                    </m:r>
                                    <m:d>
                                      <m:dPr>
                                        <m:ctrlPr>
                                          <a:rPr lang="en-US" sz="1200" i="1">
                                            <a:latin typeface="Cambria Math" panose="02040503050406030204" pitchFamily="18" charset="0"/>
                                          </a:rPr>
                                        </m:ctrlPr>
                                      </m:dPr>
                                      <m:e>
                                        <m:r>
                                          <a:rPr lang="en-US" sz="1200" i="1">
                                            <a:latin typeface="Cambria Math"/>
                                          </a:rPr>
                                          <m:t>𝑚</m:t>
                                        </m:r>
                                      </m:e>
                                    </m:d>
                                  </m:den>
                                </m:f>
                              </m:den>
                            </m:f>
                          </m:e>
                        </m:d>
                      </m:e>
                      <m:sup>
                        <m:f>
                          <m:fPr>
                            <m:ctrlPr>
                              <a:rPr lang="en-US" sz="1200" i="1">
                                <a:latin typeface="Cambria Math" panose="02040503050406030204" pitchFamily="18" charset="0"/>
                              </a:rPr>
                            </m:ctrlPr>
                          </m:fPr>
                          <m:num>
                            <m:r>
                              <a:rPr lang="en-US" sz="1200" i="1">
                                <a:latin typeface="Cambria Math"/>
                              </a:rPr>
                              <m:t>𝑚</m:t>
                            </m:r>
                          </m:num>
                          <m:den>
                            <m:r>
                              <a:rPr lang="en-US" sz="1200" i="1">
                                <a:latin typeface="Cambria Math"/>
                              </a:rPr>
                              <m:t>𝑟</m:t>
                            </m:r>
                            <m:d>
                              <m:dPr>
                                <m:ctrlPr>
                                  <a:rPr lang="en-US" sz="1200" i="1">
                                    <a:latin typeface="Cambria Math" panose="02040503050406030204" pitchFamily="18" charset="0"/>
                                  </a:rPr>
                                </m:ctrlPr>
                              </m:dPr>
                              <m:e>
                                <m:r>
                                  <a:rPr lang="en-US" sz="1200" i="1">
                                    <a:latin typeface="Cambria Math"/>
                                  </a:rPr>
                                  <m:t>𝑚</m:t>
                                </m:r>
                              </m:e>
                            </m:d>
                          </m:den>
                        </m:f>
                        <m:r>
                          <a:rPr lang="en-US" sz="1200" b="0" i="1" smtClean="0">
                            <a:latin typeface="Cambria Math"/>
                          </a:rPr>
                          <m:t>𝑟</m:t>
                        </m:r>
                      </m:sup>
                    </m:sSup>
                    <m:r>
                      <a:rPr lang="en-US" sz="1200" i="1">
                        <a:latin typeface="Cambria Math"/>
                      </a:rPr>
                      <m:t>−1</m:t>
                    </m:r>
                    <m:r>
                      <a:rPr lang="en-US" sz="1200" b="0" i="1" smtClean="0">
                        <a:latin typeface="Cambria Math"/>
                      </a:rPr>
                      <m:t>=</m:t>
                    </m:r>
                    <m:sSup>
                      <m:sSupPr>
                        <m:ctrlPr>
                          <a:rPr lang="en-US" sz="1200" b="0" i="1" smtClean="0">
                            <a:latin typeface="Cambria Math" panose="02040503050406030204" pitchFamily="18" charset="0"/>
                          </a:rPr>
                        </m:ctrlPr>
                      </m:sSupPr>
                      <m:e>
                        <m:r>
                          <a:rPr lang="en-US" sz="1200" b="0" i="1" smtClean="0">
                            <a:latin typeface="Cambria Math"/>
                          </a:rPr>
                          <m:t>𝑒</m:t>
                        </m:r>
                      </m:e>
                      <m:sup>
                        <m:r>
                          <a:rPr lang="en-US" sz="1200" b="0" i="1" smtClean="0">
                            <a:latin typeface="Cambria Math"/>
                          </a:rPr>
                          <m:t>𝑟</m:t>
                        </m:r>
                      </m:sup>
                    </m:sSup>
                    <m:r>
                      <a:rPr lang="en-US" sz="1200" b="0" i="1" smtClean="0">
                        <a:latin typeface="Cambria Math"/>
                      </a:rPr>
                      <m:t>−1</m:t>
                    </m:r>
                  </m:oMath>
                </a14:m>
                <a:r>
                  <a:rPr lang="en-US" sz="1200" dirty="0" smtClean="0"/>
                  <a:t>   -continuous compounding annual effective rate, or we can write down FV formula:</a:t>
                </a:r>
              </a:p>
              <a:p>
                <a:endParaRPr lang="ru-RU" sz="1200" dirty="0" smtClean="0"/>
              </a:p>
            </p:txBody>
          </p:sp>
        </mc:Choice>
        <mc:Fallback xmlns="">
          <p:sp>
            <p:nvSpPr>
              <p:cNvPr id="21" name="TextBox 20"/>
              <p:cNvSpPr txBox="1">
                <a:spLocks noRot="1" noChangeAspect="1" noMove="1" noResize="1" noEditPoints="1" noAdjustHandles="1" noChangeArrowheads="1" noChangeShapeType="1" noTextEdit="1"/>
              </p:cNvSpPr>
              <p:nvPr/>
            </p:nvSpPr>
            <p:spPr>
              <a:xfrm>
                <a:off x="323850" y="739775"/>
                <a:ext cx="4114800" cy="2040302"/>
              </a:xfrm>
              <a:prstGeom prst="rect">
                <a:avLst/>
              </a:prstGeom>
              <a:blipFill rotWithShape="1">
                <a:blip r:embed="rId7"/>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9" name="Прямоугольник 18"/>
              <p:cNvSpPr/>
              <p:nvPr/>
            </p:nvSpPr>
            <p:spPr>
              <a:xfrm>
                <a:off x="1466850" y="2557311"/>
                <a:ext cx="1676399" cy="354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p>
                        <m:sSupPr>
                          <m:ctrlPr>
                            <a:rPr lang="ru-RU" i="1" smtClean="0">
                              <a:latin typeface="Cambria Math" panose="02040503050406030204" pitchFamily="18" charset="0"/>
                            </a:rPr>
                          </m:ctrlPr>
                        </m:sSupPr>
                        <m:e>
                          <m:r>
                            <a:rPr lang="en-US" b="0" i="1" smtClean="0">
                              <a:latin typeface="Cambria Math"/>
                            </a:rPr>
                            <m:t>𝐹𝑉</m:t>
                          </m:r>
                          <m:r>
                            <a:rPr lang="en-US" b="0" i="1" smtClean="0">
                              <a:latin typeface="Cambria Math"/>
                            </a:rPr>
                            <m:t>=</m:t>
                          </m:r>
                          <m:r>
                            <a:rPr lang="en-US" b="0" i="1" smtClean="0">
                              <a:latin typeface="Cambria Math"/>
                            </a:rPr>
                            <m:t>𝑃𝑉</m:t>
                          </m:r>
                          <m:r>
                            <a:rPr lang="en-US" b="0" i="1" smtClean="0">
                              <a:latin typeface="Cambria Math"/>
                              <a:ea typeface="Cambria Math"/>
                            </a:rPr>
                            <m:t>×</m:t>
                          </m:r>
                          <m:r>
                            <a:rPr lang="en-US" b="0" i="1" smtClean="0">
                              <a:latin typeface="Cambria Math"/>
                              <a:ea typeface="Cambria Math"/>
                            </a:rPr>
                            <m:t>𝑒</m:t>
                          </m:r>
                        </m:e>
                        <m:sup>
                          <m:r>
                            <a:rPr lang="en-US" b="0" i="1" smtClean="0">
                              <a:latin typeface="Cambria Math"/>
                            </a:rPr>
                            <m:t>𝑓𝑡</m:t>
                          </m:r>
                        </m:sup>
                      </m:sSup>
                    </m:oMath>
                  </m:oMathPara>
                </a14:m>
                <a:endParaRPr lang="ru-RU" dirty="0"/>
              </a:p>
            </p:txBody>
          </p:sp>
        </mc:Choice>
        <mc:Fallback xmlns="">
          <p:sp>
            <p:nvSpPr>
              <p:cNvPr id="19" name="Прямоугольник 18"/>
              <p:cNvSpPr>
                <a:spLocks noRot="1" noChangeAspect="1" noMove="1" noResize="1" noEditPoints="1" noAdjustHandles="1" noChangeArrowheads="1" noChangeShapeType="1" noTextEdit="1"/>
              </p:cNvSpPr>
              <p:nvPr/>
            </p:nvSpPr>
            <p:spPr>
              <a:xfrm>
                <a:off x="1466850" y="2557311"/>
                <a:ext cx="1676399" cy="354164"/>
              </a:xfrm>
              <a:prstGeom prst="rect">
                <a:avLst/>
              </a:prstGeom>
              <a:blipFill rotWithShape="1">
                <a:blip r:embed="rId8"/>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834027300"/>
      </p:ext>
    </p:extLst>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1938992"/>
          </a:xfrm>
          <a:prstGeom prst="rect">
            <a:avLst/>
          </a:prstGeom>
          <a:noFill/>
        </p:spPr>
        <p:txBody>
          <a:bodyPr wrap="square" rtlCol="0">
            <a:spAutoFit/>
          </a:bodyPr>
          <a:lstStyle/>
          <a:p>
            <a:pPr algn="ctr"/>
            <a:r>
              <a:rPr lang="en-US" sz="1200" b="1" dirty="0" smtClean="0"/>
              <a:t>Continuous compounding</a:t>
            </a:r>
          </a:p>
          <a:p>
            <a:r>
              <a:rPr lang="en-US" sz="1200" dirty="0" smtClean="0"/>
              <a:t>Example: </a:t>
            </a:r>
          </a:p>
          <a:p>
            <a:r>
              <a:rPr lang="en-US" sz="1200" dirty="0" smtClean="0"/>
              <a:t>1) Find annual effective rate for 8% compounded continuously</a:t>
            </a:r>
          </a:p>
          <a:p>
            <a:r>
              <a:rPr lang="en-US" sz="1200" dirty="0" smtClean="0"/>
              <a:t>r</a:t>
            </a:r>
            <a:r>
              <a:rPr lang="en-US" sz="1200" baseline="-25000" dirty="0" smtClean="0"/>
              <a:t>e</a:t>
            </a:r>
            <a:r>
              <a:rPr lang="en-US" sz="1200" dirty="0" smtClean="0"/>
              <a:t>=e</a:t>
            </a:r>
            <a:r>
              <a:rPr lang="en-US" sz="1200" baseline="30000" dirty="0" smtClean="0"/>
              <a:t>0,8</a:t>
            </a:r>
            <a:r>
              <a:rPr lang="en-US" sz="1200" dirty="0" smtClean="0"/>
              <a:t>-1=8,3287%</a:t>
            </a:r>
          </a:p>
          <a:p>
            <a:r>
              <a:rPr lang="en-US" sz="1200" dirty="0" smtClean="0"/>
              <a:t>2) Find the nominal rate r compounded continuously that will produce an effective rate of 8%</a:t>
            </a:r>
          </a:p>
          <a:p>
            <a:r>
              <a:rPr lang="en-US" sz="1200" dirty="0" smtClean="0"/>
              <a:t>r</a:t>
            </a:r>
            <a:r>
              <a:rPr lang="en-US" sz="1200" baseline="-25000" dirty="0" smtClean="0"/>
              <a:t>e</a:t>
            </a:r>
            <a:r>
              <a:rPr lang="en-US" sz="1200" dirty="0" smtClean="0"/>
              <a:t>=e</a:t>
            </a:r>
            <a:r>
              <a:rPr lang="en-US" sz="1200" baseline="30000" dirty="0" smtClean="0"/>
              <a:t>f</a:t>
            </a:r>
            <a:r>
              <a:rPr lang="en-US" sz="1200" dirty="0" smtClean="0"/>
              <a:t>-1 , that is </a:t>
            </a:r>
            <a:r>
              <a:rPr lang="en-US" sz="1200" b="1" dirty="0" smtClean="0"/>
              <a:t>f=ln(1+r</a:t>
            </a:r>
            <a:r>
              <a:rPr lang="en-US" sz="1200" b="1" baseline="-25000" dirty="0" smtClean="0"/>
              <a:t>e</a:t>
            </a:r>
            <a:r>
              <a:rPr lang="en-US" sz="1200" b="1" dirty="0" smtClean="0"/>
              <a:t>)</a:t>
            </a:r>
            <a:r>
              <a:rPr lang="en-US" sz="1200" dirty="0" smtClean="0"/>
              <a:t> f=ln(1,08)=7,696%</a:t>
            </a:r>
          </a:p>
          <a:p>
            <a:r>
              <a:rPr lang="en-US" sz="1200" dirty="0" smtClean="0"/>
              <a:t>3) Find the future value of 4000 invested for 42 months (3,5 years) at 8% compounded continuously</a:t>
            </a:r>
          </a:p>
          <a:p>
            <a:r>
              <a:rPr lang="en-US" sz="1200" dirty="0" smtClean="0"/>
              <a:t>FV=PV*e</a:t>
            </a:r>
            <a:r>
              <a:rPr lang="en-US" sz="1200" baseline="30000" dirty="0" smtClean="0"/>
              <a:t>ft</a:t>
            </a:r>
            <a:r>
              <a:rPr lang="en-US" sz="1200" dirty="0" smtClean="0"/>
              <a:t>=4000*e</a:t>
            </a:r>
            <a:r>
              <a:rPr lang="en-US" sz="1200" baseline="30000" dirty="0" smtClean="0"/>
              <a:t>0,08*3,5</a:t>
            </a:r>
            <a:r>
              <a:rPr lang="en-US" sz="1200" dirty="0" smtClean="0"/>
              <a:t>=5292,52</a:t>
            </a:r>
            <a:endParaRPr lang="en-US" sz="1200" baseline="30000" dirty="0" smtClean="0"/>
          </a:p>
        </p:txBody>
      </p:sp>
    </p:spTree>
    <p:extLst>
      <p:ext uri="{BB962C8B-B14F-4D97-AF65-F5344CB8AC3E}">
        <p14:creationId xmlns:p14="http://schemas.microsoft.com/office/powerpoint/2010/main" val="1782931917"/>
      </p:ext>
    </p:extLst>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2677656"/>
          </a:xfrm>
          <a:prstGeom prst="rect">
            <a:avLst/>
          </a:prstGeom>
          <a:noFill/>
        </p:spPr>
        <p:txBody>
          <a:bodyPr wrap="square" rtlCol="0">
            <a:spAutoFit/>
          </a:bodyPr>
          <a:lstStyle/>
          <a:p>
            <a:pPr algn="ctr"/>
            <a:r>
              <a:rPr lang="en-US" sz="1200" b="1" dirty="0" smtClean="0"/>
              <a:t>Discount interest rate</a:t>
            </a:r>
          </a:p>
          <a:p>
            <a:pPr algn="ctr"/>
            <a:endParaRPr lang="en-US" sz="1200" dirty="0"/>
          </a:p>
          <a:p>
            <a:r>
              <a:rPr lang="en-US" sz="1200" dirty="0" smtClean="0"/>
              <a:t>Let’s consider the concept of discount rate on the following example:</a:t>
            </a:r>
          </a:p>
          <a:p>
            <a:r>
              <a:rPr lang="en-US" sz="1200" dirty="0" smtClean="0"/>
              <a:t>If you borrow 500$ for a year at a 10% discount rate, the banker would give you 450$ and expect you to pay back 500$ at the end of the year (i.e. Interest collecting is up front).</a:t>
            </a:r>
          </a:p>
          <a:p>
            <a:endParaRPr lang="en-US" sz="1200" dirty="0"/>
          </a:p>
          <a:p>
            <a:r>
              <a:rPr lang="en-US" sz="1200" dirty="0" smtClean="0"/>
              <a:t>If it were a simple interest, you would get the entire 500$ but pay back 550$.</a:t>
            </a:r>
          </a:p>
          <a:p>
            <a:endParaRPr lang="en-US" sz="1200" dirty="0"/>
          </a:p>
          <a:p>
            <a:r>
              <a:rPr lang="en-US" sz="1200" dirty="0" smtClean="0"/>
              <a:t>Hence, with simple interest 500$ - PV, but with discount interest 500$ - FV</a:t>
            </a:r>
          </a:p>
          <a:p>
            <a:endParaRPr lang="en-US" sz="1200" dirty="0" smtClean="0"/>
          </a:p>
        </p:txBody>
      </p:sp>
    </p:spTree>
    <p:extLst>
      <p:ext uri="{BB962C8B-B14F-4D97-AF65-F5344CB8AC3E}">
        <p14:creationId xmlns:p14="http://schemas.microsoft.com/office/powerpoint/2010/main" val="584009525"/>
      </p:ext>
    </p:extLst>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1384995"/>
          </a:xfrm>
          <a:prstGeom prst="rect">
            <a:avLst/>
          </a:prstGeom>
          <a:noFill/>
        </p:spPr>
        <p:txBody>
          <a:bodyPr wrap="square" rtlCol="0">
            <a:spAutoFit/>
          </a:bodyPr>
          <a:lstStyle/>
          <a:p>
            <a:pPr algn="ctr"/>
            <a:r>
              <a:rPr lang="en-US" sz="1200" b="1" dirty="0" smtClean="0"/>
              <a:t>Discount interest rate</a:t>
            </a:r>
          </a:p>
          <a:p>
            <a:pPr algn="ctr"/>
            <a:endParaRPr lang="en-US" sz="1200" dirty="0" smtClean="0"/>
          </a:p>
          <a:p>
            <a:pPr algn="ctr"/>
            <a:endParaRPr lang="en-US" sz="1200" dirty="0"/>
          </a:p>
          <a:p>
            <a:pPr algn="ctr"/>
            <a:endParaRPr lang="en-US" sz="1200" dirty="0" smtClean="0"/>
          </a:p>
          <a:p>
            <a:r>
              <a:rPr lang="en-US" sz="1200" dirty="0" smtClean="0"/>
              <a:t>As we know, FV=PV(1+rt) or PV=FV/(1+rt), so we can express </a:t>
            </a:r>
            <a:r>
              <a:rPr lang="en-US" sz="1200" i="1" dirty="0" smtClean="0"/>
              <a:t>d </a:t>
            </a:r>
            <a:r>
              <a:rPr lang="en-US" sz="1200" dirty="0" smtClean="0"/>
              <a:t>in terms of </a:t>
            </a:r>
            <a:r>
              <a:rPr lang="en-US" sz="1200" i="1" dirty="0" smtClean="0"/>
              <a:t>r :</a:t>
            </a:r>
            <a:endParaRPr lang="en-US" sz="1200" b="1" dirty="0"/>
          </a:p>
          <a:p>
            <a:endParaRPr lang="en-US" sz="1200" dirty="0" smtClean="0"/>
          </a:p>
        </p:txBody>
      </p:sp>
      <mc:AlternateContent xmlns:mc="http://schemas.openxmlformats.org/markup-compatibility/2006" xmlns:a14="http://schemas.microsoft.com/office/drawing/2010/main">
        <mc:Choice Requires="a14">
          <p:sp>
            <p:nvSpPr>
              <p:cNvPr id="18" name="Прямоугольник 17"/>
              <p:cNvSpPr/>
              <p:nvPr/>
            </p:nvSpPr>
            <p:spPr>
              <a:xfrm>
                <a:off x="1295400" y="1085508"/>
                <a:ext cx="2216150" cy="354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a:rPr>
                        <m:t>𝑃𝑉</m:t>
                      </m:r>
                      <m:r>
                        <a:rPr lang="en-US" b="0" i="1" smtClean="0">
                          <a:latin typeface="Cambria Math"/>
                        </a:rPr>
                        <m:t>=</m:t>
                      </m:r>
                      <m:r>
                        <a:rPr lang="en-US" b="0" i="1" smtClean="0">
                          <a:latin typeface="Cambria Math"/>
                        </a:rPr>
                        <m:t>𝐹𝑉</m:t>
                      </m:r>
                      <m:r>
                        <a:rPr lang="en-US" b="0" i="1" smtClean="0">
                          <a:latin typeface="Cambria Math"/>
                          <a:ea typeface="Cambria Math"/>
                        </a:rPr>
                        <m:t>×(1−</m:t>
                      </m:r>
                      <m:r>
                        <a:rPr lang="en-US" b="0" i="1" smtClean="0">
                          <a:latin typeface="Cambria Math"/>
                          <a:ea typeface="Cambria Math"/>
                        </a:rPr>
                        <m:t>𝑑𝑡</m:t>
                      </m:r>
                      <m:r>
                        <a:rPr lang="en-US" b="0" i="1" smtClean="0">
                          <a:latin typeface="Cambria Math"/>
                          <a:ea typeface="Cambria Math"/>
                        </a:rPr>
                        <m:t>)</m:t>
                      </m:r>
                    </m:oMath>
                  </m:oMathPara>
                </a14:m>
                <a:endParaRPr lang="ru-RU" dirty="0"/>
              </a:p>
            </p:txBody>
          </p:sp>
        </mc:Choice>
        <mc:Fallback xmlns="">
          <p:sp>
            <p:nvSpPr>
              <p:cNvPr id="18" name="Прямоугольник 17"/>
              <p:cNvSpPr>
                <a:spLocks noRot="1" noChangeAspect="1" noMove="1" noResize="1" noEditPoints="1" noAdjustHandles="1" noChangeArrowheads="1" noChangeShapeType="1" noTextEdit="1"/>
              </p:cNvSpPr>
              <p:nvPr/>
            </p:nvSpPr>
            <p:spPr>
              <a:xfrm>
                <a:off x="1295400" y="1085508"/>
                <a:ext cx="2216150" cy="354164"/>
              </a:xfrm>
              <a:prstGeom prst="rect">
                <a:avLst/>
              </a:prstGeom>
              <a:blipFill rotWithShape="1">
                <a:blip r:embed="rId7"/>
                <a:stretch>
                  <a:fillRect b="-11290"/>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9" name="Прямоугольник 18"/>
              <p:cNvSpPr/>
              <p:nvPr/>
            </p:nvSpPr>
            <p:spPr>
              <a:xfrm>
                <a:off x="1314450" y="1947687"/>
                <a:ext cx="2216150" cy="5438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a:rPr>
                        <m:t>𝑑</m:t>
                      </m:r>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𝑟</m:t>
                          </m:r>
                        </m:num>
                        <m:den>
                          <m:r>
                            <a:rPr lang="en-US" b="0" i="1" smtClean="0">
                              <a:latin typeface="Cambria Math"/>
                            </a:rPr>
                            <m:t>1+</m:t>
                          </m:r>
                          <m:r>
                            <a:rPr lang="en-US" b="0" i="1" smtClean="0">
                              <a:latin typeface="Cambria Math"/>
                            </a:rPr>
                            <m:t>𝑟</m:t>
                          </m:r>
                        </m:den>
                      </m:f>
                    </m:oMath>
                  </m:oMathPara>
                </a14:m>
                <a:endParaRPr lang="ru-RU" dirty="0"/>
              </a:p>
            </p:txBody>
          </p:sp>
        </mc:Choice>
        <mc:Fallback xmlns="">
          <p:sp>
            <p:nvSpPr>
              <p:cNvPr id="19" name="Прямоугольник 18"/>
              <p:cNvSpPr>
                <a:spLocks noRot="1" noChangeAspect="1" noMove="1" noResize="1" noEditPoints="1" noAdjustHandles="1" noChangeArrowheads="1" noChangeShapeType="1" noTextEdit="1"/>
              </p:cNvSpPr>
              <p:nvPr/>
            </p:nvSpPr>
            <p:spPr>
              <a:xfrm>
                <a:off x="1314450" y="1947687"/>
                <a:ext cx="2216150" cy="543887"/>
              </a:xfrm>
              <a:prstGeom prst="rect">
                <a:avLst/>
              </a:prstGeom>
              <a:blipFill rotWithShape="1">
                <a:blip r:embed="rId8"/>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2774316182"/>
      </p:ext>
    </p:extLst>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2308324"/>
          </a:xfrm>
          <a:prstGeom prst="rect">
            <a:avLst/>
          </a:prstGeom>
          <a:noFill/>
        </p:spPr>
        <p:txBody>
          <a:bodyPr wrap="square" rtlCol="0">
            <a:spAutoFit/>
          </a:bodyPr>
          <a:lstStyle/>
          <a:p>
            <a:pPr algn="ctr"/>
            <a:r>
              <a:rPr lang="en-US" sz="1200" b="1" dirty="0" smtClean="0"/>
              <a:t>Compound interest and taxation</a:t>
            </a:r>
          </a:p>
          <a:p>
            <a:pPr algn="ctr"/>
            <a:endParaRPr lang="en-US" sz="1200" dirty="0" smtClean="0"/>
          </a:p>
          <a:p>
            <a:r>
              <a:rPr lang="en-US" sz="1200" dirty="0" smtClean="0"/>
              <a:t>An interest earned on an investment is a taxable income. And we need to deduct this tax amount from the interest. </a:t>
            </a:r>
          </a:p>
          <a:p>
            <a:r>
              <a:rPr lang="en-US" sz="1200" dirty="0" smtClean="0"/>
              <a:t>The way we calculate it depends on a tax period (TP) and interest period (IP). There are three possible situations:</a:t>
            </a:r>
            <a:endParaRPr lang="en-US" sz="1200" dirty="0"/>
          </a:p>
          <a:p>
            <a:pPr marL="228600" indent="-228600">
              <a:buAutoNum type="alphaLcParenR"/>
            </a:pPr>
            <a:r>
              <a:rPr lang="en-US" sz="1200" dirty="0" smtClean="0"/>
              <a:t>IP=TP</a:t>
            </a:r>
          </a:p>
          <a:p>
            <a:pPr marL="228600" indent="-228600">
              <a:buAutoNum type="alphaLcParenR"/>
            </a:pPr>
            <a:r>
              <a:rPr lang="en-US" sz="1200" dirty="0" smtClean="0"/>
              <a:t>TP&gt;IP</a:t>
            </a:r>
          </a:p>
          <a:p>
            <a:pPr marL="228600" indent="-228600">
              <a:buAutoNum type="alphaLcParenR"/>
            </a:pPr>
            <a:r>
              <a:rPr lang="en-US" sz="1200" dirty="0" smtClean="0"/>
              <a:t>TP – just once, at the end of your investment</a:t>
            </a:r>
            <a:endParaRPr lang="ru-RU" sz="1200" dirty="0" smtClean="0"/>
          </a:p>
          <a:p>
            <a:r>
              <a:rPr lang="en-US" sz="1200" dirty="0" smtClean="0"/>
              <a:t>Let’s calculate it using the following example:</a:t>
            </a:r>
          </a:p>
          <a:p>
            <a:r>
              <a:rPr lang="en-US" sz="1200" dirty="0" smtClean="0"/>
              <a:t>We deposit 1000$ into a bank at 5% p.a. For 10 years. Tax rate is 10%. Calculate the future value after tax FV</a:t>
            </a:r>
            <a:r>
              <a:rPr lang="en-US" sz="1200" baseline="-25000" dirty="0" smtClean="0"/>
              <a:t>tax</a:t>
            </a:r>
            <a:r>
              <a:rPr lang="en-US" sz="1200" dirty="0" smtClean="0"/>
              <a:t>.</a:t>
            </a:r>
          </a:p>
        </p:txBody>
      </p:sp>
    </p:spTree>
    <p:extLst>
      <p:ext uri="{BB962C8B-B14F-4D97-AF65-F5344CB8AC3E}">
        <p14:creationId xmlns:p14="http://schemas.microsoft.com/office/powerpoint/2010/main" val="2097361425"/>
      </p:ext>
    </p:extLst>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2492990"/>
          </a:xfrm>
          <a:prstGeom prst="rect">
            <a:avLst/>
          </a:prstGeom>
          <a:noFill/>
        </p:spPr>
        <p:txBody>
          <a:bodyPr wrap="square" rtlCol="0">
            <a:spAutoFit/>
          </a:bodyPr>
          <a:lstStyle/>
          <a:p>
            <a:pPr algn="ctr"/>
            <a:r>
              <a:rPr lang="en-US" sz="1200" b="1" dirty="0" smtClean="0"/>
              <a:t>Compound interest and taxation</a:t>
            </a:r>
          </a:p>
          <a:p>
            <a:pPr algn="ctr"/>
            <a:endParaRPr lang="en-US" sz="1200" dirty="0" smtClean="0"/>
          </a:p>
          <a:p>
            <a:pPr marL="228600" indent="-228600">
              <a:buAutoNum type="alphaLcParenR"/>
            </a:pPr>
            <a:r>
              <a:rPr lang="en-US" sz="1200" dirty="0" smtClean="0"/>
              <a:t>IP=TP=1 year</a:t>
            </a:r>
          </a:p>
          <a:p>
            <a:pPr algn="ctr"/>
            <a:r>
              <a:rPr lang="en-US" sz="1200" dirty="0" smtClean="0"/>
              <a:t>FV=PV(1+r)</a:t>
            </a:r>
            <a:r>
              <a:rPr lang="en-US" sz="1200" baseline="30000" dirty="0" smtClean="0"/>
              <a:t>n </a:t>
            </a:r>
            <a:r>
              <a:rPr lang="en-US" sz="1200" dirty="0" smtClean="0"/>
              <a:t>to calculate the tax we need to understand that every year our interest is reduced by the amount of tax or in other words our interest rate reduced by the tax rate i.e it is </a:t>
            </a:r>
            <a:r>
              <a:rPr lang="en-US" sz="1200" i="1" dirty="0" smtClean="0"/>
              <a:t>r*(1-tax)</a:t>
            </a:r>
            <a:r>
              <a:rPr lang="en-US" sz="1200" dirty="0" smtClean="0"/>
              <a:t> </a:t>
            </a:r>
          </a:p>
          <a:p>
            <a:r>
              <a:rPr lang="en-US" sz="1200" dirty="0" smtClean="0"/>
              <a:t>Hence, after the 1</a:t>
            </a:r>
            <a:r>
              <a:rPr lang="en-US" sz="1200" baseline="30000" dirty="0" smtClean="0"/>
              <a:t>st</a:t>
            </a:r>
            <a:r>
              <a:rPr lang="en-US" sz="1200" dirty="0" smtClean="0"/>
              <a:t> year we have </a:t>
            </a:r>
            <a:r>
              <a:rPr lang="en-US" sz="1200" b="1" dirty="0" smtClean="0"/>
              <a:t>FV</a:t>
            </a:r>
            <a:r>
              <a:rPr lang="en-US" sz="1200" b="1" baseline="-25000" dirty="0" smtClean="0"/>
              <a:t>tax</a:t>
            </a:r>
            <a:r>
              <a:rPr lang="en-US" sz="1200" b="1" dirty="0" smtClean="0"/>
              <a:t>=PV[1+r*(1-t)] </a:t>
            </a:r>
            <a:r>
              <a:rPr lang="en-US" sz="1200" dirty="0" smtClean="0"/>
              <a:t>or after n periods:</a:t>
            </a:r>
          </a:p>
          <a:p>
            <a:endParaRPr lang="en-US" sz="1200" b="1" dirty="0"/>
          </a:p>
          <a:p>
            <a:endParaRPr lang="en-US" sz="1200" dirty="0" smtClean="0"/>
          </a:p>
          <a:p>
            <a:r>
              <a:rPr lang="en-US" sz="1200" dirty="0" smtClean="0"/>
              <a:t>FV</a:t>
            </a:r>
            <a:r>
              <a:rPr lang="en-US" sz="1200" baseline="-25000" dirty="0" smtClean="0"/>
              <a:t>tax</a:t>
            </a:r>
            <a:r>
              <a:rPr lang="en-US" sz="1200" dirty="0" smtClean="0"/>
              <a:t>=1000[1+0,05*(1-0,1)]</a:t>
            </a:r>
            <a:r>
              <a:rPr lang="en-US" sz="1200" baseline="30000" dirty="0" smtClean="0"/>
              <a:t>10</a:t>
            </a:r>
            <a:r>
              <a:rPr lang="en-US" sz="1200" dirty="0" smtClean="0"/>
              <a:t>=1552,97</a:t>
            </a:r>
            <a:endParaRPr lang="en-US" sz="1200" baseline="30000" dirty="0"/>
          </a:p>
          <a:p>
            <a:endParaRPr lang="en-US" sz="1200" dirty="0" smtClean="0"/>
          </a:p>
        </p:txBody>
      </p:sp>
      <mc:AlternateContent xmlns:mc="http://schemas.openxmlformats.org/markup-compatibility/2006" xmlns:a14="http://schemas.microsoft.com/office/drawing/2010/main">
        <mc:Choice Requires="a14">
          <p:sp>
            <p:nvSpPr>
              <p:cNvPr id="18" name="Прямоугольник 17"/>
              <p:cNvSpPr/>
              <p:nvPr/>
            </p:nvSpPr>
            <p:spPr>
              <a:xfrm>
                <a:off x="933450" y="2281859"/>
                <a:ext cx="3352800" cy="354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p>
                        <m:sSupPr>
                          <m:ctrlPr>
                            <a:rPr lang="ru-RU" i="1" smtClean="0">
                              <a:latin typeface="Cambria Math" panose="02040503050406030204" pitchFamily="18" charset="0"/>
                            </a:rPr>
                          </m:ctrlPr>
                        </m:sSupPr>
                        <m:e>
                          <m:r>
                            <a:rPr lang="en-US" b="0" i="1" smtClean="0">
                              <a:latin typeface="Cambria Math"/>
                            </a:rPr>
                            <m:t>𝐹𝑉</m:t>
                          </m:r>
                          <m:r>
                            <a:rPr lang="en-US" b="0" i="1" baseline="-25000" smtClean="0">
                              <a:latin typeface="Cambria Math"/>
                            </a:rPr>
                            <m:t>𝑡𝑎𝑥</m:t>
                          </m:r>
                          <m:r>
                            <a:rPr lang="en-US" b="0" i="1" smtClean="0">
                              <a:latin typeface="Cambria Math"/>
                            </a:rPr>
                            <m:t>=</m:t>
                          </m:r>
                          <m:r>
                            <a:rPr lang="en-US" b="0" i="1" smtClean="0">
                              <a:latin typeface="Cambria Math"/>
                            </a:rPr>
                            <m:t>𝑃𝑉</m:t>
                          </m:r>
                          <m:r>
                            <a:rPr lang="en-US" b="0" i="1" smtClean="0">
                              <a:latin typeface="Cambria Math"/>
                            </a:rPr>
                            <m:t>[1+</m:t>
                          </m:r>
                          <m:r>
                            <a:rPr lang="en-US" b="0" i="1" smtClean="0">
                              <a:latin typeface="Cambria Math"/>
                            </a:rPr>
                            <m:t>𝑟</m:t>
                          </m:r>
                          <m:r>
                            <a:rPr lang="en-US" b="0" i="1" smtClean="0">
                              <a:latin typeface="Cambria Math"/>
                              <a:ea typeface="Cambria Math"/>
                            </a:rPr>
                            <m:t>×</m:t>
                          </m:r>
                          <m:d>
                            <m:dPr>
                              <m:ctrlPr>
                                <a:rPr lang="en-US" b="0" i="1" smtClean="0">
                                  <a:latin typeface="Cambria Math" panose="02040503050406030204" pitchFamily="18" charset="0"/>
                                  <a:ea typeface="Cambria Math"/>
                                </a:rPr>
                              </m:ctrlPr>
                            </m:dPr>
                            <m:e>
                              <m:r>
                                <a:rPr lang="en-US" b="0" i="1" smtClean="0">
                                  <a:latin typeface="Cambria Math"/>
                                  <a:ea typeface="Cambria Math"/>
                                </a:rPr>
                                <m:t>1−</m:t>
                              </m:r>
                              <m:r>
                                <a:rPr lang="en-US" b="0" i="1" smtClean="0">
                                  <a:latin typeface="Cambria Math"/>
                                  <a:ea typeface="Cambria Math"/>
                                </a:rPr>
                                <m:t>𝑡𝑎𝑥</m:t>
                              </m:r>
                            </m:e>
                          </m:d>
                          <m:r>
                            <a:rPr lang="en-US" b="0" i="1" smtClean="0">
                              <a:latin typeface="Cambria Math"/>
                              <a:ea typeface="Cambria Math"/>
                            </a:rPr>
                            <m:t>]</m:t>
                          </m:r>
                        </m:e>
                        <m:sup>
                          <m:r>
                            <a:rPr lang="en-US" b="0" i="1" smtClean="0">
                              <a:latin typeface="Cambria Math"/>
                            </a:rPr>
                            <m:t>𝑛</m:t>
                          </m:r>
                        </m:sup>
                      </m:sSup>
                    </m:oMath>
                  </m:oMathPara>
                </a14:m>
                <a:endParaRPr lang="ru-RU" dirty="0"/>
              </a:p>
            </p:txBody>
          </p:sp>
        </mc:Choice>
        <mc:Fallback xmlns="">
          <p:sp>
            <p:nvSpPr>
              <p:cNvPr id="18" name="Прямоугольник 17"/>
              <p:cNvSpPr>
                <a:spLocks noRot="1" noChangeAspect="1" noMove="1" noResize="1" noEditPoints="1" noAdjustHandles="1" noChangeArrowheads="1" noChangeShapeType="1" noTextEdit="1"/>
              </p:cNvSpPr>
              <p:nvPr/>
            </p:nvSpPr>
            <p:spPr>
              <a:xfrm>
                <a:off x="933450" y="2281859"/>
                <a:ext cx="3352800" cy="354164"/>
              </a:xfrm>
              <a:prstGeom prst="rect">
                <a:avLst/>
              </a:prstGeom>
              <a:blipFill rotWithShape="1">
                <a:blip r:embed="rId7"/>
                <a:stretch>
                  <a:fillRect b="-14516"/>
                </a:stretch>
              </a:blipFill>
            </p:spPr>
            <p:txBody>
              <a:bodyPr/>
              <a:lstStyle/>
              <a:p>
                <a:r>
                  <a:rPr lang="ru-RU">
                    <a:noFill/>
                  </a:rPr>
                  <a:t> </a:t>
                </a:r>
              </a:p>
            </p:txBody>
          </p:sp>
        </mc:Fallback>
      </mc:AlternateContent>
    </p:spTree>
    <p:extLst>
      <p:ext uri="{BB962C8B-B14F-4D97-AF65-F5344CB8AC3E}">
        <p14:creationId xmlns:p14="http://schemas.microsoft.com/office/powerpoint/2010/main" val="1562384269"/>
      </p:ext>
    </p:extLst>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284829" y="715756"/>
            <a:ext cx="4114800" cy="1938992"/>
          </a:xfrm>
          <a:prstGeom prst="rect">
            <a:avLst/>
          </a:prstGeom>
          <a:noFill/>
        </p:spPr>
        <p:txBody>
          <a:bodyPr wrap="square" rtlCol="0">
            <a:spAutoFit/>
          </a:bodyPr>
          <a:lstStyle/>
          <a:p>
            <a:pPr algn="ctr"/>
            <a:r>
              <a:rPr lang="en-US" sz="1200" b="1" dirty="0" smtClean="0"/>
              <a:t>Compound interest and taxation</a:t>
            </a:r>
          </a:p>
          <a:p>
            <a:pPr algn="ctr"/>
            <a:endParaRPr lang="en-US" sz="1200" dirty="0" smtClean="0"/>
          </a:p>
          <a:p>
            <a:pPr marL="230400" indent="-230400"/>
            <a:r>
              <a:rPr lang="en-US" sz="1200" dirty="0" smtClean="0"/>
              <a:t>b)   IP=3 months TP=1 year TP&gt;IP</a:t>
            </a:r>
          </a:p>
          <a:p>
            <a:r>
              <a:rPr lang="en-US" sz="1200" dirty="0" smtClean="0"/>
              <a:t>FV=PV(1+r)</a:t>
            </a:r>
            <a:r>
              <a:rPr lang="en-US" sz="1200" baseline="30000" dirty="0" smtClean="0"/>
              <a:t>n </a:t>
            </a:r>
            <a:r>
              <a:rPr lang="en-US" sz="1200" dirty="0" smtClean="0"/>
              <a:t>to calculate the tax we need to understand that before we deduct the tax amount, we obtain some interest for several IP </a:t>
            </a:r>
            <a:r>
              <a:rPr lang="en-US" sz="1200" b="1" dirty="0" smtClean="0"/>
              <a:t>in one year</a:t>
            </a:r>
            <a:r>
              <a:rPr lang="en-US" sz="1200" dirty="0" smtClean="0"/>
              <a:t>: </a:t>
            </a:r>
            <a:r>
              <a:rPr lang="en-US" sz="1200" i="1" dirty="0" smtClean="0"/>
              <a:t>FV=PV(1+r/m)</a:t>
            </a:r>
            <a:r>
              <a:rPr lang="en-US" sz="1200" i="1" baseline="30000" dirty="0" smtClean="0"/>
              <a:t>m</a:t>
            </a:r>
            <a:r>
              <a:rPr lang="en-US" sz="1200" baseline="30000" dirty="0" smtClean="0"/>
              <a:t> </a:t>
            </a:r>
            <a:r>
              <a:rPr lang="en-US" sz="1200" dirty="0" smtClean="0"/>
              <a:t>by subtracting “1” from FV we obtain interest which we can use to calculate the interest after tax: </a:t>
            </a:r>
            <a:r>
              <a:rPr lang="en-US" sz="1200" i="1" dirty="0" smtClean="0"/>
              <a:t>PV[(1+r/m)</a:t>
            </a:r>
            <a:r>
              <a:rPr lang="en-US" sz="1200" i="1" baseline="30000" dirty="0" smtClean="0"/>
              <a:t>m </a:t>
            </a:r>
            <a:r>
              <a:rPr lang="en-US" sz="1200" i="1" dirty="0" smtClean="0"/>
              <a:t>-1]*(1-tax). </a:t>
            </a:r>
          </a:p>
          <a:p>
            <a:r>
              <a:rPr lang="en-US" sz="1200" dirty="0" smtClean="0"/>
              <a:t>Now we can move back “1” to get FV and raise it to the power of years:</a:t>
            </a:r>
          </a:p>
        </p:txBody>
      </p:sp>
      <mc:AlternateContent xmlns:mc="http://schemas.openxmlformats.org/markup-compatibility/2006" xmlns:a14="http://schemas.microsoft.com/office/drawing/2010/main">
        <mc:Choice Requires="a14">
          <p:sp>
            <p:nvSpPr>
              <p:cNvPr id="18" name="Прямоугольник 17"/>
              <p:cNvSpPr/>
              <p:nvPr/>
            </p:nvSpPr>
            <p:spPr>
              <a:xfrm>
                <a:off x="400050" y="2654748"/>
                <a:ext cx="3999579" cy="4901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ea typeface="Cambria Math"/>
                            </a:rPr>
                          </m:ctrlPr>
                        </m:sSupPr>
                        <m:e>
                          <m:sSup>
                            <m:sSupPr>
                              <m:ctrlPr>
                                <a:rPr lang="ru-RU" sz="1400" i="1">
                                  <a:latin typeface="Cambria Math" panose="02040503050406030204" pitchFamily="18" charset="0"/>
                                </a:rPr>
                              </m:ctrlPr>
                            </m:sSupPr>
                            <m:e>
                              <m:r>
                                <a:rPr lang="en-US" sz="1400" i="1">
                                  <a:latin typeface="Cambria Math"/>
                                </a:rPr>
                                <m:t>𝐹𝑉</m:t>
                              </m:r>
                              <m:r>
                                <a:rPr lang="en-US" sz="1400" i="1" baseline="-25000">
                                  <a:latin typeface="Cambria Math"/>
                                </a:rPr>
                                <m:t>𝑡𝑎𝑥</m:t>
                              </m:r>
                              <m:r>
                                <a:rPr lang="en-US" sz="1400" i="1">
                                  <a:latin typeface="Cambria Math"/>
                                </a:rPr>
                                <m:t>=</m:t>
                              </m:r>
                              <m:r>
                                <a:rPr lang="en-US" sz="1400" i="1">
                                  <a:latin typeface="Cambria Math"/>
                                </a:rPr>
                                <m:t>𝑃𝑉</m:t>
                              </m:r>
                              <m:r>
                                <a:rPr lang="en-US" sz="1400" i="1">
                                  <a:latin typeface="Cambria Math"/>
                                </a:rPr>
                                <m:t>[((1+</m:t>
                              </m:r>
                              <m:f>
                                <m:fPr>
                                  <m:ctrlPr>
                                    <a:rPr lang="en-US" sz="1400" i="1">
                                      <a:latin typeface="Cambria Math" panose="02040503050406030204" pitchFamily="18" charset="0"/>
                                    </a:rPr>
                                  </m:ctrlPr>
                                </m:fPr>
                                <m:num>
                                  <m:r>
                                    <a:rPr lang="en-US" sz="1400" i="1">
                                      <a:latin typeface="Cambria Math"/>
                                    </a:rPr>
                                    <m:t>𝑟</m:t>
                                  </m:r>
                                </m:num>
                                <m:den>
                                  <m:r>
                                    <a:rPr lang="en-US" sz="1400" i="1">
                                      <a:latin typeface="Cambria Math"/>
                                    </a:rPr>
                                    <m:t>𝑚</m:t>
                                  </m:r>
                                </m:den>
                              </m:f>
                              <m:r>
                                <a:rPr lang="en-US" sz="1400" i="1">
                                  <a:latin typeface="Cambria Math"/>
                                </a:rPr>
                                <m:t>)</m:t>
                              </m:r>
                            </m:e>
                            <m:sup>
                              <m:r>
                                <a:rPr lang="en-US" sz="1400" i="1">
                                  <a:latin typeface="Cambria Math"/>
                                </a:rPr>
                                <m:t>𝑚</m:t>
                              </m:r>
                            </m:sup>
                          </m:sSup>
                          <m:r>
                            <a:rPr lang="en-US" sz="1400" i="1">
                              <a:latin typeface="Cambria Math"/>
                            </a:rPr>
                            <m:t>−1)</m:t>
                          </m:r>
                          <m:r>
                            <a:rPr lang="en-US" sz="1400" i="1">
                              <a:latin typeface="Cambria Math"/>
                              <a:ea typeface="Cambria Math"/>
                            </a:rPr>
                            <m:t>×(1−</m:t>
                          </m:r>
                          <m:r>
                            <a:rPr lang="en-US" sz="1400" i="1">
                              <a:latin typeface="Cambria Math"/>
                              <a:ea typeface="Cambria Math"/>
                            </a:rPr>
                            <m:t>𝑡𝑎𝑥</m:t>
                          </m:r>
                          <m:r>
                            <a:rPr lang="en-US" sz="1400" i="1">
                              <a:latin typeface="Cambria Math"/>
                              <a:ea typeface="Cambria Math"/>
                            </a:rPr>
                            <m:t>)+1]</m:t>
                          </m:r>
                        </m:e>
                        <m:sup>
                          <m:r>
                            <a:rPr lang="en-US" sz="1400" b="0" i="1" smtClean="0">
                              <a:latin typeface="Cambria Math"/>
                              <a:ea typeface="Cambria Math"/>
                            </a:rPr>
                            <m:t>𝑡</m:t>
                          </m:r>
                        </m:sup>
                      </m:sSup>
                    </m:oMath>
                  </m:oMathPara>
                </a14:m>
                <a:endParaRPr lang="ru-RU" sz="1400" dirty="0"/>
              </a:p>
            </p:txBody>
          </p:sp>
        </mc:Choice>
        <mc:Fallback xmlns="">
          <p:sp>
            <p:nvSpPr>
              <p:cNvPr id="18" name="Прямоугольник 17"/>
              <p:cNvSpPr>
                <a:spLocks noRot="1" noChangeAspect="1" noMove="1" noResize="1" noEditPoints="1" noAdjustHandles="1" noChangeArrowheads="1" noChangeShapeType="1" noTextEdit="1"/>
              </p:cNvSpPr>
              <p:nvPr/>
            </p:nvSpPr>
            <p:spPr>
              <a:xfrm>
                <a:off x="400050" y="2654748"/>
                <a:ext cx="3999579" cy="490139"/>
              </a:xfrm>
              <a:prstGeom prst="rect">
                <a:avLst/>
              </a:prstGeom>
              <a:blipFill rotWithShape="1">
                <a:blip r:embed="rId7"/>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2578840627"/>
      </p:ext>
    </p:extLst>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284829" y="715756"/>
            <a:ext cx="4114800" cy="1200329"/>
          </a:xfrm>
          <a:prstGeom prst="rect">
            <a:avLst/>
          </a:prstGeom>
          <a:noFill/>
        </p:spPr>
        <p:txBody>
          <a:bodyPr wrap="square" rtlCol="0">
            <a:spAutoFit/>
          </a:bodyPr>
          <a:lstStyle/>
          <a:p>
            <a:pPr algn="ctr"/>
            <a:r>
              <a:rPr lang="en-US" sz="1200" b="1" dirty="0" smtClean="0"/>
              <a:t>Compound interest and taxation</a:t>
            </a:r>
          </a:p>
          <a:p>
            <a:pPr algn="ctr"/>
            <a:endParaRPr lang="en-US" sz="1200" b="1" dirty="0"/>
          </a:p>
          <a:p>
            <a:pPr algn="ctr"/>
            <a:endParaRPr lang="en-US" sz="1200" b="1" dirty="0" smtClean="0"/>
          </a:p>
          <a:p>
            <a:pPr algn="ctr"/>
            <a:endParaRPr lang="en-US" sz="1200" b="1" dirty="0"/>
          </a:p>
          <a:p>
            <a:r>
              <a:rPr lang="en-US" sz="1200" dirty="0" smtClean="0"/>
              <a:t>FV</a:t>
            </a:r>
            <a:r>
              <a:rPr lang="en-US" sz="1200" baseline="-25000" dirty="0" smtClean="0"/>
              <a:t>tax</a:t>
            </a:r>
            <a:r>
              <a:rPr lang="en-US" sz="1200" dirty="0" smtClean="0"/>
              <a:t>=1000[((1+0,05/4)</a:t>
            </a:r>
            <a:r>
              <a:rPr lang="en-US" sz="1200" baseline="30000" dirty="0" smtClean="0"/>
              <a:t>4</a:t>
            </a:r>
            <a:r>
              <a:rPr lang="en-US" sz="1200" dirty="0" smtClean="0"/>
              <a:t>-1)*0,9+1]</a:t>
            </a:r>
            <a:r>
              <a:rPr lang="en-US" sz="1200" baseline="30000" dirty="0" smtClean="0"/>
              <a:t>10</a:t>
            </a:r>
            <a:r>
              <a:rPr lang="en-US" sz="1200" dirty="0" smtClean="0"/>
              <a:t>=1565,66</a:t>
            </a:r>
          </a:p>
          <a:p>
            <a:pPr algn="ctr"/>
            <a:endParaRPr lang="en-US" sz="1200" dirty="0" smtClean="0"/>
          </a:p>
        </p:txBody>
      </p:sp>
      <mc:AlternateContent xmlns:mc="http://schemas.openxmlformats.org/markup-compatibility/2006" xmlns:a14="http://schemas.microsoft.com/office/drawing/2010/main">
        <mc:Choice Requires="a14">
          <p:sp>
            <p:nvSpPr>
              <p:cNvPr id="18" name="Прямоугольник 17"/>
              <p:cNvSpPr/>
              <p:nvPr/>
            </p:nvSpPr>
            <p:spPr>
              <a:xfrm>
                <a:off x="400050" y="977087"/>
                <a:ext cx="3999579" cy="4901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ea typeface="Cambria Math"/>
                            </a:rPr>
                          </m:ctrlPr>
                        </m:sSupPr>
                        <m:e>
                          <m:sSup>
                            <m:sSupPr>
                              <m:ctrlPr>
                                <a:rPr lang="ru-RU" sz="1400" i="1">
                                  <a:latin typeface="Cambria Math" panose="02040503050406030204" pitchFamily="18" charset="0"/>
                                </a:rPr>
                              </m:ctrlPr>
                            </m:sSupPr>
                            <m:e>
                              <m:r>
                                <a:rPr lang="en-US" sz="1400" i="1">
                                  <a:latin typeface="Cambria Math"/>
                                </a:rPr>
                                <m:t>𝐹𝑉</m:t>
                              </m:r>
                              <m:r>
                                <a:rPr lang="en-US" sz="1400" i="1" baseline="-25000">
                                  <a:latin typeface="Cambria Math"/>
                                </a:rPr>
                                <m:t>𝑡𝑎𝑥</m:t>
                              </m:r>
                              <m:r>
                                <a:rPr lang="en-US" sz="1400" i="1">
                                  <a:latin typeface="Cambria Math"/>
                                </a:rPr>
                                <m:t>=</m:t>
                              </m:r>
                              <m:r>
                                <a:rPr lang="en-US" sz="1400" i="1">
                                  <a:latin typeface="Cambria Math"/>
                                </a:rPr>
                                <m:t>𝑃𝑉</m:t>
                              </m:r>
                              <m:r>
                                <a:rPr lang="en-US" sz="1400" i="1">
                                  <a:latin typeface="Cambria Math"/>
                                </a:rPr>
                                <m:t>[((1+</m:t>
                              </m:r>
                              <m:f>
                                <m:fPr>
                                  <m:ctrlPr>
                                    <a:rPr lang="en-US" sz="1400" i="1">
                                      <a:latin typeface="Cambria Math" panose="02040503050406030204" pitchFamily="18" charset="0"/>
                                    </a:rPr>
                                  </m:ctrlPr>
                                </m:fPr>
                                <m:num>
                                  <m:r>
                                    <a:rPr lang="en-US" sz="1400" i="1">
                                      <a:latin typeface="Cambria Math"/>
                                    </a:rPr>
                                    <m:t>𝑟</m:t>
                                  </m:r>
                                </m:num>
                                <m:den>
                                  <m:r>
                                    <a:rPr lang="en-US" sz="1400" i="1">
                                      <a:latin typeface="Cambria Math"/>
                                    </a:rPr>
                                    <m:t>𝑚</m:t>
                                  </m:r>
                                </m:den>
                              </m:f>
                              <m:r>
                                <a:rPr lang="en-US" sz="1400" i="1">
                                  <a:latin typeface="Cambria Math"/>
                                </a:rPr>
                                <m:t>)</m:t>
                              </m:r>
                            </m:e>
                            <m:sup>
                              <m:r>
                                <a:rPr lang="en-US" sz="1400" i="1">
                                  <a:latin typeface="Cambria Math"/>
                                </a:rPr>
                                <m:t>𝑚</m:t>
                              </m:r>
                            </m:sup>
                          </m:sSup>
                          <m:r>
                            <a:rPr lang="en-US" sz="1400" i="1">
                              <a:latin typeface="Cambria Math"/>
                            </a:rPr>
                            <m:t>−1)</m:t>
                          </m:r>
                          <m:r>
                            <a:rPr lang="en-US" sz="1400" i="1">
                              <a:latin typeface="Cambria Math"/>
                              <a:ea typeface="Cambria Math"/>
                            </a:rPr>
                            <m:t>×(1−</m:t>
                          </m:r>
                          <m:r>
                            <a:rPr lang="en-US" sz="1400" i="1">
                              <a:latin typeface="Cambria Math"/>
                              <a:ea typeface="Cambria Math"/>
                            </a:rPr>
                            <m:t>𝑡𝑎𝑥</m:t>
                          </m:r>
                          <m:r>
                            <a:rPr lang="en-US" sz="1400" i="1">
                              <a:latin typeface="Cambria Math"/>
                              <a:ea typeface="Cambria Math"/>
                            </a:rPr>
                            <m:t>)+1]</m:t>
                          </m:r>
                        </m:e>
                        <m:sup>
                          <m:r>
                            <a:rPr lang="en-US" sz="1400" b="0" i="1" smtClean="0">
                              <a:latin typeface="Cambria Math"/>
                              <a:ea typeface="Cambria Math"/>
                            </a:rPr>
                            <m:t>𝑡</m:t>
                          </m:r>
                        </m:sup>
                      </m:sSup>
                    </m:oMath>
                  </m:oMathPara>
                </a14:m>
                <a:endParaRPr lang="ru-RU" sz="1400" dirty="0"/>
              </a:p>
            </p:txBody>
          </p:sp>
        </mc:Choice>
        <mc:Fallback xmlns="">
          <p:sp>
            <p:nvSpPr>
              <p:cNvPr id="18" name="Прямоугольник 17"/>
              <p:cNvSpPr>
                <a:spLocks noRot="1" noChangeAspect="1" noMove="1" noResize="1" noEditPoints="1" noAdjustHandles="1" noChangeArrowheads="1" noChangeShapeType="1" noTextEdit="1"/>
              </p:cNvSpPr>
              <p:nvPr/>
            </p:nvSpPr>
            <p:spPr>
              <a:xfrm>
                <a:off x="400050" y="977087"/>
                <a:ext cx="3999579" cy="490139"/>
              </a:xfrm>
              <a:prstGeom prst="rect">
                <a:avLst/>
              </a:prstGeom>
              <a:blipFill rotWithShape="1">
                <a:blip r:embed="rId7"/>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671120637"/>
      </p:ext>
    </p:extLst>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284829" y="715756"/>
            <a:ext cx="4114800" cy="2308324"/>
          </a:xfrm>
          <a:prstGeom prst="rect">
            <a:avLst/>
          </a:prstGeom>
          <a:noFill/>
        </p:spPr>
        <p:txBody>
          <a:bodyPr wrap="square" rtlCol="0">
            <a:spAutoFit/>
          </a:bodyPr>
          <a:lstStyle/>
          <a:p>
            <a:pPr algn="ctr"/>
            <a:r>
              <a:rPr lang="en-US" sz="1200" b="1" dirty="0" smtClean="0"/>
              <a:t>Compound interest and taxation</a:t>
            </a:r>
          </a:p>
          <a:p>
            <a:pPr algn="ctr"/>
            <a:endParaRPr lang="en-US" sz="1200" dirty="0" smtClean="0"/>
          </a:p>
          <a:p>
            <a:pPr marL="230400" indent="-230400"/>
            <a:r>
              <a:rPr lang="en-US" sz="1200" dirty="0"/>
              <a:t>c</a:t>
            </a:r>
            <a:r>
              <a:rPr lang="en-US" sz="1200" dirty="0" smtClean="0"/>
              <a:t>)   TP=once per 10 years IP=1 year</a:t>
            </a:r>
          </a:p>
          <a:p>
            <a:r>
              <a:rPr lang="en-US" sz="1200" dirty="0" smtClean="0"/>
              <a:t>FV=PV(1+r)</a:t>
            </a:r>
            <a:r>
              <a:rPr lang="en-US" sz="1200" baseline="30000" dirty="0" smtClean="0"/>
              <a:t>n </a:t>
            </a:r>
            <a:r>
              <a:rPr lang="en-US" sz="1200" dirty="0" smtClean="0"/>
              <a:t>to calculate the tax we need to find the interest obtained during these 10 years</a:t>
            </a:r>
          </a:p>
          <a:p>
            <a:r>
              <a:rPr lang="en-US" sz="1200" dirty="0" smtClean="0"/>
              <a:t>I=PV(1+r)</a:t>
            </a:r>
            <a:r>
              <a:rPr lang="en-US" sz="1200" baseline="30000" dirty="0" smtClean="0"/>
              <a:t>n</a:t>
            </a:r>
            <a:r>
              <a:rPr lang="en-US" sz="1200" dirty="0" smtClean="0"/>
              <a:t>-1 then we can define the interest after tax multiplying it by (1-tax) and finally add back “1” and obtaining the future value after tax:</a:t>
            </a:r>
          </a:p>
          <a:p>
            <a:endParaRPr lang="en-US" sz="1200" dirty="0"/>
          </a:p>
          <a:p>
            <a:endParaRPr lang="en-US" sz="1200" dirty="0" smtClean="0"/>
          </a:p>
          <a:p>
            <a:endParaRPr lang="en-US" sz="1200" dirty="0"/>
          </a:p>
          <a:p>
            <a:r>
              <a:rPr lang="en-US" sz="1200" dirty="0" smtClean="0"/>
              <a:t>FV</a:t>
            </a:r>
            <a:r>
              <a:rPr lang="en-US" sz="1200" baseline="-25000" dirty="0" smtClean="0"/>
              <a:t>tax</a:t>
            </a:r>
            <a:r>
              <a:rPr lang="en-US" sz="1200" dirty="0" smtClean="0"/>
              <a:t>=1000[(1+0,05)</a:t>
            </a:r>
            <a:r>
              <a:rPr lang="en-US" sz="1200" baseline="30000" dirty="0" smtClean="0"/>
              <a:t>10</a:t>
            </a:r>
            <a:r>
              <a:rPr lang="en-US" sz="1200" dirty="0" smtClean="0"/>
              <a:t>-1]*0,9+1=1566,01</a:t>
            </a:r>
          </a:p>
        </p:txBody>
      </p:sp>
      <mc:AlternateContent xmlns:mc="http://schemas.openxmlformats.org/markup-compatibility/2006" xmlns:a14="http://schemas.microsoft.com/office/drawing/2010/main">
        <mc:Choice Requires="a14">
          <p:sp>
            <p:nvSpPr>
              <p:cNvPr id="18" name="Прямоугольник 17"/>
              <p:cNvSpPr/>
              <p:nvPr/>
            </p:nvSpPr>
            <p:spPr>
              <a:xfrm>
                <a:off x="400050" y="2233345"/>
                <a:ext cx="3999579" cy="4901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p>
                        <m:sSupPr>
                          <m:ctrlPr>
                            <a:rPr lang="ru-RU" sz="1600" i="1" smtClean="0">
                              <a:latin typeface="Cambria Math" panose="02040503050406030204" pitchFamily="18" charset="0"/>
                            </a:rPr>
                          </m:ctrlPr>
                        </m:sSupPr>
                        <m:e>
                          <m:r>
                            <a:rPr lang="en-US" sz="1600" b="0" i="1" smtClean="0">
                              <a:latin typeface="Cambria Math"/>
                            </a:rPr>
                            <m:t>𝐹𝑉</m:t>
                          </m:r>
                          <m:r>
                            <a:rPr lang="en-US" sz="1600" b="0" i="1" baseline="-25000" smtClean="0">
                              <a:latin typeface="Cambria Math"/>
                            </a:rPr>
                            <m:t>𝑡𝑎𝑥</m:t>
                          </m:r>
                          <m:r>
                            <a:rPr lang="en-US" sz="1600" b="0" i="1" smtClean="0">
                              <a:latin typeface="Cambria Math"/>
                            </a:rPr>
                            <m:t>=</m:t>
                          </m:r>
                          <m:r>
                            <a:rPr lang="en-US" sz="1600" b="0" i="1" smtClean="0">
                              <a:latin typeface="Cambria Math"/>
                            </a:rPr>
                            <m:t>𝑃𝑉</m:t>
                          </m:r>
                          <m:r>
                            <a:rPr lang="en-US" sz="1600" b="0" i="1" smtClean="0">
                              <a:latin typeface="Cambria Math"/>
                            </a:rPr>
                            <m:t>[((1+</m:t>
                          </m:r>
                          <m:r>
                            <a:rPr lang="en-US" sz="1600" b="0" i="1" smtClean="0">
                              <a:latin typeface="Cambria Math"/>
                            </a:rPr>
                            <m:t>𝑟</m:t>
                          </m:r>
                          <m:r>
                            <a:rPr lang="en-US" sz="1600" b="0" i="1" smtClean="0">
                              <a:latin typeface="Cambria Math"/>
                            </a:rPr>
                            <m:t>)</m:t>
                          </m:r>
                        </m:e>
                        <m:sup>
                          <m:r>
                            <a:rPr lang="en-US" sz="1600" b="0" i="1" smtClean="0">
                              <a:latin typeface="Cambria Math"/>
                            </a:rPr>
                            <m:t>𝑡</m:t>
                          </m:r>
                        </m:sup>
                      </m:sSup>
                      <m:r>
                        <a:rPr lang="en-US" sz="1600" b="0" i="1" smtClean="0">
                          <a:latin typeface="Cambria Math"/>
                        </a:rPr>
                        <m:t>−1)∗(1−</m:t>
                      </m:r>
                      <m:r>
                        <a:rPr lang="en-US" sz="1600" b="0" i="1" smtClean="0">
                          <a:latin typeface="Cambria Math"/>
                        </a:rPr>
                        <m:t>𝑡𝑎𝑥</m:t>
                      </m:r>
                      <m:r>
                        <a:rPr lang="en-US" sz="1600" b="0" i="1" smtClean="0">
                          <a:latin typeface="Cambria Math"/>
                        </a:rPr>
                        <m:t>)+1]</m:t>
                      </m:r>
                    </m:oMath>
                  </m:oMathPara>
                </a14:m>
                <a:endParaRPr lang="ru-RU" sz="1600" dirty="0"/>
              </a:p>
            </p:txBody>
          </p:sp>
        </mc:Choice>
        <mc:Fallback xmlns="">
          <p:sp>
            <p:nvSpPr>
              <p:cNvPr id="18" name="Прямоугольник 17"/>
              <p:cNvSpPr>
                <a:spLocks noRot="1" noChangeAspect="1" noMove="1" noResize="1" noEditPoints="1" noAdjustHandles="1" noChangeArrowheads="1" noChangeShapeType="1" noTextEdit="1"/>
              </p:cNvSpPr>
              <p:nvPr/>
            </p:nvSpPr>
            <p:spPr>
              <a:xfrm>
                <a:off x="400050" y="2233345"/>
                <a:ext cx="3999579" cy="490139"/>
              </a:xfrm>
              <a:prstGeom prst="rect">
                <a:avLst/>
              </a:prstGeom>
              <a:blipFill rotWithShape="1">
                <a:blip r:embed="rId7"/>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780116909"/>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18" name="TextBox 17"/>
          <p:cNvSpPr txBox="1"/>
          <p:nvPr/>
        </p:nvSpPr>
        <p:spPr>
          <a:xfrm>
            <a:off x="323850" y="815975"/>
            <a:ext cx="4114800" cy="2246769"/>
          </a:xfrm>
          <a:prstGeom prst="rect">
            <a:avLst/>
          </a:prstGeom>
          <a:noFill/>
        </p:spPr>
        <p:txBody>
          <a:bodyPr wrap="square" rtlCol="0">
            <a:spAutoFit/>
          </a:bodyPr>
          <a:lstStyle/>
          <a:p>
            <a:r>
              <a:rPr lang="en-US" sz="1400" dirty="0" smtClean="0"/>
              <a:t>Interest is the cost of borrowing money</a:t>
            </a:r>
          </a:p>
          <a:p>
            <a:endParaRPr lang="en-US" sz="1400" dirty="0" smtClean="0"/>
          </a:p>
          <a:p>
            <a:r>
              <a:rPr lang="en-US" sz="1400" dirty="0" smtClean="0"/>
              <a:t>Depending on how we calculate it, can be defined as </a:t>
            </a:r>
            <a:r>
              <a:rPr lang="en-US" sz="1400" b="1" dirty="0" smtClean="0"/>
              <a:t>simple</a:t>
            </a:r>
            <a:r>
              <a:rPr lang="en-US" sz="1400" dirty="0" smtClean="0"/>
              <a:t> interest or </a:t>
            </a:r>
            <a:r>
              <a:rPr lang="en-US" sz="1400" b="1" dirty="0" smtClean="0"/>
              <a:t>compound</a:t>
            </a:r>
            <a:r>
              <a:rPr lang="en-US" sz="1400" dirty="0" smtClean="0"/>
              <a:t> interest</a:t>
            </a:r>
          </a:p>
          <a:p>
            <a:endParaRPr lang="en-US" sz="1400" dirty="0"/>
          </a:p>
          <a:p>
            <a:r>
              <a:rPr lang="en-US" sz="1400" dirty="0" smtClean="0"/>
              <a:t>Example: Suppose you deposite </a:t>
            </a:r>
            <a:r>
              <a:rPr lang="en-US" sz="1400" b="1" dirty="0" smtClean="0"/>
              <a:t>1000$</a:t>
            </a:r>
            <a:r>
              <a:rPr lang="en-US" sz="1400" dirty="0" smtClean="0"/>
              <a:t> into a bank at </a:t>
            </a:r>
            <a:r>
              <a:rPr lang="en-US" sz="1400" b="1" dirty="0" smtClean="0"/>
              <a:t>10%</a:t>
            </a:r>
            <a:r>
              <a:rPr lang="en-US" sz="1400" dirty="0" smtClean="0"/>
              <a:t> per annum (the interest is calculated annually). </a:t>
            </a:r>
          </a:p>
          <a:p>
            <a:r>
              <a:rPr lang="en-US" sz="1400" dirty="0" smtClean="0"/>
              <a:t>How much do you have 3 years later using:</a:t>
            </a:r>
          </a:p>
          <a:p>
            <a:pPr marL="342900" indent="-342900">
              <a:buAutoNum type="alphaLcParenR"/>
            </a:pPr>
            <a:r>
              <a:rPr lang="en-US" sz="1400" dirty="0" smtClean="0"/>
              <a:t>Simple interest</a:t>
            </a:r>
          </a:p>
          <a:p>
            <a:pPr marL="342900" indent="-342900">
              <a:buAutoNum type="alphaLcParenR"/>
            </a:pPr>
            <a:r>
              <a:rPr lang="en-US" sz="1400" dirty="0" smtClean="0"/>
              <a:t>Compound interest</a:t>
            </a:r>
            <a:endParaRPr lang="ru-RU" sz="1400" dirty="0"/>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18" name="TextBox 17"/>
          <p:cNvSpPr txBox="1"/>
          <p:nvPr/>
        </p:nvSpPr>
        <p:spPr>
          <a:xfrm>
            <a:off x="323850" y="815975"/>
            <a:ext cx="4114800" cy="2431435"/>
          </a:xfrm>
          <a:prstGeom prst="rect">
            <a:avLst/>
          </a:prstGeom>
          <a:noFill/>
        </p:spPr>
        <p:txBody>
          <a:bodyPr wrap="square" rtlCol="0">
            <a:spAutoFit/>
          </a:bodyPr>
          <a:lstStyle/>
          <a:p>
            <a:pPr marL="342900" indent="-342900">
              <a:buAutoNum type="alphaLcParenR"/>
            </a:pPr>
            <a:r>
              <a:rPr lang="en-US" sz="1400" dirty="0" smtClean="0"/>
              <a:t>Simple interest is calculated on the principal (amount you deposit). Since at the end of the 1</a:t>
            </a:r>
            <a:r>
              <a:rPr lang="en-US" sz="1400" baseline="30000" dirty="0" smtClean="0"/>
              <a:t>st</a:t>
            </a:r>
            <a:r>
              <a:rPr lang="en-US" sz="1400" dirty="0" smtClean="0"/>
              <a:t> year we have:</a:t>
            </a:r>
          </a:p>
          <a:p>
            <a:r>
              <a:rPr lang="en-US" sz="1400" dirty="0"/>
              <a:t> </a:t>
            </a:r>
            <a:r>
              <a:rPr lang="en-US" sz="1400" dirty="0" smtClean="0"/>
              <a:t>        </a:t>
            </a:r>
            <a:r>
              <a:rPr lang="en-US" sz="1200" b="1" dirty="0" smtClean="0"/>
              <a:t>1000 (our principal) + 1000*10% (interest)=1100</a:t>
            </a:r>
          </a:p>
          <a:p>
            <a:r>
              <a:rPr lang="en-US" sz="1200" b="1" dirty="0" smtClean="0"/>
              <a:t>          1000+1000*10%</a:t>
            </a:r>
            <a:r>
              <a:rPr lang="cs-CZ" sz="1200" b="1" dirty="0" smtClean="0"/>
              <a:t>+</a:t>
            </a:r>
            <a:r>
              <a:rPr lang="en-US" sz="1200" b="1" dirty="0" smtClean="0"/>
              <a:t>1000*10%=1200 </a:t>
            </a:r>
            <a:r>
              <a:rPr lang="en-US" sz="1200" dirty="0" smtClean="0"/>
              <a:t>– 2</a:t>
            </a:r>
            <a:r>
              <a:rPr lang="en-US" sz="1200" baseline="30000" dirty="0" smtClean="0"/>
              <a:t>nd</a:t>
            </a:r>
            <a:r>
              <a:rPr lang="en-US" sz="1200" dirty="0" smtClean="0"/>
              <a:t> year</a:t>
            </a:r>
          </a:p>
          <a:p>
            <a:r>
              <a:rPr lang="en-US" sz="1200" b="1" dirty="0"/>
              <a:t> </a:t>
            </a:r>
            <a:r>
              <a:rPr lang="en-US" sz="1200" b="1" dirty="0" smtClean="0"/>
              <a:t>         1000+1000*10%</a:t>
            </a:r>
            <a:r>
              <a:rPr lang="cs-CZ" sz="1200" b="1" dirty="0" smtClean="0"/>
              <a:t>+</a:t>
            </a:r>
            <a:r>
              <a:rPr lang="en-US" sz="1200" b="1" dirty="0" smtClean="0"/>
              <a:t>1000*10%+1000*10%=1300 </a:t>
            </a:r>
            <a:r>
              <a:rPr lang="en-US" sz="1200" dirty="0" smtClean="0"/>
              <a:t>– 3</a:t>
            </a:r>
            <a:r>
              <a:rPr lang="en-US" sz="1200" baseline="30000" dirty="0"/>
              <a:t>r</a:t>
            </a:r>
            <a:r>
              <a:rPr lang="en-US" sz="1200" baseline="30000" dirty="0" smtClean="0"/>
              <a:t>d</a:t>
            </a:r>
            <a:r>
              <a:rPr lang="en-US" sz="1200" dirty="0" smtClean="0"/>
              <a:t> year</a:t>
            </a:r>
          </a:p>
          <a:p>
            <a:r>
              <a:rPr lang="en-US" sz="1200" dirty="0" smtClean="0"/>
              <a:t>          Or, using formula:</a:t>
            </a:r>
          </a:p>
          <a:p>
            <a:endParaRPr lang="en-US" sz="1200" dirty="0" smtClean="0"/>
          </a:p>
          <a:p>
            <a:r>
              <a:rPr lang="en-US" sz="1200" dirty="0" smtClean="0"/>
              <a:t>          </a:t>
            </a:r>
          </a:p>
          <a:p>
            <a:r>
              <a:rPr lang="en-US" sz="1200" dirty="0" smtClean="0"/>
              <a:t>PV, FV – present and future value</a:t>
            </a:r>
          </a:p>
          <a:p>
            <a:r>
              <a:rPr lang="en-US" sz="1200" dirty="0" smtClean="0"/>
              <a:t>r – interest rate</a:t>
            </a:r>
          </a:p>
          <a:p>
            <a:r>
              <a:rPr lang="en-US" sz="1200" dirty="0" smtClean="0"/>
              <a:t>t – time in years</a:t>
            </a:r>
            <a:endParaRPr lang="ru-RU" sz="1200" dirty="0"/>
          </a:p>
        </p:txBody>
      </p:sp>
      <mc:AlternateContent xmlns:mc="http://schemas.openxmlformats.org/markup-compatibility/2006" xmlns:a14="http://schemas.microsoft.com/office/drawing/2010/main">
        <mc:Choice Requires="a14">
          <p:sp>
            <p:nvSpPr>
              <p:cNvPr id="2" name="Прямоугольник 1"/>
              <p:cNvSpPr/>
              <p:nvPr/>
            </p:nvSpPr>
            <p:spPr>
              <a:xfrm>
                <a:off x="1152207" y="2339975"/>
                <a:ext cx="2303995"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a:rPr>
                        <m:t>𝐹𝑉</m:t>
                      </m:r>
                      <m:r>
                        <a:rPr lang="en-US" b="0" i="1" smtClean="0">
                          <a:latin typeface="Cambria Math"/>
                        </a:rPr>
                        <m:t>=</m:t>
                      </m:r>
                      <m:r>
                        <a:rPr lang="en-US" b="0" i="1" smtClean="0">
                          <a:latin typeface="Cambria Math"/>
                        </a:rPr>
                        <m:t>𝑃𝑉</m:t>
                      </m:r>
                      <m:r>
                        <a:rPr lang="en-US" b="0" i="1" smtClean="0">
                          <a:latin typeface="Cambria Math"/>
                          <a:ea typeface="Cambria Math"/>
                        </a:rPr>
                        <m:t>×(1+</m:t>
                      </m:r>
                      <m:r>
                        <a:rPr lang="en-US" b="0" i="1" smtClean="0">
                          <a:latin typeface="Cambria Math"/>
                          <a:ea typeface="Cambria Math"/>
                        </a:rPr>
                        <m:t>𝑟𝑡</m:t>
                      </m:r>
                      <m:r>
                        <a:rPr lang="en-US" b="0" i="1" smtClean="0">
                          <a:latin typeface="Cambria Math"/>
                          <a:ea typeface="Cambria Math"/>
                        </a:rPr>
                        <m:t>)</m:t>
                      </m:r>
                    </m:oMath>
                  </m:oMathPara>
                </a14:m>
                <a:endParaRPr lang="ru-RU" dirty="0"/>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1152207" y="2339975"/>
                <a:ext cx="2303995" cy="304800"/>
              </a:xfrm>
              <a:prstGeom prst="rect">
                <a:avLst/>
              </a:prstGeom>
              <a:blipFill rotWithShape="1">
                <a:blip r:embed="rId7"/>
                <a:stretch>
                  <a:fillRect b="-20370"/>
                </a:stretch>
              </a:blipFill>
            </p:spPr>
            <p:txBody>
              <a:bodyPr/>
              <a:lstStyle/>
              <a:p>
                <a:r>
                  <a:rPr lang="ru-RU">
                    <a:noFill/>
                  </a:rPr>
                  <a:t> </a:t>
                </a:r>
              </a:p>
            </p:txBody>
          </p:sp>
        </mc:Fallback>
      </mc:AlternateContent>
    </p:spTree>
    <p:extLst>
      <p:ext uri="{BB962C8B-B14F-4D97-AF65-F5344CB8AC3E}">
        <p14:creationId xmlns:p14="http://schemas.microsoft.com/office/powerpoint/2010/main" val="1029332558"/>
      </p:ext>
    </p:extLst>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18" name="TextBox 17"/>
          <p:cNvSpPr txBox="1"/>
          <p:nvPr/>
        </p:nvSpPr>
        <p:spPr>
          <a:xfrm>
            <a:off x="323850" y="815975"/>
            <a:ext cx="4114800" cy="2246769"/>
          </a:xfrm>
          <a:prstGeom prst="rect">
            <a:avLst/>
          </a:prstGeom>
          <a:noFill/>
        </p:spPr>
        <p:txBody>
          <a:bodyPr wrap="square" rtlCol="0">
            <a:spAutoFit/>
          </a:bodyPr>
          <a:lstStyle/>
          <a:p>
            <a:pPr marL="358775" indent="-358775">
              <a:buAutoNum type="alphaLcParenR" startAt="2"/>
            </a:pPr>
            <a:r>
              <a:rPr lang="en-US" sz="1400" dirty="0" smtClean="0"/>
              <a:t>Compound interest is calculated on the principal plus the  accumulated interest of previous periods:</a:t>
            </a:r>
          </a:p>
          <a:p>
            <a:pPr marL="358775" indent="-358775"/>
            <a:r>
              <a:rPr lang="en-US" sz="1400" dirty="0" smtClean="0"/>
              <a:t>	1000+1000*10%=1100 – 1</a:t>
            </a:r>
            <a:r>
              <a:rPr lang="en-US" sz="1400" baseline="30000" dirty="0" smtClean="0"/>
              <a:t>st</a:t>
            </a:r>
            <a:r>
              <a:rPr lang="en-US" sz="1400" dirty="0" smtClean="0"/>
              <a:t> year</a:t>
            </a:r>
          </a:p>
          <a:p>
            <a:pPr marL="358775" indent="-358775"/>
            <a:r>
              <a:rPr lang="en-US" sz="1400" dirty="0"/>
              <a:t>	</a:t>
            </a:r>
            <a:r>
              <a:rPr lang="en-US" sz="1400" dirty="0" smtClean="0"/>
              <a:t>1100+1100*10%=1210 – 2</a:t>
            </a:r>
            <a:r>
              <a:rPr lang="en-US" sz="1400" baseline="30000" dirty="0" smtClean="0"/>
              <a:t>nd</a:t>
            </a:r>
            <a:r>
              <a:rPr lang="en-US" sz="1400" dirty="0" smtClean="0"/>
              <a:t> year</a:t>
            </a:r>
          </a:p>
          <a:p>
            <a:pPr marL="358775" indent="-358775"/>
            <a:r>
              <a:rPr lang="en-US" sz="1400" dirty="0" smtClean="0"/>
              <a:t>	1210+1210*10%=1331 – 3</a:t>
            </a:r>
            <a:r>
              <a:rPr lang="en-US" sz="1400" baseline="30000" dirty="0" smtClean="0"/>
              <a:t>rd</a:t>
            </a:r>
            <a:r>
              <a:rPr lang="en-US" sz="1400" dirty="0" smtClean="0"/>
              <a:t> year</a:t>
            </a:r>
          </a:p>
          <a:p>
            <a:r>
              <a:rPr lang="en-US" sz="1400" dirty="0" smtClean="0"/>
              <a:t>Or, using formula:</a:t>
            </a:r>
          </a:p>
          <a:p>
            <a:endParaRPr lang="en-US" sz="1400" dirty="0" smtClean="0"/>
          </a:p>
          <a:p>
            <a:r>
              <a:rPr lang="en-US" sz="1400" dirty="0" smtClean="0"/>
              <a:t>          </a:t>
            </a:r>
          </a:p>
          <a:p>
            <a:r>
              <a:rPr lang="en-US" sz="1400" dirty="0" smtClean="0"/>
              <a:t>n – number of compounding periods</a:t>
            </a:r>
          </a:p>
        </p:txBody>
      </p:sp>
      <mc:AlternateContent xmlns:mc="http://schemas.openxmlformats.org/markup-compatibility/2006" xmlns:a14="http://schemas.microsoft.com/office/drawing/2010/main">
        <mc:Choice Requires="a14">
          <p:sp>
            <p:nvSpPr>
              <p:cNvPr id="2" name="Прямоугольник 1"/>
              <p:cNvSpPr/>
              <p:nvPr/>
            </p:nvSpPr>
            <p:spPr>
              <a:xfrm>
                <a:off x="933450" y="2365199"/>
                <a:ext cx="2667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b="0" i="1" smtClean="0">
                          <a:latin typeface="Cambria Math"/>
                        </a:rPr>
                        <m:t>𝐹𝑉</m:t>
                      </m:r>
                      <m:r>
                        <a:rPr lang="en-US" b="0" i="1" smtClean="0">
                          <a:latin typeface="Cambria Math"/>
                        </a:rPr>
                        <m:t>=</m:t>
                      </m:r>
                      <m:r>
                        <a:rPr lang="en-US" b="0" i="1" smtClean="0">
                          <a:latin typeface="Cambria Math"/>
                        </a:rPr>
                        <m:t>𝑃𝑉</m:t>
                      </m:r>
                      <m:r>
                        <a:rPr lang="en-US" b="0" i="1" smtClean="0">
                          <a:latin typeface="Cambria Math"/>
                          <a:ea typeface="Cambria Math"/>
                        </a:rPr>
                        <m:t>×</m:t>
                      </m:r>
                      <m:sSup>
                        <m:sSupPr>
                          <m:ctrlPr>
                            <a:rPr lang="en-US" b="0" i="1" smtClean="0">
                              <a:latin typeface="Cambria Math" panose="02040503050406030204" pitchFamily="18" charset="0"/>
                              <a:ea typeface="Cambria Math"/>
                            </a:rPr>
                          </m:ctrlPr>
                        </m:sSupPr>
                        <m:e>
                          <m:r>
                            <a:rPr lang="en-US" b="0" i="1" smtClean="0">
                              <a:latin typeface="Cambria Math"/>
                              <a:ea typeface="Cambria Math"/>
                            </a:rPr>
                            <m:t>(1+</m:t>
                          </m:r>
                          <m:r>
                            <a:rPr lang="en-US" b="0" i="1" smtClean="0">
                              <a:latin typeface="Cambria Math"/>
                              <a:ea typeface="Cambria Math"/>
                            </a:rPr>
                            <m:t>𝑟</m:t>
                          </m:r>
                          <m:r>
                            <a:rPr lang="en-US" b="0" i="1" smtClean="0">
                              <a:latin typeface="Cambria Math"/>
                              <a:ea typeface="Cambria Math"/>
                            </a:rPr>
                            <m:t>)</m:t>
                          </m:r>
                        </m:e>
                        <m:sup>
                          <m:r>
                            <a:rPr lang="en-US" b="0" i="1" smtClean="0">
                              <a:latin typeface="Cambria Math"/>
                              <a:ea typeface="Cambria Math"/>
                            </a:rPr>
                            <m:t>𝑛</m:t>
                          </m:r>
                        </m:sup>
                      </m:sSup>
                    </m:oMath>
                  </m:oMathPara>
                </a14:m>
                <a:endParaRPr lang="ru-RU" dirty="0"/>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933450" y="2365199"/>
                <a:ext cx="2667000" cy="304800"/>
              </a:xfrm>
              <a:prstGeom prst="rect">
                <a:avLst/>
              </a:prstGeom>
              <a:blipFill rotWithShape="1">
                <a:blip r:embed="rId7"/>
                <a:stretch>
                  <a:fillRect b="-20370"/>
                </a:stretch>
              </a:blipFill>
            </p:spPr>
            <p:txBody>
              <a:bodyPr/>
              <a:lstStyle/>
              <a:p>
                <a:r>
                  <a:rPr lang="ru-RU">
                    <a:noFill/>
                  </a:rPr>
                  <a:t> </a:t>
                </a:r>
              </a:p>
            </p:txBody>
          </p:sp>
        </mc:Fallback>
      </mc:AlternateContent>
    </p:spTree>
    <p:extLst>
      <p:ext uri="{BB962C8B-B14F-4D97-AF65-F5344CB8AC3E}">
        <p14:creationId xmlns:p14="http://schemas.microsoft.com/office/powerpoint/2010/main" val="1460107527"/>
      </p:ext>
    </p:extLst>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graphicFrame>
        <p:nvGraphicFramePr>
          <p:cNvPr id="20" name="Диаграмма 19"/>
          <p:cNvGraphicFramePr>
            <a:graphicFrameLocks/>
          </p:cNvGraphicFramePr>
          <p:nvPr>
            <p:extLst>
              <p:ext uri="{D42A27DB-BD31-4B8C-83A1-F6EECF244321}">
                <p14:modId xmlns:p14="http://schemas.microsoft.com/office/powerpoint/2010/main" val="4001553154"/>
              </p:ext>
            </p:extLst>
          </p:nvPr>
        </p:nvGraphicFramePr>
        <p:xfrm>
          <a:off x="136629" y="1166114"/>
          <a:ext cx="4335571" cy="2027897"/>
        </p:xfrm>
        <a:graphic>
          <a:graphicData uri="http://schemas.openxmlformats.org/drawingml/2006/chart">
            <c:chart xmlns:c="http://schemas.openxmlformats.org/drawingml/2006/chart" xmlns:r="http://schemas.openxmlformats.org/officeDocument/2006/relationships" r:id="rId7"/>
          </a:graphicData>
        </a:graphic>
      </p:graphicFrame>
      <p:sp>
        <p:nvSpPr>
          <p:cNvPr id="21" name="TextBox 20"/>
          <p:cNvSpPr txBox="1"/>
          <p:nvPr/>
        </p:nvSpPr>
        <p:spPr>
          <a:xfrm>
            <a:off x="323850" y="739775"/>
            <a:ext cx="4114800" cy="461665"/>
          </a:xfrm>
          <a:prstGeom prst="rect">
            <a:avLst/>
          </a:prstGeom>
          <a:noFill/>
        </p:spPr>
        <p:txBody>
          <a:bodyPr wrap="square" rtlCol="0">
            <a:spAutoFit/>
          </a:bodyPr>
          <a:lstStyle/>
          <a:p>
            <a:r>
              <a:rPr lang="en-US" sz="1200" dirty="0" smtClean="0"/>
              <a:t>Money invested at compound interest grows faster than money left to grow at simple interest</a:t>
            </a:r>
            <a:endParaRPr lang="ru-RU" sz="1200" dirty="0"/>
          </a:p>
        </p:txBody>
      </p:sp>
    </p:spTree>
    <p:extLst>
      <p:ext uri="{BB962C8B-B14F-4D97-AF65-F5344CB8AC3E}">
        <p14:creationId xmlns:p14="http://schemas.microsoft.com/office/powerpoint/2010/main" val="1390008727"/>
      </p:ext>
    </p:extLst>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2662267"/>
          </a:xfrm>
          <a:prstGeom prst="rect">
            <a:avLst/>
          </a:prstGeom>
          <a:noFill/>
        </p:spPr>
        <p:txBody>
          <a:bodyPr wrap="square" rtlCol="0">
            <a:spAutoFit/>
          </a:bodyPr>
          <a:lstStyle/>
          <a:p>
            <a:pPr algn="ctr"/>
            <a:r>
              <a:rPr lang="en-US" sz="1200" b="1" dirty="0" smtClean="0"/>
              <a:t>Combining simple and compound interest example</a:t>
            </a:r>
          </a:p>
          <a:p>
            <a:r>
              <a:rPr lang="en-US" sz="1100" dirty="0" smtClean="0"/>
              <a:t>Let’s assume that we deposit 15000 at 7% p.a. into a bank which calculates interest 3 times a year (4 months). Also we know that </a:t>
            </a:r>
            <a:r>
              <a:rPr lang="cs-CZ" sz="1100" dirty="0" smtClean="0"/>
              <a:t>we</a:t>
            </a:r>
            <a:r>
              <a:rPr lang="en-US" sz="1100" dirty="0"/>
              <a:t> </a:t>
            </a:r>
            <a:r>
              <a:rPr lang="en-US" sz="1100" dirty="0" smtClean="0"/>
              <a:t>will have 20000 in a given time. So, what is the time, assuming we maximising our investment?</a:t>
            </a:r>
          </a:p>
          <a:p>
            <a:r>
              <a:rPr lang="en-US" sz="1100" dirty="0" smtClean="0"/>
              <a:t>FV=PV*(1+r)</a:t>
            </a:r>
            <a:r>
              <a:rPr lang="en-US" sz="1100" baseline="30000" dirty="0"/>
              <a:t>n</a:t>
            </a:r>
            <a:r>
              <a:rPr lang="en-US" sz="1100" baseline="30000" dirty="0" smtClean="0"/>
              <a:t> 	             </a:t>
            </a:r>
            <a:r>
              <a:rPr lang="en-US" sz="1100" dirty="0" smtClean="0"/>
              <a:t>20000=15000*(1+0,07/3)</a:t>
            </a:r>
            <a:r>
              <a:rPr lang="en-US" sz="1100" baseline="30000" dirty="0"/>
              <a:t>n</a:t>
            </a:r>
            <a:r>
              <a:rPr lang="en-US" sz="1100" baseline="30000" dirty="0" smtClean="0"/>
              <a:t>             </a:t>
            </a:r>
            <a:r>
              <a:rPr lang="en-US" sz="1100" dirty="0" smtClean="0"/>
              <a:t>4/3=1,0233</a:t>
            </a:r>
            <a:r>
              <a:rPr lang="en-US" sz="1100" baseline="30000" dirty="0"/>
              <a:t>n</a:t>
            </a:r>
            <a:endParaRPr lang="en-US" sz="1100" baseline="30000" dirty="0" smtClean="0"/>
          </a:p>
          <a:p>
            <a:r>
              <a:rPr lang="en-US" sz="1100" dirty="0" smtClean="0"/>
              <a:t>t=ln(4/3)/ln1,0233=12,4725. (1)</a:t>
            </a:r>
          </a:p>
          <a:p>
            <a:r>
              <a:rPr lang="en-US" sz="1100" dirty="0" smtClean="0"/>
              <a:t> Hence, we have 12 full interest periods, then we can write down the equation that combines two types of interest:</a:t>
            </a:r>
          </a:p>
          <a:p>
            <a:r>
              <a:rPr lang="en-US" sz="1100" dirty="0" smtClean="0"/>
              <a:t>20000=15000(1+0,07/3)</a:t>
            </a:r>
            <a:r>
              <a:rPr lang="en-US" sz="1100" baseline="30000" dirty="0" smtClean="0"/>
              <a:t>12</a:t>
            </a:r>
            <a:r>
              <a:rPr lang="en-US" sz="1100" dirty="0" smtClean="0"/>
              <a:t>*(1+0,07/3*t)        t=0,4696 (2)</a:t>
            </a:r>
          </a:p>
          <a:p>
            <a:r>
              <a:rPr lang="en-US" sz="1100" dirty="0" smtClean="0"/>
              <a:t>Note, that result 2 (0,4696) is less than the decimal part of result 1 (0,4725). It shows us that usage of simple interest is more effective than compounding in case of non-integer IP. Answer: 12 full interest periods (i.e. 12/3=4years)+0,4696 IP (i.e 0,4696*120days=56days)</a:t>
            </a:r>
          </a:p>
          <a:p>
            <a:endParaRPr lang="ru-RU" sz="1200" dirty="0"/>
          </a:p>
        </p:txBody>
      </p:sp>
      <p:sp>
        <p:nvSpPr>
          <p:cNvPr id="2" name="Стрелка вправо 1"/>
          <p:cNvSpPr/>
          <p:nvPr/>
        </p:nvSpPr>
        <p:spPr>
          <a:xfrm>
            <a:off x="1276350" y="1704975"/>
            <a:ext cx="228600" cy="47269"/>
          </a:xfrm>
          <a:prstGeom prst="rightArrow">
            <a:avLst/>
          </a:prstGeom>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вправо 18"/>
          <p:cNvSpPr/>
          <p:nvPr/>
        </p:nvSpPr>
        <p:spPr>
          <a:xfrm>
            <a:off x="3098800" y="1710968"/>
            <a:ext cx="228600" cy="47269"/>
          </a:xfrm>
          <a:prstGeom prst="rightArrow">
            <a:avLst/>
          </a:prstGeom>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право 21"/>
          <p:cNvSpPr/>
          <p:nvPr/>
        </p:nvSpPr>
        <p:spPr>
          <a:xfrm>
            <a:off x="2673350" y="2371725"/>
            <a:ext cx="228600" cy="47269"/>
          </a:xfrm>
          <a:prstGeom prst="rightArrow">
            <a:avLst/>
          </a:prstGeom>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215029170"/>
      </p:ext>
    </p:extLst>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1729704"/>
          </a:xfrm>
          <a:prstGeom prst="rect">
            <a:avLst/>
          </a:prstGeom>
          <a:noFill/>
        </p:spPr>
        <p:txBody>
          <a:bodyPr wrap="square" rtlCol="0">
            <a:spAutoFit/>
          </a:bodyPr>
          <a:lstStyle/>
          <a:p>
            <a:pPr algn="ctr"/>
            <a:r>
              <a:rPr lang="en-US" sz="1200" b="1" dirty="0" smtClean="0"/>
              <a:t>Effective rate</a:t>
            </a:r>
          </a:p>
          <a:p>
            <a:pPr>
              <a:lnSpc>
                <a:spcPct val="60000"/>
              </a:lnSpc>
            </a:pPr>
            <a:endParaRPr lang="ru-RU" sz="1200" dirty="0" smtClean="0"/>
          </a:p>
          <a:p>
            <a:r>
              <a:rPr lang="en-US" sz="1200" dirty="0" smtClean="0"/>
              <a:t>It’s anually converted rate that gives the same interest earnings as the rate r(m) converted m times per year, where m≠1</a:t>
            </a:r>
          </a:p>
          <a:p>
            <a:pPr>
              <a:lnSpc>
                <a:spcPct val="60000"/>
              </a:lnSpc>
            </a:pPr>
            <a:endParaRPr lang="en-US" sz="1200" dirty="0"/>
          </a:p>
          <a:p>
            <a:r>
              <a:rPr lang="en-US" sz="1200" dirty="0" smtClean="0"/>
              <a:t>Assume that the nominal compounded rate r(m) yields the same future value for 1$ invested for one year as the annually compound rate r</a:t>
            </a:r>
            <a:r>
              <a:rPr lang="en-US" sz="1200" baseline="-25000" dirty="0" smtClean="0"/>
              <a:t>e</a:t>
            </a:r>
            <a:r>
              <a:rPr lang="en-US" sz="1200" dirty="0" smtClean="0"/>
              <a:t> </a:t>
            </a:r>
          </a:p>
          <a:p>
            <a:pPr algn="ctr"/>
            <a:r>
              <a:rPr lang="en-US" sz="1200" dirty="0" smtClean="0"/>
              <a:t>1+r</a:t>
            </a:r>
            <a:r>
              <a:rPr lang="en-US" sz="1200" baseline="-25000" dirty="0" smtClean="0"/>
              <a:t>e</a:t>
            </a:r>
            <a:r>
              <a:rPr lang="en-US" sz="1200" dirty="0" smtClean="0"/>
              <a:t>=[1+r(m)/m]</a:t>
            </a:r>
            <a:r>
              <a:rPr lang="en-US" sz="1200" baseline="30000" dirty="0" smtClean="0"/>
              <a:t>m</a:t>
            </a:r>
            <a:endParaRPr lang="ru-RU" sz="1200" baseline="30000" dirty="0" smtClean="0"/>
          </a:p>
          <a:p>
            <a:endParaRPr lang="en-US" sz="1200" baseline="30000" dirty="0" smtClean="0"/>
          </a:p>
        </p:txBody>
      </p:sp>
      <mc:AlternateContent xmlns:mc="http://schemas.openxmlformats.org/markup-compatibility/2006" xmlns:a14="http://schemas.microsoft.com/office/drawing/2010/main">
        <mc:Choice Requires="a14">
          <p:sp>
            <p:nvSpPr>
              <p:cNvPr id="19" name="Прямоугольник 18"/>
              <p:cNvSpPr/>
              <p:nvPr/>
            </p:nvSpPr>
            <p:spPr>
              <a:xfrm>
                <a:off x="1009651" y="2359025"/>
                <a:ext cx="2446551" cy="674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𝑟</m:t>
                          </m:r>
                          <m:r>
                            <a:rPr lang="en-US" b="0" i="1" baseline="-25000" smtClean="0">
                              <a:latin typeface="Cambria Math"/>
                            </a:rPr>
                            <m:t>𝑒</m:t>
                          </m:r>
                          <m:r>
                            <a:rPr lang="en-US" b="0" i="1" smtClean="0">
                              <a:latin typeface="Cambria Math"/>
                            </a:rPr>
                            <m:t>=</m:t>
                          </m:r>
                          <m:d>
                            <m:dPr>
                              <m:ctrlPr>
                                <a:rPr lang="en-US" i="1">
                                  <a:latin typeface="Cambria Math" panose="02040503050406030204" pitchFamily="18" charset="0"/>
                                </a:rPr>
                              </m:ctrlPr>
                            </m:dPr>
                            <m:e>
                              <m:r>
                                <a:rPr lang="en-US" i="1">
                                  <a:latin typeface="Cambria Math"/>
                                </a:rPr>
                                <m:t>1+</m:t>
                              </m:r>
                              <m:f>
                                <m:fPr>
                                  <m:ctrlPr>
                                    <a:rPr lang="en-US" i="1">
                                      <a:latin typeface="Cambria Math" panose="02040503050406030204" pitchFamily="18" charset="0"/>
                                    </a:rPr>
                                  </m:ctrlPr>
                                </m:fPr>
                                <m:num>
                                  <m:r>
                                    <a:rPr lang="en-US" i="1">
                                      <a:latin typeface="Cambria Math"/>
                                    </a:rPr>
                                    <m:t>𝑟</m:t>
                                  </m:r>
                                  <m:d>
                                    <m:dPr>
                                      <m:ctrlPr>
                                        <a:rPr lang="en-US" i="1">
                                          <a:latin typeface="Cambria Math" panose="02040503050406030204" pitchFamily="18" charset="0"/>
                                        </a:rPr>
                                      </m:ctrlPr>
                                    </m:dPr>
                                    <m:e>
                                      <m:r>
                                        <a:rPr lang="en-US" i="1">
                                          <a:latin typeface="Cambria Math"/>
                                        </a:rPr>
                                        <m:t>𝑚</m:t>
                                      </m:r>
                                    </m:e>
                                  </m:d>
                                </m:num>
                                <m:den>
                                  <m:r>
                                    <a:rPr lang="en-US" i="1">
                                      <a:latin typeface="Cambria Math"/>
                                    </a:rPr>
                                    <m:t>𝑚</m:t>
                                  </m:r>
                                </m:den>
                              </m:f>
                            </m:e>
                          </m:d>
                        </m:e>
                        <m:sup>
                          <m:r>
                            <a:rPr lang="en-US" i="1">
                              <a:latin typeface="Cambria Math"/>
                            </a:rPr>
                            <m:t>𝑚</m:t>
                          </m:r>
                        </m:sup>
                      </m:sSup>
                      <m:r>
                        <a:rPr lang="en-US" i="1">
                          <a:latin typeface="Cambria Math"/>
                        </a:rPr>
                        <m:t>−1</m:t>
                      </m:r>
                    </m:oMath>
                  </m:oMathPara>
                </a14:m>
                <a:endParaRPr lang="ru-RU" dirty="0"/>
              </a:p>
            </p:txBody>
          </p:sp>
        </mc:Choice>
        <mc:Fallback xmlns="">
          <p:sp>
            <p:nvSpPr>
              <p:cNvPr id="19" name="Прямоугольник 18"/>
              <p:cNvSpPr>
                <a:spLocks noRot="1" noChangeAspect="1" noMove="1" noResize="1" noEditPoints="1" noAdjustHandles="1" noChangeArrowheads="1" noChangeShapeType="1" noTextEdit="1"/>
              </p:cNvSpPr>
              <p:nvPr/>
            </p:nvSpPr>
            <p:spPr>
              <a:xfrm>
                <a:off x="1009651" y="2359025"/>
                <a:ext cx="2446551" cy="674904"/>
              </a:xfrm>
              <a:prstGeom prst="rect">
                <a:avLst/>
              </a:prstGeom>
              <a:blipFill rotWithShape="1">
                <a:blip r:embed="rId7"/>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222467525"/>
      </p:ext>
    </p:extLst>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1815882"/>
          </a:xfrm>
          <a:prstGeom prst="rect">
            <a:avLst/>
          </a:prstGeom>
          <a:noFill/>
        </p:spPr>
        <p:txBody>
          <a:bodyPr wrap="square" rtlCol="0">
            <a:spAutoFit/>
          </a:bodyPr>
          <a:lstStyle/>
          <a:p>
            <a:pPr algn="ctr"/>
            <a:r>
              <a:rPr lang="en-US" sz="1200" b="1" dirty="0" smtClean="0"/>
              <a:t>Effective rate</a:t>
            </a:r>
          </a:p>
          <a:p>
            <a:endParaRPr lang="ru-RU" sz="1200" dirty="0" smtClean="0"/>
          </a:p>
          <a:p>
            <a:endParaRPr lang="ru-RU" sz="1200" baseline="30000" dirty="0"/>
          </a:p>
          <a:p>
            <a:endParaRPr lang="ru-RU" sz="1200" baseline="30000" dirty="0" smtClean="0"/>
          </a:p>
          <a:p>
            <a:endParaRPr lang="en-US" sz="1200" dirty="0" smtClean="0"/>
          </a:p>
          <a:p>
            <a:endParaRPr lang="en-US" sz="1200" dirty="0"/>
          </a:p>
          <a:p>
            <a:r>
              <a:rPr lang="en-US" sz="1200" dirty="0" smtClean="0"/>
              <a:t>Find the annual effective rates for 8% compounded:</a:t>
            </a:r>
          </a:p>
          <a:p>
            <a:pPr marL="228600" indent="-228600">
              <a:buAutoNum type="alphaLcParenR"/>
            </a:pPr>
            <a:r>
              <a:rPr lang="en-US" sz="1200" dirty="0" smtClean="0"/>
              <a:t>quarterly; r</a:t>
            </a:r>
            <a:r>
              <a:rPr lang="en-US" sz="1200" baseline="-25000" dirty="0" smtClean="0"/>
              <a:t>e</a:t>
            </a:r>
            <a:r>
              <a:rPr lang="en-US" sz="1200" dirty="0" smtClean="0"/>
              <a:t>=(1+0,08/4)</a:t>
            </a:r>
            <a:r>
              <a:rPr lang="en-US" sz="1200" baseline="30000" dirty="0" smtClean="0"/>
              <a:t>4</a:t>
            </a:r>
            <a:r>
              <a:rPr lang="en-US" sz="1200" dirty="0" smtClean="0"/>
              <a:t>-1=8,24%</a:t>
            </a:r>
          </a:p>
          <a:p>
            <a:pPr marL="228600" indent="-228600">
              <a:buAutoNum type="alphaLcParenR"/>
            </a:pPr>
            <a:r>
              <a:rPr lang="en-US" sz="1200" dirty="0" smtClean="0"/>
              <a:t>monthly; r</a:t>
            </a:r>
            <a:r>
              <a:rPr lang="en-US" sz="1200" baseline="-25000" dirty="0" smtClean="0"/>
              <a:t>e</a:t>
            </a:r>
            <a:r>
              <a:rPr lang="en-US" sz="1200" dirty="0" smtClean="0"/>
              <a:t>=(1+0,08/12)</a:t>
            </a:r>
            <a:r>
              <a:rPr lang="en-US" sz="1200" baseline="30000" dirty="0" smtClean="0"/>
              <a:t>12</a:t>
            </a:r>
            <a:r>
              <a:rPr lang="en-US" sz="1200" dirty="0" smtClean="0"/>
              <a:t>-1=8,3%</a:t>
            </a:r>
          </a:p>
          <a:p>
            <a:pPr marL="228600" indent="-228600">
              <a:buAutoNum type="alphaLcParenR"/>
            </a:pPr>
            <a:r>
              <a:rPr lang="en-US" sz="1200" dirty="0" smtClean="0"/>
              <a:t>daily; r</a:t>
            </a:r>
            <a:r>
              <a:rPr lang="en-US" sz="1200" baseline="-25000" dirty="0" smtClean="0"/>
              <a:t>e</a:t>
            </a:r>
            <a:r>
              <a:rPr lang="en-US" sz="1200" dirty="0" smtClean="0"/>
              <a:t>=(1+0,08/365)</a:t>
            </a:r>
            <a:r>
              <a:rPr lang="en-US" sz="1200" baseline="30000" dirty="0" smtClean="0"/>
              <a:t>365</a:t>
            </a:r>
            <a:r>
              <a:rPr lang="en-US" sz="1200" dirty="0" smtClean="0"/>
              <a:t>-1=8,33%</a:t>
            </a:r>
          </a:p>
        </p:txBody>
      </p:sp>
      <mc:AlternateContent xmlns:mc="http://schemas.openxmlformats.org/markup-compatibility/2006" xmlns:a14="http://schemas.microsoft.com/office/drawing/2010/main">
        <mc:Choice Requires="a14">
          <p:sp>
            <p:nvSpPr>
              <p:cNvPr id="19" name="Прямоугольник 18"/>
              <p:cNvSpPr/>
              <p:nvPr/>
            </p:nvSpPr>
            <p:spPr>
              <a:xfrm>
                <a:off x="1009651" y="968375"/>
                <a:ext cx="2446551" cy="674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𝑟</m:t>
                          </m:r>
                          <m:r>
                            <a:rPr lang="en-US" b="0" i="1" baseline="-25000" smtClean="0">
                              <a:latin typeface="Cambria Math"/>
                            </a:rPr>
                            <m:t>𝑒</m:t>
                          </m:r>
                          <m:r>
                            <a:rPr lang="en-US" b="0" i="1" smtClean="0">
                              <a:latin typeface="Cambria Math"/>
                            </a:rPr>
                            <m:t>=</m:t>
                          </m:r>
                          <m:d>
                            <m:dPr>
                              <m:ctrlPr>
                                <a:rPr lang="en-US" i="1">
                                  <a:latin typeface="Cambria Math" panose="02040503050406030204" pitchFamily="18" charset="0"/>
                                </a:rPr>
                              </m:ctrlPr>
                            </m:dPr>
                            <m:e>
                              <m:r>
                                <a:rPr lang="en-US" i="1">
                                  <a:latin typeface="Cambria Math"/>
                                </a:rPr>
                                <m:t>1+</m:t>
                              </m:r>
                              <m:f>
                                <m:fPr>
                                  <m:ctrlPr>
                                    <a:rPr lang="en-US" i="1">
                                      <a:latin typeface="Cambria Math" panose="02040503050406030204" pitchFamily="18" charset="0"/>
                                    </a:rPr>
                                  </m:ctrlPr>
                                </m:fPr>
                                <m:num>
                                  <m:r>
                                    <a:rPr lang="en-US" i="1">
                                      <a:latin typeface="Cambria Math"/>
                                    </a:rPr>
                                    <m:t>𝑟</m:t>
                                  </m:r>
                                  <m:d>
                                    <m:dPr>
                                      <m:ctrlPr>
                                        <a:rPr lang="en-US" i="1">
                                          <a:latin typeface="Cambria Math" panose="02040503050406030204" pitchFamily="18" charset="0"/>
                                        </a:rPr>
                                      </m:ctrlPr>
                                    </m:dPr>
                                    <m:e>
                                      <m:r>
                                        <a:rPr lang="en-US" i="1">
                                          <a:latin typeface="Cambria Math"/>
                                        </a:rPr>
                                        <m:t>𝑚</m:t>
                                      </m:r>
                                    </m:e>
                                  </m:d>
                                </m:num>
                                <m:den>
                                  <m:r>
                                    <a:rPr lang="en-US" i="1">
                                      <a:latin typeface="Cambria Math"/>
                                    </a:rPr>
                                    <m:t>𝑚</m:t>
                                  </m:r>
                                </m:den>
                              </m:f>
                            </m:e>
                          </m:d>
                        </m:e>
                        <m:sup>
                          <m:r>
                            <a:rPr lang="en-US" i="1">
                              <a:latin typeface="Cambria Math"/>
                            </a:rPr>
                            <m:t>𝑚</m:t>
                          </m:r>
                        </m:sup>
                      </m:sSup>
                      <m:r>
                        <a:rPr lang="en-US" i="1">
                          <a:latin typeface="Cambria Math"/>
                        </a:rPr>
                        <m:t>−1</m:t>
                      </m:r>
                    </m:oMath>
                  </m:oMathPara>
                </a14:m>
                <a:endParaRPr lang="ru-RU" dirty="0"/>
              </a:p>
            </p:txBody>
          </p:sp>
        </mc:Choice>
        <mc:Fallback xmlns="">
          <p:sp>
            <p:nvSpPr>
              <p:cNvPr id="19" name="Прямоугольник 18"/>
              <p:cNvSpPr>
                <a:spLocks noRot="1" noChangeAspect="1" noMove="1" noResize="1" noEditPoints="1" noAdjustHandles="1" noChangeArrowheads="1" noChangeShapeType="1" noTextEdit="1"/>
              </p:cNvSpPr>
              <p:nvPr/>
            </p:nvSpPr>
            <p:spPr>
              <a:xfrm>
                <a:off x="1009651" y="968375"/>
                <a:ext cx="2446551" cy="674904"/>
              </a:xfrm>
              <a:prstGeom prst="rect">
                <a:avLst/>
              </a:prstGeom>
              <a:blipFill rotWithShape="1">
                <a:blip r:embed="rId7"/>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979349247"/>
      </p:ext>
    </p:extLst>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303995" y="0"/>
            <a:ext cx="2304415" cy="308610"/>
          </a:xfrm>
          <a:custGeom>
            <a:avLst/>
            <a:gdLst/>
            <a:ahLst/>
            <a:cxnLst/>
            <a:rect l="l" t="t" r="r" b="b"/>
            <a:pathLst>
              <a:path w="2304415" h="308610">
                <a:moveTo>
                  <a:pt x="0" y="308495"/>
                </a:moveTo>
                <a:lnTo>
                  <a:pt x="2303995" y="308495"/>
                </a:lnTo>
                <a:lnTo>
                  <a:pt x="2303995" y="0"/>
                </a:lnTo>
                <a:lnTo>
                  <a:pt x="0" y="0"/>
                </a:lnTo>
                <a:lnTo>
                  <a:pt x="0" y="308495"/>
                </a:lnTo>
                <a:close/>
              </a:path>
            </a:pathLst>
          </a:custGeom>
          <a:solidFill>
            <a:srgbClr val="3333B2"/>
          </a:solidFill>
        </p:spPr>
        <p:txBody>
          <a:bodyPr wrap="square" lIns="0" tIns="0" rIns="0" bIns="0" rtlCol="0"/>
          <a:lstStyle/>
          <a:p>
            <a:endParaRPr/>
          </a:p>
        </p:txBody>
      </p:sp>
      <p:sp>
        <p:nvSpPr>
          <p:cNvPr id="4" name="object 4"/>
          <p:cNvSpPr/>
          <p:nvPr/>
        </p:nvSpPr>
        <p:spPr>
          <a:xfrm>
            <a:off x="0" y="305949"/>
            <a:ext cx="4608004" cy="310241"/>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0" y="321070"/>
            <a:ext cx="4608195" cy="213520"/>
          </a:xfrm>
          <a:prstGeom prst="rect">
            <a:avLst/>
          </a:prstGeom>
        </p:spPr>
        <p:txBody>
          <a:bodyPr vert="horz" wrap="square" lIns="0" tIns="13335" rIns="0" bIns="0" rtlCol="0">
            <a:spAutoFit/>
          </a:bodyPr>
          <a:lstStyle/>
          <a:p>
            <a:pPr marL="165735">
              <a:lnSpc>
                <a:spcPct val="100000"/>
              </a:lnSpc>
              <a:spcBef>
                <a:spcPts val="105"/>
              </a:spcBef>
            </a:pPr>
            <a:r>
              <a:rPr lang="en-US" sz="1300" spc="35" dirty="0" smtClean="0">
                <a:solidFill>
                  <a:srgbClr val="FFFFFF"/>
                </a:solidFill>
                <a:latin typeface="Times New Roman"/>
                <a:cs typeface="Times New Roman"/>
              </a:rPr>
              <a:t>Simple and compound interest</a:t>
            </a:r>
            <a:endParaRPr sz="1300" dirty="0">
              <a:latin typeface="Times New Roman"/>
              <a:cs typeface="Times New Roman"/>
            </a:endParaRPr>
          </a:p>
        </p:txBody>
      </p:sp>
      <p:sp>
        <p:nvSpPr>
          <p:cNvPr id="6" name="object 6"/>
          <p:cNvSpPr/>
          <p:nvPr/>
        </p:nvSpPr>
        <p:spPr>
          <a:xfrm>
            <a:off x="502551" y="1166114"/>
            <a:ext cx="65265" cy="65265"/>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02551" y="1376146"/>
            <a:ext cx="65265" cy="65265"/>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502551" y="1586179"/>
            <a:ext cx="65265" cy="6526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502551" y="1796211"/>
            <a:ext cx="65265" cy="65265"/>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502551" y="2006244"/>
            <a:ext cx="65265" cy="65265"/>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502551" y="2216277"/>
            <a:ext cx="65265" cy="65265"/>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502551" y="2426309"/>
            <a:ext cx="65265" cy="6526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0"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000000"/>
          </a:solidFill>
        </p:spPr>
        <p:txBody>
          <a:bodyPr wrap="square" lIns="0" tIns="0" rIns="0" bIns="0" rtlCol="0"/>
          <a:lstStyle/>
          <a:p>
            <a:endParaRPr/>
          </a:p>
        </p:txBody>
      </p:sp>
      <p:sp>
        <p:nvSpPr>
          <p:cNvPr id="15" name="object 15"/>
          <p:cNvSpPr/>
          <p:nvPr/>
        </p:nvSpPr>
        <p:spPr>
          <a:xfrm>
            <a:off x="2303995" y="3333610"/>
            <a:ext cx="2304415" cy="122555"/>
          </a:xfrm>
          <a:custGeom>
            <a:avLst/>
            <a:gdLst/>
            <a:ahLst/>
            <a:cxnLst/>
            <a:rect l="l" t="t" r="r" b="b"/>
            <a:pathLst>
              <a:path w="2304415" h="122554">
                <a:moveTo>
                  <a:pt x="0" y="122389"/>
                </a:moveTo>
                <a:lnTo>
                  <a:pt x="2303995" y="122389"/>
                </a:lnTo>
                <a:lnTo>
                  <a:pt x="2303995" y="0"/>
                </a:lnTo>
                <a:lnTo>
                  <a:pt x="0" y="0"/>
                </a:lnTo>
                <a:lnTo>
                  <a:pt x="0" y="122389"/>
                </a:lnTo>
                <a:close/>
              </a:path>
            </a:pathLst>
          </a:custGeom>
          <a:solidFill>
            <a:srgbClr val="3333B2"/>
          </a:solidFill>
        </p:spPr>
        <p:txBody>
          <a:bodyPr wrap="square" lIns="0" tIns="0" rIns="0" bIns="0" rtlCol="0"/>
          <a:lstStyle/>
          <a:p>
            <a:endParaRPr/>
          </a:p>
        </p:txBody>
      </p:sp>
      <p:sp>
        <p:nvSpPr>
          <p:cNvPr id="16" name="object 16"/>
          <p:cNvSpPr txBox="1">
            <a:spLocks noGrp="1"/>
          </p:cNvSpPr>
          <p:nvPr>
            <p:ph type="ftr" sz="quarter" idx="5"/>
          </p:nvPr>
        </p:nvSpPr>
        <p:spPr>
          <a:xfrm>
            <a:off x="1652358" y="3350464"/>
            <a:ext cx="556894" cy="89768"/>
          </a:xfrm>
          <a:prstGeom prst="rect">
            <a:avLst/>
          </a:prstGeom>
        </p:spPr>
        <p:txBody>
          <a:bodyPr vert="horz" wrap="square" lIns="0" tIns="0" rIns="0" bIns="0" rtlCol="0">
            <a:spAutoFit/>
          </a:bodyPr>
          <a:lstStyle/>
          <a:p>
            <a:pPr marL="12700">
              <a:lnSpc>
                <a:spcPts val="650"/>
              </a:lnSpc>
            </a:pPr>
            <a:r>
              <a:rPr lang="en-US" spc="40" dirty="0"/>
              <a:t>Luděk</a:t>
            </a:r>
            <a:r>
              <a:rPr lang="en-US" spc="25" dirty="0"/>
              <a:t> </a:t>
            </a:r>
            <a:r>
              <a:rPr lang="en-US" spc="60" dirty="0"/>
              <a:t>Benada</a:t>
            </a:r>
          </a:p>
        </p:txBody>
      </p:sp>
      <p:sp>
        <p:nvSpPr>
          <p:cNvPr id="17" name="object 17"/>
          <p:cNvSpPr txBox="1"/>
          <p:nvPr/>
        </p:nvSpPr>
        <p:spPr>
          <a:xfrm>
            <a:off x="2399296" y="3350464"/>
            <a:ext cx="514350" cy="106680"/>
          </a:xfrm>
          <a:prstGeom prst="rect">
            <a:avLst/>
          </a:prstGeom>
        </p:spPr>
        <p:txBody>
          <a:bodyPr vert="horz" wrap="square" lIns="0" tIns="0" rIns="0" bIns="0" rtlCol="0">
            <a:spAutoFit/>
          </a:bodyPr>
          <a:lstStyle/>
          <a:p>
            <a:pPr marL="12700">
              <a:lnSpc>
                <a:spcPts val="650"/>
              </a:lnSpc>
            </a:pPr>
            <a:r>
              <a:rPr sz="600" spc="100" dirty="0">
                <a:solidFill>
                  <a:srgbClr val="FFFFFF"/>
                </a:solidFill>
                <a:latin typeface="Times New Roman"/>
                <a:cs typeface="Times New Roman"/>
                <a:hlinkClick r:id="" action="ppaction://noaction"/>
              </a:rPr>
              <a:t>BPF_AFMT</a:t>
            </a:r>
            <a:endParaRPr sz="600">
              <a:latin typeface="Times New Roman"/>
              <a:cs typeface="Times New Roman"/>
            </a:endParaRPr>
          </a:p>
        </p:txBody>
      </p:sp>
      <p:sp>
        <p:nvSpPr>
          <p:cNvPr id="21" name="TextBox 20"/>
          <p:cNvSpPr txBox="1"/>
          <p:nvPr/>
        </p:nvSpPr>
        <p:spPr>
          <a:xfrm>
            <a:off x="323850" y="739775"/>
            <a:ext cx="4114800" cy="2554545"/>
          </a:xfrm>
          <a:prstGeom prst="rect">
            <a:avLst/>
          </a:prstGeom>
          <a:noFill/>
        </p:spPr>
        <p:txBody>
          <a:bodyPr wrap="square" rtlCol="0">
            <a:spAutoFit/>
          </a:bodyPr>
          <a:lstStyle/>
          <a:p>
            <a:pPr algn="ctr"/>
            <a:r>
              <a:rPr lang="en-US" sz="1200" b="1" dirty="0" smtClean="0"/>
              <a:t>Continuous compounding</a:t>
            </a:r>
          </a:p>
          <a:p>
            <a:endParaRPr lang="ru-RU" sz="1200" dirty="0" smtClean="0"/>
          </a:p>
          <a:p>
            <a:endParaRPr lang="ru-RU" sz="1200" baseline="30000" dirty="0" smtClean="0"/>
          </a:p>
          <a:p>
            <a:endParaRPr lang="en-US" sz="1200" baseline="30000" dirty="0" smtClean="0"/>
          </a:p>
          <a:p>
            <a:endParaRPr lang="en-US" sz="1200" dirty="0" smtClean="0"/>
          </a:p>
          <a:p>
            <a:endParaRPr lang="en-US" sz="1200" dirty="0"/>
          </a:p>
          <a:p>
            <a:r>
              <a:rPr lang="en-US" sz="1200" dirty="0" smtClean="0"/>
              <a:t>What if we let the value of </a:t>
            </a:r>
            <a:r>
              <a:rPr lang="en-US" sz="1200" i="1" dirty="0" smtClean="0"/>
              <a:t>m </a:t>
            </a:r>
            <a:r>
              <a:rPr lang="en-US" sz="1200" dirty="0" smtClean="0"/>
              <a:t>in this formula become infinitely large?</a:t>
            </a:r>
          </a:p>
          <a:p>
            <a:r>
              <a:rPr lang="en-US" sz="1200" dirty="0" smtClean="0"/>
              <a:t>This means that interest compounds more often than every second; in fact we say it’s compounded continuously.</a:t>
            </a:r>
          </a:p>
          <a:p>
            <a:endParaRPr lang="en-US" sz="1200" dirty="0"/>
          </a:p>
          <a:p>
            <a:r>
              <a:rPr lang="en-US" sz="1200" dirty="0" smtClean="0"/>
              <a:t>Suppose you invest 1$ at 100% p.a. Let’s calculate the future value of this investment when interest compounds: </a:t>
            </a:r>
          </a:p>
          <a:p>
            <a:r>
              <a:rPr lang="en-US" sz="1200" dirty="0" smtClean="0"/>
              <a:t>a) yearly            b) quarterly            c)monthly             d)daily</a:t>
            </a:r>
            <a:endParaRPr lang="ru-RU" sz="1200" dirty="0" smtClean="0"/>
          </a:p>
        </p:txBody>
      </p:sp>
      <mc:AlternateContent xmlns:mc="http://schemas.openxmlformats.org/markup-compatibility/2006" xmlns:a14="http://schemas.microsoft.com/office/drawing/2010/main">
        <mc:Choice Requires="a14">
          <p:sp>
            <p:nvSpPr>
              <p:cNvPr id="20" name="Прямоугольник 19"/>
              <p:cNvSpPr/>
              <p:nvPr/>
            </p:nvSpPr>
            <p:spPr>
              <a:xfrm>
                <a:off x="1009651" y="979271"/>
                <a:ext cx="2446551" cy="674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𝑟</m:t>
                          </m:r>
                          <m:r>
                            <a:rPr lang="en-US" b="0" i="1" baseline="-25000" smtClean="0">
                              <a:latin typeface="Cambria Math"/>
                            </a:rPr>
                            <m:t>𝑒</m:t>
                          </m:r>
                          <m:r>
                            <a:rPr lang="en-US" b="0" i="1" smtClean="0">
                              <a:latin typeface="Cambria Math"/>
                            </a:rPr>
                            <m:t>=</m:t>
                          </m:r>
                          <m:d>
                            <m:dPr>
                              <m:ctrlPr>
                                <a:rPr lang="en-US" i="1">
                                  <a:latin typeface="Cambria Math" panose="02040503050406030204" pitchFamily="18" charset="0"/>
                                </a:rPr>
                              </m:ctrlPr>
                            </m:dPr>
                            <m:e>
                              <m:r>
                                <a:rPr lang="en-US" i="1">
                                  <a:latin typeface="Cambria Math"/>
                                </a:rPr>
                                <m:t>1+</m:t>
                              </m:r>
                              <m:f>
                                <m:fPr>
                                  <m:ctrlPr>
                                    <a:rPr lang="en-US" i="1">
                                      <a:latin typeface="Cambria Math" panose="02040503050406030204" pitchFamily="18" charset="0"/>
                                    </a:rPr>
                                  </m:ctrlPr>
                                </m:fPr>
                                <m:num>
                                  <m:r>
                                    <a:rPr lang="en-US" i="1">
                                      <a:latin typeface="Cambria Math"/>
                                    </a:rPr>
                                    <m:t>𝑟</m:t>
                                  </m:r>
                                  <m:d>
                                    <m:dPr>
                                      <m:ctrlPr>
                                        <a:rPr lang="en-US" i="1">
                                          <a:latin typeface="Cambria Math" panose="02040503050406030204" pitchFamily="18" charset="0"/>
                                        </a:rPr>
                                      </m:ctrlPr>
                                    </m:dPr>
                                    <m:e>
                                      <m:r>
                                        <a:rPr lang="en-US" i="1">
                                          <a:latin typeface="Cambria Math"/>
                                        </a:rPr>
                                        <m:t>𝑚</m:t>
                                      </m:r>
                                    </m:e>
                                  </m:d>
                                </m:num>
                                <m:den>
                                  <m:r>
                                    <a:rPr lang="en-US" i="1">
                                      <a:latin typeface="Cambria Math"/>
                                    </a:rPr>
                                    <m:t>𝑚</m:t>
                                  </m:r>
                                </m:den>
                              </m:f>
                            </m:e>
                          </m:d>
                        </m:e>
                        <m:sup>
                          <m:r>
                            <a:rPr lang="en-US" i="1">
                              <a:latin typeface="Cambria Math"/>
                            </a:rPr>
                            <m:t>𝑚</m:t>
                          </m:r>
                        </m:sup>
                      </m:sSup>
                      <m:r>
                        <a:rPr lang="en-US" i="1">
                          <a:latin typeface="Cambria Math"/>
                        </a:rPr>
                        <m:t>−1</m:t>
                      </m:r>
                    </m:oMath>
                  </m:oMathPara>
                </a14:m>
                <a:endParaRPr lang="ru-RU" dirty="0"/>
              </a:p>
            </p:txBody>
          </p:sp>
        </mc:Choice>
        <mc:Fallback xmlns="">
          <p:sp>
            <p:nvSpPr>
              <p:cNvPr id="20" name="Прямоугольник 19"/>
              <p:cNvSpPr>
                <a:spLocks noRot="1" noChangeAspect="1" noMove="1" noResize="1" noEditPoints="1" noAdjustHandles="1" noChangeArrowheads="1" noChangeShapeType="1" noTextEdit="1"/>
              </p:cNvSpPr>
              <p:nvPr/>
            </p:nvSpPr>
            <p:spPr>
              <a:xfrm>
                <a:off x="1009651" y="979271"/>
                <a:ext cx="2446551" cy="674904"/>
              </a:xfrm>
              <a:prstGeom prst="rect">
                <a:avLst/>
              </a:prstGeom>
              <a:blipFill rotWithShape="1">
                <a:blip r:embed="rId7"/>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4002515923"/>
      </p:ext>
    </p:extLst>
  </p:cSld>
  <p:clrMapOvr>
    <a:masterClrMapping/>
  </p:clrMapOvr>
  <p:transition>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785</TotalTime>
  <Words>1452</Words>
  <Application>Microsoft Office PowerPoint</Application>
  <PresentationFormat>Vlastní</PresentationFormat>
  <Paragraphs>248</Paragraphs>
  <Slides>19</Slides>
  <Notes>19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Calibri</vt:lpstr>
      <vt:lpstr>Cambria Math</vt:lpstr>
      <vt:lpstr>Times New Roman</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Benada</cp:lastModifiedBy>
  <cp:revision>50</cp:revision>
  <dcterms:created xsi:type="dcterms:W3CDTF">2018-03-10T20:20:46Z</dcterms:created>
  <dcterms:modified xsi:type="dcterms:W3CDTF">2019-03-11T08:40:08Z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2017-10-13T00:00:00Z</vt:filetime>
  </property>
  <property fmtid="{D5CDD505-2E9C-101B-9397-08002B2CF9AE}" pid="3" name="Creator">
    <vt:lpwstr>LaTeX with Beamer class version 3.36</vt:lpwstr>
  </property>
  <property fmtid="{D5CDD505-2E9C-101B-9397-08002B2CF9AE}" pid="4" name="LastSaved">
    <vt:filetime>2018-03-10T00:00:00Z</vt:filetime>
  </property>
</Properties>
</file>