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85" r:id="rId11"/>
    <p:sldId id="286" r:id="rId12"/>
    <p:sldId id="287" r:id="rId13"/>
    <p:sldId id="288" r:id="rId14"/>
    <p:sldId id="289" r:id="rId15"/>
    <p:sldId id="290" r:id="rId16"/>
    <p:sldId id="291" r:id="rId17"/>
    <p:sldId id="266" r:id="rId18"/>
    <p:sldId id="275" r:id="rId19"/>
    <p:sldId id="276" r:id="rId20"/>
    <p:sldId id="277" r:id="rId21"/>
    <p:sldId id="278" r:id="rId22"/>
    <p:sldId id="279" r:id="rId23"/>
    <p:sldId id="280" r:id="rId24"/>
    <p:sldId id="282" r:id="rId25"/>
    <p:sldId id="283" r:id="rId26"/>
    <p:sldId id="281" r:id="rId27"/>
    <p:sldId id="268" r:id="rId28"/>
    <p:sldId id="292" r:id="rId29"/>
    <p:sldId id="271" r:id="rId30"/>
    <p:sldId id="284" r:id="rId3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30" d="100"/>
          <a:sy n="130" d="100"/>
        </p:scale>
        <p:origin x="-9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144CFF81-F06E-4620-9A2F-AD90192778AA}" type="datetimeFigureOut">
              <a:rPr lang="cs-CZ" smtClean="0"/>
              <a:t>18.3.2019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8CFA73-1A4E-49D8-99EA-E7CC7C635949}" type="slidenum">
              <a:rPr lang="cs-CZ" smtClean="0"/>
              <a:t>‹#›</a:t>
            </a:fld>
            <a:endParaRPr lang="cs-CZ"/>
          </a:p>
        </p:txBody>
      </p:sp>
    </p:spTree>
    <p:extLst>
      <p:ext uri="{BB962C8B-B14F-4D97-AF65-F5344CB8AC3E}">
        <p14:creationId xmlns:p14="http://schemas.microsoft.com/office/powerpoint/2010/main" val="1288909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44CFF81-F06E-4620-9A2F-AD90192778AA}" type="datetimeFigureOut">
              <a:rPr lang="cs-CZ" smtClean="0"/>
              <a:t>18.3.2019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8CFA73-1A4E-49D8-99EA-E7CC7C635949}" type="slidenum">
              <a:rPr lang="cs-CZ" smtClean="0"/>
              <a:t>‹#›</a:t>
            </a:fld>
            <a:endParaRPr lang="cs-CZ"/>
          </a:p>
        </p:txBody>
      </p:sp>
    </p:spTree>
    <p:extLst>
      <p:ext uri="{BB962C8B-B14F-4D97-AF65-F5344CB8AC3E}">
        <p14:creationId xmlns:p14="http://schemas.microsoft.com/office/powerpoint/2010/main" val="2676556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44CFF81-F06E-4620-9A2F-AD90192778AA}" type="datetimeFigureOut">
              <a:rPr lang="cs-CZ" smtClean="0"/>
              <a:t>18.3.2019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8CFA73-1A4E-49D8-99EA-E7CC7C635949}" type="slidenum">
              <a:rPr lang="cs-CZ" smtClean="0"/>
              <a:t>‹#›</a:t>
            </a:fld>
            <a:endParaRPr lang="cs-CZ"/>
          </a:p>
        </p:txBody>
      </p:sp>
    </p:spTree>
    <p:extLst>
      <p:ext uri="{BB962C8B-B14F-4D97-AF65-F5344CB8AC3E}">
        <p14:creationId xmlns:p14="http://schemas.microsoft.com/office/powerpoint/2010/main" val="3652872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44CFF81-F06E-4620-9A2F-AD90192778AA}" type="datetimeFigureOut">
              <a:rPr lang="cs-CZ" smtClean="0"/>
              <a:t>18.3.2019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8CFA73-1A4E-49D8-99EA-E7CC7C635949}" type="slidenum">
              <a:rPr lang="cs-CZ" smtClean="0"/>
              <a:t>‹#›</a:t>
            </a:fld>
            <a:endParaRPr lang="cs-CZ"/>
          </a:p>
        </p:txBody>
      </p:sp>
    </p:spTree>
    <p:extLst>
      <p:ext uri="{BB962C8B-B14F-4D97-AF65-F5344CB8AC3E}">
        <p14:creationId xmlns:p14="http://schemas.microsoft.com/office/powerpoint/2010/main" val="857465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144CFF81-F06E-4620-9A2F-AD90192778AA}" type="datetimeFigureOut">
              <a:rPr lang="cs-CZ" smtClean="0"/>
              <a:t>18.3.2019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8CFA73-1A4E-49D8-99EA-E7CC7C635949}" type="slidenum">
              <a:rPr lang="cs-CZ" smtClean="0"/>
              <a:t>‹#›</a:t>
            </a:fld>
            <a:endParaRPr lang="cs-CZ"/>
          </a:p>
        </p:txBody>
      </p:sp>
    </p:spTree>
    <p:extLst>
      <p:ext uri="{BB962C8B-B14F-4D97-AF65-F5344CB8AC3E}">
        <p14:creationId xmlns:p14="http://schemas.microsoft.com/office/powerpoint/2010/main" val="3396088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44CFF81-F06E-4620-9A2F-AD90192778AA}" type="datetimeFigureOut">
              <a:rPr lang="cs-CZ" smtClean="0"/>
              <a:t>18.3.2019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E8CFA73-1A4E-49D8-99EA-E7CC7C635949}" type="slidenum">
              <a:rPr lang="cs-CZ" smtClean="0"/>
              <a:t>‹#›</a:t>
            </a:fld>
            <a:endParaRPr lang="cs-CZ"/>
          </a:p>
        </p:txBody>
      </p:sp>
    </p:spTree>
    <p:extLst>
      <p:ext uri="{BB962C8B-B14F-4D97-AF65-F5344CB8AC3E}">
        <p14:creationId xmlns:p14="http://schemas.microsoft.com/office/powerpoint/2010/main" val="529397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44CFF81-F06E-4620-9A2F-AD90192778AA}" type="datetimeFigureOut">
              <a:rPr lang="cs-CZ" smtClean="0"/>
              <a:t>18.3.2019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E8CFA73-1A4E-49D8-99EA-E7CC7C635949}" type="slidenum">
              <a:rPr lang="cs-CZ" smtClean="0"/>
              <a:t>‹#›</a:t>
            </a:fld>
            <a:endParaRPr lang="cs-CZ"/>
          </a:p>
        </p:txBody>
      </p:sp>
    </p:spTree>
    <p:extLst>
      <p:ext uri="{BB962C8B-B14F-4D97-AF65-F5344CB8AC3E}">
        <p14:creationId xmlns:p14="http://schemas.microsoft.com/office/powerpoint/2010/main" val="3183231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144CFF81-F06E-4620-9A2F-AD90192778AA}" type="datetimeFigureOut">
              <a:rPr lang="cs-CZ" smtClean="0"/>
              <a:t>18.3.2019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E8CFA73-1A4E-49D8-99EA-E7CC7C635949}" type="slidenum">
              <a:rPr lang="cs-CZ" smtClean="0"/>
              <a:t>‹#›</a:t>
            </a:fld>
            <a:endParaRPr lang="cs-CZ"/>
          </a:p>
        </p:txBody>
      </p:sp>
    </p:spTree>
    <p:extLst>
      <p:ext uri="{BB962C8B-B14F-4D97-AF65-F5344CB8AC3E}">
        <p14:creationId xmlns:p14="http://schemas.microsoft.com/office/powerpoint/2010/main" val="2310311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44CFF81-F06E-4620-9A2F-AD90192778AA}" type="datetimeFigureOut">
              <a:rPr lang="cs-CZ" smtClean="0"/>
              <a:t>18.3.2019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E8CFA73-1A4E-49D8-99EA-E7CC7C635949}" type="slidenum">
              <a:rPr lang="cs-CZ" smtClean="0"/>
              <a:t>‹#›</a:t>
            </a:fld>
            <a:endParaRPr lang="cs-CZ"/>
          </a:p>
        </p:txBody>
      </p:sp>
    </p:spTree>
    <p:extLst>
      <p:ext uri="{BB962C8B-B14F-4D97-AF65-F5344CB8AC3E}">
        <p14:creationId xmlns:p14="http://schemas.microsoft.com/office/powerpoint/2010/main" val="1860019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44CFF81-F06E-4620-9A2F-AD90192778AA}" type="datetimeFigureOut">
              <a:rPr lang="cs-CZ" smtClean="0"/>
              <a:t>18.3.2019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E8CFA73-1A4E-49D8-99EA-E7CC7C635949}" type="slidenum">
              <a:rPr lang="cs-CZ" smtClean="0"/>
              <a:t>‹#›</a:t>
            </a:fld>
            <a:endParaRPr lang="cs-CZ"/>
          </a:p>
        </p:txBody>
      </p:sp>
    </p:spTree>
    <p:extLst>
      <p:ext uri="{BB962C8B-B14F-4D97-AF65-F5344CB8AC3E}">
        <p14:creationId xmlns:p14="http://schemas.microsoft.com/office/powerpoint/2010/main" val="3812792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44CFF81-F06E-4620-9A2F-AD90192778AA}" type="datetimeFigureOut">
              <a:rPr lang="cs-CZ" smtClean="0"/>
              <a:t>18.3.2019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E8CFA73-1A4E-49D8-99EA-E7CC7C635949}" type="slidenum">
              <a:rPr lang="cs-CZ" smtClean="0"/>
              <a:t>‹#›</a:t>
            </a:fld>
            <a:endParaRPr lang="cs-CZ"/>
          </a:p>
        </p:txBody>
      </p:sp>
    </p:spTree>
    <p:extLst>
      <p:ext uri="{BB962C8B-B14F-4D97-AF65-F5344CB8AC3E}">
        <p14:creationId xmlns:p14="http://schemas.microsoft.com/office/powerpoint/2010/main" val="1351321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4CFF81-F06E-4620-9A2F-AD90192778AA}" type="datetimeFigureOut">
              <a:rPr lang="cs-CZ" smtClean="0"/>
              <a:t>18.3.2019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8CFA73-1A4E-49D8-99EA-E7CC7C635949}" type="slidenum">
              <a:rPr lang="cs-CZ" smtClean="0"/>
              <a:t>‹#›</a:t>
            </a:fld>
            <a:endParaRPr lang="cs-CZ"/>
          </a:p>
        </p:txBody>
      </p:sp>
    </p:spTree>
    <p:extLst>
      <p:ext uri="{BB962C8B-B14F-4D97-AF65-F5344CB8AC3E}">
        <p14:creationId xmlns:p14="http://schemas.microsoft.com/office/powerpoint/2010/main" val="1684476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google.cz/url?sa=i&amp;rct=j&amp;q=&amp;esrc=s&amp;source=images&amp;cd=&amp;cad=rja&amp;uact=8&amp;ved=0ahUKEwiAka6om6rYAhWS16QKHfH4AggQjRwIBw&amp;url=http://www.leanmath.com/blog-entry/abc-inventory-analysis&amp;psig=AOvVaw0igCNZloP-HVaZ993Mvw1t&amp;ust=1514464829142211"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Primary</a:t>
            </a:r>
            <a:r>
              <a:rPr lang="cs-CZ" dirty="0" smtClean="0"/>
              <a:t> </a:t>
            </a:r>
            <a:r>
              <a:rPr lang="cs-CZ" dirty="0" err="1" smtClean="0"/>
              <a:t>activities</a:t>
            </a:r>
            <a:endParaRPr lang="cs-CZ" dirty="0"/>
          </a:p>
        </p:txBody>
      </p:sp>
      <p:pic>
        <p:nvPicPr>
          <p:cNvPr id="5" name="Picture 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24931" y="1600200"/>
            <a:ext cx="7694137"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006058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Right</a:t>
            </a:r>
            <a:r>
              <a:rPr lang="cs-CZ" dirty="0" smtClean="0"/>
              <a:t> </a:t>
            </a:r>
            <a:r>
              <a:rPr lang="cs-CZ" dirty="0" err="1" smtClean="0"/>
              <a:t>quality</a:t>
            </a:r>
            <a:endParaRPr lang="cs-CZ" dirty="0"/>
          </a:p>
        </p:txBody>
      </p:sp>
      <p:sp>
        <p:nvSpPr>
          <p:cNvPr id="3" name="Zástupný symbol pro obsah 2"/>
          <p:cNvSpPr>
            <a:spLocks noGrp="1"/>
          </p:cNvSpPr>
          <p:nvPr>
            <p:ph idx="1"/>
          </p:nvPr>
        </p:nvSpPr>
        <p:spPr/>
        <p:txBody>
          <a:bodyPr/>
          <a:lstStyle/>
          <a:p>
            <a:r>
              <a:rPr lang="en-GB" b="1" dirty="0" smtClean="0"/>
              <a:t>Value analysis </a:t>
            </a:r>
            <a:r>
              <a:rPr lang="en-GB" dirty="0" smtClean="0"/>
              <a:t>– process for </a:t>
            </a:r>
            <a:r>
              <a:rPr lang="en-GB" dirty="0" err="1" smtClean="0"/>
              <a:t>assesing</a:t>
            </a:r>
            <a:r>
              <a:rPr lang="en-GB" dirty="0" smtClean="0"/>
              <a:t> the performance of a product or service relative to its cost. Performance includes any quality characteristic that is important to the buyer.</a:t>
            </a:r>
          </a:p>
          <a:p>
            <a:r>
              <a:rPr lang="en-GB" dirty="0" smtClean="0"/>
              <a:t>Helpful when comparing products </a:t>
            </a:r>
            <a:endParaRPr lang="en-GB" dirty="0"/>
          </a:p>
        </p:txBody>
      </p:sp>
    </p:spTree>
    <p:extLst>
      <p:ext uri="{BB962C8B-B14F-4D97-AF65-F5344CB8AC3E}">
        <p14:creationId xmlns:p14="http://schemas.microsoft.com/office/powerpoint/2010/main" val="2347830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Right</a:t>
            </a:r>
            <a:r>
              <a:rPr lang="cs-CZ" dirty="0" smtClean="0"/>
              <a:t> </a:t>
            </a:r>
            <a:r>
              <a:rPr lang="cs-CZ" dirty="0" err="1" smtClean="0"/>
              <a:t>quantity</a:t>
            </a:r>
            <a:endParaRPr lang="cs-CZ" dirty="0"/>
          </a:p>
        </p:txBody>
      </p:sp>
      <p:sp>
        <p:nvSpPr>
          <p:cNvPr id="3" name="Zástupný symbol pro obsah 2"/>
          <p:cNvSpPr>
            <a:spLocks noGrp="1"/>
          </p:cNvSpPr>
          <p:nvPr>
            <p:ph idx="1"/>
          </p:nvPr>
        </p:nvSpPr>
        <p:spPr/>
        <p:txBody>
          <a:bodyPr/>
          <a:lstStyle/>
          <a:p>
            <a:r>
              <a:rPr lang="en-GB" dirty="0" smtClean="0"/>
              <a:t>Need for sales forecasting or demand forecasting ( sugar, butter before Xmas)</a:t>
            </a:r>
          </a:p>
          <a:p>
            <a:r>
              <a:rPr lang="en-GB" dirty="0" smtClean="0"/>
              <a:t>Rely on inventory data – information on the number of such items the business already has in stock</a:t>
            </a:r>
          </a:p>
          <a:p>
            <a:r>
              <a:rPr lang="en-GB" dirty="0" smtClean="0"/>
              <a:t>Purchase quantity may be influenced by vendors ( wholesalers sell in very large batches)</a:t>
            </a:r>
            <a:endParaRPr lang="en-GB" dirty="0"/>
          </a:p>
        </p:txBody>
      </p:sp>
    </p:spTree>
    <p:extLst>
      <p:ext uri="{BB962C8B-B14F-4D97-AF65-F5344CB8AC3E}">
        <p14:creationId xmlns:p14="http://schemas.microsoft.com/office/powerpoint/2010/main" val="38616879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Timing</a:t>
            </a:r>
            <a:r>
              <a:rPr lang="cs-CZ" dirty="0" smtClean="0"/>
              <a:t> </a:t>
            </a:r>
            <a:r>
              <a:rPr lang="cs-CZ" dirty="0" err="1" smtClean="0"/>
              <a:t>purchases</a:t>
            </a:r>
            <a:endParaRPr lang="cs-CZ" dirty="0"/>
          </a:p>
        </p:txBody>
      </p:sp>
      <p:sp>
        <p:nvSpPr>
          <p:cNvPr id="3" name="Zástupný symbol pro obsah 2"/>
          <p:cNvSpPr>
            <a:spLocks noGrp="1"/>
          </p:cNvSpPr>
          <p:nvPr>
            <p:ph idx="1"/>
          </p:nvPr>
        </p:nvSpPr>
        <p:spPr/>
        <p:txBody>
          <a:bodyPr>
            <a:normAutofit lnSpcReduction="10000"/>
          </a:bodyPr>
          <a:lstStyle/>
          <a:p>
            <a:r>
              <a:rPr lang="en-GB" dirty="0" smtClean="0"/>
              <a:t>Using the sales and inventory data</a:t>
            </a:r>
          </a:p>
          <a:p>
            <a:r>
              <a:rPr lang="en-GB" b="1" dirty="0" smtClean="0"/>
              <a:t>Periodic reordering </a:t>
            </a:r>
            <a:r>
              <a:rPr lang="en-GB" dirty="0" smtClean="0"/>
              <a:t>– items  that are used or sold at a relatively constant rate</a:t>
            </a:r>
          </a:p>
          <a:p>
            <a:r>
              <a:rPr lang="en-GB" b="1" dirty="0" smtClean="0"/>
              <a:t>No</a:t>
            </a:r>
            <a:r>
              <a:rPr lang="cs-CZ" b="1" dirty="0" smtClean="0"/>
              <a:t>n</a:t>
            </a:r>
            <a:r>
              <a:rPr lang="en-GB" b="1" dirty="0" smtClean="0"/>
              <a:t>periodic reordering </a:t>
            </a:r>
            <a:r>
              <a:rPr lang="en-GB" dirty="0" smtClean="0"/>
              <a:t>– for items used at irregular time intervals</a:t>
            </a:r>
          </a:p>
          <a:p>
            <a:r>
              <a:rPr lang="en-GB" b="1" dirty="0" smtClean="0"/>
              <a:t>Lead time- </a:t>
            </a:r>
            <a:r>
              <a:rPr lang="en-GB" dirty="0" smtClean="0"/>
              <a:t>period between starting an activity and realizing its result</a:t>
            </a:r>
          </a:p>
          <a:p>
            <a:r>
              <a:rPr lang="en-GB" dirty="0" smtClean="0"/>
              <a:t>Depends also on seasonal factors, cash flow and tax consequences</a:t>
            </a:r>
            <a:endParaRPr lang="en-GB" dirty="0"/>
          </a:p>
        </p:txBody>
      </p:sp>
    </p:spTree>
    <p:extLst>
      <p:ext uri="{BB962C8B-B14F-4D97-AF65-F5344CB8AC3E}">
        <p14:creationId xmlns:p14="http://schemas.microsoft.com/office/powerpoint/2010/main" val="35888744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Choosing</a:t>
            </a:r>
            <a:r>
              <a:rPr lang="cs-CZ" dirty="0" smtClean="0"/>
              <a:t> </a:t>
            </a:r>
            <a:r>
              <a:rPr lang="cs-CZ" dirty="0" err="1" smtClean="0"/>
              <a:t>the</a:t>
            </a:r>
            <a:r>
              <a:rPr lang="cs-CZ" dirty="0" smtClean="0"/>
              <a:t> </a:t>
            </a:r>
            <a:r>
              <a:rPr lang="cs-CZ" dirty="0" err="1" smtClean="0"/>
              <a:t>right</a:t>
            </a:r>
            <a:r>
              <a:rPr lang="cs-CZ" dirty="0" smtClean="0"/>
              <a:t> </a:t>
            </a:r>
            <a:r>
              <a:rPr lang="cs-CZ" dirty="0" err="1" smtClean="0"/>
              <a:t>vendors</a:t>
            </a:r>
            <a:endParaRPr lang="cs-CZ" dirty="0"/>
          </a:p>
        </p:txBody>
      </p:sp>
      <p:sp>
        <p:nvSpPr>
          <p:cNvPr id="3" name="Zástupný symbol pro obsah 2"/>
          <p:cNvSpPr>
            <a:spLocks noGrp="1"/>
          </p:cNvSpPr>
          <p:nvPr>
            <p:ph idx="1"/>
          </p:nvPr>
        </p:nvSpPr>
        <p:spPr/>
        <p:txBody>
          <a:bodyPr>
            <a:normAutofit fontScale="85000" lnSpcReduction="20000"/>
          </a:bodyPr>
          <a:lstStyle/>
          <a:p>
            <a:r>
              <a:rPr lang="en-GB" dirty="0" smtClean="0"/>
              <a:t>Depends on numerous factors such as:</a:t>
            </a:r>
          </a:p>
          <a:p>
            <a:r>
              <a:rPr lang="en-GB" dirty="0" smtClean="0"/>
              <a:t>Price</a:t>
            </a:r>
          </a:p>
          <a:p>
            <a:r>
              <a:rPr lang="en-GB" dirty="0" smtClean="0"/>
              <a:t>Quality</a:t>
            </a:r>
          </a:p>
          <a:p>
            <a:r>
              <a:rPr lang="en-GB" dirty="0" smtClean="0"/>
              <a:t>Lead time</a:t>
            </a:r>
          </a:p>
          <a:p>
            <a:r>
              <a:rPr lang="en-GB" dirty="0" smtClean="0"/>
              <a:t>Location</a:t>
            </a:r>
          </a:p>
          <a:p>
            <a:r>
              <a:rPr lang="en-GB" dirty="0" smtClean="0"/>
              <a:t>Delivery and shipping options</a:t>
            </a:r>
          </a:p>
          <a:p>
            <a:r>
              <a:rPr lang="en-GB" dirty="0" smtClean="0"/>
              <a:t>Reliability</a:t>
            </a:r>
          </a:p>
          <a:p>
            <a:r>
              <a:rPr lang="en-GB" dirty="0" smtClean="0"/>
              <a:t>Customer service</a:t>
            </a:r>
          </a:p>
          <a:p>
            <a:r>
              <a:rPr lang="en-GB" dirty="0" smtClean="0"/>
              <a:t>You can choose to work with a large number of vendors or develop close working relationship with a small number of vendors.</a:t>
            </a:r>
            <a:endParaRPr lang="en-GB" dirty="0"/>
          </a:p>
        </p:txBody>
      </p:sp>
    </p:spTree>
    <p:extLst>
      <p:ext uri="{BB962C8B-B14F-4D97-AF65-F5344CB8AC3E}">
        <p14:creationId xmlns:p14="http://schemas.microsoft.com/office/powerpoint/2010/main" val="7564296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Getting</a:t>
            </a:r>
            <a:r>
              <a:rPr lang="cs-CZ" dirty="0" smtClean="0"/>
              <a:t> </a:t>
            </a:r>
            <a:r>
              <a:rPr lang="cs-CZ" dirty="0" err="1" smtClean="0"/>
              <a:t>the</a:t>
            </a:r>
            <a:r>
              <a:rPr lang="cs-CZ" dirty="0" smtClean="0"/>
              <a:t> </a:t>
            </a:r>
            <a:r>
              <a:rPr lang="cs-CZ" dirty="0" err="1" smtClean="0"/>
              <a:t>right</a:t>
            </a:r>
            <a:r>
              <a:rPr lang="cs-CZ" dirty="0" smtClean="0"/>
              <a:t> </a:t>
            </a:r>
            <a:r>
              <a:rPr lang="cs-CZ" dirty="0" err="1" smtClean="0"/>
              <a:t>price</a:t>
            </a:r>
            <a:endParaRPr lang="cs-CZ" dirty="0"/>
          </a:p>
        </p:txBody>
      </p:sp>
      <p:sp>
        <p:nvSpPr>
          <p:cNvPr id="3" name="Zástupný symbol pro obsah 2"/>
          <p:cNvSpPr>
            <a:spLocks noGrp="1"/>
          </p:cNvSpPr>
          <p:nvPr>
            <p:ph idx="1"/>
          </p:nvPr>
        </p:nvSpPr>
        <p:spPr/>
        <p:txBody>
          <a:bodyPr>
            <a:normAutofit fontScale="77500" lnSpcReduction="20000"/>
          </a:bodyPr>
          <a:lstStyle/>
          <a:p>
            <a:r>
              <a:rPr lang="en-GB" dirty="0" smtClean="0"/>
              <a:t>In the case of large or expensive purchase buyers ask several vendors to provide a price quotes showing what they would charge to fill the order.</a:t>
            </a:r>
          </a:p>
          <a:p>
            <a:r>
              <a:rPr lang="en-GB" dirty="0" smtClean="0"/>
              <a:t> </a:t>
            </a:r>
            <a:r>
              <a:rPr lang="en-GB" b="1" dirty="0" smtClean="0"/>
              <a:t>quantity discount- </a:t>
            </a:r>
            <a:r>
              <a:rPr lang="en-GB" dirty="0" smtClean="0"/>
              <a:t>discount given to buyers for purchasing a large quantity of a product or service from a vendor. ( The larger the order, the larger the quantity discount)</a:t>
            </a:r>
          </a:p>
          <a:p>
            <a:r>
              <a:rPr lang="en-GB" b="1" dirty="0" smtClean="0"/>
              <a:t>Volume buying ( buying in bulk) </a:t>
            </a:r>
            <a:r>
              <a:rPr lang="en-GB" dirty="0" smtClean="0"/>
              <a:t>means purchasing a large quantity from vendor, typically to take advantage of  a</a:t>
            </a:r>
            <a:r>
              <a:rPr lang="cs-CZ" dirty="0" smtClean="0"/>
              <a:t> </a:t>
            </a:r>
            <a:r>
              <a:rPr lang="en-GB" dirty="0" smtClean="0"/>
              <a:t>quantity discount.</a:t>
            </a:r>
          </a:p>
          <a:p>
            <a:r>
              <a:rPr lang="en-GB" b="1" dirty="0" smtClean="0"/>
              <a:t>A trade discount </a:t>
            </a:r>
            <a:r>
              <a:rPr lang="en-GB" dirty="0" smtClean="0"/>
              <a:t>– discount given to resellers who are in the same trade, industry or distribution chain as a vendor. Often vary with quantity purchased</a:t>
            </a:r>
            <a:r>
              <a:rPr lang="cs-CZ" dirty="0" smtClean="0"/>
              <a:t>.</a:t>
            </a:r>
            <a:endParaRPr lang="cs-CZ" dirty="0" smtClean="0"/>
          </a:p>
          <a:p>
            <a:endParaRPr lang="cs-CZ" dirty="0"/>
          </a:p>
        </p:txBody>
      </p:sp>
    </p:spTree>
    <p:extLst>
      <p:ext uri="{BB962C8B-B14F-4D97-AF65-F5344CB8AC3E}">
        <p14:creationId xmlns:p14="http://schemas.microsoft.com/office/powerpoint/2010/main" val="27534248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Getting</a:t>
            </a:r>
            <a:r>
              <a:rPr lang="cs-CZ" dirty="0" smtClean="0"/>
              <a:t> </a:t>
            </a:r>
            <a:r>
              <a:rPr lang="cs-CZ" dirty="0" err="1" smtClean="0"/>
              <a:t>the</a:t>
            </a:r>
            <a:r>
              <a:rPr lang="cs-CZ" dirty="0" smtClean="0"/>
              <a:t> </a:t>
            </a:r>
            <a:r>
              <a:rPr lang="cs-CZ" dirty="0" err="1" smtClean="0"/>
              <a:t>right</a:t>
            </a:r>
            <a:r>
              <a:rPr lang="cs-CZ" dirty="0" smtClean="0"/>
              <a:t> </a:t>
            </a:r>
            <a:r>
              <a:rPr lang="cs-CZ" dirty="0" err="1" smtClean="0"/>
              <a:t>payment</a:t>
            </a:r>
            <a:r>
              <a:rPr lang="cs-CZ" dirty="0" smtClean="0"/>
              <a:t> </a:t>
            </a:r>
            <a:r>
              <a:rPr lang="cs-CZ" dirty="0" err="1" smtClean="0"/>
              <a:t>terms</a:t>
            </a:r>
            <a:endParaRPr lang="cs-CZ" dirty="0"/>
          </a:p>
        </p:txBody>
      </p:sp>
      <p:sp>
        <p:nvSpPr>
          <p:cNvPr id="3" name="Zástupný symbol pro obsah 2"/>
          <p:cNvSpPr>
            <a:spLocks noGrp="1"/>
          </p:cNvSpPr>
          <p:nvPr>
            <p:ph idx="1"/>
          </p:nvPr>
        </p:nvSpPr>
        <p:spPr/>
        <p:txBody>
          <a:bodyPr>
            <a:normAutofit fontScale="92500" lnSpcReduction="20000"/>
          </a:bodyPr>
          <a:lstStyle/>
          <a:p>
            <a:r>
              <a:rPr lang="en-GB" dirty="0" smtClean="0"/>
              <a:t>B2C demand the payment at the time of purchase.</a:t>
            </a:r>
          </a:p>
          <a:p>
            <a:r>
              <a:rPr lang="en-GB" dirty="0" smtClean="0"/>
              <a:t>B2B- purchases are often handled differently – extra time to pay for purchase (30-60days)</a:t>
            </a:r>
          </a:p>
          <a:p>
            <a:r>
              <a:rPr lang="en-GB" b="1" dirty="0" smtClean="0"/>
              <a:t>Trade credit </a:t>
            </a:r>
            <a:r>
              <a:rPr lang="en-GB" dirty="0" smtClean="0"/>
              <a:t>– is the extended payment time given by one business to another business for purchased goods or services.</a:t>
            </a:r>
          </a:p>
          <a:p>
            <a:r>
              <a:rPr lang="en-GB" dirty="0" smtClean="0"/>
              <a:t>Cash discount is a discount given to buyers who pay for purchases in cash, either at time of purchase or within a set time period after purchase.</a:t>
            </a:r>
            <a:endParaRPr lang="en-GB" dirty="0"/>
          </a:p>
        </p:txBody>
      </p:sp>
    </p:spTree>
    <p:extLst>
      <p:ext uri="{BB962C8B-B14F-4D97-AF65-F5344CB8AC3E}">
        <p14:creationId xmlns:p14="http://schemas.microsoft.com/office/powerpoint/2010/main" val="35864613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process</a:t>
            </a:r>
            <a:r>
              <a:rPr lang="cs-CZ" dirty="0" smtClean="0"/>
              <a:t> </a:t>
            </a:r>
            <a:r>
              <a:rPr lang="cs-CZ" dirty="0" err="1" smtClean="0"/>
              <a:t>of</a:t>
            </a:r>
            <a:r>
              <a:rPr lang="cs-CZ" dirty="0" smtClean="0"/>
              <a:t> </a:t>
            </a:r>
            <a:r>
              <a:rPr lang="cs-CZ" dirty="0" err="1" smtClean="0"/>
              <a:t>purchasing</a:t>
            </a:r>
            <a:endParaRPr lang="cs-CZ" dirty="0"/>
          </a:p>
        </p:txBody>
      </p:sp>
      <p:sp>
        <p:nvSpPr>
          <p:cNvPr id="3" name="Zástupný symbol pro obsah 2"/>
          <p:cNvSpPr>
            <a:spLocks noGrp="1"/>
          </p:cNvSpPr>
          <p:nvPr>
            <p:ph idx="1"/>
          </p:nvPr>
        </p:nvSpPr>
        <p:spPr/>
        <p:txBody>
          <a:bodyPr>
            <a:normAutofit fontScale="92500" lnSpcReduction="20000"/>
          </a:bodyPr>
          <a:lstStyle/>
          <a:p>
            <a:r>
              <a:rPr lang="en-GB" dirty="0" smtClean="0"/>
              <a:t>Product specification – detailed description of the characteristics ( size, shape, capability, etc.) of a product.</a:t>
            </a:r>
          </a:p>
          <a:p>
            <a:r>
              <a:rPr lang="en-GB" dirty="0" smtClean="0"/>
              <a:t>Purchase order – document issued by a buyer to a vendor </a:t>
            </a:r>
            <a:r>
              <a:rPr lang="en-GB" dirty="0" err="1" smtClean="0"/>
              <a:t>th</a:t>
            </a:r>
            <a:r>
              <a:rPr lang="cs-CZ" dirty="0" smtClean="0"/>
              <a:t>a</a:t>
            </a:r>
            <a:r>
              <a:rPr lang="en-GB" dirty="0" smtClean="0"/>
              <a:t>t lists the items to be purchased, their quantities and prices, terms of payment and delivery.</a:t>
            </a:r>
          </a:p>
          <a:p>
            <a:r>
              <a:rPr lang="en-GB" dirty="0" smtClean="0"/>
              <a:t>Invoice ( bill of sale)- document issued by a vendor to a buyer on fulfilment of purchase order.</a:t>
            </a:r>
          </a:p>
          <a:p>
            <a:r>
              <a:rPr lang="en-GB" dirty="0" smtClean="0"/>
              <a:t>Packing slip – list of all items in shipment</a:t>
            </a:r>
            <a:r>
              <a:rPr lang="cs-CZ" dirty="0" smtClean="0"/>
              <a:t>.</a:t>
            </a:r>
            <a:endParaRPr lang="cs-CZ" dirty="0"/>
          </a:p>
        </p:txBody>
      </p:sp>
    </p:spTree>
    <p:extLst>
      <p:ext uri="{BB962C8B-B14F-4D97-AF65-F5344CB8AC3E}">
        <p14:creationId xmlns:p14="http://schemas.microsoft.com/office/powerpoint/2010/main" val="28538574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332656"/>
            <a:ext cx="8229600" cy="1143000"/>
          </a:xfrm>
        </p:spPr>
        <p:txBody>
          <a:bodyPr/>
          <a:lstStyle/>
          <a:p>
            <a:pPr lvl="1" algn="ctr" rtl="0">
              <a:spcBef>
                <a:spcPct val="0"/>
              </a:spcBef>
            </a:pPr>
            <a:r>
              <a:rPr lang="cs-CZ" b="1" cap="small" dirty="0" err="1" smtClean="0"/>
              <a:t>Managing</a:t>
            </a:r>
            <a:r>
              <a:rPr lang="cs-CZ" b="1" cap="small" dirty="0" smtClean="0"/>
              <a:t> </a:t>
            </a:r>
            <a:r>
              <a:rPr lang="cs-CZ" b="1" cap="small" dirty="0" err="1" smtClean="0"/>
              <a:t>inventory</a:t>
            </a:r>
            <a:r>
              <a:rPr lang="cs-CZ" b="1" cap="small" dirty="0"/>
              <a:t/>
            </a:r>
            <a:br>
              <a:rPr lang="cs-CZ" b="1" cap="small" dirty="0"/>
            </a:br>
            <a:endParaRPr lang="cs-CZ" dirty="0"/>
          </a:p>
        </p:txBody>
      </p:sp>
      <p:sp>
        <p:nvSpPr>
          <p:cNvPr id="3" name="Zástupný symbol pro obsah 2"/>
          <p:cNvSpPr>
            <a:spLocks noGrp="1"/>
          </p:cNvSpPr>
          <p:nvPr>
            <p:ph idx="1"/>
          </p:nvPr>
        </p:nvSpPr>
        <p:spPr>
          <a:xfrm>
            <a:off x="457200" y="1052736"/>
            <a:ext cx="8229600" cy="5073427"/>
          </a:xfrm>
        </p:spPr>
        <p:txBody>
          <a:bodyPr>
            <a:normAutofit fontScale="62500" lnSpcReduction="20000"/>
          </a:bodyPr>
          <a:lstStyle/>
          <a:p>
            <a:pPr marL="0" indent="0">
              <a:buNone/>
            </a:pPr>
            <a:r>
              <a:rPr lang="en-GB" dirty="0" smtClean="0"/>
              <a:t>Inventory is the amount of merchandise a business has available for sale at given time.</a:t>
            </a:r>
          </a:p>
          <a:p>
            <a:pPr marL="0" indent="0">
              <a:buNone/>
            </a:pPr>
            <a:r>
              <a:rPr lang="en-GB" dirty="0" smtClean="0"/>
              <a:t>Inventory level – quantity of merchandise</a:t>
            </a:r>
          </a:p>
          <a:p>
            <a:pPr marL="0" indent="0">
              <a:buNone/>
            </a:pPr>
            <a:r>
              <a:rPr lang="en-GB" dirty="0" smtClean="0"/>
              <a:t>Inventory value – the monetary value of merchandise</a:t>
            </a:r>
          </a:p>
          <a:p>
            <a:pPr marL="0" indent="0">
              <a:buNone/>
            </a:pPr>
            <a:r>
              <a:rPr lang="en-GB" dirty="0" smtClean="0"/>
              <a:t>Main task of managing inventory is :</a:t>
            </a:r>
          </a:p>
          <a:p>
            <a:pPr>
              <a:buFontTx/>
              <a:buChar char="-"/>
            </a:pPr>
            <a:r>
              <a:rPr lang="en-GB" dirty="0" smtClean="0"/>
              <a:t>Not too little, not too much</a:t>
            </a:r>
          </a:p>
          <a:p>
            <a:pPr>
              <a:buFontTx/>
              <a:buChar char="-"/>
            </a:pPr>
            <a:r>
              <a:rPr lang="en-GB" dirty="0" smtClean="0"/>
              <a:t>Knowing when to restock certain items, what amounts to purchase or produce, what price to pay – as well as when to sell and at what price – can easily become complex decisions ( Investopedia.com)</a:t>
            </a:r>
          </a:p>
          <a:p>
            <a:pPr>
              <a:buFontTx/>
              <a:buChar char="-"/>
            </a:pPr>
            <a:r>
              <a:rPr lang="en-GB" dirty="0" smtClean="0"/>
              <a:t>Small businesses will often keep track of stock manually and determine reorder points and quantities using Excel formulas. Larger businesses will use specialized enterprise resource planning (ERP) software. The largest corporations use highly customized software as a service (SaaS) applications ( Investopedia.com)</a:t>
            </a:r>
          </a:p>
          <a:p>
            <a:pPr marL="0" indent="0">
              <a:buNone/>
            </a:pPr>
            <a:r>
              <a:rPr lang="en-GB" dirty="0" smtClean="0"/>
              <a:t>Appropriate inventory management strategies vary depending on the industry</a:t>
            </a:r>
            <a:br>
              <a:rPr lang="en-GB" dirty="0" smtClean="0"/>
            </a:br>
            <a:r>
              <a:rPr lang="en-US" dirty="0"/>
              <a:t/>
            </a:r>
            <a:br>
              <a:rPr lang="en-US" dirty="0"/>
            </a:br>
            <a:endParaRPr lang="cs-CZ" dirty="0" smtClean="0"/>
          </a:p>
          <a:p>
            <a:pPr lvl="0"/>
            <a:endParaRPr lang="cs-CZ" dirty="0"/>
          </a:p>
          <a:p>
            <a:endParaRPr lang="cs-CZ" dirty="0"/>
          </a:p>
        </p:txBody>
      </p:sp>
    </p:spTree>
    <p:extLst>
      <p:ext uri="{BB962C8B-B14F-4D97-AF65-F5344CB8AC3E}">
        <p14:creationId xmlns:p14="http://schemas.microsoft.com/office/powerpoint/2010/main" val="642242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a:t>
            </a:r>
            <a:r>
              <a:rPr lang="en-US" dirty="0" err="1" smtClean="0"/>
              <a:t>easons</a:t>
            </a:r>
            <a:r>
              <a:rPr lang="en-US" dirty="0" smtClean="0"/>
              <a:t> </a:t>
            </a:r>
            <a:r>
              <a:rPr lang="en-US" dirty="0"/>
              <a:t>for keeping an inventory</a:t>
            </a:r>
            <a:endParaRPr lang="cs-CZ" dirty="0"/>
          </a:p>
        </p:txBody>
      </p:sp>
      <p:sp>
        <p:nvSpPr>
          <p:cNvPr id="3" name="Zástupný symbol pro obsah 2"/>
          <p:cNvSpPr>
            <a:spLocks noGrp="1"/>
          </p:cNvSpPr>
          <p:nvPr>
            <p:ph idx="1"/>
          </p:nvPr>
        </p:nvSpPr>
        <p:spPr/>
        <p:txBody>
          <a:bodyPr>
            <a:normAutofit fontScale="47500" lnSpcReduction="20000"/>
          </a:bodyPr>
          <a:lstStyle/>
          <a:p>
            <a:r>
              <a:rPr lang="en-US" dirty="0"/>
              <a:t>There are five basic reasons for keeping an inventory</a:t>
            </a:r>
          </a:p>
          <a:p>
            <a:r>
              <a:rPr lang="en-US" sz="3800" b="1" dirty="0"/>
              <a:t>Time</a:t>
            </a:r>
            <a:r>
              <a:rPr lang="en-US" sz="3800" dirty="0"/>
              <a:t> - The time lags present in the supply chain, from supplier to user at every stage, requires that you maintain certain amounts of inventory to use in this lead time. However, in practice, inventory is to be maintained for consumption during 'variations in lead time'. Lead time itself can be addressed by ordering that many days in advance.</a:t>
            </a:r>
          </a:p>
          <a:p>
            <a:r>
              <a:rPr lang="en-US" sz="3800" b="1" dirty="0"/>
              <a:t>Seasonal Demand</a:t>
            </a:r>
            <a:r>
              <a:rPr lang="en-US" sz="3800" dirty="0"/>
              <a:t>: demands varies periodically, but producers capacity is fixed. This can lead to stock accumulation, consider for example how goods consumed only in holidays can lead to accumulation of large stocks on the anticipation of future consumption.</a:t>
            </a:r>
          </a:p>
          <a:p>
            <a:r>
              <a:rPr lang="en-US" sz="3800" dirty="0"/>
              <a:t>Uncertainty - Inventories are maintained as buffers to meet uncertainties in demand, supply and movements of goods.</a:t>
            </a:r>
          </a:p>
          <a:p>
            <a:r>
              <a:rPr lang="en-US" sz="3800" b="1" dirty="0"/>
              <a:t>Economies of scale </a:t>
            </a:r>
            <a:r>
              <a:rPr lang="en-US" sz="3800" dirty="0"/>
              <a:t>- Ideal condition of "one unit at a time at a place where a user needs it, when he needs it" principle tends to incur lots of costs in terms of logistics. So bulk buying, movement and storing brings in economies of scale, thus inventory.</a:t>
            </a:r>
          </a:p>
          <a:p>
            <a:r>
              <a:rPr lang="en-US" sz="3800" b="1" dirty="0"/>
              <a:t>Appreciation in Value </a:t>
            </a:r>
            <a:r>
              <a:rPr lang="en-US" sz="3800" dirty="0"/>
              <a:t>- In some situations, some stock gains the required value when it is kept for some time to allow it reach the desired standard for consumption, or for production. For example; beer in the brewing industry</a:t>
            </a:r>
          </a:p>
          <a:p>
            <a:endParaRPr lang="cs-CZ" dirty="0"/>
          </a:p>
        </p:txBody>
      </p:sp>
    </p:spTree>
    <p:extLst>
      <p:ext uri="{BB962C8B-B14F-4D97-AF65-F5344CB8AC3E}">
        <p14:creationId xmlns:p14="http://schemas.microsoft.com/office/powerpoint/2010/main" val="3140837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Inventory</a:t>
            </a:r>
            <a:r>
              <a:rPr lang="cs-CZ" dirty="0" smtClean="0"/>
              <a:t> </a:t>
            </a:r>
            <a:r>
              <a:rPr lang="cs-CZ" dirty="0" err="1" smtClean="0"/>
              <a:t>examples</a:t>
            </a:r>
            <a:r>
              <a:rPr lang="cs-CZ" dirty="0" smtClean="0"/>
              <a:t> </a:t>
            </a:r>
            <a:r>
              <a:rPr lang="cs-CZ" sz="1300" dirty="0" smtClean="0"/>
              <a:t>( wikipedia.org)</a:t>
            </a:r>
            <a:endParaRPr lang="cs-CZ" sz="1300" dirty="0"/>
          </a:p>
        </p:txBody>
      </p:sp>
      <p:sp>
        <p:nvSpPr>
          <p:cNvPr id="3" name="Zástupný symbol pro obsah 2"/>
          <p:cNvSpPr>
            <a:spLocks noGrp="1"/>
          </p:cNvSpPr>
          <p:nvPr>
            <p:ph idx="1"/>
          </p:nvPr>
        </p:nvSpPr>
        <p:spPr/>
        <p:txBody>
          <a:bodyPr>
            <a:normAutofit fontScale="47500" lnSpcReduction="20000"/>
          </a:bodyPr>
          <a:lstStyle/>
          <a:p>
            <a:r>
              <a:rPr lang="en-US" b="1" dirty="0"/>
              <a:t>Inventory </a:t>
            </a:r>
            <a:r>
              <a:rPr lang="en-US" b="1" dirty="0" smtClean="0"/>
              <a:t>examples</a:t>
            </a:r>
            <a:endParaRPr lang="cs-CZ" b="1" dirty="0" smtClean="0"/>
          </a:p>
          <a:p>
            <a:r>
              <a:rPr lang="en-US" dirty="0" smtClean="0"/>
              <a:t>While </a:t>
            </a:r>
            <a:r>
              <a:rPr lang="en-US" dirty="0"/>
              <a:t>accountants often discuss inventory in terms of goods for sale, organizations - manufacturers, service-providers and not-for-profits - also have inventories (fixtures, furniture, supplies, etc.) that they do not intend to sell. Manufacturers', distributors', and wholesalers' inventory tends to cluster in warehouses. Retailers' inventory may exist in a warehouse or in a shop or store accessible to customers. Inventories not intended for sale to customers or to clients may be held in any premises an organization uses. Stock ties up cash and, if uncontrolled, it will be impossible to know the actual level of stocks and therefore impossible to control them.</a:t>
            </a:r>
          </a:p>
          <a:p>
            <a:pPr marL="0" indent="0">
              <a:buNone/>
            </a:pPr>
            <a:endParaRPr lang="cs-CZ" dirty="0" smtClean="0"/>
          </a:p>
          <a:p>
            <a:pPr marL="0" indent="0">
              <a:buNone/>
            </a:pPr>
            <a:r>
              <a:rPr lang="en-US" dirty="0" smtClean="0"/>
              <a:t>While </a:t>
            </a:r>
            <a:r>
              <a:rPr lang="en-US" dirty="0"/>
              <a:t>the reasons for holding stock were covered earlier, most manufacturing organizations usually divide their "goods for sale" inventory into:</a:t>
            </a:r>
          </a:p>
          <a:p>
            <a:r>
              <a:rPr lang="en-US" dirty="0"/>
              <a:t>Raw materials - materials and components scheduled for use in making a product.</a:t>
            </a:r>
          </a:p>
          <a:p>
            <a:r>
              <a:rPr lang="en-US" dirty="0"/>
              <a:t>Work in process, WIP - materials and components that have begun their transformation to finished goods.</a:t>
            </a:r>
          </a:p>
          <a:p>
            <a:r>
              <a:rPr lang="en-US" dirty="0"/>
              <a:t>Finished goods - goods ready for sale to customers.</a:t>
            </a:r>
          </a:p>
          <a:p>
            <a:r>
              <a:rPr lang="en-US" dirty="0"/>
              <a:t>Goods for resale - returned goods that are salable.</a:t>
            </a:r>
          </a:p>
          <a:p>
            <a:r>
              <a:rPr lang="en-US" dirty="0"/>
              <a:t>Stocks in transit.</a:t>
            </a:r>
          </a:p>
          <a:p>
            <a:r>
              <a:rPr lang="en-US" dirty="0"/>
              <a:t>Consignment stocks.</a:t>
            </a:r>
          </a:p>
          <a:p>
            <a:r>
              <a:rPr lang="en-US" dirty="0"/>
              <a:t>Maintenance supply.</a:t>
            </a:r>
          </a:p>
          <a:p>
            <a:endParaRPr lang="cs-CZ" dirty="0"/>
          </a:p>
        </p:txBody>
      </p:sp>
    </p:spTree>
    <p:extLst>
      <p:ext uri="{BB962C8B-B14F-4D97-AF65-F5344CB8AC3E}">
        <p14:creationId xmlns:p14="http://schemas.microsoft.com/office/powerpoint/2010/main" val="5922377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Inbound</a:t>
            </a:r>
            <a:r>
              <a:rPr lang="cs-CZ" dirty="0" smtClean="0"/>
              <a:t> </a:t>
            </a:r>
            <a:r>
              <a:rPr lang="cs-CZ" dirty="0" err="1" smtClean="0"/>
              <a:t>logistics</a:t>
            </a:r>
            <a:endParaRPr lang="cs-CZ" dirty="0"/>
          </a:p>
        </p:txBody>
      </p:sp>
      <p:sp>
        <p:nvSpPr>
          <p:cNvPr id="3" name="Zástupný symbol pro obsah 2"/>
          <p:cNvSpPr>
            <a:spLocks noGrp="1"/>
          </p:cNvSpPr>
          <p:nvPr>
            <p:ph idx="1"/>
          </p:nvPr>
        </p:nvSpPr>
        <p:spPr/>
        <p:txBody>
          <a:bodyPr>
            <a:normAutofit fontScale="85000" lnSpcReduction="10000"/>
          </a:bodyPr>
          <a:lstStyle/>
          <a:p>
            <a:r>
              <a:rPr lang="en-GB" dirty="0" smtClean="0"/>
              <a:t>part of business operations for manufacturing firm involving the processes of </a:t>
            </a:r>
            <a:r>
              <a:rPr lang="en-GB" dirty="0" err="1" smtClean="0"/>
              <a:t>recieving</a:t>
            </a:r>
            <a:r>
              <a:rPr lang="en-GB" dirty="0" smtClean="0"/>
              <a:t> , storing and distributing raw materials for use in production.</a:t>
            </a:r>
          </a:p>
          <a:p>
            <a:r>
              <a:rPr lang="en-GB" dirty="0" smtClean="0"/>
              <a:t>modern approach defines the inbound marketing</a:t>
            </a:r>
          </a:p>
          <a:p>
            <a:r>
              <a:rPr lang="en-GB" dirty="0" smtClean="0"/>
              <a:t>cover anything that company orders from suppliers: tools, raw materials and office equipment</a:t>
            </a:r>
          </a:p>
          <a:p>
            <a:r>
              <a:rPr lang="en-GB" dirty="0" smtClean="0"/>
              <a:t>Use the similar marketing methods: research of suppliers, choice of the convenient supplier, regime and terms of delivery </a:t>
            </a:r>
            <a:r>
              <a:rPr lang="cs-CZ" dirty="0" smtClean="0"/>
              <a:t>and</a:t>
            </a:r>
            <a:r>
              <a:rPr lang="en-GB" dirty="0" smtClean="0"/>
              <a:t> payment of supplies,  and so on.</a:t>
            </a:r>
            <a:endParaRPr lang="en-GB" dirty="0"/>
          </a:p>
        </p:txBody>
      </p:sp>
    </p:spTree>
    <p:extLst>
      <p:ext uri="{BB962C8B-B14F-4D97-AF65-F5344CB8AC3E}">
        <p14:creationId xmlns:p14="http://schemas.microsoft.com/office/powerpoint/2010/main" val="7296747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b="1" dirty="0"/>
              <a:t>Costs associated with </a:t>
            </a:r>
            <a:r>
              <a:rPr lang="en-US" b="1" dirty="0" smtClean="0"/>
              <a:t>inventory</a:t>
            </a:r>
            <a:r>
              <a:rPr lang="cs-CZ" b="1" dirty="0" smtClean="0"/>
              <a:t> </a:t>
            </a:r>
            <a:r>
              <a:rPr lang="cs-CZ" sz="1050" b="1" dirty="0" smtClean="0"/>
              <a:t>( wikipedia.org)</a:t>
            </a:r>
            <a:endParaRPr lang="en-US" sz="1050" b="1" dirty="0"/>
          </a:p>
          <a:p>
            <a:r>
              <a:rPr lang="en-US" dirty="0"/>
              <a:t>There are several costs associated with inventory:</a:t>
            </a:r>
          </a:p>
          <a:p>
            <a:r>
              <a:rPr lang="en-US" dirty="0"/>
              <a:t>Ordering cost</a:t>
            </a:r>
          </a:p>
          <a:p>
            <a:r>
              <a:rPr lang="en-US" dirty="0"/>
              <a:t>Setup cost</a:t>
            </a:r>
          </a:p>
          <a:p>
            <a:r>
              <a:rPr lang="en-US" dirty="0"/>
              <a:t>Holding Cost</a:t>
            </a:r>
          </a:p>
          <a:p>
            <a:r>
              <a:rPr lang="en-US" dirty="0"/>
              <a:t>Shortage Cost</a:t>
            </a:r>
          </a:p>
          <a:p>
            <a:endParaRPr lang="cs-CZ" dirty="0"/>
          </a:p>
        </p:txBody>
      </p:sp>
    </p:spTree>
    <p:extLst>
      <p:ext uri="{BB962C8B-B14F-4D97-AF65-F5344CB8AC3E}">
        <p14:creationId xmlns:p14="http://schemas.microsoft.com/office/powerpoint/2010/main" val="7721130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Planning</a:t>
            </a:r>
            <a:r>
              <a:rPr lang="cs-CZ" dirty="0" smtClean="0"/>
              <a:t> </a:t>
            </a:r>
            <a:r>
              <a:rPr lang="cs-CZ" dirty="0" err="1" smtClean="0"/>
              <a:t>inventory</a:t>
            </a:r>
            <a:r>
              <a:rPr lang="cs-CZ" dirty="0" smtClean="0"/>
              <a:t> </a:t>
            </a:r>
            <a:r>
              <a:rPr lang="cs-CZ" dirty="0" err="1" smtClean="0"/>
              <a:t>investment</a:t>
            </a:r>
            <a:r>
              <a:rPr lang="cs-CZ" dirty="0" smtClean="0"/>
              <a:t> – start -up</a:t>
            </a:r>
            <a:endParaRPr lang="cs-CZ" dirty="0"/>
          </a:p>
        </p:txBody>
      </p:sp>
      <p:sp>
        <p:nvSpPr>
          <p:cNvPr id="3" name="Zástupný symbol pro obsah 2"/>
          <p:cNvSpPr>
            <a:spLocks noGrp="1"/>
          </p:cNvSpPr>
          <p:nvPr>
            <p:ph idx="1"/>
          </p:nvPr>
        </p:nvSpPr>
        <p:spPr/>
        <p:txBody>
          <a:bodyPr>
            <a:normAutofit fontScale="77500" lnSpcReduction="20000"/>
          </a:bodyPr>
          <a:lstStyle/>
          <a:p>
            <a:r>
              <a:rPr lang="en-GB" dirty="0" smtClean="0"/>
              <a:t>Calculating inventory level for business start –up- do not have previous sales data on which to base inventory-level decision.</a:t>
            </a:r>
          </a:p>
          <a:p>
            <a:r>
              <a:rPr lang="en-GB" dirty="0" smtClean="0"/>
              <a:t>For start-up entrepreneurs conduct market research, analyse their competition and develop a marketing plan and pricing strategy before they go into business. Proper planning allows new business owners to make reasonable estimates about expected sales during the first weeks or months after start-up.</a:t>
            </a:r>
          </a:p>
          <a:p>
            <a:r>
              <a:rPr lang="en-GB" dirty="0" smtClean="0"/>
              <a:t>They also know how much cash and storage space they can devote to inventory. </a:t>
            </a:r>
          </a:p>
          <a:p>
            <a:r>
              <a:rPr lang="en-GB" dirty="0" smtClean="0"/>
              <a:t>From all this information, they can estimate how much inventory they should have for opening day.</a:t>
            </a:r>
            <a:endParaRPr lang="en-GB" dirty="0"/>
          </a:p>
        </p:txBody>
      </p:sp>
    </p:spTree>
    <p:extLst>
      <p:ext uri="{BB962C8B-B14F-4D97-AF65-F5344CB8AC3E}">
        <p14:creationId xmlns:p14="http://schemas.microsoft.com/office/powerpoint/2010/main" val="20322776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Planning</a:t>
            </a:r>
            <a:r>
              <a:rPr lang="cs-CZ" dirty="0"/>
              <a:t> </a:t>
            </a:r>
            <a:r>
              <a:rPr lang="cs-CZ" dirty="0" err="1"/>
              <a:t>inventory</a:t>
            </a:r>
            <a:r>
              <a:rPr lang="cs-CZ" dirty="0"/>
              <a:t> </a:t>
            </a:r>
            <a:r>
              <a:rPr lang="cs-CZ" dirty="0" err="1" smtClean="0"/>
              <a:t>investment</a:t>
            </a:r>
            <a:r>
              <a:rPr lang="cs-CZ" dirty="0" smtClean="0"/>
              <a:t>- </a:t>
            </a:r>
            <a:r>
              <a:rPr lang="cs-CZ" dirty="0" err="1" smtClean="0"/>
              <a:t>ongoing</a:t>
            </a:r>
            <a:r>
              <a:rPr lang="cs-CZ" dirty="0" smtClean="0"/>
              <a:t> business</a:t>
            </a:r>
            <a:endParaRPr lang="cs-CZ" dirty="0"/>
          </a:p>
        </p:txBody>
      </p:sp>
      <p:sp>
        <p:nvSpPr>
          <p:cNvPr id="3" name="Zástupný symbol pro obsah 2"/>
          <p:cNvSpPr>
            <a:spLocks noGrp="1"/>
          </p:cNvSpPr>
          <p:nvPr>
            <p:ph idx="1"/>
          </p:nvPr>
        </p:nvSpPr>
        <p:spPr/>
        <p:txBody>
          <a:bodyPr>
            <a:normAutofit lnSpcReduction="10000"/>
          </a:bodyPr>
          <a:lstStyle/>
          <a:p>
            <a:r>
              <a:rPr lang="en-GB" dirty="0" smtClean="0"/>
              <a:t>Ongoing business keeps good records that rely on many data-sources for inventory-planning purposes. These include sales and cost data, vendor lead times, and loses of inventory due to damage or other reasons.</a:t>
            </a:r>
          </a:p>
          <a:p>
            <a:r>
              <a:rPr lang="en-GB" dirty="0" smtClean="0"/>
              <a:t>Inventory managers can use this data to predict how inventory levels are going to decrease over time and decide when to reorder merchandise. </a:t>
            </a:r>
            <a:endParaRPr lang="en-GB" dirty="0"/>
          </a:p>
        </p:txBody>
      </p:sp>
    </p:spTree>
    <p:extLst>
      <p:ext uri="{BB962C8B-B14F-4D97-AF65-F5344CB8AC3E}">
        <p14:creationId xmlns:p14="http://schemas.microsoft.com/office/powerpoint/2010/main" val="36371282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4900" y="828675"/>
            <a:ext cx="6934200" cy="520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478379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7500" lnSpcReduction="20000"/>
          </a:bodyPr>
          <a:lstStyle/>
          <a:p>
            <a:r>
              <a:rPr lang="en-US" b="1" dirty="0"/>
              <a:t>Safety stock</a:t>
            </a:r>
            <a:r>
              <a:rPr lang="en-US" dirty="0"/>
              <a:t> </a:t>
            </a:r>
            <a:r>
              <a:rPr lang="cs-CZ" dirty="0" smtClean="0"/>
              <a:t>- </a:t>
            </a:r>
            <a:r>
              <a:rPr lang="en-US" dirty="0" smtClean="0"/>
              <a:t>a </a:t>
            </a:r>
            <a:r>
              <a:rPr lang="en-US" dirty="0"/>
              <a:t>level of extra stock that is maintained to mitigate risk of </a:t>
            </a:r>
            <a:r>
              <a:rPr lang="cs-CZ" dirty="0" err="1" smtClean="0"/>
              <a:t>stockouts</a:t>
            </a:r>
            <a:r>
              <a:rPr lang="en-US" dirty="0" smtClean="0"/>
              <a:t> </a:t>
            </a:r>
            <a:r>
              <a:rPr lang="en-US" dirty="0"/>
              <a:t>(shortfall in raw material or packaging) due to uncertainties in supply and demand. Adequate safety stock levels permit business operations to proceed according to their </a:t>
            </a:r>
            <a:r>
              <a:rPr lang="en-US" dirty="0" smtClean="0"/>
              <a:t>plans</a:t>
            </a:r>
            <a:r>
              <a:rPr lang="en-US" dirty="0" smtClean="0"/>
              <a:t>.</a:t>
            </a:r>
            <a:r>
              <a:rPr lang="cs-CZ" dirty="0" smtClean="0"/>
              <a:t> </a:t>
            </a:r>
            <a:r>
              <a:rPr lang="en-US" dirty="0" smtClean="0"/>
              <a:t>Safety </a:t>
            </a:r>
            <a:r>
              <a:rPr lang="en-US" dirty="0"/>
              <a:t>stock is held when there is uncertainty in demand, supply, or manufacturing yield; it serves as an insurance against </a:t>
            </a:r>
            <a:r>
              <a:rPr lang="en-US" dirty="0" err="1"/>
              <a:t>stockouts</a:t>
            </a:r>
            <a:r>
              <a:rPr lang="en-US" dirty="0"/>
              <a:t>.</a:t>
            </a:r>
          </a:p>
          <a:p>
            <a:r>
              <a:rPr lang="en-US" dirty="0"/>
              <a:t>Safety stock is an additional quantity of an item held in the inventory in order to reduce the risk that the item will be out of stock, safety stock act as a buffer stock in case the sales are greater than planned and/or the supplier is unable to deliver the additional units at the expected </a:t>
            </a:r>
            <a:r>
              <a:rPr lang="en-US" dirty="0" smtClean="0"/>
              <a:t>time</a:t>
            </a:r>
            <a:r>
              <a:rPr lang="cs-CZ" dirty="0" smtClean="0"/>
              <a:t>( wikipedia.org)</a:t>
            </a:r>
            <a:endParaRPr lang="en-US" dirty="0"/>
          </a:p>
          <a:p>
            <a:endParaRPr lang="cs-CZ" dirty="0"/>
          </a:p>
        </p:txBody>
      </p:sp>
    </p:spTree>
    <p:extLst>
      <p:ext uri="{BB962C8B-B14F-4D97-AF65-F5344CB8AC3E}">
        <p14:creationId xmlns:p14="http://schemas.microsoft.com/office/powerpoint/2010/main" val="4640967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1"/>
            <a:ext cx="8229600" cy="2836911"/>
          </a:xfrm>
        </p:spPr>
        <p:txBody>
          <a:bodyPr>
            <a:normAutofit fontScale="85000" lnSpcReduction="10000"/>
          </a:bodyPr>
          <a:lstStyle/>
          <a:p>
            <a:r>
              <a:rPr lang="en-US" dirty="0"/>
              <a:t>The </a:t>
            </a:r>
            <a:r>
              <a:rPr lang="en-US" b="1" dirty="0"/>
              <a:t>reorder point</a:t>
            </a:r>
            <a:r>
              <a:rPr lang="en-US" dirty="0"/>
              <a:t> (</a:t>
            </a:r>
            <a:r>
              <a:rPr lang="en-US" b="1" dirty="0" smtClean="0"/>
              <a:t>ROP</a:t>
            </a:r>
            <a:r>
              <a:rPr lang="cs-CZ" dirty="0" smtClean="0"/>
              <a:t>, </a:t>
            </a:r>
            <a:r>
              <a:rPr lang="cs-CZ" dirty="0" err="1" smtClean="0"/>
              <a:t>reorder</a:t>
            </a:r>
            <a:r>
              <a:rPr lang="cs-CZ" dirty="0" smtClean="0"/>
              <a:t> </a:t>
            </a:r>
            <a:r>
              <a:rPr lang="cs-CZ" dirty="0" err="1" smtClean="0"/>
              <a:t>level</a:t>
            </a:r>
            <a:r>
              <a:rPr lang="cs-CZ" dirty="0" smtClean="0"/>
              <a:t>)</a:t>
            </a:r>
            <a:r>
              <a:rPr lang="en-US" dirty="0" smtClean="0"/>
              <a:t> </a:t>
            </a:r>
            <a:r>
              <a:rPr lang="en-US" dirty="0"/>
              <a:t>is the level of inventory which triggers an action to replenish that particular inventory stock. It is a minimum amount of an item which a firm holds in stock, such that, when stock falls to this amount, the item must be reordered. It is normally calculated as the forecast usage during the replenishment lead time plus safety stock</a:t>
            </a:r>
            <a:endParaRPr lang="cs-CZ"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4437112"/>
            <a:ext cx="5011737" cy="2316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74554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Principle</a:t>
            </a:r>
            <a:r>
              <a:rPr lang="cs-CZ" dirty="0" smtClean="0"/>
              <a:t> </a:t>
            </a:r>
            <a:r>
              <a:rPr lang="cs-CZ" dirty="0" err="1" smtClean="0"/>
              <a:t>of</a:t>
            </a:r>
            <a:r>
              <a:rPr lang="cs-CZ" dirty="0" smtClean="0"/>
              <a:t> </a:t>
            </a:r>
            <a:r>
              <a:rPr lang="cs-CZ" dirty="0" err="1" smtClean="0"/>
              <a:t>inventory</a:t>
            </a:r>
            <a:r>
              <a:rPr lang="cs-CZ" dirty="0" smtClean="0"/>
              <a:t> </a:t>
            </a:r>
            <a:r>
              <a:rPr lang="cs-CZ" dirty="0" err="1" smtClean="0"/>
              <a:t>proportonality</a:t>
            </a:r>
            <a:endParaRPr lang="cs-CZ" dirty="0"/>
          </a:p>
        </p:txBody>
      </p:sp>
      <p:sp>
        <p:nvSpPr>
          <p:cNvPr id="3" name="Zástupný symbol pro obsah 2"/>
          <p:cNvSpPr>
            <a:spLocks noGrp="1"/>
          </p:cNvSpPr>
          <p:nvPr>
            <p:ph idx="1"/>
          </p:nvPr>
        </p:nvSpPr>
        <p:spPr/>
        <p:txBody>
          <a:bodyPr>
            <a:normAutofit fontScale="70000" lnSpcReduction="20000"/>
          </a:bodyPr>
          <a:lstStyle/>
          <a:p>
            <a:r>
              <a:rPr lang="en-US" dirty="0"/>
              <a:t>Inventory proportionality is the goal of demand-driven inventory management. The primary optimal outcome is to have the same number of days' (or hours', etc.) worth of inventory on hand across all products so that the time of runout of all products would be simultaneous. In such a case, there is no "excess inventory," that is, inventory that would be left over of another product when the first product runs out. Excess inventory is sub-optimal because the money spent to obtain it could have been utilized better elsewhere, i.e. to the product that just ran out.</a:t>
            </a:r>
          </a:p>
          <a:p>
            <a:r>
              <a:rPr lang="en-US" dirty="0"/>
              <a:t>The secondary goal of inventory proportionality is inventory minimization. By integrating accurate demand forecasting with inventory management, rather than only looking at past averages, a much more accurate and optimal outcome is expected.</a:t>
            </a:r>
          </a:p>
          <a:p>
            <a:r>
              <a:rPr lang="en-US" dirty="0"/>
              <a:t>Integrating demand forecasting into inventory management in this way also allows for the prediction of the "can fit" point when inventory storage is limited on a per-product basis</a:t>
            </a:r>
          </a:p>
          <a:p>
            <a:endParaRPr lang="cs-CZ" dirty="0"/>
          </a:p>
        </p:txBody>
      </p:sp>
    </p:spTree>
    <p:extLst>
      <p:ext uri="{BB962C8B-B14F-4D97-AF65-F5344CB8AC3E}">
        <p14:creationId xmlns:p14="http://schemas.microsoft.com/office/powerpoint/2010/main" val="25193724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1484784"/>
            <a:ext cx="4602088" cy="460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Zástupný symbol pro obsah 2"/>
          <p:cNvSpPr>
            <a:spLocks noGrp="1"/>
          </p:cNvSpPr>
          <p:nvPr>
            <p:ph idx="1"/>
          </p:nvPr>
        </p:nvSpPr>
        <p:spPr/>
        <p:txBody>
          <a:bodyPr/>
          <a:lstStyle/>
          <a:p>
            <a:endParaRPr lang="cs-CZ" dirty="0"/>
          </a:p>
        </p:txBody>
      </p:sp>
    </p:spTree>
    <p:extLst>
      <p:ext uri="{BB962C8B-B14F-4D97-AF65-F5344CB8AC3E}">
        <p14:creationId xmlns:p14="http://schemas.microsoft.com/office/powerpoint/2010/main" val="366362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EOQ- </a:t>
            </a:r>
            <a:r>
              <a:rPr lang="cs-CZ" dirty="0" err="1" smtClean="0"/>
              <a:t>Economic</a:t>
            </a:r>
            <a:r>
              <a:rPr lang="cs-CZ" dirty="0" smtClean="0"/>
              <a:t> </a:t>
            </a:r>
            <a:r>
              <a:rPr lang="cs-CZ" dirty="0" err="1" smtClean="0"/>
              <a:t>Order</a:t>
            </a:r>
            <a:r>
              <a:rPr lang="cs-CZ" dirty="0" smtClean="0"/>
              <a:t> </a:t>
            </a:r>
            <a:r>
              <a:rPr lang="cs-CZ" dirty="0" err="1" smtClean="0"/>
              <a:t>Quantity</a:t>
            </a:r>
            <a:endParaRPr lang="cs-CZ" dirty="0"/>
          </a:p>
        </p:txBody>
      </p:sp>
      <p:sp>
        <p:nvSpPr>
          <p:cNvPr id="3" name="Zástupný symbol pro obsah 2"/>
          <p:cNvSpPr>
            <a:spLocks noGrp="1"/>
          </p:cNvSpPr>
          <p:nvPr>
            <p:ph idx="1"/>
          </p:nvPr>
        </p:nvSpPr>
        <p:spPr/>
        <p:txBody>
          <a:bodyPr>
            <a:normAutofit fontScale="85000" lnSpcReduction="20000"/>
          </a:bodyPr>
          <a:lstStyle/>
          <a:p>
            <a:r>
              <a:rPr lang="en-GB" dirty="0" smtClean="0"/>
              <a:t>EOQ concerns the inventory costs of a single item </a:t>
            </a:r>
          </a:p>
          <a:p>
            <a:r>
              <a:rPr lang="en-GB" dirty="0" smtClean="0"/>
              <a:t>EOQ does not provide varying lot sizes to match projected variations in demand</a:t>
            </a:r>
          </a:p>
          <a:p>
            <a:r>
              <a:rPr lang="en-GB" dirty="0" smtClean="0"/>
              <a:t>EOQ is based on average demand</a:t>
            </a:r>
          </a:p>
          <a:p>
            <a:r>
              <a:rPr lang="en-GB" dirty="0" smtClean="0"/>
              <a:t>Assumptions:</a:t>
            </a:r>
          </a:p>
          <a:p>
            <a:pPr lvl="1"/>
            <a:r>
              <a:rPr lang="en-GB" dirty="0" smtClean="0"/>
              <a:t>Demand is known and constant, without seasonality</a:t>
            </a:r>
          </a:p>
          <a:p>
            <a:pPr lvl="1"/>
            <a:r>
              <a:rPr lang="en-GB" dirty="0" smtClean="0"/>
              <a:t>Order processing costs are known and constant</a:t>
            </a:r>
          </a:p>
          <a:p>
            <a:pPr lvl="1"/>
            <a:r>
              <a:rPr lang="en-GB" dirty="0" smtClean="0"/>
              <a:t>Cost per unit are constant</a:t>
            </a:r>
          </a:p>
          <a:p>
            <a:pPr lvl="1"/>
            <a:r>
              <a:rPr lang="en-GB" dirty="0" smtClean="0"/>
              <a:t>The entire lot is delivered at one time</a:t>
            </a:r>
          </a:p>
          <a:p>
            <a:pPr lvl="1"/>
            <a:r>
              <a:rPr lang="en-GB" dirty="0" smtClean="0"/>
              <a:t>The holding cost rate is known and </a:t>
            </a:r>
            <a:r>
              <a:rPr lang="en-GB" dirty="0" err="1" smtClean="0"/>
              <a:t>sonstant</a:t>
            </a:r>
            <a:r>
              <a:rPr lang="en-GB" dirty="0" smtClean="0"/>
              <a:t>.</a:t>
            </a:r>
          </a:p>
          <a:p>
            <a:pPr lvl="1"/>
            <a:r>
              <a:rPr lang="en-GB" dirty="0" smtClean="0"/>
              <a:t>Total holding cost are a linear function and depend on holding cost </a:t>
            </a:r>
            <a:r>
              <a:rPr lang="en-GB" dirty="0" err="1" smtClean="0"/>
              <a:t>rarate</a:t>
            </a:r>
            <a:r>
              <a:rPr lang="en-GB" dirty="0" smtClean="0"/>
              <a:t> and quantity ordered.</a:t>
            </a:r>
          </a:p>
          <a:p>
            <a:endParaRPr lang="cs-CZ" dirty="0"/>
          </a:p>
        </p:txBody>
      </p:sp>
    </p:spTree>
    <p:extLst>
      <p:ext uri="{BB962C8B-B14F-4D97-AF65-F5344CB8AC3E}">
        <p14:creationId xmlns:p14="http://schemas.microsoft.com/office/powerpoint/2010/main" val="8005414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ABC </a:t>
            </a:r>
            <a:r>
              <a:rPr lang="cs-CZ" dirty="0" err="1" smtClean="0"/>
              <a:t>inventory</a:t>
            </a:r>
            <a:r>
              <a:rPr lang="cs-CZ" dirty="0" smtClean="0"/>
              <a:t> </a:t>
            </a:r>
            <a:r>
              <a:rPr lang="cs-CZ" dirty="0" err="1" smtClean="0"/>
              <a:t>classification</a:t>
            </a:r>
            <a:endParaRPr lang="cs-CZ" dirty="0"/>
          </a:p>
        </p:txBody>
      </p:sp>
      <p:sp>
        <p:nvSpPr>
          <p:cNvPr id="3" name="Zástupný symbol pro obsah 2"/>
          <p:cNvSpPr>
            <a:spLocks noGrp="1"/>
          </p:cNvSpPr>
          <p:nvPr>
            <p:ph idx="1"/>
          </p:nvPr>
        </p:nvSpPr>
        <p:spPr/>
        <p:txBody>
          <a:bodyPr/>
          <a:lstStyle/>
          <a:p>
            <a:endParaRPr lang="cs-CZ" dirty="0" smtClean="0"/>
          </a:p>
          <a:p>
            <a:endParaRPr lang="cs-CZ" dirty="0"/>
          </a:p>
        </p:txBody>
      </p:sp>
      <p:pic>
        <p:nvPicPr>
          <p:cNvPr id="3076" name="Picture 4" descr="Výsledek obrázku pro abc classification of inventory">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5267684"/>
            <a:ext cx="5784577" cy="1997281"/>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1268760"/>
            <a:ext cx="5715000" cy="398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214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4" name="Šipka doprava 3"/>
          <p:cNvSpPr/>
          <p:nvPr/>
        </p:nvSpPr>
        <p:spPr>
          <a:xfrm>
            <a:off x="1979712" y="2132856"/>
            <a:ext cx="54726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TextovéPole 4"/>
          <p:cNvSpPr txBox="1"/>
          <p:nvPr/>
        </p:nvSpPr>
        <p:spPr>
          <a:xfrm>
            <a:off x="2195736" y="1700808"/>
            <a:ext cx="3168352" cy="369332"/>
          </a:xfrm>
          <a:prstGeom prst="rect">
            <a:avLst/>
          </a:prstGeom>
          <a:noFill/>
        </p:spPr>
        <p:txBody>
          <a:bodyPr wrap="square" rtlCol="0">
            <a:spAutoFit/>
          </a:bodyPr>
          <a:lstStyle/>
          <a:p>
            <a:r>
              <a:rPr lang="cs-CZ" dirty="0" err="1" smtClean="0"/>
              <a:t>Material</a:t>
            </a:r>
            <a:r>
              <a:rPr lang="cs-CZ" dirty="0" smtClean="0"/>
              <a:t> </a:t>
            </a:r>
            <a:r>
              <a:rPr lang="cs-CZ" dirty="0" err="1" smtClean="0"/>
              <a:t>flow</a:t>
            </a:r>
            <a:endParaRPr lang="cs-CZ" dirty="0"/>
          </a:p>
        </p:txBody>
      </p:sp>
      <p:sp>
        <p:nvSpPr>
          <p:cNvPr id="6" name="Šipka doprava 5"/>
          <p:cNvSpPr/>
          <p:nvPr/>
        </p:nvSpPr>
        <p:spPr>
          <a:xfrm rot="10800000">
            <a:off x="1835696" y="5517232"/>
            <a:ext cx="547260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extovéPole 6"/>
          <p:cNvSpPr txBox="1"/>
          <p:nvPr/>
        </p:nvSpPr>
        <p:spPr>
          <a:xfrm>
            <a:off x="5220072" y="5949280"/>
            <a:ext cx="2232248" cy="369332"/>
          </a:xfrm>
          <a:prstGeom prst="rect">
            <a:avLst/>
          </a:prstGeom>
          <a:noFill/>
        </p:spPr>
        <p:txBody>
          <a:bodyPr wrap="square" rtlCol="0">
            <a:spAutoFit/>
          </a:bodyPr>
          <a:lstStyle/>
          <a:p>
            <a:r>
              <a:rPr lang="cs-CZ" dirty="0" err="1" smtClean="0"/>
              <a:t>Information</a:t>
            </a:r>
            <a:r>
              <a:rPr lang="cs-CZ" dirty="0" smtClean="0"/>
              <a:t> </a:t>
            </a:r>
            <a:r>
              <a:rPr lang="cs-CZ" dirty="0" err="1" smtClean="0"/>
              <a:t>flow</a:t>
            </a:r>
            <a:endParaRPr lang="cs-CZ" dirty="0"/>
          </a:p>
        </p:txBody>
      </p:sp>
      <p:pic>
        <p:nvPicPr>
          <p:cNvPr id="9" name="Picture 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22732" y="2822222"/>
            <a:ext cx="4581516" cy="26950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718132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ABC </a:t>
            </a:r>
            <a:r>
              <a:rPr lang="cs-CZ" dirty="0" err="1"/>
              <a:t>inventory</a:t>
            </a:r>
            <a:r>
              <a:rPr lang="cs-CZ" dirty="0"/>
              <a:t> </a:t>
            </a:r>
            <a:r>
              <a:rPr lang="cs-CZ" dirty="0" err="1"/>
              <a:t>classification</a:t>
            </a:r>
            <a:endParaRPr lang="cs-CZ" dirty="0"/>
          </a:p>
        </p:txBody>
      </p:sp>
      <p:sp>
        <p:nvSpPr>
          <p:cNvPr id="3" name="Zástupný symbol pro obsah 2"/>
          <p:cNvSpPr>
            <a:spLocks noGrp="1"/>
          </p:cNvSpPr>
          <p:nvPr>
            <p:ph idx="1"/>
          </p:nvPr>
        </p:nvSpPr>
        <p:spPr/>
        <p:txBody>
          <a:bodyPr>
            <a:normAutofit fontScale="77500" lnSpcReduction="20000"/>
          </a:bodyPr>
          <a:lstStyle/>
          <a:p>
            <a:r>
              <a:rPr lang="en-US" b="1" dirty="0"/>
              <a:t>A-items</a:t>
            </a:r>
            <a:r>
              <a:rPr lang="en-US" dirty="0"/>
              <a:t> are goods which </a:t>
            </a:r>
            <a:r>
              <a:rPr lang="en-US" b="1" dirty="0"/>
              <a:t>annual consumption value</a:t>
            </a:r>
            <a:r>
              <a:rPr lang="en-US" dirty="0"/>
              <a:t> is </a:t>
            </a:r>
            <a:r>
              <a:rPr lang="en-US" b="1" dirty="0"/>
              <a:t>the highest</a:t>
            </a:r>
            <a:r>
              <a:rPr lang="en-US" dirty="0"/>
              <a:t>. The top 70-80% of the annual consumption value of the company typically accounts for only 10-20% of total inventory items.</a:t>
            </a:r>
          </a:p>
          <a:p>
            <a:r>
              <a:rPr lang="en-US" b="1" dirty="0"/>
              <a:t>C-items</a:t>
            </a:r>
            <a:r>
              <a:rPr lang="en-US" dirty="0"/>
              <a:t> are, on the contrary, items with the </a:t>
            </a:r>
            <a:r>
              <a:rPr lang="en-US" b="1" dirty="0"/>
              <a:t>lowest consumption value</a:t>
            </a:r>
            <a:r>
              <a:rPr lang="en-US" dirty="0"/>
              <a:t>. The lower 5% of the annual consumption value typically accounts for 50% of total inventory items.</a:t>
            </a:r>
          </a:p>
          <a:p>
            <a:r>
              <a:rPr lang="en-US" b="1" dirty="0"/>
              <a:t>B-items</a:t>
            </a:r>
            <a:r>
              <a:rPr lang="en-US" dirty="0"/>
              <a:t> are the interclass items, with a </a:t>
            </a:r>
            <a:r>
              <a:rPr lang="en-US" b="1" dirty="0"/>
              <a:t>medium consumption value</a:t>
            </a:r>
            <a:r>
              <a:rPr lang="en-US" dirty="0"/>
              <a:t>. Those 15-25% of annual consumption value typically accounts for 30% of total inventory items.</a:t>
            </a:r>
          </a:p>
          <a:p>
            <a:r>
              <a:rPr lang="cs-CZ" i="1" dirty="0" smtClean="0"/>
              <a:t>(C</a:t>
            </a:r>
            <a:r>
              <a:rPr lang="nb-NO" i="1" dirty="0" smtClean="0"/>
              <a:t>ollignon</a:t>
            </a:r>
            <a:r>
              <a:rPr lang="nb-NO" i="1" dirty="0"/>
              <a:t>, Joannes Vermorel, February </a:t>
            </a:r>
            <a:r>
              <a:rPr lang="nb-NO" i="1" dirty="0" smtClean="0"/>
              <a:t>2012</a:t>
            </a:r>
            <a:r>
              <a:rPr lang="cs-CZ" i="1" dirty="0" smtClean="0"/>
              <a:t>)</a:t>
            </a:r>
            <a:endParaRPr lang="cs-CZ" dirty="0"/>
          </a:p>
        </p:txBody>
      </p:sp>
    </p:spTree>
    <p:extLst>
      <p:ext uri="{BB962C8B-B14F-4D97-AF65-F5344CB8AC3E}">
        <p14:creationId xmlns:p14="http://schemas.microsoft.com/office/powerpoint/2010/main" val="5876403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Inbound</a:t>
            </a:r>
            <a:r>
              <a:rPr lang="cs-CZ" dirty="0" smtClean="0"/>
              <a:t> marketing mix</a:t>
            </a:r>
            <a:endParaRPr lang="cs-CZ" dirty="0"/>
          </a:p>
        </p:txBody>
      </p:sp>
      <p:sp>
        <p:nvSpPr>
          <p:cNvPr id="3" name="Zástupný symbol pro obsah 2"/>
          <p:cNvSpPr>
            <a:spLocks noGrp="1"/>
          </p:cNvSpPr>
          <p:nvPr>
            <p:ph idx="1"/>
          </p:nvPr>
        </p:nvSpPr>
        <p:spPr/>
        <p:txBody>
          <a:bodyPr>
            <a:normAutofit fontScale="70000" lnSpcReduction="20000"/>
          </a:bodyPr>
          <a:lstStyle/>
          <a:p>
            <a:pPr lvl="0"/>
            <a:r>
              <a:rPr lang="en-GB" dirty="0" smtClean="0"/>
              <a:t>Informational and communication mix</a:t>
            </a:r>
          </a:p>
          <a:p>
            <a:pPr lvl="0"/>
            <a:r>
              <a:rPr lang="en-GB" dirty="0" smtClean="0"/>
              <a:t>Mix of products and services</a:t>
            </a:r>
          </a:p>
          <a:p>
            <a:pPr lvl="0"/>
            <a:r>
              <a:rPr lang="en-GB" dirty="0" smtClean="0"/>
              <a:t>Pricing and </a:t>
            </a:r>
            <a:r>
              <a:rPr lang="en-GB" dirty="0" err="1" smtClean="0"/>
              <a:t>contractory</a:t>
            </a:r>
            <a:r>
              <a:rPr lang="en-GB" dirty="0" smtClean="0"/>
              <a:t> mix</a:t>
            </a:r>
          </a:p>
          <a:p>
            <a:pPr lvl="0"/>
            <a:r>
              <a:rPr lang="en-GB" dirty="0" smtClean="0"/>
              <a:t>Logistic mix</a:t>
            </a:r>
          </a:p>
          <a:p>
            <a:endParaRPr lang="en-GB" dirty="0" smtClean="0"/>
          </a:p>
          <a:p>
            <a:pPr marL="0" indent="0">
              <a:buNone/>
            </a:pPr>
            <a:r>
              <a:rPr lang="en-GB" b="1" dirty="0" smtClean="0"/>
              <a:t>Informational and communication mix</a:t>
            </a:r>
            <a:endParaRPr lang="en-GB" dirty="0" smtClean="0"/>
          </a:p>
          <a:p>
            <a:pPr lvl="0"/>
            <a:r>
              <a:rPr lang="en-GB" dirty="0" smtClean="0"/>
              <a:t>Gaining the information from the potential suppliers and communication with the participants on the market (in the area of purchased </a:t>
            </a:r>
            <a:r>
              <a:rPr lang="cs-CZ" dirty="0" err="1"/>
              <a:t>g</a:t>
            </a:r>
            <a:r>
              <a:rPr lang="en-GB" dirty="0" err="1" smtClean="0"/>
              <a:t>oods</a:t>
            </a:r>
            <a:r>
              <a:rPr lang="en-GB" dirty="0" smtClean="0"/>
              <a:t> and services, suppliers, prices, terms of delivery and payment  and so on.</a:t>
            </a:r>
          </a:p>
          <a:p>
            <a:pPr lvl="0"/>
            <a:r>
              <a:rPr lang="en-GB" dirty="0" smtClean="0"/>
              <a:t>Gained information need to be actual and sufficiently detailed. </a:t>
            </a:r>
          </a:p>
          <a:p>
            <a:r>
              <a:rPr lang="en-GB" dirty="0" smtClean="0"/>
              <a:t>Sources of these information are the firm documents such as: accounting, statistics, (operative evidence of individual purchase of the technical department and manufacturing department.)</a:t>
            </a:r>
            <a:endParaRPr lang="en-GB" dirty="0" smtClean="0"/>
          </a:p>
        </p:txBody>
      </p:sp>
    </p:spTree>
    <p:extLst>
      <p:ext uri="{BB962C8B-B14F-4D97-AF65-F5344CB8AC3E}">
        <p14:creationId xmlns:p14="http://schemas.microsoft.com/office/powerpoint/2010/main" val="236241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8018"/>
          </a:xfrm>
        </p:spPr>
        <p:txBody>
          <a:bodyPr>
            <a:normAutofit fontScale="90000"/>
          </a:bodyPr>
          <a:lstStyle/>
          <a:p>
            <a:endParaRPr lang="cs-CZ" dirty="0"/>
          </a:p>
        </p:txBody>
      </p:sp>
      <p:sp>
        <p:nvSpPr>
          <p:cNvPr id="3" name="Zástupný symbol pro obsah 2"/>
          <p:cNvSpPr>
            <a:spLocks noGrp="1"/>
          </p:cNvSpPr>
          <p:nvPr>
            <p:ph idx="1"/>
          </p:nvPr>
        </p:nvSpPr>
        <p:spPr>
          <a:xfrm>
            <a:off x="457200" y="188640"/>
            <a:ext cx="8229600" cy="5937523"/>
          </a:xfrm>
        </p:spPr>
        <p:txBody>
          <a:bodyPr>
            <a:normAutofit lnSpcReduction="10000"/>
          </a:bodyPr>
          <a:lstStyle/>
          <a:p>
            <a:pPr marL="0" indent="0">
              <a:buNone/>
            </a:pPr>
            <a:r>
              <a:rPr lang="en-GB" dirty="0" smtClean="0"/>
              <a:t>The ground of communication mix is in perfect information about suppliers such as: </a:t>
            </a:r>
          </a:p>
          <a:p>
            <a:pPr lvl="0"/>
            <a:r>
              <a:rPr lang="en-GB" dirty="0" smtClean="0"/>
              <a:t>Research of suppliers</a:t>
            </a:r>
          </a:p>
          <a:p>
            <a:pPr lvl="0"/>
            <a:r>
              <a:rPr lang="en-GB" dirty="0" smtClean="0"/>
              <a:t>Choice of supplier</a:t>
            </a:r>
          </a:p>
          <a:p>
            <a:pPr lvl="0"/>
            <a:r>
              <a:rPr lang="en-GB" dirty="0" smtClean="0"/>
              <a:t>Communication during the process of ordering and </a:t>
            </a:r>
            <a:r>
              <a:rPr lang="en-GB" dirty="0" err="1" smtClean="0"/>
              <a:t>contractation</a:t>
            </a:r>
            <a:endParaRPr lang="en-GB" dirty="0" smtClean="0"/>
          </a:p>
          <a:p>
            <a:pPr lvl="0"/>
            <a:r>
              <a:rPr lang="en-GB" dirty="0" smtClean="0"/>
              <a:t>Communication during the delivery of goods </a:t>
            </a:r>
          </a:p>
          <a:p>
            <a:pPr lvl="0"/>
            <a:r>
              <a:rPr lang="en-GB" dirty="0" smtClean="0"/>
              <a:t>Communication after the delivery</a:t>
            </a:r>
          </a:p>
          <a:p>
            <a:pPr lvl="0"/>
            <a:r>
              <a:rPr lang="en-GB" dirty="0" smtClean="0"/>
              <a:t>Evaluation of the supplier and decision concerning the following customer supply relationship. </a:t>
            </a:r>
            <a:endParaRPr lang="en-GB" dirty="0"/>
          </a:p>
        </p:txBody>
      </p:sp>
    </p:spTree>
    <p:extLst>
      <p:ext uri="{BB962C8B-B14F-4D97-AF65-F5344CB8AC3E}">
        <p14:creationId xmlns:p14="http://schemas.microsoft.com/office/powerpoint/2010/main" val="584176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a:xfrm>
            <a:off x="457200" y="332656"/>
            <a:ext cx="8229600" cy="5793507"/>
          </a:xfrm>
        </p:spPr>
        <p:txBody>
          <a:bodyPr>
            <a:normAutofit fontScale="92500" lnSpcReduction="10000"/>
          </a:bodyPr>
          <a:lstStyle/>
          <a:p>
            <a:pPr marL="0" indent="0">
              <a:buNone/>
            </a:pPr>
            <a:r>
              <a:rPr lang="en-GB" b="1" dirty="0" smtClean="0"/>
              <a:t>Product mix and mix of services</a:t>
            </a:r>
          </a:p>
          <a:p>
            <a:r>
              <a:rPr lang="en-GB" dirty="0" smtClean="0"/>
              <a:t>Product mix is based on the decision in these area:</a:t>
            </a:r>
          </a:p>
          <a:p>
            <a:pPr lvl="0"/>
            <a:r>
              <a:rPr lang="en-GB" dirty="0" smtClean="0"/>
              <a:t>Qualitative parameters of each individual product and its substitutes. </a:t>
            </a:r>
          </a:p>
          <a:p>
            <a:pPr lvl="0"/>
            <a:r>
              <a:rPr lang="en-GB" dirty="0" smtClean="0"/>
              <a:t>Wide and deep of purchased product line and assortment</a:t>
            </a:r>
          </a:p>
          <a:p>
            <a:pPr marL="0" indent="0">
              <a:buNone/>
            </a:pPr>
            <a:r>
              <a:rPr lang="en-GB" dirty="0" smtClean="0"/>
              <a:t>The choice of material depends on the specifics and norms demanded by the end users and consumers. (national and international norms).</a:t>
            </a:r>
          </a:p>
          <a:p>
            <a:pPr marL="0" indent="0">
              <a:buNone/>
            </a:pPr>
            <a:r>
              <a:rPr lang="en-GB" dirty="0" smtClean="0"/>
              <a:t>Purchase alternatives: own production, cooperation, leasing </a:t>
            </a:r>
          </a:p>
          <a:p>
            <a:pPr marL="0" lvl="0" indent="0">
              <a:buNone/>
            </a:pPr>
            <a:endParaRPr lang="cs-CZ" dirty="0"/>
          </a:p>
          <a:p>
            <a:pPr marL="0" indent="0">
              <a:buNone/>
            </a:pPr>
            <a:endParaRPr lang="cs-CZ" dirty="0"/>
          </a:p>
        </p:txBody>
      </p:sp>
    </p:spTree>
    <p:extLst>
      <p:ext uri="{BB962C8B-B14F-4D97-AF65-F5344CB8AC3E}">
        <p14:creationId xmlns:p14="http://schemas.microsoft.com/office/powerpoint/2010/main" val="34440954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457200" y="228919"/>
            <a:ext cx="8229600" cy="45719"/>
          </a:xfrm>
        </p:spPr>
        <p:txBody>
          <a:bodyPr>
            <a:normAutofit fontScale="90000"/>
          </a:bodyPr>
          <a:lstStyle/>
          <a:p>
            <a:endParaRPr lang="cs-CZ" dirty="0"/>
          </a:p>
        </p:txBody>
      </p:sp>
      <p:sp>
        <p:nvSpPr>
          <p:cNvPr id="3" name="Zástupný symbol pro obsah 2"/>
          <p:cNvSpPr>
            <a:spLocks noGrp="1"/>
          </p:cNvSpPr>
          <p:nvPr>
            <p:ph idx="1"/>
          </p:nvPr>
        </p:nvSpPr>
        <p:spPr>
          <a:xfrm>
            <a:off x="457200" y="260648"/>
            <a:ext cx="8229600" cy="5865515"/>
          </a:xfrm>
        </p:spPr>
        <p:txBody>
          <a:bodyPr>
            <a:normAutofit fontScale="85000" lnSpcReduction="20000"/>
          </a:bodyPr>
          <a:lstStyle/>
          <a:p>
            <a:pPr marL="0" indent="0">
              <a:buNone/>
            </a:pPr>
            <a:r>
              <a:rPr lang="en-GB" b="1" dirty="0" err="1" smtClean="0"/>
              <a:t>Princing</a:t>
            </a:r>
            <a:r>
              <a:rPr lang="en-GB" b="1" dirty="0" smtClean="0"/>
              <a:t> and </a:t>
            </a:r>
            <a:r>
              <a:rPr lang="en-GB" b="1" dirty="0" err="1" smtClean="0"/>
              <a:t>contractory</a:t>
            </a:r>
            <a:r>
              <a:rPr lang="en-GB" b="1" dirty="0" smtClean="0"/>
              <a:t> mix </a:t>
            </a:r>
          </a:p>
          <a:p>
            <a:r>
              <a:rPr lang="en-GB" dirty="0" smtClean="0"/>
              <a:t>We find the optimal terms for our company , based on the real and actual information concerning the suppliers</a:t>
            </a:r>
          </a:p>
          <a:p>
            <a:r>
              <a:rPr lang="en-GB" dirty="0" smtClean="0"/>
              <a:t>Suppliers compete each other in the area of </a:t>
            </a:r>
            <a:r>
              <a:rPr lang="en-GB" b="1" dirty="0" smtClean="0"/>
              <a:t>products, quality, terms of delivery terms of payment .</a:t>
            </a:r>
          </a:p>
          <a:p>
            <a:r>
              <a:rPr lang="en-GB" dirty="0" smtClean="0"/>
              <a:t>We assume also the </a:t>
            </a:r>
            <a:r>
              <a:rPr lang="en-GB" b="1" dirty="0" smtClean="0"/>
              <a:t>discounts and rebate </a:t>
            </a:r>
            <a:r>
              <a:rPr lang="en-GB" dirty="0" smtClean="0"/>
              <a:t>and eventually </a:t>
            </a:r>
            <a:r>
              <a:rPr lang="en-GB" b="1" dirty="0" smtClean="0"/>
              <a:t>surcharge</a:t>
            </a:r>
            <a:r>
              <a:rPr lang="en-GB" dirty="0" smtClean="0"/>
              <a:t> ( for extra services)</a:t>
            </a:r>
          </a:p>
          <a:p>
            <a:r>
              <a:rPr lang="en-GB" b="1" dirty="0" err="1" smtClean="0"/>
              <a:t>Contractory</a:t>
            </a:r>
            <a:r>
              <a:rPr lang="en-GB" b="1" dirty="0" smtClean="0"/>
              <a:t> mix  </a:t>
            </a:r>
            <a:r>
              <a:rPr lang="en-GB" dirty="0" smtClean="0"/>
              <a:t>includes the decision concerning the way of ordering deliveries. It can be </a:t>
            </a:r>
            <a:r>
              <a:rPr lang="en-GB" b="1" dirty="0" smtClean="0"/>
              <a:t>ordering by samples </a:t>
            </a:r>
            <a:r>
              <a:rPr lang="en-GB" dirty="0" smtClean="0"/>
              <a:t>(e.g. fair trade , exhibition) or </a:t>
            </a:r>
            <a:r>
              <a:rPr lang="en-GB" b="1" dirty="0" smtClean="0"/>
              <a:t>standard ordering</a:t>
            </a:r>
            <a:r>
              <a:rPr lang="en-GB" dirty="0" smtClean="0"/>
              <a:t> ( e.g. repeated order, long-term cooperation within suppliers )</a:t>
            </a:r>
          </a:p>
          <a:p>
            <a:r>
              <a:rPr lang="en-GB" dirty="0" smtClean="0"/>
              <a:t>The economic and administration burden is based on the form of purchase order.</a:t>
            </a:r>
          </a:p>
          <a:p>
            <a:pPr marL="0" indent="0">
              <a:buNone/>
            </a:pPr>
            <a:endParaRPr lang="cs-CZ" dirty="0"/>
          </a:p>
        </p:txBody>
      </p:sp>
    </p:spTree>
    <p:extLst>
      <p:ext uri="{BB962C8B-B14F-4D97-AF65-F5344CB8AC3E}">
        <p14:creationId xmlns:p14="http://schemas.microsoft.com/office/powerpoint/2010/main" val="5023581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274042"/>
          </a:xfrm>
        </p:spPr>
        <p:txBody>
          <a:bodyPr>
            <a:normAutofit fontScale="90000"/>
          </a:bodyPr>
          <a:lstStyle/>
          <a:p>
            <a:endParaRPr lang="cs-CZ" dirty="0"/>
          </a:p>
        </p:txBody>
      </p:sp>
      <p:sp>
        <p:nvSpPr>
          <p:cNvPr id="3" name="Zástupný symbol pro obsah 2"/>
          <p:cNvSpPr>
            <a:spLocks noGrp="1"/>
          </p:cNvSpPr>
          <p:nvPr>
            <p:ph idx="1"/>
          </p:nvPr>
        </p:nvSpPr>
        <p:spPr>
          <a:xfrm>
            <a:off x="457200" y="764704"/>
            <a:ext cx="8229600" cy="5361459"/>
          </a:xfrm>
        </p:spPr>
        <p:txBody>
          <a:bodyPr>
            <a:normAutofit fontScale="92500"/>
          </a:bodyPr>
          <a:lstStyle/>
          <a:p>
            <a:pPr marL="0" indent="0">
              <a:buNone/>
            </a:pPr>
            <a:r>
              <a:rPr lang="en-GB" b="1" dirty="0" smtClean="0"/>
              <a:t>Logistic a delivery mix</a:t>
            </a:r>
          </a:p>
          <a:p>
            <a:pPr lvl="0"/>
            <a:r>
              <a:rPr lang="en-GB" dirty="0" smtClean="0"/>
              <a:t>Is </a:t>
            </a:r>
            <a:r>
              <a:rPr lang="en-GB" dirty="0" err="1" smtClean="0"/>
              <a:t>conected</a:t>
            </a:r>
            <a:r>
              <a:rPr lang="en-GB" dirty="0" smtClean="0"/>
              <a:t> with the decision about purchase realization and its final delivery to the company. </a:t>
            </a:r>
          </a:p>
          <a:p>
            <a:pPr lvl="0"/>
            <a:r>
              <a:rPr lang="en-GB" dirty="0" smtClean="0"/>
              <a:t>Decision include these :</a:t>
            </a:r>
          </a:p>
          <a:p>
            <a:pPr lvl="1"/>
            <a:r>
              <a:rPr lang="en-GB" b="1" dirty="0" smtClean="0"/>
              <a:t>The distribution channel </a:t>
            </a:r>
          </a:p>
          <a:p>
            <a:pPr lvl="1"/>
            <a:r>
              <a:rPr lang="en-GB" b="1" dirty="0" smtClean="0"/>
              <a:t>Bulk of delivery , period of ordering, the solution for the unpredictable problems </a:t>
            </a:r>
          </a:p>
          <a:p>
            <a:pPr lvl="1"/>
            <a:r>
              <a:rPr lang="en-GB" b="1" dirty="0" smtClean="0"/>
              <a:t>Logistic transport in the company : </a:t>
            </a:r>
            <a:r>
              <a:rPr lang="en-GB" dirty="0" smtClean="0"/>
              <a:t>transport , way of manipulation, size of the package, storing, handling and so on. </a:t>
            </a:r>
          </a:p>
          <a:p>
            <a:pPr lvl="1"/>
            <a:r>
              <a:rPr lang="en-GB" b="1" dirty="0" smtClean="0"/>
              <a:t>Technology and organization of logistic processes</a:t>
            </a:r>
            <a:endParaRPr lang="en-GB" dirty="0"/>
          </a:p>
        </p:txBody>
      </p:sp>
    </p:spTree>
    <p:extLst>
      <p:ext uri="{BB962C8B-B14F-4D97-AF65-F5344CB8AC3E}">
        <p14:creationId xmlns:p14="http://schemas.microsoft.com/office/powerpoint/2010/main" val="11334479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88640"/>
            <a:ext cx="8229600" cy="778098"/>
          </a:xfrm>
        </p:spPr>
        <p:txBody>
          <a:bodyPr>
            <a:noAutofit/>
          </a:bodyPr>
          <a:lstStyle/>
          <a:p>
            <a:pPr lvl="1" algn="ctr" rtl="0">
              <a:spcBef>
                <a:spcPct val="0"/>
              </a:spcBef>
            </a:pPr>
            <a:r>
              <a:rPr lang="cs-CZ" sz="2800" kern="1200" dirty="0" err="1" smtClean="0">
                <a:solidFill>
                  <a:schemeClr val="tx1"/>
                </a:solidFill>
                <a:latin typeface="+mj-lt"/>
                <a:ea typeface="+mj-ea"/>
                <a:cs typeface="+mj-cs"/>
              </a:rPr>
              <a:t>Activities</a:t>
            </a:r>
            <a:r>
              <a:rPr lang="cs-CZ" sz="2800" kern="1200" dirty="0" smtClean="0">
                <a:solidFill>
                  <a:schemeClr val="tx1"/>
                </a:solidFill>
                <a:latin typeface="+mj-lt"/>
                <a:ea typeface="+mj-ea"/>
                <a:cs typeface="+mj-cs"/>
              </a:rPr>
              <a:t> </a:t>
            </a:r>
            <a:r>
              <a:rPr lang="cs-CZ" sz="2800" kern="1200" dirty="0" err="1" smtClean="0">
                <a:solidFill>
                  <a:schemeClr val="tx1"/>
                </a:solidFill>
                <a:latin typeface="+mj-lt"/>
                <a:ea typeface="+mj-ea"/>
                <a:cs typeface="+mj-cs"/>
              </a:rPr>
              <a:t>of</a:t>
            </a:r>
            <a:r>
              <a:rPr lang="cs-CZ" sz="2800" kern="1200" dirty="0" smtClean="0">
                <a:solidFill>
                  <a:schemeClr val="tx1"/>
                </a:solidFill>
                <a:latin typeface="+mj-lt"/>
                <a:ea typeface="+mj-ea"/>
                <a:cs typeface="+mj-cs"/>
              </a:rPr>
              <a:t> </a:t>
            </a:r>
            <a:r>
              <a:rPr lang="cs-CZ" sz="2800" kern="1200" dirty="0" err="1" smtClean="0">
                <a:solidFill>
                  <a:schemeClr val="tx1"/>
                </a:solidFill>
                <a:latin typeface="+mj-lt"/>
                <a:ea typeface="+mj-ea"/>
                <a:cs typeface="+mj-cs"/>
              </a:rPr>
              <a:t>procurement</a:t>
            </a:r>
            <a:r>
              <a:rPr lang="cs-CZ" sz="2800" kern="1200" dirty="0" smtClean="0">
                <a:solidFill>
                  <a:schemeClr val="tx1"/>
                </a:solidFill>
                <a:latin typeface="+mj-lt"/>
                <a:ea typeface="+mj-ea"/>
                <a:cs typeface="+mj-cs"/>
              </a:rPr>
              <a:t> management</a:t>
            </a:r>
            <a:r>
              <a:rPr lang="cs-CZ" sz="2800" kern="1200" dirty="0">
                <a:solidFill>
                  <a:schemeClr val="tx1"/>
                </a:solidFill>
                <a:latin typeface="+mj-lt"/>
                <a:ea typeface="+mj-ea"/>
                <a:cs typeface="+mj-cs"/>
              </a:rPr>
              <a:t/>
            </a:r>
            <a:br>
              <a:rPr lang="cs-CZ" sz="2800" kern="1200" dirty="0">
                <a:solidFill>
                  <a:schemeClr val="tx1"/>
                </a:solidFill>
                <a:latin typeface="+mj-lt"/>
                <a:ea typeface="+mj-ea"/>
                <a:cs typeface="+mj-cs"/>
              </a:rPr>
            </a:br>
            <a:endParaRPr lang="cs-CZ" sz="2800" kern="1200" dirty="0">
              <a:solidFill>
                <a:schemeClr val="tx1"/>
              </a:solidFill>
              <a:latin typeface="+mj-lt"/>
              <a:ea typeface="+mj-ea"/>
              <a:cs typeface="+mj-cs"/>
            </a:endParaRPr>
          </a:p>
        </p:txBody>
      </p:sp>
      <p:sp>
        <p:nvSpPr>
          <p:cNvPr id="3" name="Zástupný symbol pro obsah 2"/>
          <p:cNvSpPr>
            <a:spLocks noGrp="1"/>
          </p:cNvSpPr>
          <p:nvPr>
            <p:ph idx="1"/>
          </p:nvPr>
        </p:nvSpPr>
        <p:spPr>
          <a:xfrm>
            <a:off x="457200" y="980728"/>
            <a:ext cx="8229600" cy="5544616"/>
          </a:xfrm>
        </p:spPr>
        <p:txBody>
          <a:bodyPr>
            <a:normAutofit/>
          </a:bodyPr>
          <a:lstStyle/>
          <a:p>
            <a:r>
              <a:rPr lang="cs-CZ" dirty="0" err="1" smtClean="0"/>
              <a:t>The</a:t>
            </a:r>
            <a:r>
              <a:rPr lang="cs-CZ" dirty="0" smtClean="0"/>
              <a:t> </a:t>
            </a:r>
            <a:r>
              <a:rPr lang="cs-CZ" dirty="0" err="1" smtClean="0"/>
              <a:t>goal</a:t>
            </a:r>
            <a:r>
              <a:rPr lang="cs-CZ" dirty="0" smtClean="0"/>
              <a:t> </a:t>
            </a:r>
            <a:r>
              <a:rPr lang="cs-CZ" dirty="0" err="1" smtClean="0"/>
              <a:t>of</a:t>
            </a:r>
            <a:r>
              <a:rPr lang="cs-CZ" dirty="0" smtClean="0"/>
              <a:t> PM :</a:t>
            </a:r>
          </a:p>
          <a:p>
            <a:pPr lvl="1"/>
            <a:r>
              <a:rPr lang="cs-CZ" dirty="0" err="1" smtClean="0"/>
              <a:t>Right</a:t>
            </a:r>
            <a:r>
              <a:rPr lang="cs-CZ" dirty="0" smtClean="0"/>
              <a:t> </a:t>
            </a:r>
            <a:r>
              <a:rPr lang="cs-CZ" dirty="0" err="1" smtClean="0"/>
              <a:t>quality</a:t>
            </a:r>
            <a:endParaRPr lang="cs-CZ" dirty="0" smtClean="0"/>
          </a:p>
          <a:p>
            <a:pPr lvl="1"/>
            <a:r>
              <a:rPr lang="cs-CZ" dirty="0" err="1" smtClean="0"/>
              <a:t>Right</a:t>
            </a:r>
            <a:r>
              <a:rPr lang="cs-CZ" dirty="0" smtClean="0"/>
              <a:t> </a:t>
            </a:r>
            <a:r>
              <a:rPr lang="cs-CZ" dirty="0" err="1" smtClean="0"/>
              <a:t>amount</a:t>
            </a:r>
            <a:endParaRPr lang="cs-CZ" dirty="0" smtClean="0"/>
          </a:p>
          <a:p>
            <a:pPr lvl="1"/>
            <a:r>
              <a:rPr lang="cs-CZ" dirty="0" err="1" smtClean="0"/>
              <a:t>Right</a:t>
            </a:r>
            <a:r>
              <a:rPr lang="cs-CZ" dirty="0" smtClean="0"/>
              <a:t> </a:t>
            </a:r>
            <a:r>
              <a:rPr lang="cs-CZ" dirty="0" err="1" smtClean="0"/>
              <a:t>time</a:t>
            </a:r>
            <a:endParaRPr lang="cs-CZ" dirty="0" smtClean="0"/>
          </a:p>
          <a:p>
            <a:pPr lvl="1"/>
            <a:r>
              <a:rPr lang="cs-CZ" dirty="0" err="1" smtClean="0"/>
              <a:t>Right</a:t>
            </a:r>
            <a:r>
              <a:rPr lang="cs-CZ" dirty="0" smtClean="0"/>
              <a:t> </a:t>
            </a:r>
            <a:r>
              <a:rPr lang="cs-CZ" dirty="0" err="1" smtClean="0"/>
              <a:t>vendors</a:t>
            </a:r>
            <a:endParaRPr lang="cs-CZ" dirty="0" smtClean="0"/>
          </a:p>
          <a:p>
            <a:pPr lvl="1"/>
            <a:r>
              <a:rPr lang="cs-CZ" dirty="0" err="1" smtClean="0"/>
              <a:t>Right</a:t>
            </a:r>
            <a:r>
              <a:rPr lang="cs-CZ" dirty="0" smtClean="0"/>
              <a:t> </a:t>
            </a:r>
            <a:r>
              <a:rPr lang="cs-CZ" dirty="0" err="1" smtClean="0"/>
              <a:t>cost</a:t>
            </a:r>
            <a:endParaRPr lang="cs-CZ" dirty="0" smtClean="0"/>
          </a:p>
          <a:p>
            <a:pPr lvl="1"/>
            <a:r>
              <a:rPr lang="cs-CZ" dirty="0" err="1" smtClean="0"/>
              <a:t>Right</a:t>
            </a:r>
            <a:r>
              <a:rPr lang="cs-CZ" dirty="0" smtClean="0"/>
              <a:t> </a:t>
            </a:r>
            <a:r>
              <a:rPr lang="cs-CZ" dirty="0" err="1" smtClean="0"/>
              <a:t>terms</a:t>
            </a:r>
            <a:endParaRPr lang="cs-CZ" dirty="0" smtClean="0"/>
          </a:p>
          <a:p>
            <a:endParaRPr lang="cs-CZ" dirty="0"/>
          </a:p>
          <a:p>
            <a:endParaRPr lang="cs-CZ" dirty="0" smtClean="0"/>
          </a:p>
          <a:p>
            <a:endParaRPr lang="cs-CZ" dirty="0"/>
          </a:p>
          <a:p>
            <a:pPr marL="457200" lvl="1" indent="0">
              <a:buNone/>
            </a:pPr>
            <a:endParaRPr lang="cs-CZ" dirty="0"/>
          </a:p>
          <a:p>
            <a:endParaRPr lang="cs-CZ" dirty="0"/>
          </a:p>
        </p:txBody>
      </p:sp>
    </p:spTree>
    <p:extLst>
      <p:ext uri="{BB962C8B-B14F-4D97-AF65-F5344CB8AC3E}">
        <p14:creationId xmlns:p14="http://schemas.microsoft.com/office/powerpoint/2010/main" val="361747131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745</TotalTime>
  <Words>2282</Words>
  <Application>Microsoft Office PowerPoint</Application>
  <PresentationFormat>Předvádění na obrazovce (4:3)</PresentationFormat>
  <Paragraphs>159</Paragraphs>
  <Slides>30</Slides>
  <Notes>0</Notes>
  <HiddenSlides>0</HiddenSlides>
  <MMClips>0</MMClips>
  <ScaleCrop>false</ScaleCrop>
  <HeadingPairs>
    <vt:vector size="4" baseType="variant">
      <vt:variant>
        <vt:lpstr>Motiv</vt:lpstr>
      </vt:variant>
      <vt:variant>
        <vt:i4>1</vt:i4>
      </vt:variant>
      <vt:variant>
        <vt:lpstr>Nadpisy snímků</vt:lpstr>
      </vt:variant>
      <vt:variant>
        <vt:i4>30</vt:i4>
      </vt:variant>
    </vt:vector>
  </HeadingPairs>
  <TitlesOfParts>
    <vt:vector size="31" baseType="lpstr">
      <vt:lpstr>Motiv systému Office</vt:lpstr>
      <vt:lpstr>Primary activities</vt:lpstr>
      <vt:lpstr>Inbound logistics</vt:lpstr>
      <vt:lpstr>Prezentace aplikace PowerPoint</vt:lpstr>
      <vt:lpstr>Inbound marketing mix</vt:lpstr>
      <vt:lpstr>Prezentace aplikace PowerPoint</vt:lpstr>
      <vt:lpstr>Prezentace aplikace PowerPoint</vt:lpstr>
      <vt:lpstr>Prezentace aplikace PowerPoint</vt:lpstr>
      <vt:lpstr>Prezentace aplikace PowerPoint</vt:lpstr>
      <vt:lpstr>Activities of procurement management </vt:lpstr>
      <vt:lpstr>Right quality</vt:lpstr>
      <vt:lpstr>Right quantity</vt:lpstr>
      <vt:lpstr>Timing purchases</vt:lpstr>
      <vt:lpstr>Choosing the right vendors</vt:lpstr>
      <vt:lpstr>Getting the right price</vt:lpstr>
      <vt:lpstr>Getting the right payment terms</vt:lpstr>
      <vt:lpstr>The process of purchasing</vt:lpstr>
      <vt:lpstr>Managing inventory </vt:lpstr>
      <vt:lpstr>Reasons for keeping an inventory</vt:lpstr>
      <vt:lpstr>Inventory examples ( wikipedia.org)</vt:lpstr>
      <vt:lpstr>Prezentace aplikace PowerPoint</vt:lpstr>
      <vt:lpstr>Planning inventory investment – start -up</vt:lpstr>
      <vt:lpstr>Planning inventory investment- ongoing business</vt:lpstr>
      <vt:lpstr>Prezentace aplikace PowerPoint</vt:lpstr>
      <vt:lpstr>Prezentace aplikace PowerPoint</vt:lpstr>
      <vt:lpstr>Prezentace aplikace PowerPoint</vt:lpstr>
      <vt:lpstr>Principle of inventory proportonality</vt:lpstr>
      <vt:lpstr>Prezentace aplikace PowerPoint</vt:lpstr>
      <vt:lpstr>EOQ- Economic Order Quantity</vt:lpstr>
      <vt:lpstr>ABC inventory classification</vt:lpstr>
      <vt:lpstr>ABC inventory classification</vt:lpstr>
    </vt:vector>
  </TitlesOfParts>
  <Company>Ekonomicko-správní fakulta Masarykovy univerzity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Primární podnikové funkce</dc:title>
  <dc:creator>Odehnalova Pavla</dc:creator>
  <cp:lastModifiedBy>Odehnalova Pavla</cp:lastModifiedBy>
  <cp:revision>36</cp:revision>
  <dcterms:created xsi:type="dcterms:W3CDTF">2017-02-08T07:50:24Z</dcterms:created>
  <dcterms:modified xsi:type="dcterms:W3CDTF">2019-03-18T08:52:37Z</dcterms:modified>
</cp:coreProperties>
</file>