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4" r:id="rId3"/>
    <p:sldId id="275" r:id="rId4"/>
    <p:sldId id="258" r:id="rId5"/>
    <p:sldId id="276" r:id="rId6"/>
    <p:sldId id="277" r:id="rId7"/>
    <p:sldId id="278" r:id="rId8"/>
    <p:sldId id="279" r:id="rId9"/>
    <p:sldId id="280" r:id="rId10"/>
    <p:sldId id="281" r:id="rId11"/>
    <p:sldId id="259" r:id="rId12"/>
    <p:sldId id="260" r:id="rId13"/>
    <p:sldId id="282" r:id="rId14"/>
    <p:sldId id="262" r:id="rId15"/>
    <p:sldId id="263" r:id="rId16"/>
    <p:sldId id="264" r:id="rId17"/>
    <p:sldId id="265" r:id="rId18"/>
    <p:sldId id="266" r:id="rId19"/>
    <p:sldId id="267" r:id="rId20"/>
    <p:sldId id="268" r:id="rId21"/>
    <p:sldId id="269" r:id="rId22"/>
    <p:sldId id="270" r:id="rId23"/>
    <p:sldId id="271" r:id="rId24"/>
    <p:sldId id="272"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18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711B951-C427-446A-B2CE-5963864F72D4}" type="datetimeFigureOut">
              <a:rPr lang="cs-CZ" smtClean="0"/>
              <a:t>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1133659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711B951-C427-446A-B2CE-5963864F72D4}" type="datetimeFigureOut">
              <a:rPr lang="cs-CZ" smtClean="0"/>
              <a:t>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1095758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711B951-C427-446A-B2CE-5963864F72D4}" type="datetimeFigureOut">
              <a:rPr lang="cs-CZ" smtClean="0"/>
              <a:t>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412057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711B951-C427-446A-B2CE-5963864F72D4}" type="datetimeFigureOut">
              <a:rPr lang="cs-CZ" smtClean="0"/>
              <a:t>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3862932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711B951-C427-446A-B2CE-5963864F72D4}" type="datetimeFigureOut">
              <a:rPr lang="cs-CZ" smtClean="0"/>
              <a:t>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29979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711B951-C427-446A-B2CE-5963864F72D4}" type="datetimeFigureOut">
              <a:rPr lang="cs-CZ" smtClean="0"/>
              <a:t>3.10.2017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717525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711B951-C427-446A-B2CE-5963864F72D4}" type="datetimeFigureOut">
              <a:rPr lang="cs-CZ" smtClean="0"/>
              <a:t>3.10.2017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848334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711B951-C427-446A-B2CE-5963864F72D4}" type="datetimeFigureOut">
              <a:rPr lang="cs-CZ" smtClean="0"/>
              <a:t>3.10.2017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265889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711B951-C427-446A-B2CE-5963864F72D4}" type="datetimeFigureOut">
              <a:rPr lang="cs-CZ" smtClean="0"/>
              <a:t>3.10.2017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1946528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711B951-C427-446A-B2CE-5963864F72D4}" type="datetimeFigureOut">
              <a:rPr lang="cs-CZ" smtClean="0"/>
              <a:t>3.10.2017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2285789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711B951-C427-446A-B2CE-5963864F72D4}" type="datetimeFigureOut">
              <a:rPr lang="cs-CZ" smtClean="0"/>
              <a:t>3.10.2017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3737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11B951-C427-446A-B2CE-5963864F72D4}" type="datetimeFigureOut">
              <a:rPr lang="cs-CZ" smtClean="0"/>
              <a:t>3.10.2017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55828D-E304-4930-860C-267A6E056D6E}" type="slidenum">
              <a:rPr lang="cs-CZ" smtClean="0"/>
              <a:t>‹#›</a:t>
            </a:fld>
            <a:endParaRPr lang="cs-CZ"/>
          </a:p>
        </p:txBody>
      </p:sp>
    </p:spTree>
    <p:extLst>
      <p:ext uri="{BB962C8B-B14F-4D97-AF65-F5344CB8AC3E}">
        <p14:creationId xmlns:p14="http://schemas.microsoft.com/office/powerpoint/2010/main" val="3511923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ec.europa.eu/eurostat/statistics-explained/index.php/Glossary:National_accounts_(NA)" TargetMode="External"/><Relationship Id="rId2" Type="http://schemas.openxmlformats.org/officeDocument/2006/relationships/hyperlink" Target="http://ec.europa.eu/eurostat/statistics-explained/index.php/Glossary:European_Union_(EU)" TargetMode="External"/><Relationship Id="rId1" Type="http://schemas.openxmlformats.org/officeDocument/2006/relationships/slideLayout" Target="../slideLayouts/slideLayout2.xml"/><Relationship Id="rId4" Type="http://schemas.openxmlformats.org/officeDocument/2006/relationships/hyperlink" Target="http://ec.europa.eu/eurostat/statistics-explained/index.php/Glossary:European_statistical_system_(ESS)"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eur-lex.europa.eu/LexUriServ/LexUriServ.do?uri=CELEX:32006R1893:EN:NO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z/url?sa=i&amp;rct=j&amp;q=&amp;esrc=s&amp;source=images&amp;cd=&amp;cad=rja&amp;uact=8&amp;ved=0ahUKEwjuhrPaqdTWAhWCuRoKHWwUCWwQjRwIBw&amp;url=https%3A%2F%2Fwww.researchgate.net%2Ffigure%2F46526724_fig1_Figure-2-The-model-of-organizational-growth-Greiner-1972&amp;psig=AOvVaw3gsaGXt-PuY09Y54fM4hNr&amp;ust=1507115681582559" TargetMode="Externa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czechcompanyincorporation.com/register-company-czech-republi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Types</a:t>
            </a:r>
            <a:r>
              <a:rPr lang="cs-CZ" dirty="0" smtClean="0"/>
              <a:t> </a:t>
            </a:r>
            <a:r>
              <a:rPr lang="cs-CZ" dirty="0" err="1" smtClean="0"/>
              <a:t>of</a:t>
            </a:r>
            <a:r>
              <a:rPr lang="cs-CZ" dirty="0" smtClean="0"/>
              <a:t> </a:t>
            </a:r>
            <a:r>
              <a:rPr lang="cs-CZ" dirty="0" err="1" smtClean="0"/>
              <a:t>enterprises</a:t>
            </a:r>
            <a:r>
              <a:rPr lang="cs-CZ" dirty="0" smtClean="0"/>
              <a:t> </a:t>
            </a:r>
            <a:endParaRPr lang="cs-CZ" dirty="0"/>
          </a:p>
        </p:txBody>
      </p:sp>
      <p:sp>
        <p:nvSpPr>
          <p:cNvPr id="3" name="Zástupný symbol pro obsah 2"/>
          <p:cNvSpPr>
            <a:spLocks noGrp="1"/>
          </p:cNvSpPr>
          <p:nvPr>
            <p:ph idx="1"/>
          </p:nvPr>
        </p:nvSpPr>
        <p:spPr/>
        <p:txBody>
          <a:bodyPr>
            <a:normAutofit/>
          </a:bodyPr>
          <a:lstStyle/>
          <a:p>
            <a:r>
              <a:rPr lang="en-US" dirty="0"/>
              <a:t>Foreigners willing to </a:t>
            </a:r>
            <a:r>
              <a:rPr lang="en-US" b="1" dirty="0"/>
              <a:t>set up a business in Czech Republic</a:t>
            </a:r>
            <a:r>
              <a:rPr lang="en-US" dirty="0"/>
              <a:t> can choose from one of the four main </a:t>
            </a:r>
            <a:r>
              <a:rPr lang="en-US" b="1" dirty="0"/>
              <a:t>types of companies</a:t>
            </a:r>
            <a:r>
              <a:rPr lang="en-US" dirty="0"/>
              <a:t>: </a:t>
            </a:r>
            <a:r>
              <a:rPr lang="en-US" b="1" dirty="0"/>
              <a:t>branch office, partnership, limited liability company and joint stock company.</a:t>
            </a:r>
            <a:endParaRPr lang="cs-CZ" dirty="0" smtClean="0">
              <a:effectLst/>
            </a:endParaRPr>
          </a:p>
        </p:txBody>
      </p:sp>
    </p:spTree>
    <p:extLst>
      <p:ext uri="{BB962C8B-B14F-4D97-AF65-F5344CB8AC3E}">
        <p14:creationId xmlns:p14="http://schemas.microsoft.com/office/powerpoint/2010/main" val="4672505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NACE </a:t>
            </a:r>
            <a:r>
              <a:rPr lang="cs-CZ" dirty="0" err="1" smtClean="0"/>
              <a:t>classification</a:t>
            </a:r>
            <a:endParaRPr lang="cs-CZ" dirty="0"/>
          </a:p>
        </p:txBody>
      </p:sp>
      <p:sp>
        <p:nvSpPr>
          <p:cNvPr id="3" name="Zástupný symbol pro obsah 2"/>
          <p:cNvSpPr>
            <a:spLocks noGrp="1"/>
          </p:cNvSpPr>
          <p:nvPr>
            <p:ph idx="1"/>
          </p:nvPr>
        </p:nvSpPr>
        <p:spPr/>
        <p:txBody>
          <a:bodyPr>
            <a:normAutofit fontScale="77500" lnSpcReduction="20000"/>
          </a:bodyPr>
          <a:lstStyle/>
          <a:p>
            <a:r>
              <a:rPr lang="en-US" dirty="0"/>
              <a:t>The </a:t>
            </a:r>
            <a:r>
              <a:rPr lang="en-US" b="1" dirty="0"/>
              <a:t>Statistical classification of economic activities in the European Community</a:t>
            </a:r>
            <a:r>
              <a:rPr lang="en-US" dirty="0"/>
              <a:t>, abbreviated as </a:t>
            </a:r>
            <a:r>
              <a:rPr lang="en-US" b="1" dirty="0"/>
              <a:t>NACE</a:t>
            </a:r>
            <a:r>
              <a:rPr lang="en-US" dirty="0"/>
              <a:t>, is the classification of economic activities in the </a:t>
            </a:r>
            <a:r>
              <a:rPr lang="en-US" dirty="0">
                <a:hlinkClick r:id="rId2"/>
              </a:rPr>
              <a:t>European Union (EU)</a:t>
            </a:r>
            <a:r>
              <a:rPr lang="en-US" dirty="0"/>
              <a:t>; the term NACE is derived from the French </a:t>
            </a:r>
            <a:r>
              <a:rPr lang="en-US" b="1" i="1" dirty="0"/>
              <a:t>N</a:t>
            </a:r>
            <a:r>
              <a:rPr lang="en-US" i="1" dirty="0"/>
              <a:t>omenclature </a:t>
            </a:r>
            <a:r>
              <a:rPr lang="en-US" i="1" dirty="0" err="1"/>
              <a:t>statistique</a:t>
            </a:r>
            <a:r>
              <a:rPr lang="en-US" i="1" dirty="0"/>
              <a:t> des </a:t>
            </a:r>
            <a:r>
              <a:rPr lang="en-US" b="1" i="1" dirty="0" err="1"/>
              <a:t>a</a:t>
            </a:r>
            <a:r>
              <a:rPr lang="en-US" i="1" dirty="0" err="1"/>
              <a:t>ctivités</a:t>
            </a:r>
            <a:r>
              <a:rPr lang="en-US" i="1" dirty="0"/>
              <a:t> </a:t>
            </a:r>
            <a:r>
              <a:rPr lang="en-US" i="1" dirty="0" err="1"/>
              <a:t>économiques</a:t>
            </a:r>
            <a:r>
              <a:rPr lang="en-US" i="1" dirty="0"/>
              <a:t> </a:t>
            </a:r>
            <a:r>
              <a:rPr lang="en-US" i="1" dirty="0" err="1"/>
              <a:t>dans</a:t>
            </a:r>
            <a:r>
              <a:rPr lang="en-US" i="1" dirty="0"/>
              <a:t> la </a:t>
            </a:r>
            <a:r>
              <a:rPr lang="en-US" b="1" i="1" dirty="0" err="1"/>
              <a:t>C</a:t>
            </a:r>
            <a:r>
              <a:rPr lang="en-US" i="1" dirty="0" err="1"/>
              <a:t>ommunauté</a:t>
            </a:r>
            <a:r>
              <a:rPr lang="en-US" i="1" dirty="0"/>
              <a:t> </a:t>
            </a:r>
            <a:r>
              <a:rPr lang="en-US" b="1" i="1" dirty="0" err="1"/>
              <a:t>e</a:t>
            </a:r>
            <a:r>
              <a:rPr lang="en-US" i="1" dirty="0" err="1"/>
              <a:t>uropéenne</a:t>
            </a:r>
            <a:r>
              <a:rPr lang="en-US" dirty="0"/>
              <a:t>. Various NACE versions have been developed since 1970. </a:t>
            </a:r>
          </a:p>
          <a:p>
            <a:r>
              <a:rPr lang="en-US" dirty="0"/>
              <a:t>NACE is a four-digit classification providing the framework for collecting and presenting a large range of statistical data according to economic activity in the fields of economic statistics (e.g. production, employment and </a:t>
            </a:r>
            <a:r>
              <a:rPr lang="en-US" dirty="0">
                <a:hlinkClick r:id="rId3"/>
              </a:rPr>
              <a:t>national accounts</a:t>
            </a:r>
            <a:r>
              <a:rPr lang="en-US" dirty="0"/>
              <a:t>) and in other statistical domains developed within the </a:t>
            </a:r>
            <a:r>
              <a:rPr lang="en-US" dirty="0">
                <a:hlinkClick r:id="rId4"/>
              </a:rPr>
              <a:t>European statistical system (ESS)</a:t>
            </a:r>
            <a:r>
              <a:rPr lang="en-US" dirty="0"/>
              <a:t>. </a:t>
            </a:r>
          </a:p>
          <a:p>
            <a:r>
              <a:rPr lang="cs-CZ" dirty="0" smtClean="0"/>
              <a:t>(</a:t>
            </a:r>
            <a:r>
              <a:rPr lang="cs-CZ" dirty="0" err="1" smtClean="0"/>
              <a:t>Source:ec.europa.eu</a:t>
            </a:r>
            <a:r>
              <a:rPr lang="cs-CZ" dirty="0" smtClean="0"/>
              <a:t>)</a:t>
            </a:r>
            <a:endParaRPr lang="cs-CZ" dirty="0"/>
          </a:p>
        </p:txBody>
      </p:sp>
    </p:spTree>
    <p:extLst>
      <p:ext uri="{BB962C8B-B14F-4D97-AF65-F5344CB8AC3E}">
        <p14:creationId xmlns:p14="http://schemas.microsoft.com/office/powerpoint/2010/main" val="26155650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t>Structure and coding of NACE</a:t>
            </a:r>
            <a:br>
              <a:rPr lang="en-US" b="1" dirty="0"/>
            </a:br>
            <a:endParaRPr lang="cs-CZ" dirty="0"/>
          </a:p>
        </p:txBody>
      </p:sp>
      <p:sp>
        <p:nvSpPr>
          <p:cNvPr id="5" name="Obdélník 4"/>
          <p:cNvSpPr/>
          <p:nvPr/>
        </p:nvSpPr>
        <p:spPr>
          <a:xfrm>
            <a:off x="485203" y="1786671"/>
            <a:ext cx="8208912" cy="4524315"/>
          </a:xfrm>
          <a:prstGeom prst="rect">
            <a:avLst/>
          </a:prstGeom>
        </p:spPr>
        <p:txBody>
          <a:bodyPr wrap="square">
            <a:spAutoFit/>
          </a:bodyPr>
          <a:lstStyle/>
          <a:p>
            <a:r>
              <a:rPr lang="en-US" sz="2400" dirty="0" smtClean="0"/>
              <a:t>NACE </a:t>
            </a:r>
            <a:r>
              <a:rPr lang="en-US" sz="2400" dirty="0"/>
              <a:t>consists of a hierarchical structure (as established in the </a:t>
            </a:r>
            <a:r>
              <a:rPr lang="en-US" sz="2400" dirty="0">
                <a:hlinkClick r:id="rId2"/>
              </a:rPr>
              <a:t>NACE Regulation</a:t>
            </a:r>
            <a:r>
              <a:rPr lang="en-US" sz="2400" dirty="0"/>
              <a:t>), the introductory guidelines and the explanatory notes. The structure of NACE is described in the NACE Regulation as follows: </a:t>
            </a:r>
          </a:p>
          <a:p>
            <a:pPr marL="285750" indent="-285750">
              <a:buFont typeface="Arial" pitchFamily="34" charset="0"/>
              <a:buChar char="•"/>
            </a:pPr>
            <a:r>
              <a:rPr lang="en-US" sz="2400" dirty="0" smtClean="0"/>
              <a:t> </a:t>
            </a:r>
            <a:r>
              <a:rPr lang="en-US" sz="2400" dirty="0"/>
              <a:t>first level consisting of headings identified by an alphabetical code (</a:t>
            </a:r>
            <a:r>
              <a:rPr lang="en-US" sz="2400" b="1" dirty="0"/>
              <a:t>sections</a:t>
            </a:r>
            <a:r>
              <a:rPr lang="en-US" sz="2400" dirty="0"/>
              <a:t>), </a:t>
            </a:r>
          </a:p>
          <a:p>
            <a:pPr marL="285750" indent="-285750">
              <a:buFont typeface="Arial" pitchFamily="34" charset="0"/>
              <a:buChar char="•"/>
            </a:pPr>
            <a:r>
              <a:rPr lang="en-US" sz="2400" dirty="0" smtClean="0"/>
              <a:t>second </a:t>
            </a:r>
            <a:r>
              <a:rPr lang="en-US" sz="2400" dirty="0"/>
              <a:t>level consisting of headings identified by a two-digit numerical code (</a:t>
            </a:r>
            <a:r>
              <a:rPr lang="en-US" sz="2400" b="1" dirty="0"/>
              <a:t>divisions</a:t>
            </a:r>
            <a:r>
              <a:rPr lang="en-US" sz="2400" dirty="0"/>
              <a:t>), </a:t>
            </a:r>
          </a:p>
          <a:p>
            <a:pPr marL="285750" indent="-285750">
              <a:buFont typeface="Arial" pitchFamily="34" charset="0"/>
              <a:buChar char="•"/>
            </a:pPr>
            <a:r>
              <a:rPr lang="en-US" sz="2400" dirty="0" smtClean="0"/>
              <a:t>third </a:t>
            </a:r>
            <a:r>
              <a:rPr lang="en-US" sz="2400" dirty="0"/>
              <a:t>level consisting of headings identified by a three-digit numerical code (</a:t>
            </a:r>
            <a:r>
              <a:rPr lang="en-US" sz="2400" b="1" dirty="0"/>
              <a:t>groups</a:t>
            </a:r>
            <a:r>
              <a:rPr lang="en-US" sz="2400" dirty="0"/>
              <a:t>), </a:t>
            </a:r>
            <a:endParaRPr lang="cs-CZ" sz="2400" dirty="0" smtClean="0"/>
          </a:p>
          <a:p>
            <a:pPr marL="285750" indent="-285750">
              <a:buFont typeface="Arial" pitchFamily="34" charset="0"/>
              <a:buChar char="•"/>
            </a:pPr>
            <a:r>
              <a:rPr lang="en-US" sz="2400" dirty="0" smtClean="0"/>
              <a:t>fourth </a:t>
            </a:r>
            <a:r>
              <a:rPr lang="en-US" sz="2400" dirty="0"/>
              <a:t>level consisting of headings identified by a four-digit numerical code (</a:t>
            </a:r>
            <a:r>
              <a:rPr lang="en-US" sz="2400" b="1" dirty="0"/>
              <a:t>classes</a:t>
            </a:r>
            <a:r>
              <a:rPr lang="en-US" sz="2400" dirty="0"/>
              <a:t>). </a:t>
            </a:r>
          </a:p>
        </p:txBody>
      </p:sp>
    </p:spTree>
    <p:extLst>
      <p:ext uri="{BB962C8B-B14F-4D97-AF65-F5344CB8AC3E}">
        <p14:creationId xmlns:p14="http://schemas.microsoft.com/office/powerpoint/2010/main" val="4185922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Specifics</a:t>
            </a:r>
            <a:r>
              <a:rPr lang="cs-CZ" dirty="0" smtClean="0"/>
              <a:t> </a:t>
            </a:r>
            <a:r>
              <a:rPr lang="cs-CZ" dirty="0" err="1" smtClean="0"/>
              <a:t>of</a:t>
            </a:r>
            <a:r>
              <a:rPr lang="cs-CZ" dirty="0" smtClean="0"/>
              <a:t> </a:t>
            </a:r>
            <a:r>
              <a:rPr lang="cs-CZ" dirty="0" err="1" smtClean="0"/>
              <a:t>production</a:t>
            </a:r>
            <a:r>
              <a:rPr lang="cs-CZ" dirty="0" smtClean="0"/>
              <a:t> </a:t>
            </a:r>
            <a:r>
              <a:rPr lang="cs-CZ" dirty="0" err="1" smtClean="0"/>
              <a:t>enterprises</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err="1" smtClean="0"/>
              <a:t>Three</a:t>
            </a:r>
            <a:r>
              <a:rPr lang="cs-CZ" dirty="0" smtClean="0"/>
              <a:t> </a:t>
            </a:r>
            <a:r>
              <a:rPr lang="cs-CZ" dirty="0" err="1"/>
              <a:t>main</a:t>
            </a:r>
            <a:r>
              <a:rPr lang="cs-CZ" dirty="0"/>
              <a:t> </a:t>
            </a:r>
            <a:r>
              <a:rPr lang="cs-CZ" dirty="0" err="1"/>
              <a:t>production</a:t>
            </a:r>
            <a:r>
              <a:rPr lang="cs-CZ" dirty="0"/>
              <a:t> </a:t>
            </a:r>
            <a:r>
              <a:rPr lang="cs-CZ" dirty="0" err="1"/>
              <a:t>methods</a:t>
            </a:r>
            <a:r>
              <a:rPr lang="cs-CZ" dirty="0"/>
              <a:t> </a:t>
            </a:r>
            <a:r>
              <a:rPr lang="cs-CZ" dirty="0" smtClean="0">
                <a:effectLst/>
              </a:rPr>
              <a:t>: </a:t>
            </a:r>
          </a:p>
          <a:p>
            <a:pPr lvl="1"/>
            <a:r>
              <a:rPr lang="en-US" b="1" dirty="0" smtClean="0"/>
              <a:t>jobbing</a:t>
            </a:r>
            <a:r>
              <a:rPr lang="en-US" dirty="0" smtClean="0"/>
              <a:t> </a:t>
            </a:r>
            <a:r>
              <a:rPr lang="en-US" dirty="0"/>
              <a:t>or </a:t>
            </a:r>
            <a:r>
              <a:rPr lang="en-US" b="1" dirty="0"/>
              <a:t>one-off production</a:t>
            </a:r>
            <a:r>
              <a:rPr lang="en-US" dirty="0"/>
              <a:t>, involves producing custom work, such as a one-off product for a specific customer or a small batch of work in quantities usually less than those of mass-market products</a:t>
            </a:r>
            <a:r>
              <a:rPr lang="cs-CZ" dirty="0" smtClean="0"/>
              <a:t>  (</a:t>
            </a:r>
            <a:r>
              <a:rPr lang="cs-CZ" dirty="0" err="1" smtClean="0"/>
              <a:t>tayloring</a:t>
            </a:r>
            <a:r>
              <a:rPr lang="cs-CZ" dirty="0" smtClean="0"/>
              <a:t> </a:t>
            </a:r>
            <a:r>
              <a:rPr lang="cs-CZ" dirty="0" err="1" smtClean="0"/>
              <a:t>of</a:t>
            </a:r>
            <a:r>
              <a:rPr lang="cs-CZ" dirty="0" smtClean="0"/>
              <a:t> </a:t>
            </a:r>
            <a:r>
              <a:rPr lang="cs-CZ" dirty="0" err="1" smtClean="0"/>
              <a:t>expensive</a:t>
            </a:r>
            <a:r>
              <a:rPr lang="cs-CZ" dirty="0" smtClean="0"/>
              <a:t> man </a:t>
            </a:r>
            <a:r>
              <a:rPr lang="cs-CZ" dirty="0" err="1" smtClean="0"/>
              <a:t>suits</a:t>
            </a:r>
            <a:r>
              <a:rPr lang="cs-CZ" dirty="0" smtClean="0"/>
              <a:t>)</a:t>
            </a:r>
          </a:p>
          <a:p>
            <a:pPr lvl="1"/>
            <a:r>
              <a:rPr lang="cs-CZ" b="1" dirty="0" err="1" smtClean="0"/>
              <a:t>Batch</a:t>
            </a:r>
            <a:r>
              <a:rPr lang="cs-CZ" b="1" dirty="0" smtClean="0"/>
              <a:t> </a:t>
            </a:r>
            <a:r>
              <a:rPr lang="cs-CZ" b="1" dirty="0" err="1" smtClean="0"/>
              <a:t>production</a:t>
            </a:r>
            <a:r>
              <a:rPr lang="cs-CZ" dirty="0" smtClean="0"/>
              <a:t> - </a:t>
            </a:r>
            <a:r>
              <a:rPr lang="en-US" dirty="0"/>
              <a:t>the object in question is created stage by stage over a series of workstations, and different batches of products are made </a:t>
            </a:r>
            <a:r>
              <a:rPr lang="cs-CZ" dirty="0" smtClean="0"/>
              <a:t>(</a:t>
            </a:r>
            <a:r>
              <a:rPr lang="cs-CZ" dirty="0" err="1" smtClean="0"/>
              <a:t>cars</a:t>
            </a:r>
            <a:r>
              <a:rPr lang="cs-CZ" dirty="0"/>
              <a:t>)</a:t>
            </a:r>
            <a:endParaRPr lang="cs-CZ" dirty="0" smtClean="0"/>
          </a:p>
          <a:p>
            <a:pPr lvl="1"/>
            <a:r>
              <a:rPr lang="cs-CZ" b="1" dirty="0" err="1" smtClean="0"/>
              <a:t>Mass</a:t>
            </a:r>
            <a:r>
              <a:rPr lang="cs-CZ" b="1" dirty="0" smtClean="0"/>
              <a:t> </a:t>
            </a:r>
            <a:r>
              <a:rPr lang="cs-CZ" b="1" dirty="0" err="1" smtClean="0"/>
              <a:t>production</a:t>
            </a:r>
            <a:r>
              <a:rPr lang="cs-CZ" b="1" dirty="0" smtClean="0"/>
              <a:t> </a:t>
            </a:r>
            <a:r>
              <a:rPr lang="cs-CZ" dirty="0" smtClean="0"/>
              <a:t>– </a:t>
            </a:r>
            <a:r>
              <a:rPr lang="en-US" dirty="0"/>
              <a:t>also known as flow production or continuous production, is the production of large amounts of standardized products, including and especially on assembly lines</a:t>
            </a:r>
            <a:endParaRPr lang="cs-CZ" dirty="0"/>
          </a:p>
        </p:txBody>
      </p:sp>
    </p:spTree>
    <p:extLst>
      <p:ext uri="{BB962C8B-B14F-4D97-AF65-F5344CB8AC3E}">
        <p14:creationId xmlns:p14="http://schemas.microsoft.com/office/powerpoint/2010/main" val="4302801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Specifics</a:t>
            </a:r>
            <a:r>
              <a:rPr lang="cs-CZ" dirty="0"/>
              <a:t> </a:t>
            </a:r>
            <a:r>
              <a:rPr lang="cs-CZ" dirty="0" err="1" smtClean="0"/>
              <a:t>of</a:t>
            </a:r>
            <a:r>
              <a:rPr lang="cs-CZ" dirty="0" smtClean="0"/>
              <a:t> </a:t>
            </a:r>
            <a:r>
              <a:rPr lang="cs-CZ" dirty="0" err="1" smtClean="0"/>
              <a:t>production</a:t>
            </a:r>
            <a:r>
              <a:rPr lang="cs-CZ" dirty="0" smtClean="0"/>
              <a:t> </a:t>
            </a:r>
            <a:r>
              <a:rPr lang="cs-CZ" dirty="0" err="1" smtClean="0"/>
              <a:t>enterprises</a:t>
            </a:r>
            <a:r>
              <a:rPr lang="cs-CZ" dirty="0" smtClean="0"/>
              <a:t> </a:t>
            </a:r>
            <a:r>
              <a:rPr lang="cs-CZ" sz="1600" dirty="0" smtClean="0"/>
              <a:t>(www.open.edu)</a:t>
            </a:r>
            <a:endParaRPr lang="cs-CZ" sz="1600" dirty="0"/>
          </a:p>
        </p:txBody>
      </p:sp>
      <p:sp>
        <p:nvSpPr>
          <p:cNvPr id="3" name="Zástupný symbol pro obsah 2"/>
          <p:cNvSpPr>
            <a:spLocks noGrp="1"/>
          </p:cNvSpPr>
          <p:nvPr>
            <p:ph idx="1"/>
          </p:nvPr>
        </p:nvSpPr>
        <p:spPr/>
        <p:txBody>
          <a:bodyPr>
            <a:normAutofit fontScale="70000" lnSpcReduction="20000"/>
          </a:bodyPr>
          <a:lstStyle/>
          <a:p>
            <a:r>
              <a:rPr lang="en-US" dirty="0"/>
              <a:t>Economists often distinguish three broad sectors of the </a:t>
            </a:r>
            <a:r>
              <a:rPr lang="en-US" dirty="0" smtClean="0"/>
              <a:t>economy</a:t>
            </a:r>
            <a:r>
              <a:rPr lang="cs-CZ" dirty="0" smtClean="0"/>
              <a:t>(www.open.edu)</a:t>
            </a:r>
            <a:r>
              <a:rPr lang="en-US" dirty="0" smtClean="0"/>
              <a:t>: </a:t>
            </a:r>
            <a:endParaRPr lang="en-US" dirty="0"/>
          </a:p>
          <a:p>
            <a:r>
              <a:rPr lang="en-US" b="1" dirty="0"/>
              <a:t>The primary sector </a:t>
            </a:r>
            <a:r>
              <a:rPr lang="cs-CZ" b="1" dirty="0" smtClean="0"/>
              <a:t>- </a:t>
            </a:r>
            <a:r>
              <a:rPr lang="en-US" dirty="0" smtClean="0"/>
              <a:t>involves </a:t>
            </a:r>
            <a:r>
              <a:rPr lang="en-US" dirty="0"/>
              <a:t>extracting and harvesting natural products from the earth (for example, agriculture, fishing and mining).</a:t>
            </a:r>
          </a:p>
          <a:p>
            <a:r>
              <a:rPr lang="en-US" b="1" dirty="0"/>
              <a:t>The secondary sector </a:t>
            </a:r>
            <a:r>
              <a:rPr lang="cs-CZ" b="1" dirty="0" smtClean="0"/>
              <a:t> - </a:t>
            </a:r>
            <a:r>
              <a:rPr lang="en-US" dirty="0" smtClean="0"/>
              <a:t>consists </a:t>
            </a:r>
            <a:r>
              <a:rPr lang="en-US" dirty="0"/>
              <a:t>of processing (for example, the processing of food stuffs produced by agriculture), manufacturing and construction. That is to say, the secondary sector takes the products from the primary sector and does something more with them.</a:t>
            </a:r>
          </a:p>
          <a:p>
            <a:r>
              <a:rPr lang="en-US" b="1" dirty="0"/>
              <a:t>The tertiary sector </a:t>
            </a:r>
            <a:r>
              <a:rPr lang="cs-CZ" b="1" dirty="0" smtClean="0"/>
              <a:t>- </a:t>
            </a:r>
            <a:r>
              <a:rPr lang="en-US" dirty="0" smtClean="0"/>
              <a:t>provides </a:t>
            </a:r>
            <a:r>
              <a:rPr lang="en-US" dirty="0"/>
              <a:t>services, such as retail services, entertainment or financial services</a:t>
            </a:r>
            <a:r>
              <a:rPr lang="en-US" dirty="0" smtClean="0"/>
              <a:t>.</a:t>
            </a:r>
            <a:endParaRPr lang="cs-CZ" dirty="0" smtClean="0"/>
          </a:p>
          <a:p>
            <a:r>
              <a:rPr lang="cs-CZ" b="1" dirty="0" err="1" smtClean="0"/>
              <a:t>The</a:t>
            </a:r>
            <a:r>
              <a:rPr lang="cs-CZ" b="1" dirty="0" smtClean="0"/>
              <a:t> </a:t>
            </a:r>
            <a:r>
              <a:rPr lang="en-US" b="1" dirty="0" smtClean="0"/>
              <a:t>fourth sector</a:t>
            </a:r>
            <a:r>
              <a:rPr lang="cs-CZ" b="1" dirty="0"/>
              <a:t> </a:t>
            </a:r>
            <a:r>
              <a:rPr lang="cs-CZ" dirty="0" smtClean="0"/>
              <a:t>-</a:t>
            </a:r>
            <a:r>
              <a:rPr lang="en-US" dirty="0" smtClean="0"/>
              <a:t> </a:t>
            </a:r>
            <a:r>
              <a:rPr lang="en-US" dirty="0"/>
              <a:t>is made up of intellectual activities, such as education</a:t>
            </a:r>
          </a:p>
          <a:p>
            <a:endParaRPr lang="cs-CZ" dirty="0"/>
          </a:p>
        </p:txBody>
      </p:sp>
    </p:spTree>
    <p:extLst>
      <p:ext uri="{BB962C8B-B14F-4D97-AF65-F5344CB8AC3E}">
        <p14:creationId xmlns:p14="http://schemas.microsoft.com/office/powerpoint/2010/main" val="474929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1143000"/>
          </a:xfrm>
        </p:spPr>
        <p:txBody>
          <a:bodyPr>
            <a:normAutofit/>
          </a:bodyPr>
          <a:lstStyle/>
          <a:p>
            <a:r>
              <a:rPr lang="en-US" sz="3200" dirty="0" smtClean="0"/>
              <a:t>Specifics of production enterprises </a:t>
            </a:r>
            <a:r>
              <a:rPr lang="en-US" sz="3200" b="1" dirty="0" smtClean="0"/>
              <a:t>– Agriculture and forestry</a:t>
            </a:r>
            <a:endParaRPr lang="en-US" sz="3200" b="1" dirty="0"/>
          </a:p>
        </p:txBody>
      </p:sp>
      <p:sp>
        <p:nvSpPr>
          <p:cNvPr id="3" name="Zástupný symbol pro obsah 2"/>
          <p:cNvSpPr>
            <a:spLocks noGrp="1"/>
          </p:cNvSpPr>
          <p:nvPr>
            <p:ph idx="1"/>
          </p:nvPr>
        </p:nvSpPr>
        <p:spPr/>
        <p:txBody>
          <a:bodyPr>
            <a:normAutofit fontScale="92500" lnSpcReduction="10000"/>
          </a:bodyPr>
          <a:lstStyle/>
          <a:p>
            <a:r>
              <a:rPr lang="en-US" b="1" dirty="0" smtClean="0">
                <a:effectLst/>
              </a:rPr>
              <a:t>Dependence on natural conditions</a:t>
            </a:r>
          </a:p>
          <a:p>
            <a:pPr lvl="0"/>
            <a:r>
              <a:rPr lang="en-US" b="1" dirty="0" smtClean="0"/>
              <a:t>Temporal discrepancy of production and operation processes</a:t>
            </a:r>
            <a:r>
              <a:rPr lang="en-US" dirty="0" smtClean="0"/>
              <a:t> – typically for vegetable production – growth of wheat and its harvest</a:t>
            </a:r>
          </a:p>
          <a:p>
            <a:pPr lvl="0"/>
            <a:r>
              <a:rPr lang="en-US" b="1" dirty="0" smtClean="0"/>
              <a:t>Seasonality</a:t>
            </a:r>
            <a:endParaRPr lang="en-US" dirty="0" smtClean="0"/>
          </a:p>
          <a:p>
            <a:r>
              <a:rPr lang="en-US" dirty="0" smtClean="0"/>
              <a:t>Results: </a:t>
            </a:r>
          </a:p>
          <a:p>
            <a:pPr lvl="1"/>
            <a:r>
              <a:rPr lang="en-US" dirty="0" smtClean="0"/>
              <a:t>Complicated organization of work</a:t>
            </a:r>
          </a:p>
          <a:p>
            <a:pPr lvl="1"/>
            <a:r>
              <a:rPr lang="en-US" dirty="0" smtClean="0"/>
              <a:t>High demands on manufacturers – needs of knowledge and adaptability</a:t>
            </a:r>
          </a:p>
          <a:p>
            <a:pPr lvl="1"/>
            <a:r>
              <a:rPr lang="en-US" dirty="0" smtClean="0"/>
              <a:t>  Unstable working hours and unstable profit</a:t>
            </a:r>
          </a:p>
          <a:p>
            <a:endParaRPr lang="cs-CZ" dirty="0"/>
          </a:p>
        </p:txBody>
      </p:sp>
    </p:spTree>
    <p:extLst>
      <p:ext uri="{BB962C8B-B14F-4D97-AF65-F5344CB8AC3E}">
        <p14:creationId xmlns:p14="http://schemas.microsoft.com/office/powerpoint/2010/main" val="3090779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3200" b="1" dirty="0" smtClean="0"/>
              <a:t>Specifics of production enterprises – Building and construction enterprises</a:t>
            </a:r>
            <a:endParaRPr lang="en-US" sz="3200" b="1" dirty="0"/>
          </a:p>
        </p:txBody>
      </p:sp>
      <p:sp>
        <p:nvSpPr>
          <p:cNvPr id="3" name="Zástupný symbol pro obsah 2"/>
          <p:cNvSpPr>
            <a:spLocks noGrp="1"/>
          </p:cNvSpPr>
          <p:nvPr>
            <p:ph idx="1"/>
          </p:nvPr>
        </p:nvSpPr>
        <p:spPr/>
        <p:txBody>
          <a:bodyPr>
            <a:normAutofit/>
          </a:bodyPr>
          <a:lstStyle/>
          <a:p>
            <a:pPr lvl="0"/>
            <a:r>
              <a:rPr lang="en-US" dirty="0" smtClean="0"/>
              <a:t>Jobbing production on building site </a:t>
            </a:r>
          </a:p>
          <a:p>
            <a:pPr lvl="0"/>
            <a:r>
              <a:rPr lang="en-US" dirty="0" smtClean="0"/>
              <a:t>Long production cycle</a:t>
            </a:r>
          </a:p>
          <a:p>
            <a:pPr lvl="0"/>
            <a:r>
              <a:rPr lang="en-US" dirty="0" smtClean="0"/>
              <a:t>The product is </a:t>
            </a:r>
            <a:r>
              <a:rPr lang="en-US" dirty="0" err="1" smtClean="0"/>
              <a:t>untangible</a:t>
            </a:r>
            <a:r>
              <a:rPr lang="en-US" dirty="0" smtClean="0"/>
              <a:t>, production is moving</a:t>
            </a:r>
          </a:p>
          <a:p>
            <a:pPr lvl="0"/>
            <a:r>
              <a:rPr lang="en-US" dirty="0" smtClean="0"/>
              <a:t>Dependence on natural conditions</a:t>
            </a:r>
          </a:p>
          <a:p>
            <a:pPr lvl="0"/>
            <a:r>
              <a:rPr lang="en-US" dirty="0" smtClean="0"/>
              <a:t>Difference of work, machines, production processes</a:t>
            </a:r>
            <a:endParaRPr lang="en-US" dirty="0"/>
          </a:p>
        </p:txBody>
      </p:sp>
    </p:spTree>
    <p:extLst>
      <p:ext uri="{BB962C8B-B14F-4D97-AF65-F5344CB8AC3E}">
        <p14:creationId xmlns:p14="http://schemas.microsoft.com/office/powerpoint/2010/main" val="20310239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1" algn="ctr" rtl="0">
              <a:spcBef>
                <a:spcPct val="0"/>
              </a:spcBef>
            </a:pPr>
            <a:r>
              <a:rPr lang="cs-CZ" sz="4800" b="1" kern="1200" dirty="0" err="1" smtClean="0">
                <a:solidFill>
                  <a:schemeClr val="tx1"/>
                </a:solidFill>
                <a:latin typeface="+mj-lt"/>
                <a:ea typeface="+mj-ea"/>
                <a:cs typeface="+mj-cs"/>
              </a:rPr>
              <a:t>Services</a:t>
            </a:r>
            <a:r>
              <a:rPr lang="cs-CZ" sz="4800" dirty="0" smtClean="0"/>
              <a:t/>
            </a:r>
            <a:br>
              <a:rPr lang="cs-CZ" sz="4800" dirty="0" smtClean="0"/>
            </a:br>
            <a:r>
              <a:rPr lang="cs-CZ" b="1" cap="small" dirty="0"/>
              <a:t/>
            </a:r>
            <a:br>
              <a:rPr lang="cs-CZ" b="1" cap="small" dirty="0"/>
            </a:br>
            <a:endParaRPr lang="cs-CZ" dirty="0"/>
          </a:p>
        </p:txBody>
      </p:sp>
      <p:sp>
        <p:nvSpPr>
          <p:cNvPr id="3" name="Zástupný symbol pro obsah 2"/>
          <p:cNvSpPr>
            <a:spLocks noGrp="1"/>
          </p:cNvSpPr>
          <p:nvPr>
            <p:ph idx="1"/>
          </p:nvPr>
        </p:nvSpPr>
        <p:spPr>
          <a:xfrm>
            <a:off x="467544" y="1628800"/>
            <a:ext cx="8229600" cy="5001419"/>
          </a:xfrm>
        </p:spPr>
        <p:txBody>
          <a:bodyPr>
            <a:normAutofit fontScale="77500" lnSpcReduction="20000"/>
          </a:bodyPr>
          <a:lstStyle/>
          <a:p>
            <a:r>
              <a:rPr lang="cs-CZ" b="1" i="1" dirty="0" err="1" smtClean="0"/>
              <a:t>Specifics</a:t>
            </a:r>
            <a:r>
              <a:rPr lang="cs-CZ" b="1" i="1" dirty="0" smtClean="0"/>
              <a:t> </a:t>
            </a:r>
            <a:r>
              <a:rPr lang="cs-CZ" b="1" i="1" dirty="0" err="1" smtClean="0"/>
              <a:t>of</a:t>
            </a:r>
            <a:r>
              <a:rPr lang="cs-CZ" b="1" i="1" dirty="0" smtClean="0"/>
              <a:t> </a:t>
            </a:r>
            <a:r>
              <a:rPr lang="cs-CZ" b="1" i="1" dirty="0" err="1" smtClean="0"/>
              <a:t>services</a:t>
            </a:r>
            <a:r>
              <a:rPr lang="cs-CZ" b="1" i="1" dirty="0" smtClean="0"/>
              <a:t> </a:t>
            </a:r>
            <a:r>
              <a:rPr lang="cs-CZ" b="1" i="1" dirty="0" err="1" smtClean="0"/>
              <a:t>according</a:t>
            </a:r>
            <a:r>
              <a:rPr lang="cs-CZ" b="1" i="1" dirty="0" smtClean="0"/>
              <a:t> </a:t>
            </a:r>
            <a:r>
              <a:rPr lang="cs-CZ" b="1" i="1" dirty="0" err="1" smtClean="0"/>
              <a:t>Kotler</a:t>
            </a:r>
            <a:r>
              <a:rPr lang="cs-CZ" b="1" i="1" dirty="0" smtClean="0"/>
              <a:t> et al. 2005:</a:t>
            </a:r>
          </a:p>
          <a:p>
            <a:r>
              <a:rPr lang="en-US" b="1" i="1" dirty="0" smtClean="0"/>
              <a:t>Inseparability</a:t>
            </a:r>
            <a:r>
              <a:rPr lang="en-US" dirty="0" smtClean="0"/>
              <a:t> </a:t>
            </a:r>
            <a:r>
              <a:rPr lang="en-US" dirty="0"/>
              <a:t>character of service refers to the fact that services are produced and consumed at the same time and that they cannot be separated from their providers, whether the providers are people or </a:t>
            </a:r>
            <a:r>
              <a:rPr lang="en-US" dirty="0" smtClean="0"/>
              <a:t>machine</a:t>
            </a:r>
            <a:endParaRPr lang="cs-CZ" dirty="0" smtClean="0"/>
          </a:p>
          <a:p>
            <a:r>
              <a:rPr lang="cs-CZ" b="1" dirty="0" smtClean="0"/>
              <a:t>Variability</a:t>
            </a:r>
            <a:r>
              <a:rPr lang="cs-CZ" dirty="0" smtClean="0"/>
              <a:t> - </a:t>
            </a:r>
            <a:r>
              <a:rPr lang="en-US" dirty="0"/>
              <a:t>Services are variable and difficult to control. This is because they greatly depend on who provides the service as well as when, where and how they are </a:t>
            </a:r>
            <a:r>
              <a:rPr lang="en-US" dirty="0" smtClean="0"/>
              <a:t>provided</a:t>
            </a:r>
            <a:endParaRPr lang="cs-CZ" dirty="0" smtClean="0"/>
          </a:p>
          <a:p>
            <a:r>
              <a:rPr lang="en-US" b="1" i="1" dirty="0"/>
              <a:t>Intangibility</a:t>
            </a:r>
            <a:r>
              <a:rPr lang="en-US" dirty="0"/>
              <a:t> means that cannot be seen, tasted, felt, heard or smelled before they are bought thus the customer cannot evaluate it</a:t>
            </a:r>
            <a:r>
              <a:rPr lang="en-US" dirty="0" smtClean="0"/>
              <a:t>.</a:t>
            </a:r>
            <a:endParaRPr lang="cs-CZ" dirty="0" smtClean="0"/>
          </a:p>
          <a:p>
            <a:r>
              <a:rPr lang="cs-CZ" b="1" i="1" dirty="0" err="1" smtClean="0"/>
              <a:t>Perishability</a:t>
            </a:r>
            <a:r>
              <a:rPr lang="cs-CZ" dirty="0" smtClean="0"/>
              <a:t> - </a:t>
            </a:r>
            <a:r>
              <a:rPr lang="en-US" dirty="0"/>
              <a:t>service is that they cannot be stored for later use or </a:t>
            </a:r>
            <a:r>
              <a:rPr lang="en-US" dirty="0" smtClean="0"/>
              <a:t>sale</a:t>
            </a:r>
            <a:r>
              <a:rPr lang="cs-CZ" dirty="0" smtClean="0"/>
              <a:t>.</a:t>
            </a:r>
            <a:endParaRPr lang="cs-CZ" dirty="0"/>
          </a:p>
          <a:p>
            <a:endParaRPr lang="cs-CZ" dirty="0"/>
          </a:p>
        </p:txBody>
      </p:sp>
    </p:spTree>
    <p:extLst>
      <p:ext uri="{BB962C8B-B14F-4D97-AF65-F5344CB8AC3E}">
        <p14:creationId xmlns:p14="http://schemas.microsoft.com/office/powerpoint/2010/main" val="6177521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Specific</a:t>
            </a:r>
            <a:r>
              <a:rPr lang="cs-CZ" dirty="0" smtClean="0"/>
              <a:t> </a:t>
            </a:r>
            <a:r>
              <a:rPr lang="cs-CZ" dirty="0" err="1" smtClean="0"/>
              <a:t>of</a:t>
            </a:r>
            <a:r>
              <a:rPr lang="cs-CZ" dirty="0" smtClean="0"/>
              <a:t> </a:t>
            </a:r>
            <a:r>
              <a:rPr lang="cs-CZ" dirty="0" err="1" smtClean="0"/>
              <a:t>services</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dirty="0" err="1" smtClean="0"/>
              <a:t>Breakdown</a:t>
            </a:r>
            <a:r>
              <a:rPr lang="cs-CZ" dirty="0" smtClean="0"/>
              <a:t> </a:t>
            </a:r>
            <a:r>
              <a:rPr lang="cs-CZ" dirty="0" err="1" smtClean="0"/>
              <a:t>of</a:t>
            </a:r>
            <a:r>
              <a:rPr lang="cs-CZ" dirty="0" smtClean="0"/>
              <a:t> </a:t>
            </a:r>
            <a:r>
              <a:rPr lang="cs-CZ" dirty="0" err="1" smtClean="0"/>
              <a:t>economic</a:t>
            </a:r>
            <a:r>
              <a:rPr lang="cs-CZ" dirty="0" smtClean="0"/>
              <a:t> </a:t>
            </a:r>
            <a:r>
              <a:rPr lang="cs-CZ" dirty="0" err="1" smtClean="0"/>
              <a:t>activities</a:t>
            </a:r>
            <a:r>
              <a:rPr lang="cs-CZ" dirty="0" smtClean="0"/>
              <a:t> </a:t>
            </a:r>
            <a:r>
              <a:rPr lang="cs-CZ" dirty="0" err="1" smtClean="0"/>
              <a:t>according</a:t>
            </a:r>
            <a:r>
              <a:rPr lang="cs-CZ" dirty="0" smtClean="0"/>
              <a:t> (</a:t>
            </a:r>
            <a:r>
              <a:rPr lang="cs-CZ" dirty="0" err="1" smtClean="0"/>
              <a:t>Foot</a:t>
            </a:r>
            <a:r>
              <a:rPr lang="cs-CZ" dirty="0" smtClean="0"/>
              <a:t> and </a:t>
            </a:r>
            <a:r>
              <a:rPr lang="cs-CZ" dirty="0" err="1" smtClean="0"/>
              <a:t>Hatt</a:t>
            </a:r>
            <a:r>
              <a:rPr lang="cs-CZ" dirty="0" smtClean="0"/>
              <a:t>):</a:t>
            </a:r>
            <a:endParaRPr lang="cs-CZ" dirty="0"/>
          </a:p>
          <a:p>
            <a:pPr marL="0" indent="0">
              <a:buNone/>
            </a:pPr>
            <a:r>
              <a:rPr lang="cs-CZ" b="1" dirty="0" err="1" smtClean="0"/>
              <a:t>Terciary</a:t>
            </a:r>
            <a:r>
              <a:rPr lang="cs-CZ" b="1" dirty="0" smtClean="0"/>
              <a:t>:</a:t>
            </a:r>
            <a:endParaRPr lang="cs-CZ" dirty="0"/>
          </a:p>
          <a:p>
            <a:r>
              <a:rPr lang="cs-CZ" dirty="0" err="1" smtClean="0"/>
              <a:t>Restaurants</a:t>
            </a:r>
            <a:r>
              <a:rPr lang="cs-CZ" dirty="0" smtClean="0"/>
              <a:t> and </a:t>
            </a:r>
            <a:r>
              <a:rPr lang="cs-CZ" dirty="0" err="1" smtClean="0"/>
              <a:t>hotels</a:t>
            </a:r>
            <a:r>
              <a:rPr lang="cs-CZ" dirty="0" smtClean="0"/>
              <a:t>, </a:t>
            </a:r>
            <a:r>
              <a:rPr lang="cs-CZ" dirty="0" err="1" smtClean="0"/>
              <a:t>Haircare</a:t>
            </a:r>
            <a:r>
              <a:rPr lang="cs-CZ" dirty="0" smtClean="0"/>
              <a:t> and </a:t>
            </a:r>
            <a:r>
              <a:rPr lang="cs-CZ" dirty="0" err="1" smtClean="0"/>
              <a:t>beauty</a:t>
            </a:r>
            <a:r>
              <a:rPr lang="cs-CZ" dirty="0" smtClean="0"/>
              <a:t> </a:t>
            </a:r>
            <a:r>
              <a:rPr lang="cs-CZ" dirty="0" err="1" smtClean="0"/>
              <a:t>shops</a:t>
            </a:r>
            <a:r>
              <a:rPr lang="cs-CZ" dirty="0" smtClean="0"/>
              <a:t>, </a:t>
            </a:r>
            <a:r>
              <a:rPr lang="cs-CZ" dirty="0" err="1" smtClean="0"/>
              <a:t>Laundry</a:t>
            </a:r>
            <a:r>
              <a:rPr lang="cs-CZ" dirty="0" smtClean="0"/>
              <a:t> and </a:t>
            </a:r>
            <a:r>
              <a:rPr lang="cs-CZ" dirty="0" err="1" smtClean="0"/>
              <a:t>cleaning</a:t>
            </a:r>
            <a:r>
              <a:rPr lang="cs-CZ" dirty="0" smtClean="0"/>
              <a:t>, </a:t>
            </a:r>
            <a:r>
              <a:rPr lang="cs-CZ" dirty="0" err="1" smtClean="0"/>
              <a:t>Maintenance</a:t>
            </a:r>
            <a:r>
              <a:rPr lang="cs-CZ" dirty="0" smtClean="0"/>
              <a:t> and </a:t>
            </a:r>
            <a:r>
              <a:rPr lang="cs-CZ" dirty="0" err="1" smtClean="0"/>
              <a:t>repair</a:t>
            </a:r>
            <a:endParaRPr lang="cs-CZ" dirty="0"/>
          </a:p>
          <a:p>
            <a:pPr marL="0" indent="0">
              <a:buNone/>
            </a:pPr>
            <a:r>
              <a:rPr lang="cs-CZ" b="1" dirty="0" err="1" smtClean="0"/>
              <a:t>Quaternary</a:t>
            </a:r>
            <a:r>
              <a:rPr lang="cs-CZ" b="1" dirty="0" smtClean="0"/>
              <a:t>:</a:t>
            </a:r>
            <a:endParaRPr lang="cs-CZ" dirty="0"/>
          </a:p>
          <a:p>
            <a:r>
              <a:rPr lang="cs-CZ" dirty="0" err="1" smtClean="0"/>
              <a:t>Transportation</a:t>
            </a:r>
            <a:r>
              <a:rPr lang="cs-CZ" dirty="0" smtClean="0"/>
              <a:t>, </a:t>
            </a:r>
            <a:r>
              <a:rPr lang="cs-CZ" dirty="0" err="1" smtClean="0"/>
              <a:t>Retailing</a:t>
            </a:r>
            <a:r>
              <a:rPr lang="cs-CZ" dirty="0" smtClean="0"/>
              <a:t>, Communications, Finance and </a:t>
            </a:r>
            <a:r>
              <a:rPr lang="cs-CZ" dirty="0" err="1" smtClean="0"/>
              <a:t>insurance</a:t>
            </a:r>
            <a:r>
              <a:rPr lang="cs-CZ" dirty="0" smtClean="0"/>
              <a:t>, </a:t>
            </a:r>
            <a:r>
              <a:rPr lang="cs-CZ" dirty="0" err="1" smtClean="0"/>
              <a:t>Property</a:t>
            </a:r>
            <a:r>
              <a:rPr lang="cs-CZ" dirty="0" smtClean="0"/>
              <a:t>, </a:t>
            </a:r>
            <a:r>
              <a:rPr lang="cs-CZ" dirty="0" err="1" smtClean="0"/>
              <a:t>Government</a:t>
            </a:r>
            <a:endParaRPr lang="cs-CZ" dirty="0"/>
          </a:p>
          <a:p>
            <a:pPr marL="0" indent="0">
              <a:buNone/>
            </a:pPr>
            <a:r>
              <a:rPr lang="cs-CZ" b="1" dirty="0" err="1" smtClean="0"/>
              <a:t>Quinary</a:t>
            </a:r>
            <a:r>
              <a:rPr lang="cs-CZ" b="1" dirty="0" smtClean="0"/>
              <a:t>: </a:t>
            </a:r>
            <a:r>
              <a:rPr lang="cs-CZ" b="1" dirty="0" err="1" smtClean="0"/>
              <a:t>refining</a:t>
            </a:r>
            <a:r>
              <a:rPr lang="cs-CZ" b="1" dirty="0" smtClean="0"/>
              <a:t> and </a:t>
            </a:r>
            <a:r>
              <a:rPr lang="cs-CZ" b="1" dirty="0" err="1" smtClean="0"/>
              <a:t>extending</a:t>
            </a:r>
            <a:r>
              <a:rPr lang="cs-CZ" b="1" dirty="0" smtClean="0"/>
              <a:t> </a:t>
            </a:r>
            <a:r>
              <a:rPr lang="cs-CZ" b="1" dirty="0" err="1" smtClean="0"/>
              <a:t>human</a:t>
            </a:r>
            <a:r>
              <a:rPr lang="cs-CZ" b="1" dirty="0" smtClean="0"/>
              <a:t> </a:t>
            </a:r>
            <a:r>
              <a:rPr lang="cs-CZ" b="1" dirty="0" err="1" smtClean="0"/>
              <a:t>capacities</a:t>
            </a:r>
            <a:endParaRPr lang="cs-CZ" dirty="0"/>
          </a:p>
          <a:p>
            <a:r>
              <a:rPr lang="cs-CZ" dirty="0" err="1" smtClean="0"/>
              <a:t>Helath</a:t>
            </a:r>
            <a:r>
              <a:rPr lang="cs-CZ" dirty="0" smtClean="0"/>
              <a:t>, </a:t>
            </a:r>
            <a:r>
              <a:rPr lang="cs-CZ" dirty="0" err="1" smtClean="0"/>
              <a:t>education</a:t>
            </a:r>
            <a:r>
              <a:rPr lang="cs-CZ" dirty="0" smtClean="0"/>
              <a:t>, </a:t>
            </a:r>
            <a:r>
              <a:rPr lang="cs-CZ" dirty="0" err="1" smtClean="0"/>
              <a:t>research</a:t>
            </a:r>
            <a:r>
              <a:rPr lang="cs-CZ" dirty="0" smtClean="0"/>
              <a:t>, </a:t>
            </a:r>
            <a:r>
              <a:rPr lang="cs-CZ" dirty="0" err="1" smtClean="0"/>
              <a:t>recreation</a:t>
            </a:r>
            <a:r>
              <a:rPr lang="cs-CZ" dirty="0" smtClean="0"/>
              <a:t> </a:t>
            </a:r>
            <a:r>
              <a:rPr lang="cs-CZ" dirty="0" err="1" smtClean="0"/>
              <a:t>arts</a:t>
            </a:r>
            <a:endParaRPr lang="cs-CZ" dirty="0"/>
          </a:p>
          <a:p>
            <a:endParaRPr lang="cs-CZ" dirty="0"/>
          </a:p>
        </p:txBody>
      </p:sp>
    </p:spTree>
    <p:extLst>
      <p:ext uri="{BB962C8B-B14F-4D97-AF65-F5344CB8AC3E}">
        <p14:creationId xmlns:p14="http://schemas.microsoft.com/office/powerpoint/2010/main" val="42672749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Specific</a:t>
            </a:r>
            <a:r>
              <a:rPr lang="cs-CZ" dirty="0"/>
              <a:t> </a:t>
            </a:r>
            <a:r>
              <a:rPr lang="cs-CZ" dirty="0" err="1"/>
              <a:t>of</a:t>
            </a:r>
            <a:r>
              <a:rPr lang="cs-CZ" dirty="0"/>
              <a:t> </a:t>
            </a:r>
            <a:r>
              <a:rPr lang="cs-CZ" dirty="0" err="1"/>
              <a:t>services</a:t>
            </a:r>
            <a:endParaRPr lang="cs-CZ" dirty="0"/>
          </a:p>
        </p:txBody>
      </p:sp>
      <p:sp>
        <p:nvSpPr>
          <p:cNvPr id="3" name="Zástupný symbol pro obsah 2"/>
          <p:cNvSpPr>
            <a:spLocks noGrp="1"/>
          </p:cNvSpPr>
          <p:nvPr>
            <p:ph idx="1"/>
          </p:nvPr>
        </p:nvSpPr>
        <p:spPr/>
        <p:txBody>
          <a:bodyPr>
            <a:normAutofit fontScale="92500" lnSpcReduction="10000"/>
          </a:bodyPr>
          <a:lstStyle/>
          <a:p>
            <a:endParaRPr lang="cs-CZ" dirty="0" smtClean="0"/>
          </a:p>
          <a:p>
            <a:r>
              <a:rPr lang="en-US" dirty="0" smtClean="0"/>
              <a:t>management </a:t>
            </a:r>
            <a:r>
              <a:rPr lang="en-US" dirty="0"/>
              <a:t>should closely look at the seven marketing mix of the services described above. </a:t>
            </a:r>
            <a:r>
              <a:rPr lang="cs-CZ" dirty="0" smtClean="0"/>
              <a:t>( </a:t>
            </a:r>
            <a:r>
              <a:rPr lang="cs-CZ" dirty="0" err="1" smtClean="0"/>
              <a:t>Product</a:t>
            </a:r>
            <a:r>
              <a:rPr lang="cs-CZ" dirty="0" smtClean="0"/>
              <a:t>, </a:t>
            </a:r>
            <a:r>
              <a:rPr lang="cs-CZ" dirty="0" err="1" smtClean="0"/>
              <a:t>price</a:t>
            </a:r>
            <a:r>
              <a:rPr lang="cs-CZ" dirty="0" smtClean="0"/>
              <a:t>, place, </a:t>
            </a:r>
            <a:r>
              <a:rPr lang="cs-CZ" dirty="0" err="1" smtClean="0"/>
              <a:t>promotion</a:t>
            </a:r>
            <a:r>
              <a:rPr lang="cs-CZ" dirty="0" smtClean="0"/>
              <a:t>, + </a:t>
            </a:r>
            <a:r>
              <a:rPr lang="cs-CZ" dirty="0" err="1" smtClean="0"/>
              <a:t>people</a:t>
            </a:r>
            <a:r>
              <a:rPr lang="cs-CZ" dirty="0" smtClean="0"/>
              <a:t>, </a:t>
            </a:r>
            <a:r>
              <a:rPr lang="cs-CZ" dirty="0" err="1" smtClean="0"/>
              <a:t>process</a:t>
            </a:r>
            <a:r>
              <a:rPr lang="cs-CZ" dirty="0" smtClean="0"/>
              <a:t>, </a:t>
            </a:r>
            <a:r>
              <a:rPr lang="cs-CZ" dirty="0" err="1" smtClean="0"/>
              <a:t>psychical</a:t>
            </a:r>
            <a:r>
              <a:rPr lang="cs-CZ" dirty="0" smtClean="0"/>
              <a:t> evidence</a:t>
            </a:r>
          </a:p>
          <a:p>
            <a:r>
              <a:rPr lang="en-US" dirty="0" smtClean="0"/>
              <a:t>They </a:t>
            </a:r>
            <a:r>
              <a:rPr lang="en-US" dirty="0"/>
              <a:t>should select the physical attribute carefully while making the price simple and clear to their customers. The management should create a culture so that the staffs have a clear vision on what role they play in creating loyal customers </a:t>
            </a:r>
            <a:endParaRPr lang="cs-CZ" dirty="0" smtClean="0"/>
          </a:p>
          <a:p>
            <a:endParaRPr lang="cs-CZ" dirty="0"/>
          </a:p>
        </p:txBody>
      </p:sp>
    </p:spTree>
    <p:extLst>
      <p:ext uri="{BB962C8B-B14F-4D97-AF65-F5344CB8AC3E}">
        <p14:creationId xmlns:p14="http://schemas.microsoft.com/office/powerpoint/2010/main" val="24281853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1" algn="ctr" rtl="0">
              <a:spcBef>
                <a:spcPct val="0"/>
              </a:spcBef>
            </a:pPr>
            <a:r>
              <a:rPr lang="cs-CZ" b="1" cap="small" dirty="0" err="1" smtClean="0"/>
              <a:t>Small</a:t>
            </a:r>
            <a:r>
              <a:rPr lang="cs-CZ" b="1" cap="small" dirty="0"/>
              <a:t> </a:t>
            </a:r>
            <a:r>
              <a:rPr lang="cs-CZ" b="1" cap="small" dirty="0" smtClean="0"/>
              <a:t>and medium </a:t>
            </a:r>
            <a:r>
              <a:rPr lang="cs-CZ" b="1" cap="small" dirty="0" err="1" smtClean="0"/>
              <a:t>enterprises</a:t>
            </a:r>
            <a:r>
              <a:rPr lang="cs-CZ" b="1" cap="small" dirty="0"/>
              <a:t/>
            </a:r>
            <a:br>
              <a:rPr lang="cs-CZ" b="1" cap="small" dirty="0"/>
            </a:b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endParaRPr lang="cs-CZ" dirty="0"/>
          </a:p>
          <a:p>
            <a:r>
              <a:rPr lang="en-US" b="1" dirty="0"/>
              <a:t>small and medium-sized enterprises</a:t>
            </a:r>
            <a:r>
              <a:rPr lang="en-US" dirty="0"/>
              <a:t>, abbreviated as </a:t>
            </a:r>
            <a:r>
              <a:rPr lang="en-US" b="1" dirty="0"/>
              <a:t>SMEs</a:t>
            </a:r>
            <a:r>
              <a:rPr lang="en-US" dirty="0"/>
              <a:t>: </a:t>
            </a:r>
            <a:r>
              <a:rPr lang="en-US" i="1" dirty="0"/>
              <a:t>fewer than 250</a:t>
            </a:r>
            <a:r>
              <a:rPr lang="en-US" dirty="0"/>
              <a:t> persons employed; </a:t>
            </a:r>
          </a:p>
          <a:p>
            <a:r>
              <a:rPr lang="en-US" dirty="0"/>
              <a:t>SMEs are further subdivided into: </a:t>
            </a:r>
            <a:r>
              <a:rPr lang="en-US" b="1" dirty="0"/>
              <a:t>micro enterprises</a:t>
            </a:r>
            <a:r>
              <a:rPr lang="en-US" dirty="0"/>
              <a:t>: </a:t>
            </a:r>
            <a:r>
              <a:rPr lang="en-US" i="1" dirty="0"/>
              <a:t>fewer than 10</a:t>
            </a:r>
            <a:r>
              <a:rPr lang="en-US" dirty="0"/>
              <a:t> persons employed; </a:t>
            </a:r>
          </a:p>
          <a:p>
            <a:r>
              <a:rPr lang="en-US" b="1" dirty="0"/>
              <a:t>small enterprises</a:t>
            </a:r>
            <a:r>
              <a:rPr lang="en-US" dirty="0"/>
              <a:t>: </a:t>
            </a:r>
            <a:r>
              <a:rPr lang="en-US" i="1" dirty="0"/>
              <a:t>10 to 49</a:t>
            </a:r>
            <a:r>
              <a:rPr lang="en-US" dirty="0"/>
              <a:t> persons employed; </a:t>
            </a:r>
          </a:p>
          <a:p>
            <a:r>
              <a:rPr lang="en-US" b="1" dirty="0"/>
              <a:t>medium-sized enterprises</a:t>
            </a:r>
            <a:r>
              <a:rPr lang="en-US" dirty="0"/>
              <a:t>: </a:t>
            </a:r>
            <a:r>
              <a:rPr lang="en-US" i="1" dirty="0"/>
              <a:t>50 to 249</a:t>
            </a:r>
            <a:r>
              <a:rPr lang="en-US" dirty="0"/>
              <a:t> persons employed; </a:t>
            </a:r>
          </a:p>
          <a:p>
            <a:r>
              <a:rPr lang="en-US" b="1" dirty="0"/>
              <a:t>large enterprises</a:t>
            </a:r>
            <a:r>
              <a:rPr lang="en-US" dirty="0"/>
              <a:t>: </a:t>
            </a:r>
            <a:r>
              <a:rPr lang="en-US" i="1" dirty="0"/>
              <a:t>250 or more</a:t>
            </a:r>
            <a:r>
              <a:rPr lang="en-US" dirty="0"/>
              <a:t> persons employed. </a:t>
            </a:r>
          </a:p>
          <a:p>
            <a:r>
              <a:rPr lang="en-US" dirty="0"/>
              <a:t>The number of persons employed should not be confused with employees or full-time equivalents; 'persons employed' includes employees but also working proprietors, partners working regularly in the enterprise and unpaid family workers. </a:t>
            </a:r>
          </a:p>
          <a:p>
            <a:pPr marL="0" indent="0">
              <a:buNone/>
            </a:pPr>
            <a:r>
              <a:rPr lang="cs-CZ" dirty="0" smtClean="0"/>
              <a:t>Source: eurostat.eu</a:t>
            </a:r>
            <a:endParaRPr lang="cs-CZ" dirty="0"/>
          </a:p>
          <a:p>
            <a:endParaRPr lang="cs-CZ" dirty="0"/>
          </a:p>
        </p:txBody>
      </p:sp>
    </p:spTree>
    <p:extLst>
      <p:ext uri="{BB962C8B-B14F-4D97-AF65-F5344CB8AC3E}">
        <p14:creationId xmlns:p14="http://schemas.microsoft.com/office/powerpoint/2010/main" val="3708182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Types</a:t>
            </a:r>
            <a:r>
              <a:rPr lang="cs-CZ" dirty="0" smtClean="0"/>
              <a:t> </a:t>
            </a:r>
            <a:r>
              <a:rPr lang="cs-CZ" dirty="0" err="1" smtClean="0"/>
              <a:t>of</a:t>
            </a:r>
            <a:r>
              <a:rPr lang="cs-CZ" dirty="0" smtClean="0"/>
              <a:t> </a:t>
            </a:r>
            <a:r>
              <a:rPr lang="cs-CZ" dirty="0" err="1" smtClean="0"/>
              <a:t>enterprises</a:t>
            </a:r>
            <a:endParaRPr lang="cs-CZ" dirty="0"/>
          </a:p>
        </p:txBody>
      </p:sp>
      <p:sp>
        <p:nvSpPr>
          <p:cNvPr id="3" name="Zástupný symbol pro obsah 2"/>
          <p:cNvSpPr>
            <a:spLocks noGrp="1"/>
          </p:cNvSpPr>
          <p:nvPr>
            <p:ph sz="half" idx="1"/>
          </p:nvPr>
        </p:nvSpPr>
        <p:spPr/>
        <p:txBody>
          <a:bodyPr>
            <a:normAutofit/>
          </a:bodyPr>
          <a:lstStyle/>
          <a:p>
            <a:pPr marL="0" indent="0">
              <a:buNone/>
            </a:pPr>
            <a:r>
              <a:rPr lang="cs-CZ" dirty="0" err="1" smtClean="0"/>
              <a:t>According</a:t>
            </a:r>
            <a:r>
              <a:rPr lang="cs-CZ" dirty="0" smtClean="0"/>
              <a:t> </a:t>
            </a:r>
            <a:r>
              <a:rPr lang="cs-CZ" dirty="0" err="1" smtClean="0"/>
              <a:t>the</a:t>
            </a:r>
            <a:r>
              <a:rPr lang="cs-CZ" dirty="0" smtClean="0"/>
              <a:t> </a:t>
            </a:r>
            <a:r>
              <a:rPr lang="cs-CZ" dirty="0" err="1" smtClean="0"/>
              <a:t>ownership</a:t>
            </a:r>
            <a:r>
              <a:rPr lang="cs-CZ" dirty="0" smtClean="0"/>
              <a:t>:</a:t>
            </a:r>
          </a:p>
          <a:p>
            <a:r>
              <a:rPr lang="cs-CZ" dirty="0" err="1" smtClean="0"/>
              <a:t>Individual</a:t>
            </a:r>
            <a:endParaRPr lang="cs-CZ" dirty="0" smtClean="0"/>
          </a:p>
          <a:p>
            <a:r>
              <a:rPr lang="cs-CZ" dirty="0" err="1" smtClean="0"/>
              <a:t>Family</a:t>
            </a:r>
            <a:endParaRPr lang="cs-CZ" dirty="0" smtClean="0"/>
          </a:p>
          <a:p>
            <a:r>
              <a:rPr lang="cs-CZ" dirty="0" err="1" smtClean="0"/>
              <a:t>Private</a:t>
            </a:r>
            <a:endParaRPr lang="cs-CZ" dirty="0" smtClean="0"/>
          </a:p>
          <a:p>
            <a:r>
              <a:rPr lang="cs-CZ" dirty="0" err="1" smtClean="0"/>
              <a:t>Collective</a:t>
            </a:r>
            <a:r>
              <a:rPr lang="cs-CZ" dirty="0" smtClean="0"/>
              <a:t> </a:t>
            </a:r>
          </a:p>
          <a:p>
            <a:r>
              <a:rPr lang="cs-CZ" dirty="0" err="1" smtClean="0"/>
              <a:t>Utilities</a:t>
            </a:r>
            <a:endParaRPr lang="cs-CZ" dirty="0" smtClean="0"/>
          </a:p>
          <a:p>
            <a:r>
              <a:rPr lang="cs-CZ" dirty="0" err="1" smtClean="0"/>
              <a:t>State</a:t>
            </a:r>
            <a:r>
              <a:rPr lang="cs-CZ" dirty="0" smtClean="0"/>
              <a:t> </a:t>
            </a:r>
          </a:p>
          <a:p>
            <a:r>
              <a:rPr lang="cs-CZ" dirty="0" err="1" smtClean="0"/>
              <a:t>Mixed</a:t>
            </a:r>
            <a:endParaRPr lang="cs-CZ" dirty="0"/>
          </a:p>
        </p:txBody>
      </p:sp>
      <p:sp>
        <p:nvSpPr>
          <p:cNvPr id="4" name="Zástupný symbol pro obsah 3"/>
          <p:cNvSpPr>
            <a:spLocks noGrp="1"/>
          </p:cNvSpPr>
          <p:nvPr>
            <p:ph sz="half" idx="2"/>
          </p:nvPr>
        </p:nvSpPr>
        <p:spPr/>
        <p:txBody>
          <a:bodyPr>
            <a:normAutofit/>
          </a:bodyPr>
          <a:lstStyle/>
          <a:p>
            <a:pPr marL="0" indent="0">
              <a:buNone/>
            </a:pPr>
            <a:r>
              <a:rPr lang="cs-CZ" dirty="0" err="1" smtClean="0"/>
              <a:t>According</a:t>
            </a:r>
            <a:r>
              <a:rPr lang="cs-CZ" dirty="0" smtClean="0"/>
              <a:t> </a:t>
            </a:r>
            <a:r>
              <a:rPr lang="cs-CZ" dirty="0" err="1" smtClean="0"/>
              <a:t>the</a:t>
            </a:r>
            <a:r>
              <a:rPr lang="cs-CZ" dirty="0" smtClean="0"/>
              <a:t> </a:t>
            </a:r>
            <a:r>
              <a:rPr lang="cs-CZ" dirty="0" err="1" smtClean="0"/>
              <a:t>organisational</a:t>
            </a:r>
            <a:r>
              <a:rPr lang="cs-CZ" dirty="0" smtClean="0"/>
              <a:t> </a:t>
            </a:r>
            <a:r>
              <a:rPr lang="cs-CZ" dirty="0" err="1" smtClean="0"/>
              <a:t>form</a:t>
            </a:r>
            <a:r>
              <a:rPr lang="cs-CZ" dirty="0" smtClean="0"/>
              <a:t>:</a:t>
            </a:r>
          </a:p>
          <a:p>
            <a:r>
              <a:rPr lang="cs-CZ" dirty="0" smtClean="0"/>
              <a:t>Single </a:t>
            </a:r>
            <a:r>
              <a:rPr lang="cs-CZ" dirty="0" err="1" smtClean="0"/>
              <a:t>proprietorship</a:t>
            </a:r>
            <a:endParaRPr lang="cs-CZ" dirty="0" smtClean="0"/>
          </a:p>
          <a:p>
            <a:r>
              <a:rPr lang="cs-CZ" dirty="0" err="1" smtClean="0"/>
              <a:t>Partnership</a:t>
            </a:r>
            <a:endParaRPr lang="cs-CZ" dirty="0" smtClean="0"/>
          </a:p>
          <a:p>
            <a:pPr lvl="1"/>
            <a:r>
              <a:rPr lang="cs-CZ" dirty="0" err="1" smtClean="0"/>
              <a:t>With</a:t>
            </a:r>
            <a:r>
              <a:rPr lang="cs-CZ" dirty="0" smtClean="0"/>
              <a:t> </a:t>
            </a:r>
            <a:r>
              <a:rPr lang="cs-CZ" dirty="0" err="1" smtClean="0"/>
              <a:t>unlimited</a:t>
            </a:r>
            <a:r>
              <a:rPr lang="cs-CZ" dirty="0" smtClean="0"/>
              <a:t> </a:t>
            </a:r>
            <a:r>
              <a:rPr lang="cs-CZ" dirty="0" err="1" smtClean="0"/>
              <a:t>liability</a:t>
            </a:r>
            <a:endParaRPr lang="cs-CZ" dirty="0" smtClean="0"/>
          </a:p>
          <a:p>
            <a:pPr lvl="1"/>
            <a:r>
              <a:rPr lang="cs-CZ" dirty="0" err="1" smtClean="0"/>
              <a:t>With</a:t>
            </a:r>
            <a:r>
              <a:rPr lang="cs-CZ" dirty="0" smtClean="0"/>
              <a:t> limited </a:t>
            </a:r>
            <a:r>
              <a:rPr lang="cs-CZ" dirty="0" err="1" smtClean="0"/>
              <a:t>liability</a:t>
            </a:r>
            <a:endParaRPr lang="cs-CZ" dirty="0" smtClean="0"/>
          </a:p>
          <a:p>
            <a:pPr lvl="1"/>
            <a:r>
              <a:rPr lang="cs-CZ" dirty="0" err="1" smtClean="0"/>
              <a:t>With</a:t>
            </a:r>
            <a:r>
              <a:rPr lang="cs-CZ" dirty="0" smtClean="0"/>
              <a:t> </a:t>
            </a:r>
            <a:r>
              <a:rPr lang="cs-CZ" dirty="0" err="1" smtClean="0"/>
              <a:t>additional</a:t>
            </a:r>
            <a:r>
              <a:rPr lang="cs-CZ" dirty="0" smtClean="0"/>
              <a:t> </a:t>
            </a:r>
            <a:r>
              <a:rPr lang="cs-CZ" dirty="0" err="1" smtClean="0"/>
              <a:t>liability</a:t>
            </a:r>
            <a:endParaRPr lang="cs-CZ" dirty="0" smtClean="0"/>
          </a:p>
          <a:p>
            <a:pPr lvl="1"/>
            <a:r>
              <a:rPr lang="cs-CZ" dirty="0" err="1" smtClean="0"/>
              <a:t>Commandite</a:t>
            </a:r>
            <a:endParaRPr lang="cs-CZ" dirty="0"/>
          </a:p>
          <a:p>
            <a:r>
              <a:rPr lang="cs-CZ" dirty="0" smtClean="0"/>
              <a:t>Joint </a:t>
            </a:r>
            <a:r>
              <a:rPr lang="cs-CZ" dirty="0" err="1" smtClean="0"/>
              <a:t>stock</a:t>
            </a:r>
            <a:r>
              <a:rPr lang="cs-CZ" dirty="0" smtClean="0"/>
              <a:t> </a:t>
            </a:r>
            <a:r>
              <a:rPr lang="cs-CZ" dirty="0" err="1" smtClean="0"/>
              <a:t>company</a:t>
            </a:r>
            <a:endParaRPr lang="cs-CZ" dirty="0" smtClean="0"/>
          </a:p>
          <a:p>
            <a:pPr marL="0" indent="0">
              <a:buNone/>
            </a:pPr>
            <a:endParaRPr lang="cs-CZ" dirty="0" smtClean="0"/>
          </a:p>
          <a:p>
            <a:endParaRPr lang="cs-CZ" dirty="0"/>
          </a:p>
        </p:txBody>
      </p:sp>
    </p:spTree>
    <p:extLst>
      <p:ext uri="{BB962C8B-B14F-4D97-AF65-F5344CB8AC3E}">
        <p14:creationId xmlns:p14="http://schemas.microsoft.com/office/powerpoint/2010/main" val="11540267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3200" dirty="0" smtClean="0"/>
              <a:t>Pros and </a:t>
            </a:r>
            <a:r>
              <a:rPr lang="cs-CZ" sz="3200" dirty="0" err="1" smtClean="0"/>
              <a:t>cons</a:t>
            </a:r>
            <a:r>
              <a:rPr lang="cs-CZ" sz="3200" dirty="0" smtClean="0"/>
              <a:t> </a:t>
            </a:r>
            <a:r>
              <a:rPr lang="cs-CZ" sz="3200" dirty="0" err="1" smtClean="0"/>
              <a:t>of</a:t>
            </a:r>
            <a:r>
              <a:rPr lang="cs-CZ" sz="3200" dirty="0" smtClean="0"/>
              <a:t> </a:t>
            </a:r>
            <a:r>
              <a:rPr lang="cs-CZ" sz="3200" dirty="0" err="1" smtClean="0"/>
              <a:t>SME´s</a:t>
            </a:r>
            <a:endParaRPr lang="cs-CZ" sz="1200" dirty="0"/>
          </a:p>
        </p:txBody>
      </p:sp>
      <p:sp>
        <p:nvSpPr>
          <p:cNvPr id="5" name="Zástupný symbol pro obsah 4"/>
          <p:cNvSpPr>
            <a:spLocks noGrp="1"/>
          </p:cNvSpPr>
          <p:nvPr>
            <p:ph sz="half" idx="1"/>
          </p:nvPr>
        </p:nvSpPr>
        <p:spPr/>
        <p:txBody>
          <a:bodyPr>
            <a:normAutofit fontScale="77500" lnSpcReduction="20000"/>
          </a:bodyPr>
          <a:lstStyle/>
          <a:p>
            <a:pPr lvl="0">
              <a:buFont typeface="Calibri" panose="020F0502020204030204" pitchFamily="34" charset="0"/>
              <a:buChar char="+"/>
            </a:pPr>
            <a:r>
              <a:rPr lang="en-US" dirty="0" smtClean="0"/>
              <a:t>Simple structure</a:t>
            </a:r>
          </a:p>
          <a:p>
            <a:pPr lvl="0">
              <a:buFont typeface="Calibri" panose="020F0502020204030204" pitchFamily="34" charset="0"/>
              <a:buChar char="+"/>
            </a:pPr>
            <a:r>
              <a:rPr lang="en-US" dirty="0" smtClean="0"/>
              <a:t>Flexibility</a:t>
            </a:r>
            <a:endParaRPr lang="en-US" dirty="0" smtClean="0"/>
          </a:p>
          <a:p>
            <a:pPr lvl="0">
              <a:buFont typeface="Calibri" panose="020F0502020204030204" pitchFamily="34" charset="0"/>
              <a:buChar char="+"/>
            </a:pPr>
            <a:r>
              <a:rPr lang="en-US" dirty="0" smtClean="0"/>
              <a:t>Faster response to customer needs</a:t>
            </a:r>
          </a:p>
          <a:p>
            <a:pPr lvl="0">
              <a:buFont typeface="Calibri" panose="020F0502020204030204" pitchFamily="34" charset="0"/>
              <a:buChar char="+"/>
            </a:pPr>
            <a:r>
              <a:rPr lang="en-US" dirty="0" smtClean="0"/>
              <a:t>Inventiveness and innovations </a:t>
            </a:r>
          </a:p>
          <a:p>
            <a:pPr lvl="0">
              <a:buFont typeface="Calibri" panose="020F0502020204030204" pitchFamily="34" charset="0"/>
              <a:buChar char="+"/>
            </a:pPr>
            <a:r>
              <a:rPr lang="en-US" dirty="0" smtClean="0"/>
              <a:t>Quick to react to changing market conditions</a:t>
            </a:r>
          </a:p>
          <a:p>
            <a:pPr lvl="0">
              <a:buFont typeface="Calibri" panose="020F0502020204030204" pitchFamily="34" charset="0"/>
              <a:buChar char="+"/>
            </a:pPr>
            <a:r>
              <a:rPr lang="en-US" dirty="0" smtClean="0"/>
              <a:t>Uniqueness</a:t>
            </a:r>
            <a:endParaRPr lang="cs-CZ" dirty="0" smtClean="0"/>
          </a:p>
          <a:p>
            <a:pPr lvl="0">
              <a:buFont typeface="Calibri" panose="020F0502020204030204" pitchFamily="34" charset="0"/>
              <a:buChar char="+"/>
            </a:pPr>
            <a:r>
              <a:rPr lang="en-US" dirty="0"/>
              <a:t>Catering for limited or niche markets </a:t>
            </a:r>
            <a:endParaRPr lang="en-US" dirty="0" smtClean="0"/>
          </a:p>
          <a:p>
            <a:pPr lvl="0">
              <a:buFont typeface="Calibri" panose="020F0502020204030204" pitchFamily="34" charset="0"/>
              <a:buChar char="+"/>
            </a:pPr>
            <a:r>
              <a:rPr lang="cs-CZ" dirty="0" err="1" smtClean="0"/>
              <a:t>Suppliers</a:t>
            </a:r>
            <a:r>
              <a:rPr lang="cs-CZ" dirty="0" smtClean="0"/>
              <a:t> </a:t>
            </a:r>
            <a:r>
              <a:rPr lang="cs-CZ" dirty="0" err="1" smtClean="0"/>
              <a:t>of</a:t>
            </a:r>
            <a:r>
              <a:rPr lang="cs-CZ" dirty="0" smtClean="0"/>
              <a:t> big </a:t>
            </a:r>
            <a:r>
              <a:rPr lang="cs-CZ" dirty="0" err="1" smtClean="0"/>
              <a:t>enterprises</a:t>
            </a:r>
            <a:endParaRPr lang="cs-CZ" dirty="0"/>
          </a:p>
        </p:txBody>
      </p:sp>
      <p:sp>
        <p:nvSpPr>
          <p:cNvPr id="6" name="Zástupný symbol pro obsah 5"/>
          <p:cNvSpPr>
            <a:spLocks noGrp="1"/>
          </p:cNvSpPr>
          <p:nvPr>
            <p:ph sz="half" idx="2"/>
          </p:nvPr>
        </p:nvSpPr>
        <p:spPr/>
        <p:txBody>
          <a:bodyPr>
            <a:normAutofit fontScale="77500" lnSpcReduction="20000"/>
          </a:bodyPr>
          <a:lstStyle/>
          <a:p>
            <a:pPr lvl="0">
              <a:buFont typeface="Calibri" panose="020F0502020204030204" pitchFamily="34" charset="0"/>
              <a:buChar char="–"/>
            </a:pPr>
            <a:r>
              <a:rPr lang="cs-CZ" dirty="0" err="1" smtClean="0"/>
              <a:t>Low</a:t>
            </a:r>
            <a:r>
              <a:rPr lang="cs-CZ" dirty="0" smtClean="0"/>
              <a:t> market </a:t>
            </a:r>
            <a:r>
              <a:rPr lang="cs-CZ" dirty="0" err="1" smtClean="0"/>
              <a:t>share</a:t>
            </a:r>
            <a:endParaRPr lang="cs-CZ" dirty="0"/>
          </a:p>
          <a:p>
            <a:pPr lvl="0">
              <a:buFont typeface="Calibri" panose="020F0502020204030204" pitchFamily="34" charset="0"/>
              <a:buChar char="–"/>
            </a:pPr>
            <a:r>
              <a:rPr lang="cs-CZ" dirty="0" smtClean="0"/>
              <a:t>Limited budget</a:t>
            </a:r>
          </a:p>
          <a:p>
            <a:pPr lvl="0">
              <a:buFont typeface="Calibri" panose="020F0502020204030204" pitchFamily="34" charset="0"/>
              <a:buChar char="–"/>
            </a:pPr>
            <a:r>
              <a:rPr lang="en-US" dirty="0"/>
              <a:t>inability to compete with larger companies </a:t>
            </a:r>
            <a:endParaRPr lang="cs-CZ" dirty="0" smtClean="0"/>
          </a:p>
          <a:p>
            <a:pPr lvl="0">
              <a:buFont typeface="Calibri" panose="020F0502020204030204" pitchFamily="34" charset="0"/>
              <a:buChar char="–"/>
            </a:pPr>
            <a:r>
              <a:rPr lang="cs-CZ" dirty="0"/>
              <a:t>limited </a:t>
            </a:r>
            <a:r>
              <a:rPr lang="cs-CZ" dirty="0" err="1"/>
              <a:t>borrowing</a:t>
            </a:r>
            <a:r>
              <a:rPr lang="cs-CZ" dirty="0"/>
              <a:t> </a:t>
            </a:r>
            <a:r>
              <a:rPr lang="cs-CZ" dirty="0" err="1" smtClean="0"/>
              <a:t>power</a:t>
            </a:r>
            <a:endParaRPr lang="cs-CZ" dirty="0" smtClean="0"/>
          </a:p>
          <a:p>
            <a:pPr lvl="0">
              <a:buFont typeface="Calibri" panose="020F0502020204030204" pitchFamily="34" charset="0"/>
              <a:buChar char="–"/>
            </a:pPr>
            <a:r>
              <a:rPr lang="en-US" dirty="0"/>
              <a:t>Limited resources to invest in marketing, development etc</a:t>
            </a:r>
            <a:r>
              <a:rPr lang="en-US" dirty="0" smtClean="0"/>
              <a:t>.</a:t>
            </a:r>
            <a:endParaRPr lang="cs-CZ" dirty="0" smtClean="0"/>
          </a:p>
          <a:p>
            <a:pPr lvl="0">
              <a:buFont typeface="Calibri" panose="020F0502020204030204" pitchFamily="34" charset="0"/>
              <a:buChar char="–"/>
            </a:pPr>
            <a:r>
              <a:rPr lang="cs-CZ" dirty="0"/>
              <a:t>Vulnerability to </a:t>
            </a:r>
            <a:r>
              <a:rPr lang="cs-CZ" dirty="0" err="1"/>
              <a:t>late</a:t>
            </a:r>
            <a:r>
              <a:rPr lang="cs-CZ" dirty="0"/>
              <a:t> </a:t>
            </a:r>
            <a:r>
              <a:rPr lang="cs-CZ" dirty="0" err="1" smtClean="0"/>
              <a:t>payments</a:t>
            </a:r>
            <a:endParaRPr lang="cs-CZ" dirty="0" smtClean="0"/>
          </a:p>
          <a:p>
            <a:pPr lvl="0">
              <a:buFont typeface="Calibri" panose="020F0502020204030204" pitchFamily="34" charset="0"/>
              <a:buChar char="–"/>
            </a:pPr>
            <a:r>
              <a:rPr lang="en-US" dirty="0"/>
              <a:t>Less negotiating power with suppliers</a:t>
            </a:r>
            <a:endParaRPr lang="cs-CZ" dirty="0"/>
          </a:p>
          <a:p>
            <a:pPr lvl="0">
              <a:buFont typeface="Calibri" panose="020F0502020204030204" pitchFamily="34" charset="0"/>
              <a:buChar char="–"/>
            </a:pPr>
            <a:r>
              <a:rPr lang="cs-CZ" dirty="0" err="1" smtClean="0"/>
              <a:t>Worse</a:t>
            </a:r>
            <a:r>
              <a:rPr lang="cs-CZ" dirty="0" smtClean="0"/>
              <a:t> </a:t>
            </a:r>
            <a:r>
              <a:rPr lang="cs-CZ" dirty="0" err="1" smtClean="0"/>
              <a:t>orientation</a:t>
            </a:r>
            <a:r>
              <a:rPr lang="cs-CZ" dirty="0" smtClean="0"/>
              <a:t> in </a:t>
            </a:r>
            <a:r>
              <a:rPr lang="cs-CZ" dirty="0" err="1" smtClean="0"/>
              <a:t>legal</a:t>
            </a:r>
            <a:r>
              <a:rPr lang="cs-CZ" dirty="0" smtClean="0"/>
              <a:t> </a:t>
            </a:r>
            <a:r>
              <a:rPr lang="cs-CZ" dirty="0" err="1" smtClean="0"/>
              <a:t>questions</a:t>
            </a:r>
            <a:endParaRPr lang="cs-CZ" dirty="0"/>
          </a:p>
          <a:p>
            <a:pPr marL="0" indent="0">
              <a:buNone/>
            </a:pPr>
            <a:endParaRPr lang="cs-CZ" dirty="0"/>
          </a:p>
        </p:txBody>
      </p:sp>
    </p:spTree>
    <p:extLst>
      <p:ext uri="{BB962C8B-B14F-4D97-AF65-F5344CB8AC3E}">
        <p14:creationId xmlns:p14="http://schemas.microsoft.com/office/powerpoint/2010/main" val="7627445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smtClean="0"/>
              <a:t>Organisation</a:t>
            </a:r>
            <a:r>
              <a:rPr lang="cs-CZ" b="1" dirty="0" smtClean="0"/>
              <a:t> </a:t>
            </a:r>
            <a:r>
              <a:rPr lang="cs-CZ" b="1" dirty="0" err="1" smtClean="0"/>
              <a:t>growth</a:t>
            </a:r>
            <a:endParaRPr lang="cs-CZ" dirty="0"/>
          </a:p>
        </p:txBody>
      </p:sp>
      <p:sp>
        <p:nvSpPr>
          <p:cNvPr id="5" name="Zástupný symbol pro obsah 4"/>
          <p:cNvSpPr>
            <a:spLocks noGrp="1"/>
          </p:cNvSpPr>
          <p:nvPr>
            <p:ph sz="half" idx="1"/>
          </p:nvPr>
        </p:nvSpPr>
        <p:spPr/>
        <p:txBody>
          <a:bodyPr>
            <a:normAutofit fontScale="85000" lnSpcReduction="20000"/>
          </a:bodyPr>
          <a:lstStyle/>
          <a:p>
            <a:r>
              <a:rPr lang="cs-CZ" b="1" dirty="0" err="1" smtClean="0"/>
              <a:t>Greiner´s</a:t>
            </a:r>
            <a:r>
              <a:rPr lang="cs-CZ" b="1" dirty="0" smtClean="0"/>
              <a:t> </a:t>
            </a:r>
            <a:r>
              <a:rPr lang="cs-CZ" b="1" dirty="0" err="1" smtClean="0"/>
              <a:t>growth</a:t>
            </a:r>
            <a:r>
              <a:rPr lang="cs-CZ" b="1" dirty="0" smtClean="0"/>
              <a:t> model </a:t>
            </a:r>
            <a:r>
              <a:rPr lang="cs-CZ" dirty="0" smtClean="0"/>
              <a:t>:</a:t>
            </a:r>
            <a:endParaRPr lang="cs-CZ" dirty="0"/>
          </a:p>
          <a:p>
            <a:r>
              <a:rPr lang="cs-CZ" dirty="0" err="1" smtClean="0"/>
              <a:t>Groth</a:t>
            </a:r>
            <a:r>
              <a:rPr lang="cs-CZ" dirty="0" smtClean="0"/>
              <a:t> </a:t>
            </a:r>
            <a:r>
              <a:rPr lang="cs-CZ" dirty="0" err="1" smtClean="0"/>
              <a:t>through</a:t>
            </a:r>
            <a:r>
              <a:rPr lang="cs-CZ" dirty="0" smtClean="0"/>
              <a:t> </a:t>
            </a:r>
            <a:r>
              <a:rPr lang="cs-CZ" dirty="0" err="1" smtClean="0"/>
              <a:t>creativity</a:t>
            </a:r>
            <a:endParaRPr lang="cs-CZ" dirty="0" smtClean="0"/>
          </a:p>
          <a:p>
            <a:pPr lvl="1"/>
            <a:r>
              <a:rPr lang="cs-CZ" dirty="0" err="1" smtClean="0"/>
              <a:t>Leadership</a:t>
            </a:r>
            <a:r>
              <a:rPr lang="cs-CZ" dirty="0" smtClean="0"/>
              <a:t> </a:t>
            </a:r>
            <a:r>
              <a:rPr lang="cs-CZ" dirty="0" err="1" smtClean="0"/>
              <a:t>crisis</a:t>
            </a:r>
            <a:endParaRPr lang="cs-CZ" dirty="0"/>
          </a:p>
          <a:p>
            <a:pPr lvl="0"/>
            <a:r>
              <a:rPr lang="cs-CZ" dirty="0" err="1" smtClean="0"/>
              <a:t>Growth</a:t>
            </a:r>
            <a:r>
              <a:rPr lang="cs-CZ" dirty="0" smtClean="0"/>
              <a:t> </a:t>
            </a:r>
            <a:r>
              <a:rPr lang="cs-CZ" dirty="0" err="1" smtClean="0"/>
              <a:t>through</a:t>
            </a:r>
            <a:r>
              <a:rPr lang="cs-CZ" dirty="0" smtClean="0"/>
              <a:t> </a:t>
            </a:r>
            <a:r>
              <a:rPr lang="cs-CZ" dirty="0" err="1" smtClean="0"/>
              <a:t>direction</a:t>
            </a:r>
            <a:endParaRPr lang="cs-CZ" dirty="0"/>
          </a:p>
          <a:p>
            <a:pPr lvl="1"/>
            <a:r>
              <a:rPr lang="cs-CZ" dirty="0" smtClean="0"/>
              <a:t>Autonomy </a:t>
            </a:r>
            <a:r>
              <a:rPr lang="cs-CZ" dirty="0" err="1" smtClean="0"/>
              <a:t>crisis</a:t>
            </a:r>
            <a:endParaRPr lang="cs-CZ" dirty="0"/>
          </a:p>
          <a:p>
            <a:pPr lvl="0"/>
            <a:r>
              <a:rPr lang="cs-CZ" dirty="0" err="1"/>
              <a:t>Growth</a:t>
            </a:r>
            <a:r>
              <a:rPr lang="cs-CZ" dirty="0"/>
              <a:t> </a:t>
            </a:r>
            <a:r>
              <a:rPr lang="cs-CZ" dirty="0" err="1"/>
              <a:t>through</a:t>
            </a:r>
            <a:r>
              <a:rPr lang="cs-CZ" dirty="0"/>
              <a:t> </a:t>
            </a:r>
            <a:r>
              <a:rPr lang="cs-CZ" dirty="0" err="1" smtClean="0"/>
              <a:t>delegation</a:t>
            </a:r>
            <a:endParaRPr lang="cs-CZ" dirty="0"/>
          </a:p>
          <a:p>
            <a:pPr lvl="1"/>
            <a:r>
              <a:rPr lang="cs-CZ" dirty="0" err="1" smtClean="0"/>
              <a:t>Control</a:t>
            </a:r>
            <a:r>
              <a:rPr lang="cs-CZ" dirty="0" smtClean="0"/>
              <a:t> </a:t>
            </a:r>
            <a:r>
              <a:rPr lang="cs-CZ" dirty="0" err="1" smtClean="0"/>
              <a:t>crisis</a:t>
            </a:r>
            <a:endParaRPr lang="cs-CZ" dirty="0"/>
          </a:p>
          <a:p>
            <a:r>
              <a:rPr lang="cs-CZ" dirty="0" err="1"/>
              <a:t>Growth</a:t>
            </a:r>
            <a:r>
              <a:rPr lang="cs-CZ" dirty="0"/>
              <a:t> </a:t>
            </a:r>
            <a:r>
              <a:rPr lang="cs-CZ" dirty="0" err="1"/>
              <a:t>through</a:t>
            </a:r>
            <a:r>
              <a:rPr lang="cs-CZ" dirty="0"/>
              <a:t> </a:t>
            </a:r>
            <a:r>
              <a:rPr lang="cs-CZ" dirty="0" err="1" smtClean="0"/>
              <a:t>coordination</a:t>
            </a:r>
            <a:endParaRPr lang="cs-CZ" dirty="0"/>
          </a:p>
          <a:p>
            <a:pPr lvl="1"/>
            <a:r>
              <a:rPr lang="cs-CZ" dirty="0" err="1" smtClean="0"/>
              <a:t>Red-tape</a:t>
            </a:r>
            <a:r>
              <a:rPr lang="cs-CZ" dirty="0" smtClean="0"/>
              <a:t> </a:t>
            </a:r>
            <a:r>
              <a:rPr lang="cs-CZ" dirty="0" err="1" smtClean="0"/>
              <a:t>crisis</a:t>
            </a:r>
            <a:endParaRPr lang="cs-CZ" dirty="0" smtClean="0"/>
          </a:p>
          <a:p>
            <a:pPr lvl="0"/>
            <a:r>
              <a:rPr lang="cs-CZ" dirty="0" err="1"/>
              <a:t>Growth</a:t>
            </a:r>
            <a:r>
              <a:rPr lang="cs-CZ" dirty="0"/>
              <a:t> </a:t>
            </a:r>
            <a:r>
              <a:rPr lang="cs-CZ" dirty="0" err="1"/>
              <a:t>through</a:t>
            </a:r>
            <a:r>
              <a:rPr lang="cs-CZ" dirty="0"/>
              <a:t> </a:t>
            </a:r>
            <a:r>
              <a:rPr lang="cs-CZ" dirty="0" err="1" smtClean="0"/>
              <a:t>collaboration</a:t>
            </a:r>
            <a:r>
              <a:rPr lang="cs-CZ" dirty="0" smtClean="0"/>
              <a:t> ( </a:t>
            </a:r>
            <a:r>
              <a:rPr lang="cs-CZ" dirty="0" err="1" smtClean="0"/>
              <a:t>cooperation</a:t>
            </a:r>
            <a:r>
              <a:rPr lang="cs-CZ" dirty="0" smtClean="0"/>
              <a:t>)</a:t>
            </a:r>
            <a:endParaRPr lang="cs-CZ" dirty="0"/>
          </a:p>
          <a:p>
            <a:pPr lvl="1"/>
            <a:r>
              <a:rPr lang="cs-CZ" dirty="0" err="1" smtClean="0"/>
              <a:t>Crisis</a:t>
            </a:r>
            <a:r>
              <a:rPr lang="cs-CZ" dirty="0" smtClean="0"/>
              <a:t> </a:t>
            </a:r>
            <a:r>
              <a:rPr lang="cs-CZ" dirty="0"/>
              <a:t>?</a:t>
            </a:r>
          </a:p>
          <a:p>
            <a:endParaRPr lang="cs-CZ" dirty="0"/>
          </a:p>
        </p:txBody>
      </p:sp>
      <p:pic>
        <p:nvPicPr>
          <p:cNvPr id="1028" name="Picture 4" descr="Výsledek obrázku pro greiner model">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936" y="1628800"/>
            <a:ext cx="5076056" cy="34338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77491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lvl="1" algn="ctr" rtl="0">
              <a:spcBef>
                <a:spcPct val="0"/>
              </a:spcBef>
            </a:pPr>
            <a:r>
              <a:rPr lang="cs-CZ" sz="4400" b="1" kern="1200" dirty="0" smtClean="0">
                <a:solidFill>
                  <a:schemeClr val="tx1"/>
                </a:solidFill>
                <a:latin typeface="+mj-lt"/>
                <a:ea typeface="+mj-ea"/>
                <a:cs typeface="+mj-cs"/>
              </a:rPr>
              <a:t> </a:t>
            </a:r>
            <a:r>
              <a:rPr lang="cs-CZ" sz="4400" b="1" kern="1200" dirty="0" err="1">
                <a:solidFill>
                  <a:schemeClr val="tx1"/>
                </a:solidFill>
                <a:latin typeface="+mj-lt"/>
                <a:ea typeface="+mj-ea"/>
                <a:cs typeface="+mj-cs"/>
              </a:rPr>
              <a:t>Family</a:t>
            </a:r>
            <a:r>
              <a:rPr lang="cs-CZ" sz="4400" b="1" kern="1200" dirty="0">
                <a:solidFill>
                  <a:schemeClr val="tx1"/>
                </a:solidFill>
                <a:latin typeface="+mj-lt"/>
                <a:ea typeface="+mj-ea"/>
                <a:cs typeface="+mj-cs"/>
              </a:rPr>
              <a:t> business</a:t>
            </a:r>
            <a:r>
              <a:rPr lang="cs-CZ" b="1" cap="small" dirty="0"/>
              <a:t/>
            </a:r>
            <a:br>
              <a:rPr lang="cs-CZ" b="1" cap="small" dirty="0"/>
            </a:br>
            <a:endParaRPr lang="cs-CZ" dirty="0"/>
          </a:p>
        </p:txBody>
      </p:sp>
      <p:sp>
        <p:nvSpPr>
          <p:cNvPr id="5" name="Zástupný symbol pro obsah 4"/>
          <p:cNvSpPr>
            <a:spLocks noGrp="1"/>
          </p:cNvSpPr>
          <p:nvPr>
            <p:ph idx="1"/>
          </p:nvPr>
        </p:nvSpPr>
        <p:spPr/>
        <p:txBody>
          <a:bodyPr/>
          <a:lstStyle/>
          <a:p>
            <a:endParaRPr lang="cs-CZ" dirty="0" smtClean="0"/>
          </a:p>
          <a:p>
            <a:r>
              <a:rPr lang="cs-CZ" dirty="0" err="1" smtClean="0"/>
              <a:t>Models</a:t>
            </a:r>
            <a:r>
              <a:rPr lang="cs-CZ" dirty="0" smtClean="0"/>
              <a:t> </a:t>
            </a:r>
            <a:r>
              <a:rPr lang="cs-CZ" dirty="0" err="1" smtClean="0"/>
              <a:t>of</a:t>
            </a:r>
            <a:r>
              <a:rPr lang="cs-CZ" dirty="0" smtClean="0"/>
              <a:t> </a:t>
            </a:r>
            <a:r>
              <a:rPr lang="cs-CZ" dirty="0" err="1" smtClean="0"/>
              <a:t>circle</a:t>
            </a:r>
            <a:r>
              <a:rPr lang="cs-CZ" dirty="0" smtClean="0"/>
              <a:t>– </a:t>
            </a:r>
            <a:r>
              <a:rPr lang="cs-CZ" dirty="0" smtClean="0"/>
              <a:t>( </a:t>
            </a:r>
            <a:r>
              <a:rPr lang="cs-CZ" dirty="0" err="1" smtClean="0"/>
              <a:t>Leach</a:t>
            </a:r>
            <a:r>
              <a:rPr lang="cs-CZ" dirty="0" smtClean="0"/>
              <a:t>, 1996, </a:t>
            </a:r>
            <a:r>
              <a:rPr lang="cs-CZ" dirty="0" err="1" smtClean="0"/>
              <a:t>Taquiry</a:t>
            </a:r>
            <a:r>
              <a:rPr lang="cs-CZ" dirty="0" smtClean="0"/>
              <a:t>, </a:t>
            </a:r>
            <a:r>
              <a:rPr lang="cs-CZ" dirty="0"/>
              <a:t>D</a:t>
            </a:r>
            <a:r>
              <a:rPr lang="cs-CZ" dirty="0" smtClean="0"/>
              <a:t>avis, 1996, </a:t>
            </a:r>
            <a:r>
              <a:rPr lang="cs-CZ" dirty="0" err="1" smtClean="0"/>
              <a:t>Donckels</a:t>
            </a:r>
            <a:r>
              <a:rPr lang="cs-CZ" dirty="0" smtClean="0"/>
              <a:t>, </a:t>
            </a:r>
            <a:r>
              <a:rPr lang="cs-CZ" dirty="0" err="1" smtClean="0"/>
              <a:t>Frolich</a:t>
            </a:r>
            <a:r>
              <a:rPr lang="cs-CZ" dirty="0" smtClean="0"/>
              <a:t>, 1991)</a:t>
            </a:r>
            <a:endParaRPr lang="cs-CZ"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3717032"/>
            <a:ext cx="3105150" cy="218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ovéPole 2"/>
          <p:cNvSpPr txBox="1"/>
          <p:nvPr/>
        </p:nvSpPr>
        <p:spPr>
          <a:xfrm>
            <a:off x="3203848" y="4293096"/>
            <a:ext cx="792088" cy="369332"/>
          </a:xfrm>
          <a:prstGeom prst="rect">
            <a:avLst/>
          </a:prstGeom>
          <a:solidFill>
            <a:schemeClr val="accent1"/>
          </a:solidFill>
        </p:spPr>
        <p:txBody>
          <a:bodyPr wrap="square" rtlCol="0">
            <a:spAutoFit/>
          </a:bodyPr>
          <a:lstStyle/>
          <a:p>
            <a:r>
              <a:rPr lang="cs-CZ" dirty="0" err="1" smtClean="0"/>
              <a:t>Family</a:t>
            </a:r>
            <a:endParaRPr lang="cs-CZ" dirty="0"/>
          </a:p>
        </p:txBody>
      </p:sp>
      <p:sp>
        <p:nvSpPr>
          <p:cNvPr id="4" name="TextovéPole 3"/>
          <p:cNvSpPr txBox="1"/>
          <p:nvPr/>
        </p:nvSpPr>
        <p:spPr>
          <a:xfrm>
            <a:off x="4572000" y="4293096"/>
            <a:ext cx="1008112" cy="369332"/>
          </a:xfrm>
          <a:prstGeom prst="rect">
            <a:avLst/>
          </a:prstGeom>
          <a:solidFill>
            <a:schemeClr val="accent1"/>
          </a:solidFill>
        </p:spPr>
        <p:txBody>
          <a:bodyPr wrap="square" rtlCol="0">
            <a:spAutoFit/>
          </a:bodyPr>
          <a:lstStyle/>
          <a:p>
            <a:r>
              <a:rPr lang="cs-CZ" dirty="0" smtClean="0"/>
              <a:t>Business</a:t>
            </a:r>
            <a:endParaRPr lang="cs-CZ" dirty="0"/>
          </a:p>
        </p:txBody>
      </p:sp>
      <p:sp>
        <p:nvSpPr>
          <p:cNvPr id="6" name="TextovéPole 5"/>
          <p:cNvSpPr txBox="1"/>
          <p:nvPr/>
        </p:nvSpPr>
        <p:spPr>
          <a:xfrm>
            <a:off x="3923928" y="5301208"/>
            <a:ext cx="936104" cy="523220"/>
          </a:xfrm>
          <a:prstGeom prst="rect">
            <a:avLst/>
          </a:prstGeom>
          <a:solidFill>
            <a:schemeClr val="accent1"/>
          </a:solidFill>
        </p:spPr>
        <p:txBody>
          <a:bodyPr wrap="square" rtlCol="0">
            <a:spAutoFit/>
          </a:bodyPr>
          <a:lstStyle/>
          <a:p>
            <a:r>
              <a:rPr lang="cs-CZ" sz="1400" dirty="0" err="1" smtClean="0"/>
              <a:t>Family</a:t>
            </a:r>
            <a:r>
              <a:rPr lang="cs-CZ" sz="1400" dirty="0" smtClean="0"/>
              <a:t> business</a:t>
            </a:r>
            <a:endParaRPr lang="cs-CZ" sz="1400" dirty="0"/>
          </a:p>
        </p:txBody>
      </p:sp>
    </p:spTree>
    <p:extLst>
      <p:ext uri="{BB962C8B-B14F-4D97-AF65-F5344CB8AC3E}">
        <p14:creationId xmlns:p14="http://schemas.microsoft.com/office/powerpoint/2010/main" val="14470439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r>
              <a:rPr lang="cs-CZ" b="1" dirty="0" err="1" smtClean="0"/>
              <a:t>Family</a:t>
            </a:r>
            <a:r>
              <a:rPr lang="cs-CZ" b="1" dirty="0" smtClean="0"/>
              <a:t> </a:t>
            </a:r>
            <a:r>
              <a:rPr lang="cs-CZ" b="1" dirty="0"/>
              <a:t>business</a:t>
            </a:r>
            <a:endParaRPr lang="cs-CZ" dirty="0"/>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3917750695"/>
              </p:ext>
            </p:extLst>
          </p:nvPr>
        </p:nvGraphicFramePr>
        <p:xfrm>
          <a:off x="1676641" y="1577182"/>
          <a:ext cx="5790718" cy="4527808"/>
        </p:xfrm>
        <a:graphic>
          <a:graphicData uri="http://schemas.openxmlformats.org/drawingml/2006/table">
            <a:tbl>
              <a:tblPr firstRow="1" firstCol="1" bandRow="1">
                <a:tableStyleId>{5C22544A-7EE6-4342-B048-85BDC9FD1C3A}</a:tableStyleId>
              </a:tblPr>
              <a:tblGrid>
                <a:gridCol w="2895359"/>
                <a:gridCol w="2895359"/>
              </a:tblGrid>
              <a:tr h="181039">
                <a:tc>
                  <a:txBody>
                    <a:bodyPr/>
                    <a:lstStyle/>
                    <a:p>
                      <a:pPr algn="just">
                        <a:spcAft>
                          <a:spcPts val="0"/>
                        </a:spcAft>
                      </a:pPr>
                      <a:r>
                        <a:rPr lang="en-US" sz="1200" noProof="0" dirty="0" smtClean="0">
                          <a:effectLst/>
                          <a:latin typeface="+mn-lt"/>
                          <a:ea typeface="Times New Roman"/>
                        </a:rPr>
                        <a:t>Family business</a:t>
                      </a:r>
                      <a:endParaRPr lang="en-US" sz="1200" noProof="0" dirty="0">
                        <a:effectLst/>
                        <a:latin typeface="+mn-lt"/>
                        <a:ea typeface="Times New Roman"/>
                      </a:endParaRPr>
                    </a:p>
                  </a:txBody>
                  <a:tcPr marL="67889" marR="67889" marT="0" marB="0"/>
                </a:tc>
                <a:tc>
                  <a:txBody>
                    <a:bodyPr/>
                    <a:lstStyle/>
                    <a:p>
                      <a:pPr algn="just">
                        <a:spcAft>
                          <a:spcPts val="0"/>
                        </a:spcAft>
                      </a:pPr>
                      <a:r>
                        <a:rPr lang="en-US" sz="1200" noProof="0" dirty="0" smtClean="0">
                          <a:effectLst/>
                          <a:latin typeface="+mn-lt"/>
                          <a:ea typeface="Times New Roman"/>
                        </a:rPr>
                        <a:t>Non-family business</a:t>
                      </a:r>
                      <a:endParaRPr lang="en-US" sz="1200" noProof="0" dirty="0">
                        <a:effectLst/>
                        <a:latin typeface="+mn-lt"/>
                        <a:ea typeface="Times New Roman"/>
                      </a:endParaRPr>
                    </a:p>
                  </a:txBody>
                  <a:tcPr marL="67889" marR="67889" marT="0" marB="0"/>
                </a:tc>
              </a:tr>
              <a:tr h="543116">
                <a:tc>
                  <a:txBody>
                    <a:bodyPr/>
                    <a:lstStyle/>
                    <a:p>
                      <a:pPr marL="342900" lvl="0" indent="-342900">
                        <a:lnSpc>
                          <a:spcPct val="150000"/>
                        </a:lnSpc>
                        <a:spcAft>
                          <a:spcPts val="0"/>
                        </a:spcAft>
                        <a:buFont typeface="Symbol"/>
                        <a:buChar char=""/>
                        <a:tabLst>
                          <a:tab pos="457200" algn="l"/>
                        </a:tabLst>
                      </a:pPr>
                      <a:r>
                        <a:rPr lang="en-US" sz="1200" noProof="0" dirty="0" smtClean="0">
                          <a:effectLst/>
                          <a:latin typeface="+mn-lt"/>
                          <a:ea typeface="Times New Roman"/>
                        </a:rPr>
                        <a:t>Good re</a:t>
                      </a:r>
                      <a:r>
                        <a:rPr lang="cs-CZ" sz="1200" noProof="0" dirty="0" smtClean="0">
                          <a:effectLst/>
                          <a:latin typeface="+mn-lt"/>
                          <a:ea typeface="Times New Roman"/>
                        </a:rPr>
                        <a:t>la</a:t>
                      </a:r>
                      <a:r>
                        <a:rPr lang="en-US" sz="1200" noProof="0" dirty="0" err="1" smtClean="0">
                          <a:effectLst/>
                          <a:latin typeface="+mn-lt"/>
                          <a:ea typeface="Times New Roman"/>
                        </a:rPr>
                        <a:t>tionship</a:t>
                      </a:r>
                      <a:r>
                        <a:rPr lang="en-US" sz="1200" noProof="0" dirty="0" smtClean="0">
                          <a:effectLst/>
                          <a:latin typeface="+mn-lt"/>
                          <a:ea typeface="Times New Roman"/>
                        </a:rPr>
                        <a:t> with employees</a:t>
                      </a:r>
                      <a:endParaRPr lang="en-US" sz="12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200" noProof="0" dirty="0" smtClean="0">
                          <a:effectLst/>
                          <a:latin typeface="+mn-lt"/>
                          <a:ea typeface="Times New Roman"/>
                        </a:rPr>
                        <a:t>Neutral re</a:t>
                      </a:r>
                      <a:r>
                        <a:rPr lang="cs-CZ" sz="1200" noProof="0" dirty="0" smtClean="0">
                          <a:effectLst/>
                          <a:latin typeface="+mn-lt"/>
                          <a:ea typeface="Times New Roman"/>
                        </a:rPr>
                        <a:t>la</a:t>
                      </a:r>
                      <a:r>
                        <a:rPr lang="en-US" sz="1200" noProof="0" dirty="0" err="1" smtClean="0">
                          <a:effectLst/>
                          <a:latin typeface="+mn-lt"/>
                          <a:ea typeface="Times New Roman"/>
                        </a:rPr>
                        <a:t>tionship</a:t>
                      </a:r>
                      <a:r>
                        <a:rPr lang="en-US" sz="1200" noProof="0" dirty="0" smtClean="0">
                          <a:effectLst/>
                          <a:latin typeface="+mn-lt"/>
                          <a:ea typeface="Times New Roman"/>
                        </a:rPr>
                        <a:t> with employees</a:t>
                      </a:r>
                      <a:endParaRPr lang="en-US" sz="1200" noProof="0" dirty="0">
                        <a:effectLst/>
                        <a:latin typeface="+mn-lt"/>
                        <a:ea typeface="Times New Roman"/>
                      </a:endParaRPr>
                    </a:p>
                  </a:txBody>
                  <a:tcPr marL="67889" marR="67889" marT="0" marB="0"/>
                </a:tc>
              </a:tr>
              <a:tr h="271558">
                <a:tc>
                  <a:txBody>
                    <a:bodyPr/>
                    <a:lstStyle/>
                    <a:p>
                      <a:pPr marL="342900" lvl="0" indent="-342900">
                        <a:lnSpc>
                          <a:spcPct val="150000"/>
                        </a:lnSpc>
                        <a:spcAft>
                          <a:spcPts val="0"/>
                        </a:spcAft>
                        <a:buFont typeface="Symbol"/>
                        <a:buChar char=""/>
                        <a:tabLst>
                          <a:tab pos="457200" algn="l"/>
                        </a:tabLst>
                      </a:pPr>
                      <a:r>
                        <a:rPr lang="en-US" sz="1200" noProof="0" dirty="0" smtClean="0">
                          <a:effectLst/>
                          <a:latin typeface="+mn-lt"/>
                        </a:rPr>
                        <a:t>Risk averse</a:t>
                      </a:r>
                      <a:endParaRPr lang="en-US" sz="12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cs-CZ" sz="1200" noProof="0" dirty="0" err="1" smtClean="0">
                          <a:effectLst/>
                          <a:latin typeface="+mn-lt"/>
                          <a:ea typeface="+mn-ea"/>
                        </a:rPr>
                        <a:t>Inclination</a:t>
                      </a:r>
                      <a:r>
                        <a:rPr lang="cs-CZ" sz="1200" baseline="0" noProof="0" dirty="0" smtClean="0">
                          <a:effectLst/>
                          <a:latin typeface="+mn-lt"/>
                          <a:ea typeface="+mn-ea"/>
                        </a:rPr>
                        <a:t> to </a:t>
                      </a:r>
                      <a:r>
                        <a:rPr lang="cs-CZ" sz="1200" baseline="0" noProof="0" dirty="0" err="1" smtClean="0">
                          <a:effectLst/>
                          <a:latin typeface="+mn-lt"/>
                          <a:ea typeface="+mn-ea"/>
                        </a:rPr>
                        <a:t>the</a:t>
                      </a:r>
                      <a:r>
                        <a:rPr lang="cs-CZ" sz="1200" baseline="0" noProof="0" dirty="0" smtClean="0">
                          <a:effectLst/>
                          <a:latin typeface="+mn-lt"/>
                          <a:ea typeface="+mn-ea"/>
                        </a:rPr>
                        <a:t> risk</a:t>
                      </a:r>
                      <a:endParaRPr lang="en-US" sz="1200" noProof="0" dirty="0">
                        <a:effectLst/>
                        <a:latin typeface="+mn-lt"/>
                        <a:ea typeface="Times New Roman"/>
                      </a:endParaRPr>
                    </a:p>
                  </a:txBody>
                  <a:tcPr marL="67889" marR="67889" marT="0" marB="0"/>
                </a:tc>
              </a:tr>
              <a:tr h="271558">
                <a:tc>
                  <a:txBody>
                    <a:bodyPr/>
                    <a:lstStyle/>
                    <a:p>
                      <a:pPr marL="342900" lvl="0" indent="-342900">
                        <a:lnSpc>
                          <a:spcPct val="150000"/>
                        </a:lnSpc>
                        <a:spcAft>
                          <a:spcPts val="0"/>
                        </a:spcAft>
                        <a:buFont typeface="Symbol"/>
                        <a:buChar char=""/>
                        <a:tabLst>
                          <a:tab pos="457200" algn="l"/>
                        </a:tabLst>
                      </a:pPr>
                      <a:r>
                        <a:rPr lang="en-US" sz="1200" noProof="0" dirty="0" smtClean="0">
                          <a:effectLst/>
                          <a:latin typeface="+mn-lt"/>
                          <a:ea typeface="Times New Roman"/>
                        </a:rPr>
                        <a:t>Orientation towards the sustainability</a:t>
                      </a:r>
                      <a:endParaRPr lang="en-US" sz="12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200" noProof="0" dirty="0" smtClean="0">
                          <a:effectLst/>
                          <a:latin typeface="+mn-lt"/>
                          <a:ea typeface="Times New Roman"/>
                        </a:rPr>
                        <a:t>Orientation towards profit</a:t>
                      </a:r>
                      <a:endParaRPr lang="en-US" sz="1200" noProof="0" dirty="0">
                        <a:effectLst/>
                        <a:latin typeface="+mn-lt"/>
                        <a:ea typeface="Times New Roman"/>
                      </a:endParaRPr>
                    </a:p>
                  </a:txBody>
                  <a:tcPr marL="67889" marR="67889" marT="0" marB="0"/>
                </a:tc>
              </a:tr>
              <a:tr h="271558">
                <a:tc>
                  <a:txBody>
                    <a:bodyPr/>
                    <a:lstStyle/>
                    <a:p>
                      <a:pPr marL="342900" lvl="0" indent="-342900">
                        <a:lnSpc>
                          <a:spcPct val="150000"/>
                        </a:lnSpc>
                        <a:spcAft>
                          <a:spcPts val="0"/>
                        </a:spcAft>
                        <a:buFont typeface="Symbol"/>
                        <a:buChar char=""/>
                        <a:tabLst>
                          <a:tab pos="457200" algn="l"/>
                        </a:tabLst>
                      </a:pPr>
                      <a:r>
                        <a:rPr lang="en-US" sz="1200" noProof="0" dirty="0" smtClean="0">
                          <a:effectLst/>
                          <a:latin typeface="+mn-lt"/>
                          <a:ea typeface="Times New Roman"/>
                        </a:rPr>
                        <a:t>Family financing</a:t>
                      </a:r>
                      <a:endParaRPr lang="en-US" sz="12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200" noProof="0" dirty="0" smtClean="0">
                          <a:effectLst/>
                          <a:latin typeface="+mn-lt"/>
                          <a:ea typeface="Times New Roman"/>
                        </a:rPr>
                        <a:t>Bank financing</a:t>
                      </a:r>
                      <a:endParaRPr lang="en-US" sz="1200" noProof="0" dirty="0">
                        <a:effectLst/>
                        <a:latin typeface="+mn-lt"/>
                        <a:ea typeface="Times New Roman"/>
                      </a:endParaRPr>
                    </a:p>
                  </a:txBody>
                  <a:tcPr marL="67889" marR="67889" marT="0" marB="0"/>
                </a:tc>
              </a:tr>
              <a:tr h="543116">
                <a:tc>
                  <a:txBody>
                    <a:bodyPr/>
                    <a:lstStyle/>
                    <a:p>
                      <a:pPr marL="342900" lvl="0" indent="-342900">
                        <a:lnSpc>
                          <a:spcPct val="150000"/>
                        </a:lnSpc>
                        <a:spcAft>
                          <a:spcPts val="0"/>
                        </a:spcAft>
                        <a:buFont typeface="Symbol"/>
                        <a:buChar char=""/>
                        <a:tabLst>
                          <a:tab pos="457200" algn="l"/>
                        </a:tabLst>
                      </a:pPr>
                      <a:r>
                        <a:rPr lang="en-US" sz="1200" noProof="0" dirty="0" smtClean="0">
                          <a:effectLst/>
                          <a:latin typeface="+mn-lt"/>
                          <a:ea typeface="Times New Roman"/>
                        </a:rPr>
                        <a:t>Nepotism</a:t>
                      </a:r>
                      <a:endParaRPr lang="en-US" sz="12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200" noProof="0" dirty="0" smtClean="0">
                          <a:effectLst/>
                          <a:latin typeface="+mn-lt"/>
                          <a:ea typeface="Times New Roman"/>
                        </a:rPr>
                        <a:t>Lot of employees</a:t>
                      </a:r>
                      <a:endParaRPr lang="en-US" sz="1200" noProof="0" dirty="0">
                        <a:effectLst/>
                        <a:latin typeface="+mn-lt"/>
                        <a:ea typeface="Times New Roman"/>
                      </a:endParaRPr>
                    </a:p>
                  </a:txBody>
                  <a:tcPr marL="67889" marR="67889" marT="0" marB="0"/>
                </a:tc>
              </a:tr>
              <a:tr h="271558">
                <a:tc>
                  <a:txBody>
                    <a:bodyPr/>
                    <a:lstStyle/>
                    <a:p>
                      <a:pPr marL="342900" lvl="0" indent="-342900">
                        <a:lnSpc>
                          <a:spcPct val="150000"/>
                        </a:lnSpc>
                        <a:spcAft>
                          <a:spcPts val="0"/>
                        </a:spcAft>
                        <a:buFont typeface="Symbol"/>
                        <a:buChar char=""/>
                        <a:tabLst>
                          <a:tab pos="457200" algn="l"/>
                        </a:tabLst>
                      </a:pPr>
                      <a:r>
                        <a:rPr lang="en-US" sz="1200" noProof="0" dirty="0" smtClean="0">
                          <a:effectLst/>
                          <a:latin typeface="+mn-lt"/>
                          <a:ea typeface="Times New Roman"/>
                        </a:rPr>
                        <a:t>Small</a:t>
                      </a:r>
                      <a:r>
                        <a:rPr lang="en-US" sz="1200" baseline="0" noProof="0" dirty="0" smtClean="0">
                          <a:effectLst/>
                          <a:latin typeface="+mn-lt"/>
                          <a:ea typeface="Times New Roman"/>
                        </a:rPr>
                        <a:t> number of employees</a:t>
                      </a:r>
                      <a:endParaRPr lang="en-US" sz="12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200" noProof="0" dirty="0" smtClean="0">
                          <a:effectLst/>
                          <a:latin typeface="+mn-lt"/>
                          <a:ea typeface="Times New Roman"/>
                        </a:rPr>
                        <a:t>Professionalization</a:t>
                      </a:r>
                      <a:r>
                        <a:rPr lang="en-US" sz="1200" baseline="0" noProof="0" dirty="0" smtClean="0">
                          <a:effectLst/>
                          <a:latin typeface="+mn-lt"/>
                          <a:ea typeface="Times New Roman"/>
                        </a:rPr>
                        <a:t> of the firm</a:t>
                      </a:r>
                      <a:endParaRPr lang="en-US" sz="1200" noProof="0" dirty="0">
                        <a:effectLst/>
                        <a:latin typeface="+mn-lt"/>
                        <a:ea typeface="Times New Roman"/>
                      </a:endParaRPr>
                    </a:p>
                  </a:txBody>
                  <a:tcPr marL="67889" marR="67889" marT="0" marB="0"/>
                </a:tc>
              </a:tr>
              <a:tr h="271558">
                <a:tc>
                  <a:txBody>
                    <a:bodyPr/>
                    <a:lstStyle/>
                    <a:p>
                      <a:pPr marL="342900" lvl="0" indent="-342900">
                        <a:lnSpc>
                          <a:spcPct val="150000"/>
                        </a:lnSpc>
                        <a:spcAft>
                          <a:spcPts val="0"/>
                        </a:spcAft>
                        <a:buFont typeface="Symbol"/>
                        <a:buChar char=""/>
                        <a:tabLst>
                          <a:tab pos="457200" algn="l"/>
                        </a:tabLst>
                      </a:pPr>
                      <a:r>
                        <a:rPr lang="en-US" sz="1200" noProof="0" dirty="0" smtClean="0">
                          <a:effectLst/>
                          <a:latin typeface="+mn-lt"/>
                          <a:ea typeface="Times New Roman"/>
                        </a:rPr>
                        <a:t>Orientation towards local</a:t>
                      </a:r>
                      <a:r>
                        <a:rPr lang="en-US" sz="1200" baseline="0" noProof="0" dirty="0" smtClean="0">
                          <a:effectLst/>
                          <a:latin typeface="+mn-lt"/>
                          <a:ea typeface="Times New Roman"/>
                        </a:rPr>
                        <a:t> market</a:t>
                      </a:r>
                      <a:endParaRPr lang="en-US" sz="12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200" noProof="0" dirty="0" smtClean="0">
                          <a:effectLst/>
                          <a:latin typeface="+mn-lt"/>
                          <a:ea typeface="Times New Roman"/>
                        </a:rPr>
                        <a:t>Orientation toward foreign</a:t>
                      </a:r>
                      <a:r>
                        <a:rPr lang="en-US" sz="1200" baseline="0" noProof="0" dirty="0" smtClean="0">
                          <a:effectLst/>
                          <a:latin typeface="+mn-lt"/>
                          <a:ea typeface="Times New Roman"/>
                        </a:rPr>
                        <a:t> markets</a:t>
                      </a:r>
                      <a:endParaRPr lang="en-US" sz="1200" noProof="0" dirty="0">
                        <a:effectLst/>
                        <a:latin typeface="+mn-lt"/>
                        <a:ea typeface="Times New Roman"/>
                      </a:endParaRPr>
                    </a:p>
                  </a:txBody>
                  <a:tcPr marL="67889" marR="67889" marT="0" marB="0"/>
                </a:tc>
              </a:tr>
              <a:tr h="271558">
                <a:tc>
                  <a:txBody>
                    <a:bodyPr/>
                    <a:lstStyle/>
                    <a:p>
                      <a:pPr marL="342900" lvl="0" indent="-342900">
                        <a:lnSpc>
                          <a:spcPct val="150000"/>
                        </a:lnSpc>
                        <a:spcAft>
                          <a:spcPts val="0"/>
                        </a:spcAft>
                        <a:buFont typeface="Symbol"/>
                        <a:buChar char=""/>
                        <a:tabLst>
                          <a:tab pos="457200" algn="l"/>
                        </a:tabLst>
                      </a:pPr>
                      <a:r>
                        <a:rPr lang="en-US" sz="1200" noProof="0" dirty="0" smtClean="0">
                          <a:effectLst/>
                          <a:latin typeface="+mn-lt"/>
                          <a:ea typeface="+mn-ea"/>
                        </a:rPr>
                        <a:t>Low</a:t>
                      </a:r>
                      <a:r>
                        <a:rPr lang="en-US" sz="1200" baseline="0" noProof="0" dirty="0" smtClean="0">
                          <a:effectLst/>
                          <a:latin typeface="+mn-lt"/>
                          <a:ea typeface="+mn-ea"/>
                        </a:rPr>
                        <a:t> capital intensity</a:t>
                      </a:r>
                      <a:endParaRPr lang="en-US" sz="12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200" noProof="0" dirty="0" smtClean="0">
                          <a:effectLst/>
                          <a:latin typeface="+mn-lt"/>
                          <a:ea typeface="Times New Roman"/>
                        </a:rPr>
                        <a:t>High capital intensity</a:t>
                      </a:r>
                      <a:endParaRPr lang="en-US" sz="1200" noProof="0" dirty="0">
                        <a:effectLst/>
                        <a:latin typeface="+mn-lt"/>
                        <a:ea typeface="Times New Roman"/>
                      </a:endParaRPr>
                    </a:p>
                  </a:txBody>
                  <a:tcPr marL="67889" marR="67889" marT="0" marB="0"/>
                </a:tc>
              </a:tr>
              <a:tr h="271558">
                <a:tc>
                  <a:txBody>
                    <a:bodyPr/>
                    <a:lstStyle/>
                    <a:p>
                      <a:pPr marL="342900" lvl="0" indent="-342900">
                        <a:lnSpc>
                          <a:spcPct val="150000"/>
                        </a:lnSpc>
                        <a:spcAft>
                          <a:spcPts val="0"/>
                        </a:spcAft>
                        <a:buFont typeface="Symbol"/>
                        <a:buChar char=""/>
                        <a:tabLst>
                          <a:tab pos="457200" algn="l"/>
                        </a:tabLst>
                      </a:pPr>
                      <a:r>
                        <a:rPr lang="en-US" sz="1200" noProof="0" dirty="0" smtClean="0">
                          <a:effectLst/>
                          <a:latin typeface="+mn-lt"/>
                          <a:ea typeface="Times New Roman"/>
                        </a:rPr>
                        <a:t>Lack of strategic planning</a:t>
                      </a:r>
                      <a:endParaRPr lang="en-US" sz="12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200" noProof="0" dirty="0" smtClean="0">
                          <a:effectLst/>
                          <a:latin typeface="+mn-lt"/>
                          <a:ea typeface="Times New Roman"/>
                        </a:rPr>
                        <a:t>Good strategic</a:t>
                      </a:r>
                      <a:r>
                        <a:rPr lang="en-US" sz="1200" baseline="0" noProof="0" dirty="0" smtClean="0">
                          <a:effectLst/>
                          <a:latin typeface="+mn-lt"/>
                          <a:ea typeface="Times New Roman"/>
                        </a:rPr>
                        <a:t> planning</a:t>
                      </a:r>
                      <a:endParaRPr lang="en-US" sz="1200" noProof="0" dirty="0">
                        <a:effectLst/>
                        <a:latin typeface="+mn-lt"/>
                        <a:ea typeface="Times New Roman"/>
                      </a:endParaRPr>
                    </a:p>
                  </a:txBody>
                  <a:tcPr marL="67889" marR="67889" marT="0" marB="0"/>
                </a:tc>
              </a:tr>
              <a:tr h="271558">
                <a:tc>
                  <a:txBody>
                    <a:bodyPr/>
                    <a:lstStyle/>
                    <a:p>
                      <a:pPr marL="342900" lvl="0" indent="-342900">
                        <a:lnSpc>
                          <a:spcPct val="150000"/>
                        </a:lnSpc>
                        <a:spcAft>
                          <a:spcPts val="0"/>
                        </a:spcAft>
                        <a:buFont typeface="Symbol"/>
                        <a:buChar char=""/>
                        <a:tabLst>
                          <a:tab pos="457200" algn="l"/>
                        </a:tabLst>
                      </a:pPr>
                      <a:r>
                        <a:rPr lang="en-US" sz="1200" noProof="0" dirty="0" smtClean="0">
                          <a:effectLst/>
                          <a:latin typeface="+mn-lt"/>
                          <a:ea typeface="Times New Roman"/>
                        </a:rPr>
                        <a:t>Centralization towards the family</a:t>
                      </a:r>
                      <a:endParaRPr lang="en-US" sz="12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200" noProof="0" dirty="0" smtClean="0">
                          <a:effectLst/>
                          <a:latin typeface="+mn-lt"/>
                          <a:ea typeface="Times New Roman"/>
                        </a:rPr>
                        <a:t>Decentralization</a:t>
                      </a:r>
                      <a:r>
                        <a:rPr lang="en-US" sz="1200" baseline="0" noProof="0" dirty="0" smtClean="0">
                          <a:effectLst/>
                          <a:latin typeface="+mn-lt"/>
                          <a:ea typeface="Times New Roman"/>
                        </a:rPr>
                        <a:t> and autonomy</a:t>
                      </a:r>
                      <a:endParaRPr lang="en-US" sz="1200" noProof="0" dirty="0">
                        <a:effectLst/>
                        <a:latin typeface="+mn-lt"/>
                        <a:ea typeface="Times New Roman"/>
                      </a:endParaRPr>
                    </a:p>
                  </a:txBody>
                  <a:tcPr marL="67889" marR="67889" marT="0" marB="0"/>
                </a:tc>
              </a:tr>
              <a:tr h="271558">
                <a:tc>
                  <a:txBody>
                    <a:bodyPr/>
                    <a:lstStyle/>
                    <a:p>
                      <a:pPr marL="342900" lvl="0" indent="-342900">
                        <a:lnSpc>
                          <a:spcPct val="150000"/>
                        </a:lnSpc>
                        <a:spcAft>
                          <a:spcPts val="0"/>
                        </a:spcAft>
                        <a:buFont typeface="Symbol"/>
                        <a:buChar char=""/>
                        <a:tabLst>
                          <a:tab pos="457200" algn="l"/>
                        </a:tabLst>
                      </a:pPr>
                      <a:r>
                        <a:rPr lang="cs-CZ" sz="1200" dirty="0" err="1" smtClean="0">
                          <a:effectLst/>
                          <a:latin typeface="+mn-lt"/>
                          <a:ea typeface="Times New Roman"/>
                        </a:rPr>
                        <a:t>Customer</a:t>
                      </a:r>
                      <a:r>
                        <a:rPr lang="cs-CZ" sz="1200" dirty="0" smtClean="0">
                          <a:effectLst/>
                          <a:latin typeface="+mn-lt"/>
                          <a:ea typeface="Times New Roman"/>
                        </a:rPr>
                        <a:t> </a:t>
                      </a:r>
                      <a:r>
                        <a:rPr lang="cs-CZ" sz="1200" dirty="0" err="1" smtClean="0">
                          <a:effectLst/>
                          <a:latin typeface="+mn-lt"/>
                          <a:ea typeface="Times New Roman"/>
                        </a:rPr>
                        <a:t>orientation</a:t>
                      </a:r>
                      <a:endParaRPr lang="cs-CZ" sz="120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endParaRPr lang="cs-CZ" sz="1200" dirty="0">
                        <a:effectLst/>
                        <a:latin typeface="Times New Roman"/>
                        <a:ea typeface="Times New Roman"/>
                      </a:endParaRPr>
                    </a:p>
                  </a:txBody>
                  <a:tcPr marL="67889" marR="67889" marT="0" marB="0"/>
                </a:tc>
              </a:tr>
              <a:tr h="271558">
                <a:tc>
                  <a:txBody>
                    <a:bodyPr/>
                    <a:lstStyle/>
                    <a:p>
                      <a:pPr marL="342900" lvl="0" indent="-342900">
                        <a:lnSpc>
                          <a:spcPct val="150000"/>
                        </a:lnSpc>
                        <a:spcAft>
                          <a:spcPts val="0"/>
                        </a:spcAft>
                        <a:buFont typeface="Symbol"/>
                        <a:buChar char=""/>
                        <a:tabLst>
                          <a:tab pos="457200" algn="l"/>
                        </a:tabLst>
                      </a:pPr>
                      <a:r>
                        <a:rPr lang="cs-CZ" sz="1200" dirty="0" err="1" smtClean="0">
                          <a:effectLst/>
                          <a:latin typeface="+mn-lt"/>
                          <a:ea typeface="Times New Roman"/>
                        </a:rPr>
                        <a:t>Emphasis</a:t>
                      </a:r>
                      <a:r>
                        <a:rPr lang="cs-CZ" sz="1200" dirty="0" smtClean="0">
                          <a:effectLst/>
                          <a:latin typeface="+mn-lt"/>
                          <a:ea typeface="Times New Roman"/>
                        </a:rPr>
                        <a:t> on </a:t>
                      </a:r>
                      <a:r>
                        <a:rPr lang="cs-CZ" sz="1200" dirty="0" err="1" smtClean="0">
                          <a:effectLst/>
                          <a:latin typeface="+mn-lt"/>
                          <a:ea typeface="Times New Roman"/>
                        </a:rPr>
                        <a:t>history</a:t>
                      </a:r>
                      <a:endParaRPr lang="cs-CZ" sz="120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endParaRPr lang="cs-CZ" sz="1200" dirty="0">
                        <a:effectLst/>
                        <a:latin typeface="Times New Roman"/>
                        <a:ea typeface="Times New Roman"/>
                      </a:endParaRPr>
                    </a:p>
                  </a:txBody>
                  <a:tcPr marL="67889" marR="67889" marT="0" marB="0"/>
                </a:tc>
              </a:tr>
              <a:tr h="271558">
                <a:tc>
                  <a:txBody>
                    <a:bodyPr/>
                    <a:lstStyle/>
                    <a:p>
                      <a:pPr marL="342900" lvl="0" indent="-342900">
                        <a:lnSpc>
                          <a:spcPct val="150000"/>
                        </a:lnSpc>
                        <a:spcAft>
                          <a:spcPts val="0"/>
                        </a:spcAft>
                        <a:buFont typeface="Symbol"/>
                        <a:buChar char=""/>
                        <a:tabLst>
                          <a:tab pos="457200" algn="l"/>
                        </a:tabLst>
                      </a:pPr>
                      <a:r>
                        <a:rPr lang="cs-CZ" sz="1200" dirty="0" err="1" smtClean="0">
                          <a:effectLst/>
                          <a:latin typeface="+mn-lt"/>
                          <a:ea typeface="Times New Roman"/>
                        </a:rPr>
                        <a:t>Emphasis</a:t>
                      </a:r>
                      <a:r>
                        <a:rPr lang="cs-CZ" sz="1200" dirty="0" smtClean="0">
                          <a:effectLst/>
                          <a:latin typeface="+mn-lt"/>
                          <a:ea typeface="Times New Roman"/>
                        </a:rPr>
                        <a:t> on</a:t>
                      </a:r>
                      <a:r>
                        <a:rPr lang="cs-CZ" sz="1200" baseline="0" dirty="0" smtClean="0">
                          <a:effectLst/>
                          <a:latin typeface="+mn-lt"/>
                          <a:ea typeface="Times New Roman"/>
                        </a:rPr>
                        <a:t> </a:t>
                      </a:r>
                      <a:r>
                        <a:rPr lang="cs-CZ" sz="1200" baseline="0" dirty="0" err="1" smtClean="0">
                          <a:effectLst/>
                          <a:latin typeface="+mn-lt"/>
                          <a:ea typeface="Times New Roman"/>
                        </a:rPr>
                        <a:t>quality</a:t>
                      </a:r>
                      <a:endParaRPr lang="cs-CZ" sz="120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endParaRPr lang="cs-CZ" sz="1200" dirty="0">
                        <a:effectLst/>
                        <a:latin typeface="Times New Roman"/>
                        <a:ea typeface="Times New Roman"/>
                      </a:endParaRPr>
                    </a:p>
                  </a:txBody>
                  <a:tcPr marL="67889" marR="67889" marT="0" marB="0"/>
                </a:tc>
              </a:tr>
              <a:tr h="271558">
                <a:tc>
                  <a:txBody>
                    <a:bodyPr/>
                    <a:lstStyle/>
                    <a:p>
                      <a:pPr marL="342900" lvl="0" indent="-342900">
                        <a:lnSpc>
                          <a:spcPct val="150000"/>
                        </a:lnSpc>
                        <a:spcAft>
                          <a:spcPts val="0"/>
                        </a:spcAft>
                        <a:buFont typeface="Symbol"/>
                        <a:buChar char=""/>
                        <a:tabLst>
                          <a:tab pos="457200" algn="l"/>
                        </a:tabLst>
                      </a:pPr>
                      <a:r>
                        <a:rPr lang="cs-CZ" sz="1200" dirty="0" err="1" smtClean="0">
                          <a:effectLst/>
                          <a:latin typeface="+mn-lt"/>
                          <a:ea typeface="Times New Roman"/>
                        </a:rPr>
                        <a:t>Innovativeness</a:t>
                      </a:r>
                      <a:endParaRPr lang="cs-CZ" sz="120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endParaRPr lang="cs-CZ" sz="1200" dirty="0">
                        <a:effectLst/>
                        <a:latin typeface="Times New Roman"/>
                        <a:ea typeface="Times New Roman"/>
                      </a:endParaRPr>
                    </a:p>
                  </a:txBody>
                  <a:tcPr marL="67889" marR="67889" marT="0" marB="0"/>
                </a:tc>
              </a:tr>
            </a:tbl>
          </a:graphicData>
        </a:graphic>
      </p:graphicFrame>
    </p:spTree>
    <p:extLst>
      <p:ext uri="{BB962C8B-B14F-4D97-AF65-F5344CB8AC3E}">
        <p14:creationId xmlns:p14="http://schemas.microsoft.com/office/powerpoint/2010/main" val="18615280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Family business in the Czech Republic</a:t>
            </a:r>
            <a:endParaRPr lang="en-US" dirty="0"/>
          </a:p>
        </p:txBody>
      </p:sp>
      <p:sp>
        <p:nvSpPr>
          <p:cNvPr id="3" name="Zástupný symbol pro obsah 2"/>
          <p:cNvSpPr>
            <a:spLocks noGrp="1"/>
          </p:cNvSpPr>
          <p:nvPr>
            <p:ph idx="1"/>
          </p:nvPr>
        </p:nvSpPr>
        <p:spPr/>
        <p:txBody>
          <a:bodyPr>
            <a:normAutofit fontScale="85000" lnSpcReduction="20000"/>
          </a:bodyPr>
          <a:lstStyle/>
          <a:p>
            <a:r>
              <a:rPr lang="cs-CZ" dirty="0"/>
              <a:t>I</a:t>
            </a:r>
            <a:r>
              <a:rPr lang="en-US" dirty="0" smtClean="0"/>
              <a:t>n </a:t>
            </a:r>
            <a:r>
              <a:rPr lang="en-US" dirty="0"/>
              <a:t>2012, the Czech Civil Code, Act. No </a:t>
            </a:r>
            <a:r>
              <a:rPr lang="en-US" dirty="0" smtClean="0"/>
              <a:t>89/2012</a:t>
            </a:r>
            <a:r>
              <a:rPr lang="cs-CZ" dirty="0" smtClean="0"/>
              <a:t> </a:t>
            </a:r>
            <a:r>
              <a:rPr lang="en-US" dirty="0" smtClean="0"/>
              <a:t>Coll</a:t>
            </a:r>
            <a:r>
              <a:rPr lang="en-US" dirty="0"/>
              <a:t>., introduced the new institute of family enterprise </a:t>
            </a:r>
            <a:r>
              <a:rPr lang="en-US" dirty="0" smtClean="0"/>
              <a:t>as</a:t>
            </a:r>
            <a:r>
              <a:rPr lang="cs-CZ" dirty="0" smtClean="0"/>
              <a:t> </a:t>
            </a:r>
            <a:r>
              <a:rPr lang="en-US" dirty="0" smtClean="0"/>
              <a:t>completely </a:t>
            </a:r>
            <a:r>
              <a:rPr lang="en-US" dirty="0"/>
              <a:t>new term in the Czech Civil law.</a:t>
            </a:r>
            <a:endParaRPr lang="cs-CZ" b="1" dirty="0" smtClean="0"/>
          </a:p>
          <a:p>
            <a:r>
              <a:rPr lang="en-US" dirty="0"/>
              <a:t>According to the Civil Code of the Czech </a:t>
            </a:r>
            <a:r>
              <a:rPr lang="en-US" dirty="0" smtClean="0"/>
              <a:t>Republic</a:t>
            </a:r>
            <a:r>
              <a:rPr lang="cs-CZ" dirty="0" smtClean="0"/>
              <a:t> (Občanský </a:t>
            </a:r>
            <a:r>
              <a:rPr lang="cs-CZ" dirty="0"/>
              <a:t>zákoník České republiky, 2014), </a:t>
            </a:r>
            <a:r>
              <a:rPr lang="en-US" dirty="0" smtClean="0"/>
              <a:t>the family business </a:t>
            </a:r>
            <a:r>
              <a:rPr lang="en-US" dirty="0"/>
              <a:t>is considered as an establishment, </a:t>
            </a:r>
            <a:r>
              <a:rPr lang="en-US" dirty="0" smtClean="0"/>
              <a:t>where</a:t>
            </a:r>
            <a:r>
              <a:rPr lang="cs-CZ" dirty="0" smtClean="0"/>
              <a:t> </a:t>
            </a:r>
            <a:r>
              <a:rPr lang="en-US" dirty="0" smtClean="0"/>
              <a:t>the </a:t>
            </a:r>
            <a:r>
              <a:rPr lang="en-US" dirty="0"/>
              <a:t>spouses, or at least one of them, are working </a:t>
            </a:r>
            <a:r>
              <a:rPr lang="en-US" dirty="0" smtClean="0"/>
              <a:t>together</a:t>
            </a:r>
            <a:r>
              <a:rPr lang="cs-CZ" dirty="0" smtClean="0"/>
              <a:t> </a:t>
            </a:r>
            <a:r>
              <a:rPr lang="en-US" dirty="0" smtClean="0"/>
              <a:t>and </a:t>
            </a:r>
            <a:r>
              <a:rPr lang="en-US" dirty="0"/>
              <a:t>where the other relatives up to the </a:t>
            </a:r>
            <a:r>
              <a:rPr lang="en-US" dirty="0" smtClean="0"/>
              <a:t>third</a:t>
            </a:r>
            <a:r>
              <a:rPr lang="cs-CZ" dirty="0" smtClean="0"/>
              <a:t> </a:t>
            </a:r>
            <a:r>
              <a:rPr lang="en-US" dirty="0" smtClean="0"/>
              <a:t>degree </a:t>
            </a:r>
            <a:r>
              <a:rPr lang="en-US" dirty="0"/>
              <a:t>or those related to husbands and connected via</a:t>
            </a:r>
          </a:p>
          <a:p>
            <a:r>
              <a:rPr lang="en-US" dirty="0"/>
              <a:t>brothers-in-law up to the second stage are </a:t>
            </a:r>
            <a:r>
              <a:rPr lang="en-US" dirty="0" smtClean="0"/>
              <a:t>working,</a:t>
            </a:r>
            <a:r>
              <a:rPr lang="cs-CZ" dirty="0" smtClean="0"/>
              <a:t> </a:t>
            </a:r>
            <a:r>
              <a:rPr lang="en-US" dirty="0" smtClean="0"/>
              <a:t>and </a:t>
            </a:r>
            <a:r>
              <a:rPr lang="en-US" dirty="0"/>
              <a:t>where some of those people are the owners </a:t>
            </a:r>
            <a:r>
              <a:rPr lang="en-US" dirty="0" smtClean="0"/>
              <a:t>of</a:t>
            </a:r>
            <a:r>
              <a:rPr lang="cs-CZ" dirty="0" smtClean="0"/>
              <a:t> such establishment ( Koráb, </a:t>
            </a:r>
            <a:r>
              <a:rPr lang="cs-CZ" dirty="0" err="1"/>
              <a:t>P</a:t>
            </a:r>
            <a:r>
              <a:rPr lang="cs-CZ" dirty="0" err="1" smtClean="0"/>
              <a:t>etlina</a:t>
            </a:r>
            <a:r>
              <a:rPr lang="cs-CZ" dirty="0" smtClean="0"/>
              <a:t> 2015)</a:t>
            </a:r>
            <a:endParaRPr lang="cs-CZ" dirty="0"/>
          </a:p>
          <a:p>
            <a:pPr marL="0" indent="0">
              <a:buNone/>
            </a:pPr>
            <a:endParaRPr lang="cs-CZ" dirty="0"/>
          </a:p>
        </p:txBody>
      </p:sp>
    </p:spTree>
    <p:extLst>
      <p:ext uri="{BB962C8B-B14F-4D97-AF65-F5344CB8AC3E}">
        <p14:creationId xmlns:p14="http://schemas.microsoft.com/office/powerpoint/2010/main" val="3175846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Types</a:t>
            </a:r>
            <a:r>
              <a:rPr lang="cs-CZ" dirty="0"/>
              <a:t> </a:t>
            </a:r>
            <a:r>
              <a:rPr lang="cs-CZ" dirty="0" err="1"/>
              <a:t>of</a:t>
            </a:r>
            <a:r>
              <a:rPr lang="cs-CZ" dirty="0"/>
              <a:t> </a:t>
            </a:r>
            <a:r>
              <a:rPr lang="cs-CZ" dirty="0" err="1"/>
              <a:t>enterprises</a:t>
            </a:r>
            <a:endParaRPr lang="cs-CZ" dirty="0"/>
          </a:p>
        </p:txBody>
      </p:sp>
      <p:sp>
        <p:nvSpPr>
          <p:cNvPr id="3" name="Zástupný symbol pro obsah 2"/>
          <p:cNvSpPr>
            <a:spLocks noGrp="1"/>
          </p:cNvSpPr>
          <p:nvPr>
            <p:ph sz="half" idx="1"/>
          </p:nvPr>
        </p:nvSpPr>
        <p:spPr/>
        <p:txBody>
          <a:bodyPr/>
          <a:lstStyle/>
          <a:p>
            <a:r>
              <a:rPr lang="cs-CZ" dirty="0" err="1" smtClean="0"/>
              <a:t>According</a:t>
            </a:r>
            <a:r>
              <a:rPr lang="cs-CZ" dirty="0" smtClean="0"/>
              <a:t> </a:t>
            </a:r>
            <a:r>
              <a:rPr lang="cs-CZ" dirty="0" err="1" smtClean="0"/>
              <a:t>the</a:t>
            </a:r>
            <a:r>
              <a:rPr lang="cs-CZ" dirty="0" smtClean="0"/>
              <a:t> </a:t>
            </a:r>
            <a:r>
              <a:rPr lang="cs-CZ" dirty="0" err="1" smtClean="0"/>
              <a:t>activity</a:t>
            </a:r>
            <a:endParaRPr lang="cs-CZ" dirty="0" smtClean="0"/>
          </a:p>
          <a:p>
            <a:pPr lvl="1"/>
            <a:r>
              <a:rPr lang="cs-CZ" dirty="0" err="1" smtClean="0"/>
              <a:t>Production</a:t>
            </a:r>
            <a:endParaRPr lang="cs-CZ" dirty="0" smtClean="0"/>
          </a:p>
          <a:p>
            <a:pPr lvl="1"/>
            <a:r>
              <a:rPr lang="cs-CZ" dirty="0" err="1" smtClean="0"/>
              <a:t>Financial</a:t>
            </a:r>
            <a:endParaRPr lang="cs-CZ" dirty="0" smtClean="0"/>
          </a:p>
          <a:p>
            <a:pPr lvl="1"/>
            <a:r>
              <a:rPr lang="cs-CZ" dirty="0" err="1" smtClean="0"/>
              <a:t>Intermediary</a:t>
            </a:r>
            <a:endParaRPr lang="cs-CZ" dirty="0" smtClean="0"/>
          </a:p>
          <a:p>
            <a:pPr lvl="1"/>
            <a:r>
              <a:rPr lang="cs-CZ" dirty="0" err="1" smtClean="0"/>
              <a:t>Insurance</a:t>
            </a:r>
            <a:endParaRPr lang="cs-CZ" dirty="0" smtClean="0"/>
          </a:p>
          <a:p>
            <a:pPr lvl="1"/>
            <a:endParaRPr lang="cs-CZ" dirty="0"/>
          </a:p>
        </p:txBody>
      </p:sp>
      <p:sp>
        <p:nvSpPr>
          <p:cNvPr id="4" name="Zástupný symbol pro obsah 3"/>
          <p:cNvSpPr>
            <a:spLocks noGrp="1"/>
          </p:cNvSpPr>
          <p:nvPr>
            <p:ph sz="half" idx="2"/>
          </p:nvPr>
        </p:nvSpPr>
        <p:spPr/>
        <p:txBody>
          <a:bodyPr/>
          <a:lstStyle/>
          <a:p>
            <a:r>
              <a:rPr lang="cs-CZ" dirty="0" err="1" smtClean="0"/>
              <a:t>According</a:t>
            </a:r>
            <a:r>
              <a:rPr lang="cs-CZ" dirty="0" smtClean="0"/>
              <a:t> to </a:t>
            </a:r>
            <a:r>
              <a:rPr lang="cs-CZ" dirty="0" err="1" smtClean="0"/>
              <a:t>the</a:t>
            </a:r>
            <a:r>
              <a:rPr lang="cs-CZ" dirty="0" smtClean="0"/>
              <a:t> </a:t>
            </a:r>
            <a:r>
              <a:rPr lang="cs-CZ" dirty="0" err="1" smtClean="0"/>
              <a:t>size</a:t>
            </a:r>
            <a:endParaRPr lang="cs-CZ" dirty="0" smtClean="0"/>
          </a:p>
          <a:p>
            <a:pPr lvl="1"/>
            <a:r>
              <a:rPr lang="cs-CZ" dirty="0" err="1" smtClean="0"/>
              <a:t>Small</a:t>
            </a:r>
            <a:endParaRPr lang="cs-CZ" dirty="0" smtClean="0"/>
          </a:p>
          <a:p>
            <a:pPr lvl="1"/>
            <a:r>
              <a:rPr lang="cs-CZ" dirty="0" err="1" smtClean="0"/>
              <a:t>Middle</a:t>
            </a:r>
            <a:endParaRPr lang="cs-CZ" dirty="0"/>
          </a:p>
          <a:p>
            <a:pPr lvl="1"/>
            <a:r>
              <a:rPr lang="cs-CZ" dirty="0" smtClean="0"/>
              <a:t>Big</a:t>
            </a:r>
            <a:endParaRPr lang="cs-CZ" dirty="0"/>
          </a:p>
        </p:txBody>
      </p:sp>
    </p:spTree>
    <p:extLst>
      <p:ext uri="{BB962C8B-B14F-4D97-AF65-F5344CB8AC3E}">
        <p14:creationId xmlns:p14="http://schemas.microsoft.com/office/powerpoint/2010/main" val="2845519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692696"/>
            <a:ext cx="8229600" cy="1143000"/>
          </a:xfrm>
        </p:spPr>
        <p:txBody>
          <a:bodyPr>
            <a:normAutofit fontScale="90000"/>
          </a:bodyPr>
          <a:lstStyle/>
          <a:p>
            <a:r>
              <a:rPr lang="cs-CZ" dirty="0" err="1"/>
              <a:t>Types</a:t>
            </a:r>
            <a:r>
              <a:rPr lang="cs-CZ" dirty="0"/>
              <a:t> </a:t>
            </a:r>
            <a:r>
              <a:rPr lang="cs-CZ" dirty="0" err="1"/>
              <a:t>of</a:t>
            </a:r>
            <a:r>
              <a:rPr lang="cs-CZ" dirty="0"/>
              <a:t> </a:t>
            </a:r>
            <a:r>
              <a:rPr lang="cs-CZ" dirty="0" err="1"/>
              <a:t>enteprises</a:t>
            </a:r>
            <a:r>
              <a:rPr lang="cs-CZ" dirty="0"/>
              <a:t> in Czech Republic</a:t>
            </a:r>
            <a:br>
              <a:rPr lang="cs-CZ" dirty="0"/>
            </a:br>
            <a:endParaRPr lang="cs-CZ" dirty="0"/>
          </a:p>
        </p:txBody>
      </p:sp>
      <p:sp>
        <p:nvSpPr>
          <p:cNvPr id="3" name="Zástupný symbol pro obsah 2"/>
          <p:cNvSpPr>
            <a:spLocks noGrp="1"/>
          </p:cNvSpPr>
          <p:nvPr>
            <p:ph idx="1"/>
          </p:nvPr>
        </p:nvSpPr>
        <p:spPr>
          <a:xfrm>
            <a:off x="467544" y="1556792"/>
            <a:ext cx="8229600" cy="5577483"/>
          </a:xfrm>
        </p:spPr>
        <p:txBody>
          <a:bodyPr>
            <a:normAutofit/>
          </a:bodyPr>
          <a:lstStyle/>
          <a:p>
            <a:pPr marL="0" indent="0">
              <a:buNone/>
            </a:pPr>
            <a:r>
              <a:rPr lang="en-US" dirty="0"/>
              <a:t>In the Czech Republic, the most common </a:t>
            </a:r>
            <a:r>
              <a:rPr lang="en-US" dirty="0" smtClean="0"/>
              <a:t>forms</a:t>
            </a:r>
            <a:r>
              <a:rPr lang="cs-CZ" dirty="0" smtClean="0"/>
              <a:t> </a:t>
            </a:r>
            <a:r>
              <a:rPr lang="en-US" dirty="0" smtClean="0"/>
              <a:t>of </a:t>
            </a:r>
            <a:r>
              <a:rPr lang="en-US" dirty="0"/>
              <a:t>business are limited liability company and joint stock company</a:t>
            </a:r>
            <a:r>
              <a:rPr lang="en-US" dirty="0" smtClean="0"/>
              <a:t>.</a:t>
            </a:r>
            <a:r>
              <a:rPr lang="cs-CZ" dirty="0" smtClean="0"/>
              <a:t> </a:t>
            </a:r>
            <a:r>
              <a:rPr lang="en-US" dirty="0" smtClean="0"/>
              <a:t>Other </a:t>
            </a:r>
            <a:r>
              <a:rPr lang="en-US" dirty="0"/>
              <a:t>alternative business forms are general partnership and </a:t>
            </a:r>
            <a:r>
              <a:rPr lang="en-US" dirty="0" err="1" smtClean="0"/>
              <a:t>branchoffice</a:t>
            </a:r>
            <a:r>
              <a:rPr lang="cs-CZ" dirty="0" smtClean="0"/>
              <a:t>.</a:t>
            </a:r>
            <a:endParaRPr lang="cs-CZ" dirty="0"/>
          </a:p>
        </p:txBody>
      </p:sp>
    </p:spTree>
    <p:extLst>
      <p:ext uri="{BB962C8B-B14F-4D97-AF65-F5344CB8AC3E}">
        <p14:creationId xmlns:p14="http://schemas.microsoft.com/office/powerpoint/2010/main" val="3806924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Limited </a:t>
            </a:r>
            <a:r>
              <a:rPr lang="cs-CZ" b="1" dirty="0" err="1"/>
              <a:t>liability</a:t>
            </a:r>
            <a:r>
              <a:rPr lang="cs-CZ" b="1" dirty="0"/>
              <a:t> </a:t>
            </a:r>
            <a:r>
              <a:rPr lang="cs-CZ" b="1" dirty="0" err="1"/>
              <a:t>company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err="1" smtClean="0"/>
              <a:t>Translation</a:t>
            </a:r>
            <a:r>
              <a:rPr lang="cs-CZ" dirty="0" smtClean="0"/>
              <a:t> - </a:t>
            </a:r>
            <a:r>
              <a:rPr lang="en-US" dirty="0" smtClean="0"/>
              <a:t>(</a:t>
            </a:r>
            <a:r>
              <a:rPr lang="en-US" i="1" dirty="0" err="1" smtClean="0"/>
              <a:t>společnost</a:t>
            </a:r>
            <a:r>
              <a:rPr lang="en-US" i="1" dirty="0" smtClean="0"/>
              <a:t> </a:t>
            </a:r>
            <a:r>
              <a:rPr lang="en-US" i="1" dirty="0"/>
              <a:t>s </a:t>
            </a:r>
            <a:r>
              <a:rPr lang="en-US" i="1" dirty="0" err="1"/>
              <a:t>ručením</a:t>
            </a:r>
            <a:r>
              <a:rPr lang="en-US" i="1" dirty="0"/>
              <a:t> </a:t>
            </a:r>
            <a:r>
              <a:rPr lang="en-US" i="1" dirty="0" err="1"/>
              <a:t>omezeným</a:t>
            </a:r>
            <a:r>
              <a:rPr lang="en-US" i="1" dirty="0"/>
              <a:t> - </a:t>
            </a:r>
            <a:r>
              <a:rPr lang="en-US" i="1" dirty="0" err="1"/>
              <a:t>s.r.o</a:t>
            </a:r>
            <a:r>
              <a:rPr lang="en-US" i="1" dirty="0"/>
              <a:t>.</a:t>
            </a:r>
            <a:r>
              <a:rPr lang="en-US" dirty="0"/>
              <a:t>) </a:t>
            </a:r>
            <a:endParaRPr lang="cs-CZ" dirty="0" smtClean="0"/>
          </a:p>
          <a:p>
            <a:r>
              <a:rPr lang="en-US" dirty="0" smtClean="0"/>
              <a:t>can </a:t>
            </a:r>
            <a:r>
              <a:rPr lang="en-US" dirty="0"/>
              <a:t>be formed of one to fifty members. One person can be both the sole owner and executive.</a:t>
            </a:r>
          </a:p>
          <a:p>
            <a:r>
              <a:rPr lang="en-US" dirty="0"/>
              <a:t>The </a:t>
            </a:r>
            <a:r>
              <a:rPr lang="en-US" i="1" dirty="0" err="1"/>
              <a:t>s.r.o</a:t>
            </a:r>
            <a:r>
              <a:rPr lang="en-US" i="1" dirty="0"/>
              <a:t>.</a:t>
            </a:r>
            <a:r>
              <a:rPr lang="en-US" dirty="0"/>
              <a:t> does not have a board of directors. Each of the contributors has the right to make decisions independently if the partnership agreement does not state otherwise</a:t>
            </a:r>
            <a:r>
              <a:rPr lang="en-US" dirty="0" smtClean="0"/>
              <a:t>.</a:t>
            </a:r>
            <a:endParaRPr lang="cs-CZ" dirty="0" smtClean="0"/>
          </a:p>
          <a:p>
            <a:r>
              <a:rPr lang="en-US" dirty="0"/>
              <a:t>A registered capital of at least CZK 1 (5 euro cents) is needed for a </a:t>
            </a:r>
            <a:r>
              <a:rPr lang="en-US" b="1" dirty="0"/>
              <a:t>limited liability company in Czech Republic</a:t>
            </a:r>
            <a:r>
              <a:rPr lang="en-US" dirty="0"/>
              <a:t> and 30% of the share capital must be paid before the registration at the </a:t>
            </a:r>
            <a:r>
              <a:rPr lang="en-US" dirty="0">
                <a:hlinkClick r:id="rId2"/>
              </a:rPr>
              <a:t>Commercial Register</a:t>
            </a:r>
            <a:r>
              <a:rPr lang="en-US" dirty="0"/>
              <a:t>. For non-monetary contributions, they have to be clearly settled in the statutory papers. For a company with one stakeholder, the full registered capital must be paid before the company is registered in the Commercial Register.</a:t>
            </a:r>
          </a:p>
          <a:p>
            <a:endParaRPr lang="cs-CZ" dirty="0"/>
          </a:p>
        </p:txBody>
      </p:sp>
    </p:spTree>
    <p:extLst>
      <p:ext uri="{BB962C8B-B14F-4D97-AF65-F5344CB8AC3E}">
        <p14:creationId xmlns:p14="http://schemas.microsoft.com/office/powerpoint/2010/main" val="1185156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Joint </a:t>
            </a:r>
            <a:r>
              <a:rPr lang="cs-CZ" b="1" dirty="0" err="1"/>
              <a:t>stock</a:t>
            </a:r>
            <a:r>
              <a:rPr lang="cs-CZ" b="1" dirty="0"/>
              <a:t> </a:t>
            </a:r>
            <a:r>
              <a:rPr lang="cs-CZ" b="1" dirty="0" err="1"/>
              <a:t>company</a:t>
            </a:r>
            <a:r>
              <a:rPr lang="cs-CZ" dirty="0"/>
              <a:t> </a:t>
            </a:r>
          </a:p>
        </p:txBody>
      </p:sp>
      <p:sp>
        <p:nvSpPr>
          <p:cNvPr id="3" name="Zástupný symbol pro obsah 2"/>
          <p:cNvSpPr>
            <a:spLocks noGrp="1"/>
          </p:cNvSpPr>
          <p:nvPr>
            <p:ph idx="1"/>
          </p:nvPr>
        </p:nvSpPr>
        <p:spPr>
          <a:xfrm>
            <a:off x="457200" y="1196752"/>
            <a:ext cx="8229600" cy="5472608"/>
          </a:xfrm>
        </p:spPr>
        <p:txBody>
          <a:bodyPr>
            <a:normAutofit fontScale="55000" lnSpcReduction="20000"/>
          </a:bodyPr>
          <a:lstStyle/>
          <a:p>
            <a:r>
              <a:rPr lang="cs-CZ" sz="3800" dirty="0" err="1" smtClean="0"/>
              <a:t>Translation</a:t>
            </a:r>
            <a:r>
              <a:rPr lang="cs-CZ" sz="3800" dirty="0" smtClean="0"/>
              <a:t>: akciová společnost</a:t>
            </a:r>
          </a:p>
          <a:p>
            <a:r>
              <a:rPr lang="en-US" sz="3800" dirty="0" smtClean="0"/>
              <a:t>It </a:t>
            </a:r>
            <a:r>
              <a:rPr lang="en-US" sz="3800" dirty="0"/>
              <a:t>is commonly used for large companies. To </a:t>
            </a:r>
            <a:r>
              <a:rPr lang="en-US" sz="3800" b="1" dirty="0"/>
              <a:t>set up a joint stock company</a:t>
            </a:r>
            <a:r>
              <a:rPr lang="en-US" sz="3800" dirty="0"/>
              <a:t>, there must be either a founder’s deed by one shareholder (a legal entity) or an association of individuals or legal entities through a memorandum. For companies with more than one shareholder, the statutory body is the board of directors with no fewer than three members. </a:t>
            </a:r>
            <a:r>
              <a:rPr lang="en-US" sz="3800" b="1" dirty="0"/>
              <a:t>The joint stock company</a:t>
            </a:r>
            <a:r>
              <a:rPr lang="en-US" sz="3800" dirty="0"/>
              <a:t> must establish a supervisory board of at least three members.</a:t>
            </a:r>
          </a:p>
          <a:p>
            <a:r>
              <a:rPr lang="en-US" sz="3800" dirty="0"/>
              <a:t>The minimum share capital required by the Czech law is CZK 2 million </a:t>
            </a:r>
            <a:r>
              <a:rPr lang="en-US" sz="3800" b="1" dirty="0"/>
              <a:t>(78,000 EUR)</a:t>
            </a:r>
            <a:r>
              <a:rPr lang="en-US" sz="3800" dirty="0"/>
              <a:t>. If the joint stock company is set up by public offering, the minimum share capital must be CZK 20 million. An audit is compulsory if at least one of the criteria is met: a net turnover over CZK 80 million, over 50 employees or a balance sheet over CZK 40 million</a:t>
            </a:r>
            <a:r>
              <a:rPr lang="en-US" sz="3800" dirty="0" smtClean="0"/>
              <a:t>.</a:t>
            </a:r>
            <a:endParaRPr lang="cs-CZ" sz="3800" dirty="0" smtClean="0"/>
          </a:p>
          <a:p>
            <a:endParaRPr lang="cs-CZ" dirty="0" smtClean="0"/>
          </a:p>
          <a:p>
            <a:r>
              <a:rPr lang="cs-CZ" dirty="0" smtClean="0"/>
              <a:t>Source</a:t>
            </a:r>
            <a:r>
              <a:rPr lang="cs-CZ" dirty="0"/>
              <a:t>: https://www.czechcompanyincorporation.com/czech-company-types</a:t>
            </a:r>
            <a:endParaRPr lang="en-US" dirty="0"/>
          </a:p>
          <a:p>
            <a:endParaRPr lang="cs-CZ" dirty="0"/>
          </a:p>
        </p:txBody>
      </p:sp>
    </p:spTree>
    <p:extLst>
      <p:ext uri="{BB962C8B-B14F-4D97-AF65-F5344CB8AC3E}">
        <p14:creationId xmlns:p14="http://schemas.microsoft.com/office/powerpoint/2010/main" val="1373121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General </a:t>
            </a:r>
            <a:r>
              <a:rPr lang="cs-CZ" b="1" dirty="0" err="1"/>
              <a:t>commercial</a:t>
            </a:r>
            <a:r>
              <a:rPr lang="cs-CZ" b="1" dirty="0"/>
              <a:t> </a:t>
            </a:r>
            <a:r>
              <a:rPr lang="cs-CZ" b="1" dirty="0" err="1"/>
              <a:t>partnership</a:t>
            </a:r>
            <a:endParaRPr lang="cs-CZ" dirty="0"/>
          </a:p>
        </p:txBody>
      </p:sp>
      <p:sp>
        <p:nvSpPr>
          <p:cNvPr id="3" name="Zástupný symbol pro obsah 2"/>
          <p:cNvSpPr>
            <a:spLocks noGrp="1"/>
          </p:cNvSpPr>
          <p:nvPr>
            <p:ph idx="1"/>
          </p:nvPr>
        </p:nvSpPr>
        <p:spPr/>
        <p:txBody>
          <a:bodyPr>
            <a:normAutofit/>
          </a:bodyPr>
          <a:lstStyle/>
          <a:p>
            <a:r>
              <a:rPr lang="cs-CZ" dirty="0" err="1" smtClean="0"/>
              <a:t>Translation</a:t>
            </a:r>
            <a:r>
              <a:rPr lang="cs-CZ" dirty="0" smtClean="0"/>
              <a:t>: </a:t>
            </a:r>
            <a:r>
              <a:rPr lang="en-US" i="1" dirty="0" err="1" smtClean="0"/>
              <a:t>veřejná</a:t>
            </a:r>
            <a:r>
              <a:rPr lang="en-US" i="1" dirty="0" smtClean="0"/>
              <a:t> </a:t>
            </a:r>
            <a:r>
              <a:rPr lang="en-US" i="1" dirty="0" err="1"/>
              <a:t>obchodní</a:t>
            </a:r>
            <a:r>
              <a:rPr lang="en-US" i="1" dirty="0"/>
              <a:t> </a:t>
            </a:r>
            <a:r>
              <a:rPr lang="en-US" i="1" dirty="0" err="1"/>
              <a:t>společnost</a:t>
            </a:r>
            <a:r>
              <a:rPr lang="en-US" i="1" dirty="0"/>
              <a:t> - </a:t>
            </a:r>
            <a:r>
              <a:rPr lang="en-US" i="1" dirty="0" err="1"/>
              <a:t>v.o.s</a:t>
            </a:r>
            <a:r>
              <a:rPr lang="en-US" i="1" dirty="0"/>
              <a:t>.</a:t>
            </a:r>
            <a:r>
              <a:rPr lang="en-US" dirty="0"/>
              <a:t>) </a:t>
            </a:r>
            <a:endParaRPr lang="cs-CZ" dirty="0" smtClean="0"/>
          </a:p>
          <a:p>
            <a:r>
              <a:rPr lang="en-US" dirty="0" smtClean="0"/>
              <a:t>all </a:t>
            </a:r>
            <a:r>
              <a:rPr lang="en-US" dirty="0"/>
              <a:t>partners are liable with all their property. The management has to be formed by at least two persons. The advantage of a general partnership is that you do not need the initial investment</a:t>
            </a:r>
            <a:r>
              <a:rPr lang="en-US" dirty="0" smtClean="0"/>
              <a:t>.</a:t>
            </a:r>
            <a:endParaRPr lang="cs-CZ" dirty="0" smtClean="0"/>
          </a:p>
          <a:p>
            <a:r>
              <a:rPr lang="cs-CZ" sz="1300" dirty="0"/>
              <a:t>Source: https://www.czechcompanyincorporation.com/czech-company-types</a:t>
            </a:r>
            <a:endParaRPr lang="en-US" sz="1300" dirty="0"/>
          </a:p>
          <a:p>
            <a:endParaRPr lang="cs-CZ" dirty="0"/>
          </a:p>
        </p:txBody>
      </p:sp>
    </p:spTree>
    <p:extLst>
      <p:ext uri="{BB962C8B-B14F-4D97-AF65-F5344CB8AC3E}">
        <p14:creationId xmlns:p14="http://schemas.microsoft.com/office/powerpoint/2010/main" val="1388763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Cooperatives</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err="1" smtClean="0"/>
              <a:t>Translation</a:t>
            </a:r>
            <a:r>
              <a:rPr lang="cs-CZ" b="1" dirty="0" smtClean="0"/>
              <a:t>: </a:t>
            </a:r>
            <a:r>
              <a:rPr lang="en-US" b="1" dirty="0" err="1" smtClean="0"/>
              <a:t>Dru</a:t>
            </a:r>
            <a:r>
              <a:rPr lang="cs-CZ" b="1" dirty="0" smtClean="0"/>
              <a:t>ž</a:t>
            </a:r>
            <a:r>
              <a:rPr lang="en-US" b="1" dirty="0" err="1" smtClean="0"/>
              <a:t>stvo</a:t>
            </a:r>
            <a:endParaRPr lang="en-US" dirty="0"/>
          </a:p>
          <a:p>
            <a:r>
              <a:rPr lang="en-US" dirty="0"/>
              <a:t>Co-operatives are formed by at least 5 members (or at least 2 legal entities) to undertake business for the economic or social benefit of its members.</a:t>
            </a:r>
          </a:p>
          <a:p>
            <a:r>
              <a:rPr lang="en-US" dirty="0"/>
              <a:t>The amount of registered capital (minimum CZK 50,000) and the amount of each members' basic investment must be entered in the Commercial Register.</a:t>
            </a:r>
          </a:p>
          <a:p>
            <a:r>
              <a:rPr lang="en-US" dirty="0"/>
              <a:t>An indivisible fund of at least 10% of the registered capital must be created at the time of incorporation. At least 10% of the profits after tax must be must be transferred annually to the indivisible fund until such time as it reaches a minimum of 50% of the registered capital.</a:t>
            </a:r>
          </a:p>
          <a:p>
            <a:r>
              <a:rPr lang="en-US" dirty="0"/>
              <a:t>Members are not liable for the debts/obligations of the co-operative.</a:t>
            </a:r>
          </a:p>
          <a:p>
            <a:r>
              <a:rPr lang="en-US" dirty="0"/>
              <a:t>Foreigners may only be statutory representatives of the co-operative if they have a Czech residency permit.</a:t>
            </a:r>
          </a:p>
          <a:p>
            <a:r>
              <a:rPr lang="en-US" dirty="0"/>
              <a:t>The audit requirements are the same as for a limited liability company</a:t>
            </a:r>
            <a:r>
              <a:rPr lang="en-US" dirty="0" smtClean="0"/>
              <a:t>.</a:t>
            </a:r>
            <a:endParaRPr lang="cs-CZ" dirty="0" smtClean="0"/>
          </a:p>
          <a:p>
            <a:r>
              <a:rPr lang="cs-CZ" dirty="0" smtClean="0"/>
              <a:t>Source: www.mzv.cz</a:t>
            </a:r>
            <a:endParaRPr lang="en-US" dirty="0"/>
          </a:p>
        </p:txBody>
      </p:sp>
    </p:spTree>
    <p:extLst>
      <p:ext uri="{BB962C8B-B14F-4D97-AF65-F5344CB8AC3E}">
        <p14:creationId xmlns:p14="http://schemas.microsoft.com/office/powerpoint/2010/main" val="2264280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L</a:t>
            </a:r>
            <a:r>
              <a:rPr lang="en-US" b="1" dirty="0" err="1" smtClean="0"/>
              <a:t>imited</a:t>
            </a:r>
            <a:r>
              <a:rPr lang="en-US" b="1" dirty="0" smtClean="0"/>
              <a:t> </a:t>
            </a:r>
            <a:r>
              <a:rPr lang="en-US" b="1" dirty="0"/>
              <a:t>partnership</a:t>
            </a:r>
            <a:endParaRPr lang="cs-CZ" b="1" dirty="0"/>
          </a:p>
        </p:txBody>
      </p:sp>
      <p:sp>
        <p:nvSpPr>
          <p:cNvPr id="3" name="Zástupný symbol pro obsah 2"/>
          <p:cNvSpPr>
            <a:spLocks noGrp="1"/>
          </p:cNvSpPr>
          <p:nvPr>
            <p:ph idx="1"/>
          </p:nvPr>
        </p:nvSpPr>
        <p:spPr/>
        <p:txBody>
          <a:bodyPr>
            <a:normAutofit fontScale="62500" lnSpcReduction="20000"/>
          </a:bodyPr>
          <a:lstStyle/>
          <a:p>
            <a:r>
              <a:rPr lang="en-US" dirty="0"/>
              <a:t>A limited partnership is formed by two or more natural persons or legal entities of which at least one general partner must assume unlimited liability and is responsible for the obligations of the partnership.</a:t>
            </a:r>
          </a:p>
          <a:p>
            <a:r>
              <a:rPr lang="en-US" dirty="0"/>
              <a:t>The limited partners are only responsible for the obligations of the partnership up to the level of un-paid contributions as originally recorded in the Commercial Register.</a:t>
            </a:r>
          </a:p>
          <a:p>
            <a:r>
              <a:rPr lang="en-US" dirty="0"/>
              <a:t>A partnership agreement must be drawn up.</a:t>
            </a:r>
          </a:p>
          <a:p>
            <a:r>
              <a:rPr lang="en-US" dirty="0"/>
              <a:t>The entry in the Commercial Register must also include the partners' names and addresses or the partnership's registered office, a statement as to who are the limited and unlimited partners, the amount of paid-in capital by each limited partner and any outstanding amounts at the time of registration.</a:t>
            </a:r>
          </a:p>
          <a:p>
            <a:r>
              <a:rPr lang="en-US" dirty="0"/>
              <a:t>Only general/unlimited partners are permitted to actively manage the partnership.</a:t>
            </a:r>
          </a:p>
          <a:p>
            <a:r>
              <a:rPr lang="en-US" dirty="0"/>
              <a:t>The audit requirements are the same as for a limited liability </a:t>
            </a:r>
            <a:r>
              <a:rPr lang="en-US" dirty="0" smtClean="0"/>
              <a:t>company</a:t>
            </a:r>
            <a:endParaRPr lang="cs-CZ" dirty="0" smtClean="0"/>
          </a:p>
          <a:p>
            <a:r>
              <a:rPr lang="cs-CZ" dirty="0" err="1" smtClean="0"/>
              <a:t>Source:www.mzv.cz</a:t>
            </a:r>
            <a:endParaRPr lang="en-US" dirty="0"/>
          </a:p>
          <a:p>
            <a:endParaRPr lang="cs-CZ" dirty="0"/>
          </a:p>
        </p:txBody>
      </p:sp>
    </p:spTree>
    <p:extLst>
      <p:ext uri="{BB962C8B-B14F-4D97-AF65-F5344CB8AC3E}">
        <p14:creationId xmlns:p14="http://schemas.microsoft.com/office/powerpoint/2010/main" val="134502785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TotalTime>
  <Words>1856</Words>
  <Application>Microsoft Office PowerPoint</Application>
  <PresentationFormat>Předvádění na obrazovce (4:3)</PresentationFormat>
  <Paragraphs>191</Paragraphs>
  <Slides>24</Slides>
  <Notes>0</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Motiv systému Office</vt:lpstr>
      <vt:lpstr>Types of enterprises </vt:lpstr>
      <vt:lpstr>Types of enterprises</vt:lpstr>
      <vt:lpstr>Types of enterprises</vt:lpstr>
      <vt:lpstr>Types of enteprises in Czech Republic </vt:lpstr>
      <vt:lpstr>Limited liability company</vt:lpstr>
      <vt:lpstr>Joint stock company </vt:lpstr>
      <vt:lpstr>General commercial partnership</vt:lpstr>
      <vt:lpstr>Cooperatives</vt:lpstr>
      <vt:lpstr>Limited partnership</vt:lpstr>
      <vt:lpstr>NACE classification</vt:lpstr>
      <vt:lpstr>Structure and coding of NACE </vt:lpstr>
      <vt:lpstr>Specifics of production enterprises</vt:lpstr>
      <vt:lpstr>Specifics of production enterprises (www.open.edu)</vt:lpstr>
      <vt:lpstr>Specifics of production enterprises – Agriculture and forestry</vt:lpstr>
      <vt:lpstr>Specifics of production enterprises – Building and construction enterprises</vt:lpstr>
      <vt:lpstr>Services  </vt:lpstr>
      <vt:lpstr>Specific of services</vt:lpstr>
      <vt:lpstr>Specific of services</vt:lpstr>
      <vt:lpstr>Small and medium enterprises </vt:lpstr>
      <vt:lpstr>Pros and cons of SME´s</vt:lpstr>
      <vt:lpstr>Organisation growth</vt:lpstr>
      <vt:lpstr> Family business </vt:lpstr>
      <vt:lpstr>Family business</vt:lpstr>
      <vt:lpstr>Family business in the Czech Republic</vt:lpstr>
    </vt:vector>
  </TitlesOfParts>
  <Company>Ekonomicko-správní fakulta Masarykovy univerzity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Typologie podniků</dc:title>
  <dc:creator>Odehnalova Pavla</dc:creator>
  <cp:lastModifiedBy>Odehnalova Pavla</cp:lastModifiedBy>
  <cp:revision>24</cp:revision>
  <dcterms:created xsi:type="dcterms:W3CDTF">2017-02-07T10:18:00Z</dcterms:created>
  <dcterms:modified xsi:type="dcterms:W3CDTF">2017-10-03T11:44:29Z</dcterms:modified>
</cp:coreProperties>
</file>