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notesMasterIdLst>
    <p:notesMasterId r:id="rId25"/>
  </p:notesMasterIdLst>
  <p:handoutMasterIdLst>
    <p:handoutMasterId r:id="rId26"/>
  </p:handoutMasterIdLst>
  <p:sldIdLst>
    <p:sldId id="256" r:id="rId2"/>
    <p:sldId id="257" r:id="rId3"/>
    <p:sldId id="309" r:id="rId4"/>
    <p:sldId id="310" r:id="rId5"/>
    <p:sldId id="258" r:id="rId6"/>
    <p:sldId id="301" r:id="rId7"/>
    <p:sldId id="312" r:id="rId8"/>
    <p:sldId id="311" r:id="rId9"/>
    <p:sldId id="259" r:id="rId10"/>
    <p:sldId id="260" r:id="rId11"/>
    <p:sldId id="302" r:id="rId12"/>
    <p:sldId id="328" r:id="rId13"/>
    <p:sldId id="317" r:id="rId14"/>
    <p:sldId id="318" r:id="rId15"/>
    <p:sldId id="319" r:id="rId16"/>
    <p:sldId id="320" r:id="rId17"/>
    <p:sldId id="322" r:id="rId18"/>
    <p:sldId id="323" r:id="rId19"/>
    <p:sldId id="324" r:id="rId20"/>
    <p:sldId id="330" r:id="rId21"/>
    <p:sldId id="331" r:id="rId22"/>
    <p:sldId id="332" r:id="rId23"/>
    <p:sldId id="334" r:id="rId24"/>
  </p:sldIdLst>
  <p:sldSz cx="9144000" cy="6858000" type="screen4x3"/>
  <p:notesSz cx="6761163" cy="99314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2" autoAdjust="0"/>
  </p:normalViewPr>
  <p:slideViewPr>
    <p:cSldViewPr>
      <p:cViewPr varScale="1">
        <p:scale>
          <a:sx n="102" d="100"/>
          <a:sy n="102" d="100"/>
        </p:scale>
        <p:origin x="264" y="102"/>
      </p:cViewPr>
      <p:guideLst>
        <p:guide orient="horz" pos="2160"/>
        <p:guide pos="2880"/>
      </p:guideLst>
    </p:cSldViewPr>
  </p:slideViewPr>
  <p:outlineViewPr>
    <p:cViewPr>
      <p:scale>
        <a:sx n="33" d="100"/>
        <a:sy n="33" d="100"/>
      </p:scale>
      <p:origin x="0" y="-1341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121F922F-C214-4A41-9B3F-BB6132F90B0A}"/>
              </a:ext>
            </a:extLst>
          </p:cNvPr>
          <p:cNvSpPr>
            <a:spLocks noGrp="1" noChangeArrowheads="1"/>
          </p:cNvSpPr>
          <p:nvPr>
            <p:ph type="hdr" sz="quarter"/>
          </p:nvPr>
        </p:nvSpPr>
        <p:spPr bwMode="auto">
          <a:xfrm>
            <a:off x="0" y="0"/>
            <a:ext cx="293052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defRPr>
            </a:lvl1pPr>
          </a:lstStyle>
          <a:p>
            <a:pPr>
              <a:defRPr/>
            </a:pPr>
            <a:endParaRPr lang="cs-CZ"/>
          </a:p>
        </p:txBody>
      </p:sp>
      <p:sp>
        <p:nvSpPr>
          <p:cNvPr id="38915" name="Rectangle 3">
            <a:extLst>
              <a:ext uri="{FF2B5EF4-FFF2-40B4-BE49-F238E27FC236}">
                <a16:creationId xmlns:a16="http://schemas.microsoft.com/office/drawing/2014/main" id="{964311F2-A593-42F4-B1D0-E172B06F0506}"/>
              </a:ext>
            </a:extLst>
          </p:cNvPr>
          <p:cNvSpPr>
            <a:spLocks noGrp="1" noChangeArrowheads="1"/>
          </p:cNvSpPr>
          <p:nvPr>
            <p:ph type="dt" sz="quarter" idx="1"/>
          </p:nvPr>
        </p:nvSpPr>
        <p:spPr bwMode="auto">
          <a:xfrm>
            <a:off x="3829050" y="0"/>
            <a:ext cx="293052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defRPr>
            </a:lvl1pPr>
          </a:lstStyle>
          <a:p>
            <a:pPr>
              <a:defRPr/>
            </a:pPr>
            <a:fld id="{4166AFF1-43F7-4A15-9337-9A32BB4CA5C2}" type="datetimeFigureOut">
              <a:rPr lang="cs-CZ"/>
              <a:pPr>
                <a:defRPr/>
              </a:pPr>
              <a:t>06.05.2019</a:t>
            </a:fld>
            <a:endParaRPr lang="cs-CZ"/>
          </a:p>
        </p:txBody>
      </p:sp>
      <p:sp>
        <p:nvSpPr>
          <p:cNvPr id="38916" name="Rectangle 4">
            <a:extLst>
              <a:ext uri="{FF2B5EF4-FFF2-40B4-BE49-F238E27FC236}">
                <a16:creationId xmlns:a16="http://schemas.microsoft.com/office/drawing/2014/main" id="{9016E266-9E93-45F2-9B07-7CC4CAF2832E}"/>
              </a:ext>
            </a:extLst>
          </p:cNvPr>
          <p:cNvSpPr>
            <a:spLocks noGrp="1" noChangeArrowheads="1"/>
          </p:cNvSpPr>
          <p:nvPr>
            <p:ph type="ftr" sz="quarter" idx="2"/>
          </p:nvPr>
        </p:nvSpPr>
        <p:spPr bwMode="auto">
          <a:xfrm>
            <a:off x="0" y="9432925"/>
            <a:ext cx="2930525"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defRPr>
            </a:lvl1pPr>
          </a:lstStyle>
          <a:p>
            <a:pPr>
              <a:defRPr/>
            </a:pPr>
            <a:endParaRPr lang="cs-CZ"/>
          </a:p>
        </p:txBody>
      </p:sp>
      <p:sp>
        <p:nvSpPr>
          <p:cNvPr id="38917" name="Rectangle 5">
            <a:extLst>
              <a:ext uri="{FF2B5EF4-FFF2-40B4-BE49-F238E27FC236}">
                <a16:creationId xmlns:a16="http://schemas.microsoft.com/office/drawing/2014/main" id="{C87176FE-75F3-4700-988C-1616D5CE41D4}"/>
              </a:ext>
            </a:extLst>
          </p:cNvPr>
          <p:cNvSpPr>
            <a:spLocks noGrp="1" noChangeArrowheads="1"/>
          </p:cNvSpPr>
          <p:nvPr>
            <p:ph type="sldNum" sz="quarter" idx="3"/>
          </p:nvPr>
        </p:nvSpPr>
        <p:spPr bwMode="auto">
          <a:xfrm>
            <a:off x="3829050" y="9432925"/>
            <a:ext cx="2930525"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1F7790F6-0644-4C37-8F38-8C25A478BF1E}" type="slidenum">
              <a:rPr lang="cs-CZ" altLang="cs-CZ"/>
              <a:pPr/>
              <a:t>‹#›</a:t>
            </a:fld>
            <a:endParaRPr lang="cs-CZ" alt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93623918-4072-4A85-9608-9939004CB284}"/>
              </a:ext>
            </a:extLst>
          </p:cNvPr>
          <p:cNvSpPr>
            <a:spLocks noGrp="1"/>
          </p:cNvSpPr>
          <p:nvPr>
            <p:ph type="hdr" sz="quarter"/>
          </p:nvPr>
        </p:nvSpPr>
        <p:spPr>
          <a:xfrm>
            <a:off x="0" y="0"/>
            <a:ext cx="2930525" cy="496888"/>
          </a:xfrm>
          <a:prstGeom prst="rect">
            <a:avLst/>
          </a:prstGeom>
        </p:spPr>
        <p:txBody>
          <a:bodyPr vert="horz" lIns="91440" tIns="45720" rIns="91440" bIns="45720" rtlCol="0"/>
          <a:lstStyle>
            <a:lvl1pPr algn="l">
              <a:defRPr sz="1200">
                <a:latin typeface="Arial" charset="0"/>
              </a:defRPr>
            </a:lvl1pPr>
          </a:lstStyle>
          <a:p>
            <a:pPr>
              <a:defRPr/>
            </a:pPr>
            <a:endParaRPr lang="cs-CZ"/>
          </a:p>
        </p:txBody>
      </p:sp>
      <p:sp>
        <p:nvSpPr>
          <p:cNvPr id="3" name="Zástupný symbol pro datum 2">
            <a:extLst>
              <a:ext uri="{FF2B5EF4-FFF2-40B4-BE49-F238E27FC236}">
                <a16:creationId xmlns:a16="http://schemas.microsoft.com/office/drawing/2014/main" id="{30F6E198-D2F4-4CB3-AA35-54EC98F6FD00}"/>
              </a:ext>
            </a:extLst>
          </p:cNvPr>
          <p:cNvSpPr>
            <a:spLocks noGrp="1"/>
          </p:cNvSpPr>
          <p:nvPr>
            <p:ph type="dt" idx="1"/>
          </p:nvPr>
        </p:nvSpPr>
        <p:spPr>
          <a:xfrm>
            <a:off x="3829050" y="0"/>
            <a:ext cx="2930525" cy="496888"/>
          </a:xfrm>
          <a:prstGeom prst="rect">
            <a:avLst/>
          </a:prstGeom>
        </p:spPr>
        <p:txBody>
          <a:bodyPr vert="horz" lIns="91440" tIns="45720" rIns="91440" bIns="45720" rtlCol="0"/>
          <a:lstStyle>
            <a:lvl1pPr algn="r">
              <a:defRPr sz="1200">
                <a:latin typeface="Arial" charset="0"/>
              </a:defRPr>
            </a:lvl1pPr>
          </a:lstStyle>
          <a:p>
            <a:pPr>
              <a:defRPr/>
            </a:pPr>
            <a:fld id="{B5436E31-F399-4B19-9D91-6FE8F18B1C5F}" type="datetimeFigureOut">
              <a:rPr lang="cs-CZ"/>
              <a:pPr>
                <a:defRPr/>
              </a:pPr>
              <a:t>06.05.2019</a:t>
            </a:fld>
            <a:endParaRPr lang="cs-CZ"/>
          </a:p>
        </p:txBody>
      </p:sp>
      <p:sp>
        <p:nvSpPr>
          <p:cNvPr id="4" name="Zástupný symbol pro obrázek snímku 3">
            <a:extLst>
              <a:ext uri="{FF2B5EF4-FFF2-40B4-BE49-F238E27FC236}">
                <a16:creationId xmlns:a16="http://schemas.microsoft.com/office/drawing/2014/main" id="{ACF901A8-2128-4F90-B3A8-CAB85C4BC137}"/>
              </a:ext>
            </a:extLst>
          </p:cNvPr>
          <p:cNvSpPr>
            <a:spLocks noGrp="1" noRot="1" noChangeAspect="1"/>
          </p:cNvSpPr>
          <p:nvPr>
            <p:ph type="sldImg" idx="2"/>
          </p:nvPr>
        </p:nvSpPr>
        <p:spPr>
          <a:xfrm>
            <a:off x="898525" y="744538"/>
            <a:ext cx="4965700" cy="3724275"/>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a:extLst>
              <a:ext uri="{FF2B5EF4-FFF2-40B4-BE49-F238E27FC236}">
                <a16:creationId xmlns:a16="http://schemas.microsoft.com/office/drawing/2014/main" id="{9385AAC6-C760-46BE-88C0-647C72AC7F4C}"/>
              </a:ext>
            </a:extLst>
          </p:cNvPr>
          <p:cNvSpPr>
            <a:spLocks noGrp="1"/>
          </p:cNvSpPr>
          <p:nvPr>
            <p:ph type="body" sz="quarter" idx="3"/>
          </p:nvPr>
        </p:nvSpPr>
        <p:spPr>
          <a:xfrm>
            <a:off x="676275" y="4718050"/>
            <a:ext cx="5408613" cy="4468813"/>
          </a:xfrm>
          <a:prstGeom prst="rect">
            <a:avLst/>
          </a:prstGeom>
        </p:spPr>
        <p:txBody>
          <a:bodyPr vert="horz" lIns="91440" tIns="45720" rIns="91440" bIns="45720" rtlCol="0">
            <a:normAutofit/>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a:extLst>
              <a:ext uri="{FF2B5EF4-FFF2-40B4-BE49-F238E27FC236}">
                <a16:creationId xmlns:a16="http://schemas.microsoft.com/office/drawing/2014/main" id="{2794FD69-E0F2-4804-9F2D-15007C412EA0}"/>
              </a:ext>
            </a:extLst>
          </p:cNvPr>
          <p:cNvSpPr>
            <a:spLocks noGrp="1"/>
          </p:cNvSpPr>
          <p:nvPr>
            <p:ph type="ftr" sz="quarter" idx="4"/>
          </p:nvPr>
        </p:nvSpPr>
        <p:spPr>
          <a:xfrm>
            <a:off x="0" y="9432925"/>
            <a:ext cx="2930525" cy="496888"/>
          </a:xfrm>
          <a:prstGeom prst="rect">
            <a:avLst/>
          </a:prstGeom>
        </p:spPr>
        <p:txBody>
          <a:bodyPr vert="horz" lIns="91440" tIns="45720" rIns="91440" bIns="45720" rtlCol="0" anchor="b"/>
          <a:lstStyle>
            <a:lvl1pPr algn="l">
              <a:defRPr sz="1200">
                <a:latin typeface="Arial" charset="0"/>
              </a:defRPr>
            </a:lvl1pPr>
          </a:lstStyle>
          <a:p>
            <a:pPr>
              <a:defRPr/>
            </a:pPr>
            <a:endParaRPr lang="cs-CZ"/>
          </a:p>
        </p:txBody>
      </p:sp>
      <p:sp>
        <p:nvSpPr>
          <p:cNvPr id="7" name="Zástupný symbol pro číslo snímku 6">
            <a:extLst>
              <a:ext uri="{FF2B5EF4-FFF2-40B4-BE49-F238E27FC236}">
                <a16:creationId xmlns:a16="http://schemas.microsoft.com/office/drawing/2014/main" id="{06763696-DA70-45F2-8BAD-A6685544F7CB}"/>
              </a:ext>
            </a:extLst>
          </p:cNvPr>
          <p:cNvSpPr>
            <a:spLocks noGrp="1"/>
          </p:cNvSpPr>
          <p:nvPr>
            <p:ph type="sldNum" sz="quarter" idx="5"/>
          </p:nvPr>
        </p:nvSpPr>
        <p:spPr>
          <a:xfrm>
            <a:off x="3829050" y="9432925"/>
            <a:ext cx="2930525" cy="49688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8DF1ACD-69F6-45FB-86D3-66604D19E410}" type="slidenum">
              <a:rPr lang="cs-CZ" altLang="cs-CZ"/>
              <a:pPr/>
              <a:t>‹#›</a:t>
            </a:fld>
            <a:endParaRPr lang="cs-CZ"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pPr>
              <a:defRPr/>
            </a:pPr>
            <a:fld id="{45D32C5B-93D8-4946-A612-E85A99A51E32}" type="datetimeFigureOut">
              <a:rPr lang="cs-CZ" smtClean="0"/>
              <a:pPr>
                <a:defRPr/>
              </a:pPr>
              <a:t>06.05.2019</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fld id="{D2ECB1F7-9158-4E1E-ABA5-4BBA1108A5CC}" type="slidenum">
              <a:rPr lang="cs-CZ" altLang="cs-CZ" smtClean="0"/>
              <a:pPr/>
              <a:t>‹#›</a:t>
            </a:fld>
            <a:endParaRPr lang="cs-CZ" altLang="cs-CZ"/>
          </a:p>
        </p:txBody>
      </p:sp>
    </p:spTree>
    <p:extLst>
      <p:ext uri="{BB962C8B-B14F-4D97-AF65-F5344CB8AC3E}">
        <p14:creationId xmlns:p14="http://schemas.microsoft.com/office/powerpoint/2010/main" val="1810291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a:defRPr/>
            </a:pPr>
            <a:fld id="{B2F47E5B-9DC6-4D96-8E15-0A990573D049}" type="datetimeFigureOut">
              <a:rPr lang="cs-CZ" smtClean="0"/>
              <a:pPr>
                <a:defRPr/>
              </a:pPr>
              <a:t>06.05.2019</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fld id="{C8EC8ED7-8B0A-45B5-963B-3FF7D539A077}" type="slidenum">
              <a:rPr lang="cs-CZ" altLang="cs-CZ" smtClean="0"/>
              <a:pPr/>
              <a:t>‹#›</a:t>
            </a:fld>
            <a:endParaRPr lang="cs-CZ" altLang="cs-CZ"/>
          </a:p>
        </p:txBody>
      </p:sp>
    </p:spTree>
    <p:extLst>
      <p:ext uri="{BB962C8B-B14F-4D97-AF65-F5344CB8AC3E}">
        <p14:creationId xmlns:p14="http://schemas.microsoft.com/office/powerpoint/2010/main" val="1273873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0" y="365125"/>
            <a:ext cx="5800725"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a:defRPr/>
            </a:pPr>
            <a:fld id="{E483DD92-AB71-4695-BEAD-B9C11A613417}" type="datetimeFigureOut">
              <a:rPr lang="cs-CZ" smtClean="0"/>
              <a:pPr>
                <a:defRPr/>
              </a:pPr>
              <a:t>06.05.2019</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fld id="{448D657E-8432-46B5-B483-9A0EB80FE1CC}" type="slidenum">
              <a:rPr lang="cs-CZ" altLang="cs-CZ" smtClean="0"/>
              <a:pPr/>
              <a:t>‹#›</a:t>
            </a:fld>
            <a:endParaRPr lang="cs-CZ" altLang="cs-CZ"/>
          </a:p>
        </p:txBody>
      </p:sp>
    </p:spTree>
    <p:extLst>
      <p:ext uri="{BB962C8B-B14F-4D97-AF65-F5344CB8AC3E}">
        <p14:creationId xmlns:p14="http://schemas.microsoft.com/office/powerpoint/2010/main" val="1368377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a:defRPr/>
            </a:pPr>
            <a:fld id="{3FF8023F-83B7-4C33-9A49-9CAF8C1C3CA6}" type="datetimeFigureOut">
              <a:rPr lang="cs-CZ" smtClean="0"/>
              <a:pPr>
                <a:defRPr/>
              </a:pPr>
              <a:t>06.05.2019</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fld id="{AF2B1DF9-F4C7-4B02-9447-07FE94B0939B}" type="slidenum">
              <a:rPr lang="cs-CZ" altLang="cs-CZ" smtClean="0"/>
              <a:pPr/>
              <a:t>‹#›</a:t>
            </a:fld>
            <a:endParaRPr lang="cs-CZ" altLang="cs-CZ"/>
          </a:p>
        </p:txBody>
      </p:sp>
    </p:spTree>
    <p:extLst>
      <p:ext uri="{BB962C8B-B14F-4D97-AF65-F5344CB8AC3E}">
        <p14:creationId xmlns:p14="http://schemas.microsoft.com/office/powerpoint/2010/main" val="4058632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9"/>
            <a:ext cx="7886700" cy="2852737"/>
          </a:xfrm>
        </p:spPr>
        <p:txBody>
          <a:bodyPr anchor="b"/>
          <a:lstStyle>
            <a:lvl1pPr>
              <a:defRPr sz="45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pPr>
              <a:defRPr/>
            </a:pPr>
            <a:fld id="{0A089969-CD91-4BC8-8C38-923B149E4CB2}" type="datetimeFigureOut">
              <a:rPr lang="cs-CZ" smtClean="0"/>
              <a:pPr>
                <a:defRPr/>
              </a:pPr>
              <a:t>06.05.2019</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fld id="{9AF236BE-D79C-49D0-90FC-5115CC7BFAEA}" type="slidenum">
              <a:rPr lang="cs-CZ" altLang="cs-CZ" smtClean="0"/>
              <a:pPr/>
              <a:t>‹#›</a:t>
            </a:fld>
            <a:endParaRPr lang="cs-CZ" altLang="cs-CZ"/>
          </a:p>
        </p:txBody>
      </p:sp>
    </p:spTree>
    <p:extLst>
      <p:ext uri="{BB962C8B-B14F-4D97-AF65-F5344CB8AC3E}">
        <p14:creationId xmlns:p14="http://schemas.microsoft.com/office/powerpoint/2010/main" val="713977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862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29150" y="1825625"/>
            <a:ext cx="38862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pPr>
              <a:defRPr/>
            </a:pPr>
            <a:fld id="{FB67B166-9EF3-4918-A24D-8930C1CF0FA9}" type="datetimeFigureOut">
              <a:rPr lang="cs-CZ" smtClean="0"/>
              <a:pPr>
                <a:defRPr/>
              </a:pPr>
              <a:t>06.05.2019</a:t>
            </a:fld>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fld id="{FE323072-5AB4-4C24-A208-EE9A8968D523}" type="slidenum">
              <a:rPr lang="cs-CZ" altLang="cs-CZ" smtClean="0"/>
              <a:pPr/>
              <a:t>‹#›</a:t>
            </a:fld>
            <a:endParaRPr lang="cs-CZ" altLang="cs-CZ"/>
          </a:p>
        </p:txBody>
      </p:sp>
    </p:spTree>
    <p:extLst>
      <p:ext uri="{BB962C8B-B14F-4D97-AF65-F5344CB8AC3E}">
        <p14:creationId xmlns:p14="http://schemas.microsoft.com/office/powerpoint/2010/main" val="1639546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6"/>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smtClean="0"/>
              <a:t>Upravte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smtClean="0"/>
              <a:t>Upravte styly předlohy textu.</a:t>
            </a:r>
          </a:p>
        </p:txBody>
      </p:sp>
      <p:sp>
        <p:nvSpPr>
          <p:cNvPr id="6" name="Zástupný symbol pro obsah 5"/>
          <p:cNvSpPr>
            <a:spLocks noGrp="1"/>
          </p:cNvSpPr>
          <p:nvPr>
            <p:ph sz="quarter" idx="4"/>
          </p:nvPr>
        </p:nvSpPr>
        <p:spPr>
          <a:xfrm>
            <a:off x="4629150" y="2505075"/>
            <a:ext cx="3887391"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pPr>
              <a:defRPr/>
            </a:pPr>
            <a:fld id="{1D1C99F9-C441-433E-93A7-2A49E6B5AD08}" type="datetimeFigureOut">
              <a:rPr lang="cs-CZ" smtClean="0"/>
              <a:pPr>
                <a:defRPr/>
              </a:pPr>
              <a:t>06.05.2019</a:t>
            </a:fld>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fld id="{EBC43959-D745-46EB-B9FD-C29040C3A277}" type="slidenum">
              <a:rPr lang="cs-CZ" altLang="cs-CZ" smtClean="0"/>
              <a:pPr/>
              <a:t>‹#›</a:t>
            </a:fld>
            <a:endParaRPr lang="cs-CZ" altLang="cs-CZ"/>
          </a:p>
        </p:txBody>
      </p:sp>
    </p:spTree>
    <p:extLst>
      <p:ext uri="{BB962C8B-B14F-4D97-AF65-F5344CB8AC3E}">
        <p14:creationId xmlns:p14="http://schemas.microsoft.com/office/powerpoint/2010/main" val="3257118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pPr>
              <a:defRPr/>
            </a:pPr>
            <a:fld id="{52DA8277-F625-4180-BB0A-9F82D0C5AF37}" type="datetimeFigureOut">
              <a:rPr lang="cs-CZ" smtClean="0"/>
              <a:pPr>
                <a:defRPr/>
              </a:pPr>
              <a:t>06.05.2019</a:t>
            </a:fld>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fld id="{4C622A3D-805D-4883-BE38-C6159406BBB4}" type="slidenum">
              <a:rPr lang="cs-CZ" altLang="cs-CZ" smtClean="0"/>
              <a:pPr/>
              <a:t>‹#›</a:t>
            </a:fld>
            <a:endParaRPr lang="cs-CZ" altLang="cs-CZ"/>
          </a:p>
        </p:txBody>
      </p:sp>
    </p:spTree>
    <p:extLst>
      <p:ext uri="{BB962C8B-B14F-4D97-AF65-F5344CB8AC3E}">
        <p14:creationId xmlns:p14="http://schemas.microsoft.com/office/powerpoint/2010/main" val="3314667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fld id="{D7AED63A-D1D2-473B-9CB1-B1BB32E2C8B8}" type="datetimeFigureOut">
              <a:rPr lang="cs-CZ" smtClean="0"/>
              <a:pPr>
                <a:defRPr/>
              </a:pPr>
              <a:t>06.05.2019</a:t>
            </a:fld>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fld id="{3418A6C5-5053-44D0-8FCE-83367B3DFCDC}" type="slidenum">
              <a:rPr lang="cs-CZ" altLang="cs-CZ" smtClean="0"/>
              <a:pPr/>
              <a:t>‹#›</a:t>
            </a:fld>
            <a:endParaRPr lang="cs-CZ" altLang="cs-CZ"/>
          </a:p>
        </p:txBody>
      </p:sp>
    </p:spTree>
    <p:extLst>
      <p:ext uri="{BB962C8B-B14F-4D97-AF65-F5344CB8AC3E}">
        <p14:creationId xmlns:p14="http://schemas.microsoft.com/office/powerpoint/2010/main" val="4284694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smtClean="0"/>
              <a:t>Kliknutím lze upravit styl.</a:t>
            </a:r>
            <a:endParaRPr lang="cs-CZ"/>
          </a:p>
        </p:txBody>
      </p:sp>
      <p:sp>
        <p:nvSpPr>
          <p:cNvPr id="3" name="Zástupný symbol pro obsah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pPr>
              <a:defRPr/>
            </a:pPr>
            <a:fld id="{EAA2028B-3202-4A1D-9BA0-2E844F689E67}" type="datetimeFigureOut">
              <a:rPr lang="cs-CZ" smtClean="0"/>
              <a:pPr>
                <a:defRPr/>
              </a:pPr>
              <a:t>06.05.2019</a:t>
            </a:fld>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fld id="{1675D390-3780-4C35-B25C-5EA90E27820C}" type="slidenum">
              <a:rPr lang="cs-CZ" altLang="cs-CZ" smtClean="0"/>
              <a:pPr/>
              <a:t>‹#›</a:t>
            </a:fld>
            <a:endParaRPr lang="cs-CZ" altLang="cs-CZ"/>
          </a:p>
        </p:txBody>
      </p:sp>
    </p:spTree>
    <p:extLst>
      <p:ext uri="{BB962C8B-B14F-4D97-AF65-F5344CB8AC3E}">
        <p14:creationId xmlns:p14="http://schemas.microsoft.com/office/powerpoint/2010/main" val="4050570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smtClean="0"/>
              <a:t>Kliknutím lze upravit styl.</a:t>
            </a:r>
            <a:endParaRPr lang="cs-CZ"/>
          </a:p>
        </p:txBody>
      </p:sp>
      <p:sp>
        <p:nvSpPr>
          <p:cNvPr id="3" name="Zástupný symbol pro obrázek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cs-CZ"/>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pPr>
              <a:defRPr/>
            </a:pPr>
            <a:fld id="{6E725E18-5AB0-4EEC-850B-30FE287524EC}" type="datetimeFigureOut">
              <a:rPr lang="cs-CZ" smtClean="0"/>
              <a:pPr>
                <a:defRPr/>
              </a:pPr>
              <a:t>06.05.2019</a:t>
            </a:fld>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fld id="{56A79FE0-37C8-48CC-9E02-1584400B38B6}" type="slidenum">
              <a:rPr lang="cs-CZ" altLang="cs-CZ" smtClean="0"/>
              <a:pPr/>
              <a:t>‹#›</a:t>
            </a:fld>
            <a:endParaRPr lang="cs-CZ" altLang="cs-CZ"/>
          </a:p>
        </p:txBody>
      </p:sp>
    </p:spTree>
    <p:extLst>
      <p:ext uri="{BB962C8B-B14F-4D97-AF65-F5344CB8AC3E}">
        <p14:creationId xmlns:p14="http://schemas.microsoft.com/office/powerpoint/2010/main" val="677891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52DA8277-F625-4180-BB0A-9F82D0C5AF37}" type="datetimeFigureOut">
              <a:rPr lang="cs-CZ" smtClean="0"/>
              <a:pPr>
                <a:defRPr/>
              </a:pPr>
              <a:t>06.05.2019</a:t>
            </a:fld>
            <a:endParaRPr lang="cs-CZ"/>
          </a:p>
        </p:txBody>
      </p:sp>
      <p:sp>
        <p:nvSpPr>
          <p:cNvPr id="5" name="Zástupný symbol pro zápatí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cs-CZ"/>
          </a:p>
        </p:txBody>
      </p:sp>
      <p:sp>
        <p:nvSpPr>
          <p:cNvPr id="6" name="Zástupný symbol pro číslo snímk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C622A3D-805D-4883-BE38-C6159406BBB4}" type="slidenum">
              <a:rPr lang="cs-CZ" altLang="cs-CZ" smtClean="0"/>
              <a:pPr/>
              <a:t>‹#›</a:t>
            </a:fld>
            <a:endParaRPr lang="cs-CZ" altLang="cs-CZ"/>
          </a:p>
        </p:txBody>
      </p:sp>
    </p:spTree>
    <p:extLst>
      <p:ext uri="{BB962C8B-B14F-4D97-AF65-F5344CB8AC3E}">
        <p14:creationId xmlns:p14="http://schemas.microsoft.com/office/powerpoint/2010/main" val="714894056"/>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5">
            <a:extLst>
              <a:ext uri="{FF2B5EF4-FFF2-40B4-BE49-F238E27FC236}">
                <a16:creationId xmlns:a16="http://schemas.microsoft.com/office/drawing/2014/main" id="{6845D181-5EB9-49EA-840F-F16E5B5084BA}"/>
              </a:ext>
            </a:extLst>
          </p:cNvPr>
          <p:cNvSpPr>
            <a:spLocks noGrp="1" noChangeArrowheads="1"/>
          </p:cNvSpPr>
          <p:nvPr>
            <p:ph type="ctrTitle"/>
          </p:nvPr>
        </p:nvSpPr>
        <p:spPr>
          <a:extLst/>
        </p:spPr>
        <p:txBody>
          <a:bodyPr/>
          <a:lstStyle/>
          <a:p>
            <a:pPr eaLnBrk="1" fontAlgn="auto" hangingPunct="1">
              <a:spcAft>
                <a:spcPts val="0"/>
              </a:spcAft>
              <a:defRPr/>
            </a:pPr>
            <a:r>
              <a:rPr lang="cs-CZ" dirty="0" err="1" smtClean="0"/>
              <a:t>Investment</a:t>
            </a:r>
            <a:r>
              <a:rPr lang="cs-CZ" dirty="0" smtClean="0"/>
              <a:t> and profitability</a:t>
            </a:r>
            <a:endParaRPr lang="cs-CZ" dirty="0"/>
          </a:p>
        </p:txBody>
      </p:sp>
      <p:sp>
        <p:nvSpPr>
          <p:cNvPr id="3" name="Podnadpis 2"/>
          <p:cNvSpPr>
            <a:spLocks noGrp="1"/>
          </p:cNvSpPr>
          <p:nvPr>
            <p:ph type="subTitle" idx="1"/>
          </p:nvPr>
        </p:nvSpPr>
        <p:spPr/>
        <p:txBody>
          <a:bodyPr/>
          <a:lstStyle/>
          <a:p>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357D4166-941C-4FAF-92BB-0CEAE49EBF75}"/>
              </a:ext>
            </a:extLst>
          </p:cNvPr>
          <p:cNvSpPr>
            <a:spLocks noGrp="1" noChangeArrowheads="1"/>
          </p:cNvSpPr>
          <p:nvPr>
            <p:ph type="title" idx="4294967295"/>
          </p:nvPr>
        </p:nvSpPr>
        <p:spPr>
          <a:xfrm>
            <a:off x="0" y="533400"/>
            <a:ext cx="8229600" cy="1143000"/>
          </a:xfrm>
        </p:spPr>
        <p:txBody>
          <a:bodyPr/>
          <a:lstStyle/>
          <a:p>
            <a:pPr eaLnBrk="1" hangingPunct="1"/>
            <a:r>
              <a:rPr lang="en-GB" altLang="cs-CZ" dirty="0"/>
              <a:t>Task </a:t>
            </a:r>
            <a:r>
              <a:rPr lang="cs-CZ" altLang="cs-CZ" dirty="0"/>
              <a:t>3: </a:t>
            </a:r>
            <a:r>
              <a:rPr lang="cs-CZ" altLang="cs-CZ" dirty="0" err="1" smtClean="0"/>
              <a:t>Task</a:t>
            </a:r>
            <a:r>
              <a:rPr lang="cs-CZ" altLang="cs-CZ" dirty="0" smtClean="0"/>
              <a:t> </a:t>
            </a:r>
            <a:r>
              <a:rPr lang="cs-CZ" altLang="cs-CZ" dirty="0"/>
              <a:t>A</a:t>
            </a:r>
          </a:p>
        </p:txBody>
      </p:sp>
      <p:sp>
        <p:nvSpPr>
          <p:cNvPr id="14339" name="Rectangle 3">
            <a:extLst>
              <a:ext uri="{FF2B5EF4-FFF2-40B4-BE49-F238E27FC236}">
                <a16:creationId xmlns:a16="http://schemas.microsoft.com/office/drawing/2014/main" id="{47B017D8-5F38-4218-8A48-B2DEB73FE954}"/>
              </a:ext>
            </a:extLst>
          </p:cNvPr>
          <p:cNvSpPr>
            <a:spLocks noGrp="1" noChangeArrowheads="1"/>
          </p:cNvSpPr>
          <p:nvPr>
            <p:ph idx="4294967295"/>
          </p:nvPr>
        </p:nvSpPr>
        <p:spPr>
          <a:xfrm>
            <a:off x="0" y="1905000"/>
            <a:ext cx="8229600" cy="4525963"/>
          </a:xfrm>
        </p:spPr>
        <p:txBody>
          <a:bodyPr>
            <a:normAutofit lnSpcReduction="10000"/>
          </a:bodyPr>
          <a:lstStyle/>
          <a:p>
            <a:r>
              <a:rPr lang="en-US" altLang="cs-CZ" sz="2000" dirty="0" smtClean="0"/>
              <a:t>Compare these investment options using the capital value method, </a:t>
            </a:r>
            <a:r>
              <a:rPr lang="en-US" altLang="cs-CZ" sz="2000" dirty="0" err="1" smtClean="0"/>
              <a:t>ie</a:t>
            </a:r>
            <a:r>
              <a:rPr lang="en-US" altLang="cs-CZ" sz="2000" dirty="0" smtClean="0"/>
              <a:t> using the transformation formula:</a:t>
            </a:r>
            <a:endParaRPr lang="cs-CZ" altLang="cs-CZ" sz="2000" dirty="0"/>
          </a:p>
          <a:p>
            <a:pPr eaLnBrk="1" hangingPunct="1"/>
            <a:endParaRPr lang="cs-CZ" altLang="cs-CZ" sz="2000" dirty="0"/>
          </a:p>
          <a:p>
            <a:pPr eaLnBrk="1" hangingPunct="1">
              <a:buFontTx/>
              <a:buNone/>
            </a:pPr>
            <a:endParaRPr lang="cs-CZ" altLang="cs-CZ" sz="2000" dirty="0"/>
          </a:p>
          <a:p>
            <a:pPr eaLnBrk="1" hangingPunct="1">
              <a:buFontTx/>
              <a:buNone/>
            </a:pPr>
            <a:endParaRPr lang="cs-CZ" altLang="cs-CZ" sz="2000" dirty="0" smtClean="0"/>
          </a:p>
          <a:p>
            <a:pPr>
              <a:buNone/>
            </a:pPr>
            <a:r>
              <a:rPr lang="en-US" altLang="cs-CZ" sz="2000" dirty="0" smtClean="0"/>
              <a:t>where: </a:t>
            </a:r>
            <a:endParaRPr lang="cs-CZ" altLang="cs-CZ" sz="2000" dirty="0" smtClean="0"/>
          </a:p>
          <a:p>
            <a:r>
              <a:rPr lang="en-US" altLang="cs-CZ" sz="2000" dirty="0" smtClean="0"/>
              <a:t>K = the value of the capital of the investment option</a:t>
            </a:r>
          </a:p>
          <a:p>
            <a:r>
              <a:rPr lang="en-US" altLang="cs-CZ" sz="2000" dirty="0" smtClean="0"/>
              <a:t>Et = cash receipts at the end of period t</a:t>
            </a:r>
          </a:p>
          <a:p>
            <a:r>
              <a:rPr lang="en-US" altLang="cs-CZ" sz="2000" dirty="0" smtClean="0"/>
              <a:t>At = cash expenses at the end of period t</a:t>
            </a:r>
          </a:p>
          <a:p>
            <a:r>
              <a:rPr lang="en-US" altLang="cs-CZ" sz="2000" dirty="0" smtClean="0"/>
              <a:t>(Et-At) = net revenue at the end of period t</a:t>
            </a:r>
          </a:p>
          <a:p>
            <a:r>
              <a:rPr lang="en-US" altLang="cs-CZ" sz="2000" dirty="0" err="1" smtClean="0"/>
              <a:t>i</a:t>
            </a:r>
            <a:r>
              <a:rPr lang="en-US" altLang="cs-CZ" sz="2000" dirty="0" smtClean="0"/>
              <a:t> = calculation interest rate</a:t>
            </a:r>
          </a:p>
          <a:p>
            <a:r>
              <a:rPr lang="en-US" altLang="cs-CZ" sz="2000" dirty="0" smtClean="0"/>
              <a:t>t = period (t = 0.1, 2 ..... n)</a:t>
            </a:r>
          </a:p>
          <a:p>
            <a:r>
              <a:rPr lang="en-US" altLang="cs-CZ" sz="2000" dirty="0" smtClean="0"/>
              <a:t>n = economic life of the investment object</a:t>
            </a:r>
            <a:endParaRPr lang="cs-CZ" altLang="cs-CZ" sz="2000" dirty="0"/>
          </a:p>
        </p:txBody>
      </p:sp>
      <p:sp>
        <p:nvSpPr>
          <p:cNvPr id="14340" name="Rectangle 6">
            <a:extLst>
              <a:ext uri="{FF2B5EF4-FFF2-40B4-BE49-F238E27FC236}">
                <a16:creationId xmlns:a16="http://schemas.microsoft.com/office/drawing/2014/main" id="{6F6E2EE7-585E-42B4-943D-72A3F10D360E}"/>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graphicFrame>
        <p:nvGraphicFramePr>
          <p:cNvPr id="14341" name="Object 5">
            <a:extLst>
              <a:ext uri="{FF2B5EF4-FFF2-40B4-BE49-F238E27FC236}">
                <a16:creationId xmlns:a16="http://schemas.microsoft.com/office/drawing/2014/main" id="{C5A18BE6-1B79-4457-B768-96A316E71921}"/>
              </a:ext>
            </a:extLst>
          </p:cNvPr>
          <p:cNvGraphicFramePr>
            <a:graphicFrameLocks noChangeAspect="1"/>
          </p:cNvGraphicFramePr>
          <p:nvPr/>
        </p:nvGraphicFramePr>
        <p:xfrm>
          <a:off x="3276600" y="2590800"/>
          <a:ext cx="2590800" cy="1039813"/>
        </p:xfrm>
        <a:graphic>
          <a:graphicData uri="http://schemas.openxmlformats.org/presentationml/2006/ole">
            <mc:AlternateContent xmlns:mc="http://schemas.openxmlformats.org/markup-compatibility/2006">
              <mc:Choice xmlns:v="urn:schemas-microsoft-com:vml" Requires="v">
                <p:oleObj spid="_x0000_s14352" name="Rovnice" r:id="rId3" imgW="1117115" imgH="444307" progId="Equation.3">
                  <p:embed/>
                </p:oleObj>
              </mc:Choice>
              <mc:Fallback>
                <p:oleObj name="Rovnice" r:id="rId3" imgW="1117115" imgH="444307"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2590800"/>
                        <a:ext cx="2590800" cy="103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D485AEAA-0CB6-4344-9838-DF7E349038A5}"/>
              </a:ext>
            </a:extLst>
          </p:cNvPr>
          <p:cNvSpPr>
            <a:spLocks noGrp="1" noChangeArrowheads="1"/>
          </p:cNvSpPr>
          <p:nvPr>
            <p:ph type="title" idx="4294967295"/>
          </p:nvPr>
        </p:nvSpPr>
        <p:spPr>
          <a:xfrm>
            <a:off x="0" y="274638"/>
            <a:ext cx="8229600" cy="1143000"/>
          </a:xfrm>
        </p:spPr>
        <p:txBody>
          <a:bodyPr/>
          <a:lstStyle/>
          <a:p>
            <a:r>
              <a:rPr lang="en-GB" altLang="cs-CZ" sz="4000" dirty="0"/>
              <a:t>Task </a:t>
            </a:r>
            <a:r>
              <a:rPr lang="cs-CZ" altLang="cs-CZ" sz="4000" dirty="0"/>
              <a:t>3: </a:t>
            </a:r>
            <a:r>
              <a:rPr lang="cs-CZ" altLang="cs-CZ" sz="4000" dirty="0" err="1" smtClean="0"/>
              <a:t>Solution</a:t>
            </a:r>
            <a:r>
              <a:rPr lang="cs-CZ" altLang="cs-CZ" sz="4000" dirty="0" smtClean="0"/>
              <a:t> </a:t>
            </a:r>
            <a:r>
              <a:rPr lang="cs-CZ" altLang="cs-CZ" sz="4000" dirty="0"/>
              <a:t>A</a:t>
            </a:r>
          </a:p>
        </p:txBody>
      </p:sp>
      <p:sp>
        <p:nvSpPr>
          <p:cNvPr id="15363" name="Rectangle 3">
            <a:extLst>
              <a:ext uri="{FF2B5EF4-FFF2-40B4-BE49-F238E27FC236}">
                <a16:creationId xmlns:a16="http://schemas.microsoft.com/office/drawing/2014/main" id="{FA817862-3924-4AA3-A72C-28F5868E9E7B}"/>
              </a:ext>
            </a:extLst>
          </p:cNvPr>
          <p:cNvSpPr>
            <a:spLocks noGrp="1" noChangeArrowheads="1"/>
          </p:cNvSpPr>
          <p:nvPr>
            <p:ph idx="4294967295"/>
          </p:nvPr>
        </p:nvSpPr>
        <p:spPr>
          <a:xfrm>
            <a:off x="0" y="1600200"/>
            <a:ext cx="8229600" cy="4525963"/>
          </a:xfrm>
        </p:spPr>
        <p:txBody>
          <a:bodyPr/>
          <a:lstStyle/>
          <a:p>
            <a:pPr>
              <a:buNone/>
            </a:pPr>
            <a:r>
              <a:rPr lang="en-US" altLang="cs-CZ" sz="2000" dirty="0" smtClean="0"/>
              <a:t>It is about converting the values ​​of future income to their present value </a:t>
            </a:r>
            <a:r>
              <a:rPr lang="cs-CZ" altLang="cs-CZ" sz="2000" dirty="0" smtClean="0"/>
              <a:t>– t0</a:t>
            </a:r>
          </a:p>
          <a:p>
            <a:pPr>
              <a:buNone/>
            </a:pPr>
            <a:endParaRPr lang="cs-CZ" altLang="cs-CZ" sz="2000" dirty="0"/>
          </a:p>
          <a:p>
            <a:pPr eaLnBrk="1" hangingPunct="1">
              <a:buFontTx/>
              <a:buNone/>
            </a:pPr>
            <a:r>
              <a:rPr lang="cs-CZ" altLang="cs-CZ" sz="2000" dirty="0"/>
              <a:t>	K</a:t>
            </a:r>
            <a:r>
              <a:rPr lang="cs-CZ" altLang="cs-CZ" sz="2000" baseline="-25000" dirty="0"/>
              <a:t>A</a:t>
            </a:r>
            <a:r>
              <a:rPr lang="cs-CZ" altLang="cs-CZ" sz="2000" dirty="0"/>
              <a:t> = -1 000 + 300 * 0,909 + 600 * 0,826 + 400 * 0,751 + 300 * 0,683 + 200 * 0,620 + 100 * 0,564 = 454</a:t>
            </a:r>
          </a:p>
          <a:p>
            <a:pPr eaLnBrk="1" hangingPunct="1"/>
            <a:endParaRPr lang="cs-CZ" altLang="cs-CZ" sz="2000" dirty="0"/>
          </a:p>
          <a:p>
            <a:pPr eaLnBrk="1" hangingPunct="1">
              <a:buFontTx/>
              <a:buNone/>
            </a:pPr>
            <a:r>
              <a:rPr lang="cs-CZ" altLang="cs-CZ" sz="2000" dirty="0"/>
              <a:t>	K</a:t>
            </a:r>
            <a:r>
              <a:rPr lang="cs-CZ" altLang="cs-CZ" sz="2000" baseline="-25000" dirty="0"/>
              <a:t>B</a:t>
            </a:r>
            <a:r>
              <a:rPr lang="cs-CZ" altLang="cs-CZ" sz="2000" dirty="0"/>
              <a:t> = -1 000 + 100 * 0,909 + 200 * 0,826 + 300 * 0,751 + 400 * 0,683 + 500 * 0,620 + 600 * 0,564 = 403</a:t>
            </a:r>
          </a:p>
          <a:p>
            <a:pPr eaLnBrk="1" hangingPunct="1"/>
            <a:endParaRPr lang="cs-CZ" altLang="cs-CZ" sz="2000" dirty="0"/>
          </a:p>
          <a:p>
            <a:r>
              <a:rPr lang="en-US" altLang="cs-CZ" sz="2000" dirty="0" smtClean="0"/>
              <a:t>The capital value of both variants is positive, both variants are advantageous and provide more than 10% interest. Option A is preferable.</a:t>
            </a:r>
            <a:endParaRPr lang="cs-CZ" altLang="cs-CZ"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Profitability</a:t>
            </a: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2041005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CD7A398-63CD-4BFF-9CE1-4D1A2C28B3F5}"/>
              </a:ext>
            </a:extLst>
          </p:cNvPr>
          <p:cNvSpPr>
            <a:spLocks noGrp="1" noChangeArrowheads="1"/>
          </p:cNvSpPr>
          <p:nvPr>
            <p:ph type="title" idx="4294967295"/>
          </p:nvPr>
        </p:nvSpPr>
        <p:spPr>
          <a:xfrm>
            <a:off x="914400" y="838200"/>
            <a:ext cx="8229600" cy="1143000"/>
          </a:xfrm>
        </p:spPr>
        <p:txBody>
          <a:bodyPr>
            <a:normAutofit/>
          </a:bodyPr>
          <a:lstStyle/>
          <a:p>
            <a:pPr>
              <a:defRPr/>
            </a:pPr>
            <a:r>
              <a:rPr lang="en-US" sz="3100" b="1" dirty="0"/>
              <a:t>Task 4: Profitability and liquidity in own resources financing</a:t>
            </a:r>
            <a:endParaRPr lang="cs-CZ" dirty="0"/>
          </a:p>
        </p:txBody>
      </p:sp>
      <p:sp>
        <p:nvSpPr>
          <p:cNvPr id="4099" name="Rectangle 3">
            <a:extLst>
              <a:ext uri="{FF2B5EF4-FFF2-40B4-BE49-F238E27FC236}">
                <a16:creationId xmlns:a16="http://schemas.microsoft.com/office/drawing/2014/main" id="{99CD1992-FE49-499F-BC2A-5BA049C6127E}"/>
              </a:ext>
            </a:extLst>
          </p:cNvPr>
          <p:cNvSpPr>
            <a:spLocks noGrp="1" noChangeArrowheads="1"/>
          </p:cNvSpPr>
          <p:nvPr>
            <p:ph idx="4294967295"/>
          </p:nvPr>
        </p:nvSpPr>
        <p:spPr>
          <a:xfrm>
            <a:off x="0" y="2057400"/>
            <a:ext cx="8229600" cy="4525963"/>
          </a:xfrm>
        </p:spPr>
        <p:txBody>
          <a:bodyPr>
            <a:normAutofit/>
          </a:bodyPr>
          <a:lstStyle/>
          <a:p>
            <a:pPr marL="420624" indent="-384048">
              <a:defRPr/>
            </a:pPr>
            <a:r>
              <a:rPr lang="en-US" sz="1800" dirty="0"/>
              <a:t>Mr. </a:t>
            </a:r>
            <a:r>
              <a:rPr lang="en-US" sz="1800" dirty="0" smtClean="0"/>
              <a:t>Black </a:t>
            </a:r>
            <a:r>
              <a:rPr lang="en-US" sz="1800" dirty="0"/>
              <a:t>has available cash of CZK 1,000,000 for his own funds. It offers an investment opportunity, which, when it costs 1,000,000, - CZK, as it is estimated, will give him the following one-off income with a different probability:</a:t>
            </a:r>
            <a:endParaRPr lang="cs-CZ" sz="1800" dirty="0"/>
          </a:p>
          <a:p>
            <a:pPr marL="420624" indent="-384048" eaLnBrk="1" fontAlgn="auto" hangingPunct="1">
              <a:spcAft>
                <a:spcPts val="0"/>
              </a:spcAft>
              <a:buFont typeface="Wingdings 2"/>
              <a:buChar char=""/>
              <a:defRPr/>
            </a:pPr>
            <a:endParaRPr lang="cs-CZ" sz="1800" dirty="0"/>
          </a:p>
          <a:p>
            <a:pPr marL="420624" indent="-384048" eaLnBrk="1" fontAlgn="auto" hangingPunct="1">
              <a:spcAft>
                <a:spcPts val="0"/>
              </a:spcAft>
              <a:buFont typeface="Wingdings 2"/>
              <a:buChar char=""/>
              <a:defRPr/>
            </a:pPr>
            <a:endParaRPr lang="cs-CZ" sz="1800" dirty="0"/>
          </a:p>
          <a:p>
            <a:pPr marL="420624" indent="-384048" eaLnBrk="1" fontAlgn="auto" hangingPunct="1">
              <a:spcAft>
                <a:spcPts val="0"/>
              </a:spcAft>
              <a:buFont typeface="Wingdings 2"/>
              <a:buChar char=""/>
              <a:defRPr/>
            </a:pPr>
            <a:endParaRPr lang="cs-CZ" sz="1800" dirty="0"/>
          </a:p>
          <a:p>
            <a:pPr marL="420624" indent="-384048" eaLnBrk="1" fontAlgn="auto" hangingPunct="1">
              <a:spcAft>
                <a:spcPts val="0"/>
              </a:spcAft>
              <a:buFont typeface="Wingdings 2"/>
              <a:buChar char=""/>
              <a:defRPr/>
            </a:pPr>
            <a:endParaRPr lang="cs-CZ" sz="1800" dirty="0"/>
          </a:p>
          <a:p>
            <a:pPr marL="420624" indent="-384048" eaLnBrk="1" fontAlgn="auto" hangingPunct="1">
              <a:spcAft>
                <a:spcPts val="0"/>
              </a:spcAft>
              <a:buFont typeface="Wingdings 2"/>
              <a:buChar char=""/>
              <a:defRPr/>
            </a:pPr>
            <a:endParaRPr lang="cs-CZ" sz="1800" dirty="0"/>
          </a:p>
          <a:p>
            <a:pPr marL="420624" indent="-384048" eaLnBrk="1" fontAlgn="auto" hangingPunct="1">
              <a:spcAft>
                <a:spcPts val="0"/>
              </a:spcAft>
              <a:buFont typeface="Wingdings 2"/>
              <a:buChar char=""/>
              <a:defRPr/>
            </a:pPr>
            <a:endParaRPr lang="cs-CZ" sz="1800" dirty="0"/>
          </a:p>
          <a:p>
            <a:pPr marL="322326" indent="-285750">
              <a:defRPr/>
            </a:pPr>
            <a:r>
              <a:rPr lang="en-US" sz="1800" dirty="0"/>
              <a:t>How big is (1) - (5) the internal rate of return on investment, return on total capital and return on equity of Mr. </a:t>
            </a:r>
            <a:r>
              <a:rPr lang="en-US" sz="1800" dirty="0" smtClean="0"/>
              <a:t>Black?</a:t>
            </a:r>
            <a:endParaRPr lang="cs-CZ" sz="1800" dirty="0"/>
          </a:p>
        </p:txBody>
      </p:sp>
      <p:graphicFrame>
        <p:nvGraphicFramePr>
          <p:cNvPr id="9368" name="Group 152">
            <a:extLst>
              <a:ext uri="{FF2B5EF4-FFF2-40B4-BE49-F238E27FC236}">
                <a16:creationId xmlns:a16="http://schemas.microsoft.com/office/drawing/2014/main" id="{44014A4F-FDFD-4ED3-95B3-5977F5ED92D7}"/>
              </a:ext>
            </a:extLst>
          </p:cNvPr>
          <p:cNvGraphicFramePr>
            <a:graphicFrameLocks noGrp="1"/>
          </p:cNvGraphicFramePr>
          <p:nvPr>
            <p:extLst>
              <p:ext uri="{D42A27DB-BD31-4B8C-83A1-F6EECF244321}">
                <p14:modId xmlns:p14="http://schemas.microsoft.com/office/powerpoint/2010/main" val="1924178599"/>
              </p:ext>
            </p:extLst>
          </p:nvPr>
        </p:nvGraphicFramePr>
        <p:xfrm>
          <a:off x="1447800" y="2971800"/>
          <a:ext cx="6096000" cy="1920891"/>
        </p:xfrm>
        <a:graphic>
          <a:graphicData uri="http://schemas.openxmlformats.org/drawingml/2006/table">
            <a:tbl>
              <a:tblPr/>
              <a:tblGrid>
                <a:gridCol w="1614488">
                  <a:extLst>
                    <a:ext uri="{9D8B030D-6E8A-4147-A177-3AD203B41FA5}">
                      <a16:colId xmlns:a16="http://schemas.microsoft.com/office/drawing/2014/main" val="20000"/>
                    </a:ext>
                  </a:extLst>
                </a:gridCol>
                <a:gridCol w="1865312">
                  <a:extLst>
                    <a:ext uri="{9D8B030D-6E8A-4147-A177-3AD203B41FA5}">
                      <a16:colId xmlns:a16="http://schemas.microsoft.com/office/drawing/2014/main" val="20001"/>
                    </a:ext>
                  </a:extLst>
                </a:gridCol>
                <a:gridCol w="2616200">
                  <a:extLst>
                    <a:ext uri="{9D8B030D-6E8A-4147-A177-3AD203B41FA5}">
                      <a16:colId xmlns:a16="http://schemas.microsoft.com/office/drawing/2014/main" val="20002"/>
                    </a:ext>
                  </a:extLst>
                </a:gridCol>
              </a:tblGrid>
              <a:tr h="27429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latin typeface="Times New Roman" pitchFamily="18" charset="0"/>
                          <a:cs typeface="Times New Roman" pitchFamily="18" charset="0"/>
                        </a:rPr>
                        <a:t>case</a:t>
                      </a:r>
                      <a:endParaRPr kumimoji="0" lang="cs-CZ" sz="1200" b="0" i="0" u="none" strike="noStrike" cap="none" normalizeH="0" baseline="0" dirty="0">
                        <a:ln>
                          <a:noFill/>
                        </a:ln>
                        <a:solidFill>
                          <a:schemeClr val="tx1"/>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latin typeface="Times New Roman" pitchFamily="18" charset="0"/>
                          <a:cs typeface="Times New Roman" pitchFamily="18" charset="0"/>
                        </a:rPr>
                        <a:t>Cash flow</a:t>
                      </a:r>
                      <a:r>
                        <a:rPr kumimoji="0" lang="cs-CZ" sz="1200" b="1"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GB" sz="1200" b="1" i="0" u="none" strike="noStrike" cap="none" normalizeH="0" baseline="0" dirty="0" smtClean="0">
                          <a:ln>
                            <a:noFill/>
                          </a:ln>
                          <a:solidFill>
                            <a:schemeClr val="tx1"/>
                          </a:solidFill>
                          <a:effectLst/>
                          <a:latin typeface="Times New Roman" pitchFamily="18" charset="0"/>
                          <a:cs typeface="Times New Roman" pitchFamily="18" charset="0"/>
                        </a:rPr>
                        <a:t>CZK</a:t>
                      </a:r>
                      <a:r>
                        <a:rPr kumimoji="0" lang="cs-CZ" sz="1200" b="1"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cs-CZ" sz="1200" b="0" i="0" u="none" strike="noStrike" cap="none" normalizeH="0" baseline="0" dirty="0">
                        <a:ln>
                          <a:noFill/>
                        </a:ln>
                        <a:solidFill>
                          <a:schemeClr val="tx1"/>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latin typeface="Times New Roman" pitchFamily="18" charset="0"/>
                          <a:cs typeface="Times New Roman" pitchFamily="18" charset="0"/>
                        </a:rPr>
                        <a:t>probability</a:t>
                      </a:r>
                      <a:r>
                        <a:rPr kumimoji="0" lang="cs-CZ" sz="12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cs-CZ" sz="1200" b="1" i="0" u="none" strike="noStrike" cap="none" normalizeH="0" baseline="0" dirty="0">
                          <a:ln>
                            <a:noFill/>
                          </a:ln>
                          <a:solidFill>
                            <a:schemeClr val="tx1"/>
                          </a:solidFill>
                          <a:effectLst/>
                          <a:latin typeface="Times New Roman" pitchFamily="18" charset="0"/>
                          <a:cs typeface="Times New Roman" pitchFamily="18" charset="0"/>
                        </a:rPr>
                        <a:t>%</a:t>
                      </a:r>
                      <a:endParaRPr kumimoji="0" lang="cs-CZ" sz="1200" b="0" i="0" u="none" strike="noStrike" cap="none" normalizeH="0" baseline="0" dirty="0">
                        <a:ln>
                          <a:noFill/>
                        </a:ln>
                        <a:solidFill>
                          <a:schemeClr val="tx1"/>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429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dirty="0">
                          <a:ln>
                            <a:noFill/>
                          </a:ln>
                          <a:solidFill>
                            <a:schemeClr val="tx1"/>
                          </a:solidFill>
                          <a:effectLst/>
                          <a:latin typeface="Times New Roman" pitchFamily="18" charset="0"/>
                          <a:cs typeface="Times New Roman" pitchFamily="18" charset="0"/>
                        </a:rPr>
                        <a:t>(1)</a:t>
                      </a:r>
                      <a:endParaRPr kumimoji="0" lang="cs-CZ" sz="1200" b="0" i="0" u="none" strike="noStrike" cap="none" normalizeH="0" baseline="0" dirty="0">
                        <a:ln>
                          <a:noFill/>
                        </a:ln>
                        <a:solidFill>
                          <a:schemeClr val="tx1"/>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dirty="0">
                          <a:ln>
                            <a:noFill/>
                          </a:ln>
                          <a:solidFill>
                            <a:schemeClr val="tx1"/>
                          </a:solidFill>
                          <a:effectLst/>
                          <a:latin typeface="Times New Roman" pitchFamily="18" charset="0"/>
                          <a:cs typeface="Times New Roman" pitchFamily="18" charset="0"/>
                        </a:rPr>
                        <a:t>1.500.000,- </a:t>
                      </a:r>
                      <a:endParaRPr kumimoji="0" lang="cs-CZ" sz="1200" b="0" i="0" u="none" strike="noStrike" cap="none" normalizeH="0" baseline="0" dirty="0">
                        <a:ln>
                          <a:noFill/>
                        </a:ln>
                        <a:solidFill>
                          <a:schemeClr val="tx1"/>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Times New Roman" pitchFamily="18" charset="0"/>
                          <a:cs typeface="Times New Roman" pitchFamily="18" charset="0"/>
                        </a:rPr>
                        <a:t>5</a:t>
                      </a:r>
                      <a:endParaRPr kumimoji="0" lang="cs-CZ" sz="1200" b="0" i="0" u="none" strike="noStrike" cap="none" normalizeH="0" baseline="0">
                        <a:ln>
                          <a:noFill/>
                        </a:ln>
                        <a:solidFill>
                          <a:schemeClr val="tx1"/>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429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Times New Roman" pitchFamily="18" charset="0"/>
                          <a:cs typeface="Times New Roman" pitchFamily="18" charset="0"/>
                        </a:rPr>
                        <a:t>(2)</a:t>
                      </a:r>
                      <a:endParaRPr kumimoji="0" lang="cs-CZ" sz="1200" b="0" i="0" u="none" strike="noStrike" cap="none" normalizeH="0" baseline="0">
                        <a:ln>
                          <a:noFill/>
                        </a:ln>
                        <a:solidFill>
                          <a:schemeClr val="tx1"/>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dirty="0">
                          <a:ln>
                            <a:noFill/>
                          </a:ln>
                          <a:solidFill>
                            <a:schemeClr val="tx1"/>
                          </a:solidFill>
                          <a:effectLst/>
                          <a:latin typeface="Times New Roman" pitchFamily="18" charset="0"/>
                          <a:cs typeface="Times New Roman" pitchFamily="18" charset="0"/>
                        </a:rPr>
                        <a:t>1.115.000,-</a:t>
                      </a:r>
                      <a:endParaRPr kumimoji="0" lang="cs-CZ" sz="1200" b="0" i="0" u="none" strike="noStrike" cap="none" normalizeH="0" baseline="0" dirty="0">
                        <a:ln>
                          <a:noFill/>
                        </a:ln>
                        <a:solidFill>
                          <a:schemeClr val="tx1"/>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Times New Roman" pitchFamily="18" charset="0"/>
                          <a:cs typeface="Times New Roman" pitchFamily="18" charset="0"/>
                        </a:rPr>
                        <a:t>50</a:t>
                      </a:r>
                      <a:endParaRPr kumimoji="0" lang="cs-CZ" sz="1200" b="0" i="0" u="none" strike="noStrike" cap="none" normalizeH="0" baseline="0">
                        <a:ln>
                          <a:noFill/>
                        </a:ln>
                        <a:solidFill>
                          <a:schemeClr val="tx1"/>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456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Times New Roman" pitchFamily="18" charset="0"/>
                          <a:cs typeface="Times New Roman" pitchFamily="18" charset="0"/>
                        </a:rPr>
                        <a:t>(3)</a:t>
                      </a:r>
                      <a:endParaRPr kumimoji="0" lang="cs-CZ" sz="1200" b="0" i="0" u="none" strike="noStrike" cap="none" normalizeH="0" baseline="0">
                        <a:ln>
                          <a:noFill/>
                        </a:ln>
                        <a:solidFill>
                          <a:schemeClr val="tx1"/>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dirty="0">
                          <a:ln>
                            <a:noFill/>
                          </a:ln>
                          <a:solidFill>
                            <a:schemeClr val="tx1"/>
                          </a:solidFill>
                          <a:effectLst/>
                          <a:latin typeface="Times New Roman" pitchFamily="18" charset="0"/>
                          <a:cs typeface="Times New Roman" pitchFamily="18" charset="0"/>
                        </a:rPr>
                        <a:t>1.040.000,-</a:t>
                      </a:r>
                      <a:endParaRPr kumimoji="0" lang="cs-CZ" sz="1200" b="0" i="0" u="none" strike="noStrike" cap="none" normalizeH="0" baseline="0" dirty="0">
                        <a:ln>
                          <a:noFill/>
                        </a:ln>
                        <a:solidFill>
                          <a:schemeClr val="tx1"/>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Times New Roman" pitchFamily="18" charset="0"/>
                          <a:cs typeface="Times New Roman" pitchFamily="18" charset="0"/>
                        </a:rPr>
                        <a:t>30</a:t>
                      </a:r>
                      <a:endParaRPr kumimoji="0" lang="cs-CZ" sz="1200" b="0" i="0" u="none" strike="noStrike" cap="none" normalizeH="0" baseline="0">
                        <a:ln>
                          <a:noFill/>
                        </a:ln>
                        <a:solidFill>
                          <a:schemeClr val="tx1"/>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456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Times New Roman" pitchFamily="18" charset="0"/>
                          <a:cs typeface="Times New Roman" pitchFamily="18" charset="0"/>
                        </a:rPr>
                        <a:t>(4)</a:t>
                      </a:r>
                      <a:endParaRPr kumimoji="0" lang="cs-CZ" sz="1200" b="0" i="0" u="none" strike="noStrike" cap="none" normalizeH="0" baseline="0">
                        <a:ln>
                          <a:noFill/>
                        </a:ln>
                        <a:solidFill>
                          <a:schemeClr val="tx1"/>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dirty="0">
                          <a:ln>
                            <a:noFill/>
                          </a:ln>
                          <a:solidFill>
                            <a:schemeClr val="tx1"/>
                          </a:solidFill>
                          <a:effectLst/>
                          <a:latin typeface="Times New Roman" pitchFamily="18" charset="0"/>
                          <a:cs typeface="Times New Roman" pitchFamily="18" charset="0"/>
                        </a:rPr>
                        <a:t>800.000,-</a:t>
                      </a:r>
                      <a:endParaRPr kumimoji="0" lang="cs-CZ" sz="1200" b="0" i="0" u="none" strike="noStrike" cap="none" normalizeH="0" baseline="0" dirty="0">
                        <a:ln>
                          <a:noFill/>
                        </a:ln>
                        <a:solidFill>
                          <a:schemeClr val="tx1"/>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dirty="0">
                          <a:ln>
                            <a:noFill/>
                          </a:ln>
                          <a:solidFill>
                            <a:schemeClr val="tx1"/>
                          </a:solidFill>
                          <a:effectLst/>
                          <a:latin typeface="Times New Roman" pitchFamily="18" charset="0"/>
                          <a:cs typeface="Times New Roman" pitchFamily="18" charset="0"/>
                        </a:rPr>
                        <a:t>10</a:t>
                      </a:r>
                      <a:endParaRPr kumimoji="0" lang="cs-CZ" sz="1200" b="0" i="0" u="none" strike="noStrike" cap="none" normalizeH="0" baseline="0" dirty="0">
                        <a:ln>
                          <a:noFill/>
                        </a:ln>
                        <a:solidFill>
                          <a:schemeClr val="tx1"/>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7429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Times New Roman" pitchFamily="18" charset="0"/>
                          <a:cs typeface="Times New Roman" pitchFamily="18" charset="0"/>
                        </a:rPr>
                        <a:t>(5)</a:t>
                      </a:r>
                      <a:endParaRPr kumimoji="0" lang="cs-CZ" sz="1200" b="0" i="0" u="none" strike="noStrike" cap="none" normalizeH="0" baseline="0">
                        <a:ln>
                          <a:noFill/>
                        </a:ln>
                        <a:solidFill>
                          <a:schemeClr val="tx1"/>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Times New Roman" pitchFamily="18" charset="0"/>
                          <a:cs typeface="Times New Roman" pitchFamily="18" charset="0"/>
                        </a:rPr>
                        <a:t>0,-</a:t>
                      </a:r>
                      <a:endParaRPr kumimoji="0" lang="cs-CZ" sz="1200" b="0" i="0" u="none" strike="noStrike" cap="none" normalizeH="0" baseline="0">
                        <a:ln>
                          <a:noFill/>
                        </a:ln>
                        <a:solidFill>
                          <a:schemeClr val="tx1"/>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Times New Roman" pitchFamily="18" charset="0"/>
                          <a:cs typeface="Times New Roman" pitchFamily="18" charset="0"/>
                        </a:rPr>
                        <a:t>5</a:t>
                      </a:r>
                      <a:endParaRPr kumimoji="0" lang="cs-CZ" sz="1200" b="0" i="0" u="none" strike="noStrike" cap="none" normalizeH="0" baseline="0">
                        <a:ln>
                          <a:noFill/>
                        </a:ln>
                        <a:solidFill>
                          <a:schemeClr val="tx1"/>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5"/>
                  </a:ext>
                </a:extLst>
              </a:tr>
              <a:tr h="27456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cs-CZ" sz="1200" b="0" i="0" u="none" strike="noStrike" cap="none" normalizeH="0" baseline="0" dirty="0">
                        <a:ln>
                          <a:noFill/>
                        </a:ln>
                        <a:solidFill>
                          <a:schemeClr val="tx1"/>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GB" sz="1200" b="0" i="0" u="none" strike="noStrike" cap="none" normalizeH="0" baseline="0" dirty="0" smtClean="0">
                          <a:ln>
                            <a:noFill/>
                          </a:ln>
                          <a:solidFill>
                            <a:schemeClr val="tx1"/>
                          </a:solidFill>
                          <a:effectLst/>
                          <a:latin typeface="Arial"/>
                          <a:cs typeface="Times New Roman" pitchFamily="18" charset="0"/>
                        </a:rPr>
                        <a:t>total loss</a:t>
                      </a:r>
                      <a:r>
                        <a:rPr kumimoji="0" lang="cs-CZ" sz="1200" b="0"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cs-CZ" sz="1200" b="0" i="0" u="none" strike="noStrike" cap="none" normalizeH="0" baseline="0" dirty="0">
                        <a:ln>
                          <a:noFill/>
                        </a:ln>
                        <a:solidFill>
                          <a:schemeClr val="tx1"/>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a:ln>
                          <a:noFill/>
                        </a:ln>
                        <a:solidFill>
                          <a:schemeClr val="tx1"/>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a:extLst>
              <a:ext uri="{FF2B5EF4-FFF2-40B4-BE49-F238E27FC236}">
                <a16:creationId xmlns:a16="http://schemas.microsoft.com/office/drawing/2014/main" id="{1C1D8831-2663-4D94-8AB0-A11719C2C4EF}"/>
              </a:ext>
            </a:extLst>
          </p:cNvPr>
          <p:cNvSpPr>
            <a:spLocks noGrp="1" noChangeArrowheads="1"/>
          </p:cNvSpPr>
          <p:nvPr>
            <p:ph idx="4294967295"/>
          </p:nvPr>
        </p:nvSpPr>
        <p:spPr>
          <a:xfrm>
            <a:off x="0" y="1752600"/>
            <a:ext cx="8229600" cy="4525963"/>
          </a:xfrm>
        </p:spPr>
        <p:txBody>
          <a:bodyPr/>
          <a:lstStyle/>
          <a:p>
            <a:pPr eaLnBrk="1" hangingPunct="1"/>
            <a:endParaRPr lang="cs-CZ" altLang="cs-CZ" sz="1600" dirty="0"/>
          </a:p>
          <a:p>
            <a:pPr eaLnBrk="1" hangingPunct="1"/>
            <a:endParaRPr lang="cs-CZ" altLang="cs-CZ" sz="1600" dirty="0"/>
          </a:p>
          <a:p>
            <a:pPr eaLnBrk="1" hangingPunct="1"/>
            <a:endParaRPr lang="cs-CZ" altLang="cs-CZ" sz="1600" dirty="0"/>
          </a:p>
          <a:p>
            <a:pPr eaLnBrk="1" hangingPunct="1"/>
            <a:endParaRPr lang="cs-CZ" altLang="cs-CZ" sz="1600" dirty="0"/>
          </a:p>
          <a:p>
            <a:pPr eaLnBrk="1" hangingPunct="1"/>
            <a:endParaRPr lang="cs-CZ" altLang="cs-CZ" sz="1600" dirty="0"/>
          </a:p>
          <a:p>
            <a:pPr eaLnBrk="1" hangingPunct="1"/>
            <a:endParaRPr lang="cs-CZ" altLang="cs-CZ" sz="1600" dirty="0"/>
          </a:p>
          <a:p>
            <a:pPr eaLnBrk="1" hangingPunct="1"/>
            <a:endParaRPr lang="cs-CZ" altLang="cs-CZ" sz="1600" dirty="0"/>
          </a:p>
          <a:p>
            <a:r>
              <a:rPr lang="en-US" altLang="cs-CZ" sz="1600" dirty="0" smtClean="0"/>
              <a:t>The total capital that Mr. </a:t>
            </a:r>
            <a:r>
              <a:rPr lang="en-US" altLang="cs-CZ" sz="1600" dirty="0" err="1" smtClean="0"/>
              <a:t>Novák</a:t>
            </a:r>
            <a:r>
              <a:rPr lang="en-US" altLang="cs-CZ" sz="1600" dirty="0" smtClean="0"/>
              <a:t> needs for this project is CZK 1,000,000, and the entire investment is therefore financed by equity. The internal rate of return is thus an expression of both the return on equity and total capital - in individual cases.</a:t>
            </a:r>
          </a:p>
        </p:txBody>
      </p:sp>
      <p:sp>
        <p:nvSpPr>
          <p:cNvPr id="8219" name="Rectangle 2">
            <a:extLst>
              <a:ext uri="{FF2B5EF4-FFF2-40B4-BE49-F238E27FC236}">
                <a16:creationId xmlns:a16="http://schemas.microsoft.com/office/drawing/2014/main" id="{54BF83C1-6F3D-47DD-9532-293DAA937953}"/>
              </a:ext>
            </a:extLst>
          </p:cNvPr>
          <p:cNvSpPr>
            <a:spLocks noGrp="1" noChangeArrowheads="1"/>
          </p:cNvSpPr>
          <p:nvPr>
            <p:ph type="title" idx="4294967295"/>
          </p:nvPr>
        </p:nvSpPr>
        <p:spPr>
          <a:xfrm>
            <a:off x="0" y="990600"/>
            <a:ext cx="8229600" cy="609600"/>
          </a:xfrm>
        </p:spPr>
        <p:txBody>
          <a:bodyPr/>
          <a:lstStyle/>
          <a:p>
            <a:pPr eaLnBrk="1" hangingPunct="1"/>
            <a:r>
              <a:rPr lang="en-GB" sz="3100" b="1" dirty="0"/>
              <a:t>Task 4</a:t>
            </a:r>
            <a:r>
              <a:rPr lang="cs-CZ" sz="3100" b="1" dirty="0"/>
              <a:t>: </a:t>
            </a:r>
            <a:r>
              <a:rPr lang="en-GB" altLang="cs-CZ" sz="3100" b="1" dirty="0" smtClean="0"/>
              <a:t>Solution</a:t>
            </a:r>
            <a:endParaRPr lang="cs-CZ" altLang="cs-CZ" dirty="0"/>
          </a:p>
        </p:txBody>
      </p:sp>
      <p:sp>
        <p:nvSpPr>
          <p:cNvPr id="8195" name="Rectangle 6">
            <a:extLst>
              <a:ext uri="{FF2B5EF4-FFF2-40B4-BE49-F238E27FC236}">
                <a16:creationId xmlns:a16="http://schemas.microsoft.com/office/drawing/2014/main" id="{B90FCA81-6CE0-4336-902F-4E68A36071DA}"/>
              </a:ext>
            </a:extLst>
          </p:cNvPr>
          <p:cNvSpPr>
            <a:spLocks noChangeArrowheads="1"/>
          </p:cNvSpPr>
          <p:nvPr/>
        </p:nvSpPr>
        <p:spPr bwMode="auto">
          <a:xfrm>
            <a:off x="847725" y="1979891"/>
            <a:ext cx="627607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cs-CZ" dirty="0"/>
              <a:t>Individual cases show the following internal rate of return (r)</a:t>
            </a:r>
            <a:endParaRPr lang="cs-CZ" altLang="cs-CZ" dirty="0"/>
          </a:p>
        </p:txBody>
      </p:sp>
      <p:graphicFrame>
        <p:nvGraphicFramePr>
          <p:cNvPr id="10320" name="Group 80">
            <a:extLst>
              <a:ext uri="{FF2B5EF4-FFF2-40B4-BE49-F238E27FC236}">
                <a16:creationId xmlns:a16="http://schemas.microsoft.com/office/drawing/2014/main" id="{B15A48DC-FB92-40B9-AD98-AEA0E334FC44}"/>
              </a:ext>
            </a:extLst>
          </p:cNvPr>
          <p:cNvGraphicFramePr>
            <a:graphicFrameLocks noGrp="1"/>
          </p:cNvGraphicFramePr>
          <p:nvPr>
            <p:extLst>
              <p:ext uri="{D42A27DB-BD31-4B8C-83A1-F6EECF244321}">
                <p14:modId xmlns:p14="http://schemas.microsoft.com/office/powerpoint/2010/main" val="4293144014"/>
              </p:ext>
            </p:extLst>
          </p:nvPr>
        </p:nvGraphicFramePr>
        <p:xfrm>
          <a:off x="1143000" y="2514600"/>
          <a:ext cx="6858000" cy="990600"/>
        </p:xfrm>
        <a:graphic>
          <a:graphicData uri="http://schemas.openxmlformats.org/drawingml/2006/table">
            <a:tbl>
              <a:tblPr/>
              <a:tblGrid>
                <a:gridCol w="11430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gridCol w="1143000">
                  <a:extLst>
                    <a:ext uri="{9D8B030D-6E8A-4147-A177-3AD203B41FA5}">
                      <a16:colId xmlns:a16="http://schemas.microsoft.com/office/drawing/2014/main" val="20005"/>
                    </a:ext>
                  </a:extLst>
                </a:gridCol>
              </a:tblGrid>
              <a:tr h="4953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Times New Roman" pitchFamily="18" charset="0"/>
                          <a:cs typeface="Times New Roman" pitchFamily="18" charset="0"/>
                        </a:rPr>
                        <a:t>case</a:t>
                      </a:r>
                      <a:endParaRPr kumimoji="0" lang="cs-CZ" sz="3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2400" b="0" i="0" u="none" strike="noStrike" cap="none" normalizeH="0" baseline="0" dirty="0">
                          <a:ln>
                            <a:noFill/>
                          </a:ln>
                          <a:solidFill>
                            <a:schemeClr val="tx1"/>
                          </a:solidFill>
                          <a:effectLst/>
                          <a:latin typeface="Times New Roman" pitchFamily="18" charset="0"/>
                          <a:cs typeface="Times New Roman" pitchFamily="18" charset="0"/>
                        </a:rPr>
                        <a:t>1</a:t>
                      </a:r>
                      <a:endParaRPr kumimoji="0" lang="cs-CZ" sz="3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Times New Roman" pitchFamily="18" charset="0"/>
                          <a:cs typeface="Times New Roman" pitchFamily="18" charset="0"/>
                        </a:rPr>
                        <a:t>2</a:t>
                      </a:r>
                      <a:endParaRPr kumimoji="0" lang="cs-CZ" sz="3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Times New Roman" pitchFamily="18" charset="0"/>
                          <a:cs typeface="Times New Roman" pitchFamily="18" charset="0"/>
                        </a:rPr>
                        <a:t>3</a:t>
                      </a:r>
                      <a:endParaRPr kumimoji="0" lang="cs-CZ" sz="3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Times New Roman" pitchFamily="18" charset="0"/>
                          <a:cs typeface="Times New Roman" pitchFamily="18" charset="0"/>
                        </a:rPr>
                        <a:t>4</a:t>
                      </a:r>
                      <a:endParaRPr kumimoji="0" lang="cs-CZ" sz="3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Times New Roman" pitchFamily="18" charset="0"/>
                          <a:cs typeface="Times New Roman" pitchFamily="18" charset="0"/>
                        </a:rPr>
                        <a:t>5</a:t>
                      </a:r>
                      <a:endParaRPr kumimoji="0" lang="cs-CZ" sz="3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953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Times New Roman" pitchFamily="18" charset="0"/>
                          <a:cs typeface="Times New Roman" pitchFamily="18" charset="0"/>
                        </a:rPr>
                        <a:t>r</a:t>
                      </a:r>
                      <a:endParaRPr kumimoji="0" lang="cs-CZ" sz="3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Times New Roman" pitchFamily="18" charset="0"/>
                          <a:cs typeface="Times New Roman" pitchFamily="18" charset="0"/>
                        </a:rPr>
                        <a:t>50%</a:t>
                      </a:r>
                      <a:endParaRPr kumimoji="0" lang="cs-CZ" sz="3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Times New Roman" pitchFamily="18" charset="0"/>
                          <a:cs typeface="Times New Roman" pitchFamily="18" charset="0"/>
                        </a:rPr>
                        <a:t>11,5%</a:t>
                      </a:r>
                      <a:endParaRPr kumimoji="0" lang="cs-CZ" sz="3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Times New Roman" pitchFamily="18" charset="0"/>
                          <a:cs typeface="Times New Roman" pitchFamily="18" charset="0"/>
                        </a:rPr>
                        <a:t>4%</a:t>
                      </a:r>
                      <a:endParaRPr kumimoji="0" lang="cs-CZ" sz="3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Times New Roman" pitchFamily="18" charset="0"/>
                          <a:cs typeface="Times New Roman" pitchFamily="18" charset="0"/>
                        </a:rPr>
                        <a:t>-20%</a:t>
                      </a:r>
                      <a:endParaRPr kumimoji="0" lang="cs-CZ" sz="3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2400" b="0" i="0" u="none" strike="noStrike" cap="none" normalizeH="0" baseline="0" dirty="0">
                          <a:ln>
                            <a:noFill/>
                          </a:ln>
                          <a:solidFill>
                            <a:schemeClr val="tx1"/>
                          </a:solidFill>
                          <a:effectLst/>
                          <a:latin typeface="Times New Roman" pitchFamily="18" charset="0"/>
                          <a:cs typeface="Times New Roman" pitchFamily="18" charset="0"/>
                        </a:rPr>
                        <a:t>-100%</a:t>
                      </a:r>
                      <a:endParaRPr kumimoji="0" lang="cs-CZ" sz="3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a:extLst>
              <a:ext uri="{FF2B5EF4-FFF2-40B4-BE49-F238E27FC236}">
                <a16:creationId xmlns:a16="http://schemas.microsoft.com/office/drawing/2014/main" id="{6B5CA4C2-89CD-453D-861A-ACD553BAA2A7}"/>
              </a:ext>
            </a:extLst>
          </p:cNvPr>
          <p:cNvSpPr>
            <a:spLocks noGrp="1" noChangeArrowheads="1"/>
          </p:cNvSpPr>
          <p:nvPr>
            <p:ph type="title"/>
          </p:nvPr>
        </p:nvSpPr>
        <p:spPr>
          <a:xfrm>
            <a:off x="457200" y="990600"/>
            <a:ext cx="8229600" cy="514350"/>
          </a:xfrm>
        </p:spPr>
        <p:txBody>
          <a:bodyPr>
            <a:normAutofit fontScale="90000"/>
          </a:bodyPr>
          <a:lstStyle/>
          <a:p>
            <a:pPr>
              <a:defRPr/>
            </a:pPr>
            <a:r>
              <a:rPr lang="en-US" sz="3200" b="1" dirty="0"/>
              <a:t>Task 5: Foreign funding, liquidity and bankruptcy</a:t>
            </a:r>
            <a:endParaRPr lang="cs-CZ" sz="3200" dirty="0"/>
          </a:p>
        </p:txBody>
      </p:sp>
      <p:sp>
        <p:nvSpPr>
          <p:cNvPr id="9219" name="Rectangle 3">
            <a:extLst>
              <a:ext uri="{FF2B5EF4-FFF2-40B4-BE49-F238E27FC236}">
                <a16:creationId xmlns:a16="http://schemas.microsoft.com/office/drawing/2014/main" id="{F5B8386B-E30A-42B0-AB42-BEF021C2B35B}"/>
              </a:ext>
            </a:extLst>
          </p:cNvPr>
          <p:cNvSpPr>
            <a:spLocks noGrp="1" noChangeArrowheads="1"/>
          </p:cNvSpPr>
          <p:nvPr>
            <p:ph idx="1"/>
          </p:nvPr>
        </p:nvSpPr>
        <p:spPr>
          <a:xfrm>
            <a:off x="457200" y="1600200"/>
            <a:ext cx="8229600" cy="3429000"/>
          </a:xfrm>
        </p:spPr>
        <p:txBody>
          <a:bodyPr/>
          <a:lstStyle/>
          <a:p>
            <a:r>
              <a:rPr lang="en-US" altLang="cs-CZ" sz="1800" i="1" dirty="0" smtClean="0"/>
              <a:t>Unlike the previous example, Mr. Smith does not want to invest his own resources. He wants to borrow the required CZK 1,000,000.00 for a period of one year at an interest rate of 6%. The interest is to be repaid together with the loan per year in one installment.</a:t>
            </a:r>
          </a:p>
          <a:p>
            <a:endParaRPr lang="cs-CZ" altLang="cs-CZ" sz="1800" i="1" dirty="0"/>
          </a:p>
          <a:p>
            <a:r>
              <a:rPr lang="en-US" altLang="cs-CZ" sz="1800" i="1" dirty="0" smtClean="0"/>
              <a:t>What result does Mr. Smith achieve in cases (1) - (5)?</a:t>
            </a:r>
            <a:endParaRPr lang="cs-CZ" altLang="cs-CZ" sz="1800" dirty="0"/>
          </a:p>
        </p:txBody>
      </p:sp>
      <p:sp>
        <p:nvSpPr>
          <p:cNvPr id="9220" name="Rectangle 7">
            <a:extLst>
              <a:ext uri="{FF2B5EF4-FFF2-40B4-BE49-F238E27FC236}">
                <a16:creationId xmlns:a16="http://schemas.microsoft.com/office/drawing/2014/main" id="{9F3FCA45-30C2-4691-B0EE-8BE58C2BF969}"/>
              </a:ext>
            </a:extLst>
          </p:cNvPr>
          <p:cNvSpPr>
            <a:spLocks noChangeArrowheads="1"/>
          </p:cNvSpPr>
          <p:nvPr/>
        </p:nvSpPr>
        <p:spPr bwMode="auto">
          <a:xfrm>
            <a:off x="0" y="32146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795D133-F038-424E-8E8D-20267FF23957}"/>
              </a:ext>
            </a:extLst>
          </p:cNvPr>
          <p:cNvSpPr>
            <a:spLocks noGrp="1" noChangeArrowheads="1"/>
          </p:cNvSpPr>
          <p:nvPr>
            <p:ph type="title" idx="4294967295"/>
          </p:nvPr>
        </p:nvSpPr>
        <p:spPr>
          <a:xfrm>
            <a:off x="0" y="304800"/>
            <a:ext cx="8229600" cy="1143000"/>
          </a:xfrm>
        </p:spPr>
        <p:txBody>
          <a:bodyPr/>
          <a:lstStyle/>
          <a:p>
            <a:r>
              <a:rPr lang="en-GB" sz="2800" b="1" dirty="0"/>
              <a:t>Task 5</a:t>
            </a:r>
            <a:r>
              <a:rPr lang="cs-CZ" sz="2800" b="1" dirty="0"/>
              <a:t>: </a:t>
            </a:r>
            <a:r>
              <a:rPr lang="cs-CZ" altLang="cs-CZ" sz="3100" b="1" dirty="0" err="1" smtClean="0"/>
              <a:t>Solution</a:t>
            </a:r>
            <a:endParaRPr lang="cs-CZ" altLang="cs-CZ" dirty="0"/>
          </a:p>
        </p:txBody>
      </p:sp>
      <p:sp>
        <p:nvSpPr>
          <p:cNvPr id="10243" name="Rectangle 12">
            <a:extLst>
              <a:ext uri="{FF2B5EF4-FFF2-40B4-BE49-F238E27FC236}">
                <a16:creationId xmlns:a16="http://schemas.microsoft.com/office/drawing/2014/main" id="{DED4B7EE-B0E7-4373-955F-CC0FDE1C8A77}"/>
              </a:ext>
            </a:extLst>
          </p:cNvPr>
          <p:cNvSpPr>
            <a:spLocks noGrp="1" noChangeArrowheads="1"/>
          </p:cNvSpPr>
          <p:nvPr>
            <p:ph type="body" sz="half" idx="4294967295"/>
          </p:nvPr>
        </p:nvSpPr>
        <p:spPr>
          <a:xfrm>
            <a:off x="0" y="1600200"/>
            <a:ext cx="7924800" cy="4525963"/>
          </a:xfrm>
        </p:spPr>
        <p:txBody>
          <a:bodyPr/>
          <a:lstStyle/>
          <a:p>
            <a:r>
              <a:rPr lang="en-US" altLang="cs-CZ" sz="2800" dirty="0" smtClean="0"/>
              <a:t>At interest rate on foreign capital 6% the debt is 1.060.000, - CZK. So Mr. black will achieve the following results (all in </a:t>
            </a:r>
            <a:r>
              <a:rPr lang="cs-CZ" altLang="cs-CZ" sz="2800" dirty="0" smtClean="0"/>
              <a:t>CZK</a:t>
            </a:r>
            <a:r>
              <a:rPr lang="en-US" altLang="cs-CZ" sz="2800" dirty="0" smtClean="0"/>
              <a:t>)</a:t>
            </a:r>
            <a:endParaRPr lang="cs-CZ" altLang="cs-CZ" sz="2800" dirty="0"/>
          </a:p>
          <a:p>
            <a:pPr eaLnBrk="1" hangingPunct="1"/>
            <a:endParaRPr lang="cs-CZ" altLang="cs-CZ" sz="2800" dirty="0"/>
          </a:p>
          <a:p>
            <a:pPr eaLnBrk="1" hangingPunct="1"/>
            <a:endParaRPr lang="cs-CZ" altLang="cs-CZ" sz="2800" dirty="0"/>
          </a:p>
          <a:p>
            <a:pPr eaLnBrk="1" hangingPunct="1"/>
            <a:endParaRPr lang="cs-CZ" altLang="cs-CZ" sz="2800" dirty="0"/>
          </a:p>
          <a:p>
            <a:pPr eaLnBrk="1" hangingPunct="1"/>
            <a:endParaRPr lang="cs-CZ" altLang="cs-CZ" sz="2800" dirty="0"/>
          </a:p>
          <a:p>
            <a:pPr eaLnBrk="1" hangingPunct="1"/>
            <a:endParaRPr lang="cs-CZ" altLang="cs-CZ" sz="2800" dirty="0"/>
          </a:p>
          <a:p>
            <a:pPr eaLnBrk="1" hangingPunct="1"/>
            <a:endParaRPr lang="cs-CZ" altLang="cs-CZ" sz="2800" dirty="0"/>
          </a:p>
        </p:txBody>
      </p:sp>
      <p:graphicFrame>
        <p:nvGraphicFramePr>
          <p:cNvPr id="57501" name="Group 1181">
            <a:extLst>
              <a:ext uri="{FF2B5EF4-FFF2-40B4-BE49-F238E27FC236}">
                <a16:creationId xmlns:a16="http://schemas.microsoft.com/office/drawing/2014/main" id="{62AF4819-5497-4C18-A892-3154A72C4979}"/>
              </a:ext>
            </a:extLst>
          </p:cNvPr>
          <p:cNvGraphicFramePr>
            <a:graphicFrameLocks noGrp="1"/>
          </p:cNvGraphicFramePr>
          <p:nvPr>
            <p:ph sz="half" idx="4294967295"/>
            <p:extLst>
              <p:ext uri="{D42A27DB-BD31-4B8C-83A1-F6EECF244321}">
                <p14:modId xmlns:p14="http://schemas.microsoft.com/office/powerpoint/2010/main" val="3626025503"/>
              </p:ext>
            </p:extLst>
          </p:nvPr>
        </p:nvGraphicFramePr>
        <p:xfrm>
          <a:off x="914400" y="3200400"/>
          <a:ext cx="7010400" cy="1646238"/>
        </p:xfrm>
        <a:graphic>
          <a:graphicData uri="http://schemas.openxmlformats.org/drawingml/2006/table">
            <a:tbl>
              <a:tblPr/>
              <a:tblGrid>
                <a:gridCol w="831850">
                  <a:extLst>
                    <a:ext uri="{9D8B030D-6E8A-4147-A177-3AD203B41FA5}">
                      <a16:colId xmlns:a16="http://schemas.microsoft.com/office/drawing/2014/main" val="20000"/>
                    </a:ext>
                  </a:extLst>
                </a:gridCol>
                <a:gridCol w="1166813">
                  <a:extLst>
                    <a:ext uri="{9D8B030D-6E8A-4147-A177-3AD203B41FA5}">
                      <a16:colId xmlns:a16="http://schemas.microsoft.com/office/drawing/2014/main" val="20001"/>
                    </a:ext>
                  </a:extLst>
                </a:gridCol>
                <a:gridCol w="2432050">
                  <a:extLst>
                    <a:ext uri="{9D8B030D-6E8A-4147-A177-3AD203B41FA5}">
                      <a16:colId xmlns:a16="http://schemas.microsoft.com/office/drawing/2014/main" val="20002"/>
                    </a:ext>
                  </a:extLst>
                </a:gridCol>
                <a:gridCol w="2579687">
                  <a:extLst>
                    <a:ext uri="{9D8B030D-6E8A-4147-A177-3AD203B41FA5}">
                      <a16:colId xmlns:a16="http://schemas.microsoft.com/office/drawing/2014/main" val="20003"/>
                    </a:ext>
                  </a:extLst>
                </a:gridCol>
              </a:tblGrid>
              <a:tr h="27437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Calibri" pitchFamily="34" charset="0"/>
                          <a:cs typeface="Times New Roman" pitchFamily="18" charset="0"/>
                        </a:rPr>
                        <a:t>case</a:t>
                      </a:r>
                      <a:endParaRPr kumimoji="0" lang="cs-CZ" sz="1800" b="0" i="0" u="none" strike="noStrike" cap="none" normalizeH="0" baseline="0" dirty="0">
                        <a:ln>
                          <a:noFill/>
                        </a:ln>
                        <a:solidFill>
                          <a:schemeClr val="tx1"/>
                        </a:solidFill>
                        <a:effectLst/>
                        <a:latin typeface="Calibri" pitchFamily="34"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Calibri" pitchFamily="34" charset="0"/>
                          <a:cs typeface="Times New Roman" pitchFamily="18" charset="0"/>
                        </a:rPr>
                        <a:t>Revenues</a:t>
                      </a:r>
                      <a:r>
                        <a:rPr kumimoji="0" lang="cs-CZ" sz="1200" b="0" i="0" u="none" strike="noStrike" cap="none" normalizeH="0" baseline="0" dirty="0" smtClean="0">
                          <a:ln>
                            <a:noFill/>
                          </a:ln>
                          <a:solidFill>
                            <a:schemeClr val="tx1"/>
                          </a:solidFill>
                          <a:effectLst/>
                          <a:latin typeface="Calibri" pitchFamily="34" charset="0"/>
                          <a:cs typeface="Times New Roman" pitchFamily="18" charset="0"/>
                        </a:rPr>
                        <a:t> </a:t>
                      </a:r>
                      <a:r>
                        <a:rPr kumimoji="0" lang="cs-CZ" sz="1200" b="0" i="0" u="none" strike="noStrike" cap="none" normalizeH="0" baseline="0" dirty="0">
                          <a:ln>
                            <a:noFill/>
                          </a:ln>
                          <a:solidFill>
                            <a:schemeClr val="tx1"/>
                          </a:solidFill>
                          <a:effectLst/>
                          <a:latin typeface="Calibri" pitchFamily="34" charset="0"/>
                          <a:cs typeface="Times New Roman" pitchFamily="18" charset="0"/>
                        </a:rPr>
                        <a:t>v t</a:t>
                      </a:r>
                      <a:r>
                        <a:rPr kumimoji="0" lang="cs-CZ" sz="1200" b="0" i="0" u="none" strike="noStrike" cap="none" normalizeH="0" baseline="-30000" dirty="0">
                          <a:ln>
                            <a:noFill/>
                          </a:ln>
                          <a:solidFill>
                            <a:schemeClr val="tx1"/>
                          </a:solidFill>
                          <a:effectLst/>
                          <a:latin typeface="Calibri" pitchFamily="34" charset="0"/>
                          <a:cs typeface="Times New Roman" pitchFamily="18" charset="0"/>
                        </a:rPr>
                        <a:t>1</a:t>
                      </a:r>
                      <a:endParaRPr kumimoji="0" lang="cs-CZ" sz="1800" b="0" i="0" u="none" strike="noStrike" cap="none" normalizeH="0" baseline="0" dirty="0">
                        <a:ln>
                          <a:noFill/>
                        </a:ln>
                        <a:solidFill>
                          <a:schemeClr val="tx1"/>
                        </a:solidFill>
                        <a:effectLst/>
                        <a:latin typeface="Calibri" pitchFamily="34"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Calibri" pitchFamily="34" charset="0"/>
                          <a:cs typeface="Times New Roman" pitchFamily="18" charset="0"/>
                        </a:rPr>
                        <a:t>Payoff and interest rate</a:t>
                      </a:r>
                      <a:endParaRPr kumimoji="0" lang="cs-CZ" sz="1800" b="0" i="0" u="none" strike="noStrike" cap="none" normalizeH="0" baseline="0" dirty="0">
                        <a:ln>
                          <a:noFill/>
                        </a:ln>
                        <a:solidFill>
                          <a:schemeClr val="tx1"/>
                        </a:solidFill>
                        <a:effectLst/>
                        <a:latin typeface="Calibri" pitchFamily="34"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Calibri" pitchFamily="34" charset="0"/>
                          <a:cs typeface="Times New Roman" pitchFamily="18" charset="0"/>
                        </a:rPr>
                        <a:t>Result</a:t>
                      </a:r>
                      <a:endParaRPr kumimoji="0" lang="cs-CZ" sz="1800" b="0" i="0" u="none" strike="noStrike" cap="none" normalizeH="0" baseline="0" dirty="0">
                        <a:ln>
                          <a:noFill/>
                        </a:ln>
                        <a:solidFill>
                          <a:schemeClr val="tx1"/>
                        </a:solidFill>
                        <a:effectLst/>
                        <a:latin typeface="Calibri" pitchFamily="34"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437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Calibri" pitchFamily="34" charset="0"/>
                          <a:cs typeface="Times New Roman" pitchFamily="18" charset="0"/>
                        </a:rPr>
                        <a:t>(1)</a:t>
                      </a:r>
                      <a:endParaRPr kumimoji="0" lang="cs-CZ" sz="1800" b="0" i="0" u="none" strike="noStrike" cap="none" normalizeH="0" baseline="0">
                        <a:ln>
                          <a:noFill/>
                        </a:ln>
                        <a:solidFill>
                          <a:schemeClr val="tx1"/>
                        </a:solidFill>
                        <a:effectLst/>
                        <a:latin typeface="Calibri" pitchFamily="34"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dirty="0">
                          <a:ln>
                            <a:noFill/>
                          </a:ln>
                          <a:solidFill>
                            <a:schemeClr val="tx1"/>
                          </a:solidFill>
                          <a:effectLst/>
                          <a:latin typeface="Calibri" pitchFamily="34" charset="0"/>
                          <a:cs typeface="Times New Roman" pitchFamily="18" charset="0"/>
                        </a:rPr>
                        <a:t>1.500.000</a:t>
                      </a:r>
                      <a:endParaRPr kumimoji="0" lang="cs-CZ" sz="1800" b="0" i="0" u="none" strike="noStrike" cap="none" normalizeH="0" baseline="0" dirty="0">
                        <a:ln>
                          <a:noFill/>
                        </a:ln>
                        <a:solidFill>
                          <a:schemeClr val="tx1"/>
                        </a:solidFill>
                        <a:effectLst/>
                        <a:latin typeface="Calibri" pitchFamily="34"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dirty="0">
                          <a:ln>
                            <a:noFill/>
                          </a:ln>
                          <a:solidFill>
                            <a:schemeClr val="tx1"/>
                          </a:solidFill>
                          <a:effectLst/>
                          <a:latin typeface="Calibri" pitchFamily="34" charset="0"/>
                          <a:cs typeface="Times New Roman" pitchFamily="18" charset="0"/>
                        </a:rPr>
                        <a:t>1.060.000</a:t>
                      </a:r>
                      <a:endParaRPr kumimoji="0" lang="cs-CZ" sz="1800" b="0" i="0" u="none" strike="noStrike" cap="none" normalizeH="0" baseline="0" dirty="0">
                        <a:ln>
                          <a:noFill/>
                        </a:ln>
                        <a:solidFill>
                          <a:schemeClr val="tx1"/>
                        </a:solidFill>
                        <a:effectLst/>
                        <a:latin typeface="Calibri" pitchFamily="34"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dirty="0">
                          <a:ln>
                            <a:noFill/>
                          </a:ln>
                          <a:solidFill>
                            <a:schemeClr val="tx1"/>
                          </a:solidFill>
                          <a:effectLst/>
                          <a:latin typeface="Calibri" pitchFamily="34" charset="0"/>
                          <a:cs typeface="Times New Roman" pitchFamily="18" charset="0"/>
                        </a:rPr>
                        <a:t>+ 440.000</a:t>
                      </a:r>
                      <a:endParaRPr kumimoji="0" lang="cs-CZ" sz="1800" b="0" i="0" u="none" strike="noStrike" cap="none" normalizeH="0" baseline="0" dirty="0">
                        <a:ln>
                          <a:noFill/>
                        </a:ln>
                        <a:solidFill>
                          <a:schemeClr val="tx1"/>
                        </a:solidFill>
                        <a:effectLst/>
                        <a:latin typeface="Calibri" pitchFamily="34"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437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Calibri" pitchFamily="34" charset="0"/>
                          <a:cs typeface="Times New Roman" pitchFamily="18" charset="0"/>
                        </a:rPr>
                        <a:t>(2)</a:t>
                      </a:r>
                      <a:endParaRPr kumimoji="0" lang="cs-CZ" sz="1800" b="0" i="0" u="none" strike="noStrike" cap="none" normalizeH="0" baseline="0">
                        <a:ln>
                          <a:noFill/>
                        </a:ln>
                        <a:solidFill>
                          <a:schemeClr val="tx1"/>
                        </a:solidFill>
                        <a:effectLst/>
                        <a:latin typeface="Calibri" pitchFamily="34"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dirty="0">
                          <a:ln>
                            <a:noFill/>
                          </a:ln>
                          <a:solidFill>
                            <a:schemeClr val="tx1"/>
                          </a:solidFill>
                          <a:effectLst/>
                          <a:latin typeface="Calibri" pitchFamily="34" charset="0"/>
                          <a:cs typeface="Times New Roman" pitchFamily="18" charset="0"/>
                        </a:rPr>
                        <a:t>1.115.000</a:t>
                      </a:r>
                      <a:endParaRPr kumimoji="0" lang="cs-CZ" sz="1800" b="0" i="0" u="none" strike="noStrike" cap="none" normalizeH="0" baseline="0" dirty="0">
                        <a:ln>
                          <a:noFill/>
                        </a:ln>
                        <a:solidFill>
                          <a:schemeClr val="tx1"/>
                        </a:solidFill>
                        <a:effectLst/>
                        <a:latin typeface="Calibri" pitchFamily="34"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dirty="0">
                          <a:ln>
                            <a:noFill/>
                          </a:ln>
                          <a:solidFill>
                            <a:schemeClr val="tx1"/>
                          </a:solidFill>
                          <a:effectLst/>
                          <a:latin typeface="Calibri" pitchFamily="34" charset="0"/>
                          <a:cs typeface="Times New Roman" pitchFamily="18" charset="0"/>
                        </a:rPr>
                        <a:t>1.060.000</a:t>
                      </a:r>
                      <a:endParaRPr kumimoji="0" lang="cs-CZ" sz="1800" b="0" i="0" u="none" strike="noStrike" cap="none" normalizeH="0" baseline="0" dirty="0">
                        <a:ln>
                          <a:noFill/>
                        </a:ln>
                        <a:solidFill>
                          <a:schemeClr val="tx1"/>
                        </a:solidFill>
                        <a:effectLst/>
                        <a:latin typeface="Calibri" pitchFamily="34"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dirty="0">
                          <a:ln>
                            <a:noFill/>
                          </a:ln>
                          <a:solidFill>
                            <a:schemeClr val="tx1"/>
                          </a:solidFill>
                          <a:effectLst/>
                          <a:latin typeface="Calibri" pitchFamily="34" charset="0"/>
                          <a:cs typeface="Times New Roman" pitchFamily="18" charset="0"/>
                        </a:rPr>
                        <a:t>+ 55.000</a:t>
                      </a:r>
                      <a:endParaRPr kumimoji="0" lang="cs-CZ" sz="1800" b="0" i="0" u="none" strike="noStrike" cap="none" normalizeH="0" baseline="0" dirty="0">
                        <a:ln>
                          <a:noFill/>
                        </a:ln>
                        <a:solidFill>
                          <a:schemeClr val="tx1"/>
                        </a:solidFill>
                        <a:effectLst/>
                        <a:latin typeface="Calibri" pitchFamily="34"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437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Calibri" pitchFamily="34" charset="0"/>
                          <a:cs typeface="Times New Roman" pitchFamily="18" charset="0"/>
                        </a:rPr>
                        <a:t>(3)</a:t>
                      </a:r>
                      <a:endParaRPr kumimoji="0" lang="cs-CZ" sz="1800" b="0" i="0" u="none" strike="noStrike" cap="none" normalizeH="0" baseline="0">
                        <a:ln>
                          <a:noFill/>
                        </a:ln>
                        <a:solidFill>
                          <a:schemeClr val="tx1"/>
                        </a:solidFill>
                        <a:effectLst/>
                        <a:latin typeface="Calibri" pitchFamily="34"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dirty="0">
                          <a:ln>
                            <a:noFill/>
                          </a:ln>
                          <a:solidFill>
                            <a:schemeClr val="tx1"/>
                          </a:solidFill>
                          <a:effectLst/>
                          <a:latin typeface="Calibri" pitchFamily="34" charset="0"/>
                          <a:cs typeface="Times New Roman" pitchFamily="18" charset="0"/>
                        </a:rPr>
                        <a:t>1.040.000</a:t>
                      </a:r>
                      <a:endParaRPr kumimoji="0" lang="cs-CZ" sz="1800" b="0" i="0" u="none" strike="noStrike" cap="none" normalizeH="0" baseline="0" dirty="0">
                        <a:ln>
                          <a:noFill/>
                        </a:ln>
                        <a:solidFill>
                          <a:schemeClr val="tx1"/>
                        </a:solidFill>
                        <a:effectLst/>
                        <a:latin typeface="Calibri" pitchFamily="34"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dirty="0">
                          <a:ln>
                            <a:noFill/>
                          </a:ln>
                          <a:solidFill>
                            <a:schemeClr val="tx1"/>
                          </a:solidFill>
                          <a:effectLst/>
                          <a:latin typeface="Calibri" pitchFamily="34" charset="0"/>
                          <a:cs typeface="Times New Roman" pitchFamily="18" charset="0"/>
                        </a:rPr>
                        <a:t>1.060.000</a:t>
                      </a:r>
                      <a:endParaRPr kumimoji="0" lang="cs-CZ" sz="1800" b="0" i="0" u="none" strike="noStrike" cap="none" normalizeH="0" baseline="0" dirty="0">
                        <a:ln>
                          <a:noFill/>
                        </a:ln>
                        <a:solidFill>
                          <a:schemeClr val="tx1"/>
                        </a:solidFill>
                        <a:effectLst/>
                        <a:latin typeface="Calibri" pitchFamily="34"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Times New Roman" pitchFamily="18" charset="0"/>
                        <a:buChar char="-"/>
                        <a:tabLst/>
                      </a:pPr>
                      <a:r>
                        <a:rPr kumimoji="0" lang="cs-CZ" sz="1200" b="0" i="0" u="none" strike="noStrike" cap="none" normalizeH="0" baseline="0" dirty="0">
                          <a:ln>
                            <a:noFill/>
                          </a:ln>
                          <a:solidFill>
                            <a:schemeClr val="tx1"/>
                          </a:solidFill>
                          <a:effectLst/>
                          <a:latin typeface="Calibri" pitchFamily="34" charset="0"/>
                          <a:cs typeface="Times New Roman" pitchFamily="18" charset="0"/>
                        </a:rPr>
                        <a:t>20.000</a:t>
                      </a:r>
                      <a:endParaRPr kumimoji="0" lang="cs-CZ" sz="1800" b="0" i="0" u="none" strike="noStrike" cap="none" normalizeH="0" baseline="0" dirty="0">
                        <a:ln>
                          <a:noFill/>
                        </a:ln>
                        <a:solidFill>
                          <a:schemeClr val="tx1"/>
                        </a:solidFill>
                        <a:effectLst/>
                        <a:latin typeface="Calibri" pitchFamily="34"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437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Calibri" pitchFamily="34" charset="0"/>
                          <a:cs typeface="Times New Roman" pitchFamily="18" charset="0"/>
                        </a:rPr>
                        <a:t>(4)</a:t>
                      </a:r>
                      <a:endParaRPr kumimoji="0" lang="cs-CZ" sz="1800" b="0" i="0" u="none" strike="noStrike" cap="none" normalizeH="0" baseline="0">
                        <a:ln>
                          <a:noFill/>
                        </a:ln>
                        <a:solidFill>
                          <a:schemeClr val="tx1"/>
                        </a:solidFill>
                        <a:effectLst/>
                        <a:latin typeface="Calibri" pitchFamily="34"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dirty="0">
                          <a:ln>
                            <a:noFill/>
                          </a:ln>
                          <a:solidFill>
                            <a:schemeClr val="tx1"/>
                          </a:solidFill>
                          <a:effectLst/>
                          <a:latin typeface="Calibri" pitchFamily="34" charset="0"/>
                          <a:cs typeface="Times New Roman" pitchFamily="18" charset="0"/>
                        </a:rPr>
                        <a:t>800.000</a:t>
                      </a:r>
                      <a:endParaRPr kumimoji="0" lang="cs-CZ" sz="1800" b="0" i="0" u="none" strike="noStrike" cap="none" normalizeH="0" baseline="0" dirty="0">
                        <a:ln>
                          <a:noFill/>
                        </a:ln>
                        <a:solidFill>
                          <a:schemeClr val="tx1"/>
                        </a:solidFill>
                        <a:effectLst/>
                        <a:latin typeface="Calibri" pitchFamily="34"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dirty="0">
                          <a:ln>
                            <a:noFill/>
                          </a:ln>
                          <a:solidFill>
                            <a:schemeClr val="tx1"/>
                          </a:solidFill>
                          <a:effectLst/>
                          <a:latin typeface="Calibri" pitchFamily="34" charset="0"/>
                          <a:cs typeface="Times New Roman" pitchFamily="18" charset="0"/>
                        </a:rPr>
                        <a:t>1.060.000</a:t>
                      </a:r>
                      <a:endParaRPr kumimoji="0" lang="cs-CZ" sz="1800" b="0" i="0" u="none" strike="noStrike" cap="none" normalizeH="0" baseline="0" dirty="0">
                        <a:ln>
                          <a:noFill/>
                        </a:ln>
                        <a:solidFill>
                          <a:schemeClr val="tx1"/>
                        </a:solidFill>
                        <a:effectLst/>
                        <a:latin typeface="Calibri" pitchFamily="34"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Times New Roman" pitchFamily="18" charset="0"/>
                        <a:buChar char="-"/>
                        <a:tabLst/>
                      </a:pPr>
                      <a:r>
                        <a:rPr kumimoji="0" lang="cs-CZ" sz="1200" b="0" i="0" u="none" strike="noStrike" cap="none" normalizeH="0" baseline="0" dirty="0">
                          <a:ln>
                            <a:noFill/>
                          </a:ln>
                          <a:solidFill>
                            <a:schemeClr val="tx1"/>
                          </a:solidFill>
                          <a:effectLst/>
                          <a:latin typeface="Calibri" pitchFamily="34" charset="0"/>
                          <a:cs typeface="Times New Roman" pitchFamily="18" charset="0"/>
                        </a:rPr>
                        <a:t>260.000</a:t>
                      </a:r>
                      <a:endParaRPr kumimoji="0" lang="cs-CZ" sz="1800" b="0" i="0" u="none" strike="noStrike" cap="none" normalizeH="0" baseline="0" dirty="0">
                        <a:ln>
                          <a:noFill/>
                        </a:ln>
                        <a:solidFill>
                          <a:schemeClr val="tx1"/>
                        </a:solidFill>
                        <a:effectLst/>
                        <a:latin typeface="Calibri" pitchFamily="34"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7437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dirty="0">
                          <a:ln>
                            <a:noFill/>
                          </a:ln>
                          <a:solidFill>
                            <a:schemeClr val="tx1"/>
                          </a:solidFill>
                          <a:effectLst/>
                          <a:latin typeface="Calibri" pitchFamily="34" charset="0"/>
                          <a:cs typeface="Times New Roman" pitchFamily="18" charset="0"/>
                        </a:rPr>
                        <a:t>(5)</a:t>
                      </a:r>
                      <a:endParaRPr kumimoji="0" lang="cs-CZ" sz="1800" b="0" i="0" u="none" strike="noStrike" cap="none" normalizeH="0" baseline="0" dirty="0">
                        <a:ln>
                          <a:noFill/>
                        </a:ln>
                        <a:solidFill>
                          <a:schemeClr val="tx1"/>
                        </a:solidFill>
                        <a:effectLst/>
                        <a:latin typeface="Calibri" pitchFamily="34"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dirty="0">
                          <a:ln>
                            <a:noFill/>
                          </a:ln>
                          <a:solidFill>
                            <a:schemeClr val="tx1"/>
                          </a:solidFill>
                          <a:effectLst/>
                          <a:latin typeface="Calibri" pitchFamily="34" charset="0"/>
                          <a:cs typeface="Times New Roman" pitchFamily="18" charset="0"/>
                        </a:rPr>
                        <a:t>0</a:t>
                      </a:r>
                      <a:endParaRPr kumimoji="0" lang="cs-CZ" sz="1800" b="0" i="0" u="none" strike="noStrike" cap="none" normalizeH="0" baseline="0" dirty="0">
                        <a:ln>
                          <a:noFill/>
                        </a:ln>
                        <a:solidFill>
                          <a:schemeClr val="tx1"/>
                        </a:solidFill>
                        <a:effectLst/>
                        <a:latin typeface="Calibri" pitchFamily="34"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dirty="0">
                          <a:ln>
                            <a:noFill/>
                          </a:ln>
                          <a:solidFill>
                            <a:schemeClr val="tx1"/>
                          </a:solidFill>
                          <a:effectLst/>
                          <a:latin typeface="Calibri" pitchFamily="34" charset="0"/>
                          <a:cs typeface="Times New Roman" pitchFamily="18" charset="0"/>
                        </a:rPr>
                        <a:t>1.060.000</a:t>
                      </a:r>
                      <a:endParaRPr kumimoji="0" lang="cs-CZ" sz="1800" b="0" i="0" u="none" strike="noStrike" cap="none" normalizeH="0" baseline="0" dirty="0">
                        <a:ln>
                          <a:noFill/>
                        </a:ln>
                        <a:solidFill>
                          <a:schemeClr val="tx1"/>
                        </a:solidFill>
                        <a:effectLst/>
                        <a:latin typeface="Calibri" pitchFamily="34"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Times New Roman" pitchFamily="18" charset="0"/>
                        <a:buChar char="-"/>
                        <a:tabLst/>
                      </a:pPr>
                      <a:r>
                        <a:rPr kumimoji="0" lang="cs-CZ" sz="1200" b="0" i="0" u="none" strike="noStrike" cap="none" normalizeH="0" baseline="0" dirty="0">
                          <a:ln>
                            <a:noFill/>
                          </a:ln>
                          <a:solidFill>
                            <a:schemeClr val="tx1"/>
                          </a:solidFill>
                          <a:effectLst/>
                          <a:latin typeface="Calibri" pitchFamily="34" charset="0"/>
                          <a:cs typeface="Times New Roman" pitchFamily="18" charset="0"/>
                        </a:rPr>
                        <a:t>1.060.000</a:t>
                      </a:r>
                      <a:endParaRPr kumimoji="0" lang="cs-CZ" sz="1800" b="0" i="0" u="none" strike="noStrike" cap="none" normalizeH="0" baseline="0" dirty="0">
                        <a:ln>
                          <a:noFill/>
                        </a:ln>
                        <a:solidFill>
                          <a:schemeClr val="tx1"/>
                        </a:solidFill>
                        <a:effectLst/>
                        <a:latin typeface="Calibri" pitchFamily="34"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0281" name="Rectangle 5">
            <a:extLst>
              <a:ext uri="{FF2B5EF4-FFF2-40B4-BE49-F238E27FC236}">
                <a16:creationId xmlns:a16="http://schemas.microsoft.com/office/drawing/2014/main" id="{DAEBAE40-F2BF-4C7B-9AE1-2A4B971EAB65}"/>
              </a:ext>
            </a:extLst>
          </p:cNvPr>
          <p:cNvSpPr>
            <a:spLocks noChangeArrowheads="1"/>
          </p:cNvSpPr>
          <p:nvPr/>
        </p:nvSpPr>
        <p:spPr bwMode="auto">
          <a:xfrm>
            <a:off x="-228600" y="355123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0282" name="Rectangle 7">
            <a:extLst>
              <a:ext uri="{FF2B5EF4-FFF2-40B4-BE49-F238E27FC236}">
                <a16:creationId xmlns:a16="http://schemas.microsoft.com/office/drawing/2014/main" id="{22EED4C5-7D6D-4889-B41B-A36A78EF8893}"/>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094C6806-480E-4E4F-8A43-6D90C0B8C890}"/>
              </a:ext>
            </a:extLst>
          </p:cNvPr>
          <p:cNvSpPr>
            <a:spLocks noGrp="1" noChangeArrowheads="1"/>
          </p:cNvSpPr>
          <p:nvPr>
            <p:ph type="title" idx="4294967295"/>
          </p:nvPr>
        </p:nvSpPr>
        <p:spPr>
          <a:xfrm>
            <a:off x="0" y="609600"/>
            <a:ext cx="8229600" cy="914400"/>
          </a:xfrm>
        </p:spPr>
        <p:txBody>
          <a:bodyPr/>
          <a:lstStyle/>
          <a:p>
            <a:r>
              <a:rPr lang="en-GB" sz="2400" b="1" dirty="0"/>
              <a:t>Task 6</a:t>
            </a:r>
            <a:r>
              <a:rPr lang="cs-CZ" sz="2400" b="1" dirty="0"/>
              <a:t>: </a:t>
            </a:r>
            <a:r>
              <a:rPr lang="en-US" altLang="cs-CZ" sz="2400" b="1" dirty="0" smtClean="0"/>
              <a:t>Profitability, liquidity and bankruptcy in mixed financing in an individual enterprise</a:t>
            </a:r>
            <a:endParaRPr lang="cs-CZ" altLang="cs-CZ" sz="2400" dirty="0"/>
          </a:p>
        </p:txBody>
      </p:sp>
      <p:sp>
        <p:nvSpPr>
          <p:cNvPr id="12291" name="Rectangle 3">
            <a:extLst>
              <a:ext uri="{FF2B5EF4-FFF2-40B4-BE49-F238E27FC236}">
                <a16:creationId xmlns:a16="http://schemas.microsoft.com/office/drawing/2014/main" id="{388E7B9B-A0EA-4D06-B4B0-41FEC19A9386}"/>
              </a:ext>
            </a:extLst>
          </p:cNvPr>
          <p:cNvSpPr>
            <a:spLocks noGrp="1" noChangeArrowheads="1"/>
          </p:cNvSpPr>
          <p:nvPr>
            <p:ph idx="4294967295"/>
          </p:nvPr>
        </p:nvSpPr>
        <p:spPr>
          <a:xfrm>
            <a:off x="0" y="1600200"/>
            <a:ext cx="8229600" cy="4525963"/>
          </a:xfrm>
        </p:spPr>
        <p:txBody>
          <a:bodyPr/>
          <a:lstStyle/>
          <a:p>
            <a:pPr marL="322262" indent="-285750" algn="just">
              <a:spcBef>
                <a:spcPct val="0"/>
              </a:spcBef>
            </a:pPr>
            <a:r>
              <a:rPr lang="en-US" altLang="cs-CZ" sz="1800" dirty="0" smtClean="0"/>
              <a:t>As in Tasks 1 and 2, Mr. Black is offered an investment with an acquisition cost of CZK 1,000,000, while any number of such projects may be executed simultaneously. It has CZK 1,000,000 of its own resources.</a:t>
            </a:r>
            <a:endParaRPr lang="cs-CZ" altLang="cs-CZ" sz="1800" dirty="0"/>
          </a:p>
          <a:p>
            <a:pPr marL="419100" indent="-382588" eaLnBrk="1" hangingPunct="1">
              <a:spcBef>
                <a:spcPct val="0"/>
              </a:spcBef>
              <a:buFontTx/>
              <a:buNone/>
            </a:pPr>
            <a:endParaRPr lang="cs-CZ" altLang="cs-CZ" sz="2000" dirty="0"/>
          </a:p>
          <a:p>
            <a:pPr marL="379412" indent="-342900">
              <a:spcBef>
                <a:spcPct val="0"/>
              </a:spcBef>
            </a:pPr>
            <a:r>
              <a:rPr lang="en-US" altLang="cs-CZ" sz="2000" dirty="0" smtClean="0"/>
              <a:t>What profit or resp. losses will Mr. Black achieve from the current implementation of two projects in cases (1) - (5), when he uses one project for his own project and the second (same) loan project with 6% interest on foreign capital?</a:t>
            </a:r>
          </a:p>
          <a:p>
            <a:pPr marL="379412" indent="-342900">
              <a:spcBef>
                <a:spcPct val="0"/>
              </a:spcBef>
            </a:pPr>
            <a:endParaRPr lang="en-US" altLang="cs-CZ" sz="2000" dirty="0" smtClean="0"/>
          </a:p>
          <a:p>
            <a:pPr marL="379412" indent="-342900">
              <a:spcBef>
                <a:spcPct val="0"/>
              </a:spcBef>
            </a:pPr>
            <a:r>
              <a:rPr lang="en-US" altLang="cs-CZ" sz="2000" dirty="0" smtClean="0"/>
              <a:t>How high is the return on equity for a given variety of results?</a:t>
            </a:r>
            <a:endParaRPr lang="cs-CZ" altLang="cs-CZ" sz="2000" dirty="0" smtClean="0"/>
          </a:p>
          <a:p>
            <a:pPr marL="379412" indent="-342900">
              <a:spcBef>
                <a:spcPct val="0"/>
              </a:spcBef>
            </a:pPr>
            <a:endParaRPr lang="cs-CZ" altLang="cs-CZ" sz="2000" dirty="0"/>
          </a:p>
          <a:p>
            <a:pPr marL="379412" indent="-342900">
              <a:spcBef>
                <a:spcPct val="0"/>
              </a:spcBef>
            </a:pPr>
            <a:r>
              <a:rPr lang="cs-CZ" altLang="cs-CZ" sz="2000" dirty="0" err="1" smtClean="0"/>
              <a:t>What</a:t>
            </a:r>
            <a:r>
              <a:rPr lang="cs-CZ" altLang="cs-CZ" sz="2000" dirty="0" smtClean="0"/>
              <a:t> </a:t>
            </a:r>
            <a:r>
              <a:rPr lang="cs-CZ" altLang="cs-CZ" sz="2000" dirty="0" err="1" smtClean="0"/>
              <a:t>will</a:t>
            </a:r>
            <a:r>
              <a:rPr lang="cs-CZ" altLang="cs-CZ" sz="2000" dirty="0" smtClean="0"/>
              <a:t> </a:t>
            </a:r>
            <a:r>
              <a:rPr lang="cs-CZ" altLang="cs-CZ" sz="2000" dirty="0" err="1" smtClean="0"/>
              <a:t>be</a:t>
            </a:r>
            <a:r>
              <a:rPr lang="cs-CZ" altLang="cs-CZ" sz="2000" dirty="0" smtClean="0"/>
              <a:t> </a:t>
            </a:r>
            <a:r>
              <a:rPr lang="cs-CZ" altLang="cs-CZ" sz="2000" dirty="0" err="1" smtClean="0"/>
              <a:t>the</a:t>
            </a:r>
            <a:r>
              <a:rPr lang="cs-CZ" altLang="cs-CZ" sz="2000" dirty="0" smtClean="0"/>
              <a:t> </a:t>
            </a:r>
            <a:r>
              <a:rPr lang="cs-CZ" altLang="cs-CZ" sz="2000" dirty="0" err="1" smtClean="0"/>
              <a:t>wealth</a:t>
            </a:r>
            <a:r>
              <a:rPr lang="cs-CZ" altLang="cs-CZ" sz="2000" dirty="0" smtClean="0"/>
              <a:t> </a:t>
            </a:r>
            <a:r>
              <a:rPr lang="cs-CZ" altLang="cs-CZ" sz="2000" dirty="0" err="1" smtClean="0"/>
              <a:t>of</a:t>
            </a:r>
            <a:r>
              <a:rPr lang="cs-CZ" altLang="cs-CZ" sz="2000" dirty="0" smtClean="0"/>
              <a:t> Mr. Black?</a:t>
            </a:r>
            <a:endParaRPr lang="en-US" altLang="cs-CZ" sz="20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a:extLst>
              <a:ext uri="{FF2B5EF4-FFF2-40B4-BE49-F238E27FC236}">
                <a16:creationId xmlns:a16="http://schemas.microsoft.com/office/drawing/2014/main" id="{B1EAAED5-ADB2-4DEA-B4AD-9546799E89BB}"/>
              </a:ext>
            </a:extLst>
          </p:cNvPr>
          <p:cNvSpPr>
            <a:spLocks noGrp="1"/>
          </p:cNvSpPr>
          <p:nvPr>
            <p:ph type="title" idx="4294967295"/>
          </p:nvPr>
        </p:nvSpPr>
        <p:spPr>
          <a:xfrm>
            <a:off x="0" y="304800"/>
            <a:ext cx="8229600" cy="1143000"/>
          </a:xfrm>
        </p:spPr>
        <p:txBody>
          <a:bodyPr>
            <a:normAutofit/>
          </a:bodyPr>
          <a:lstStyle/>
          <a:p>
            <a:r>
              <a:rPr lang="en-GB" sz="2800" b="1" dirty="0"/>
              <a:t>Task </a:t>
            </a:r>
            <a:r>
              <a:rPr lang="en-GB" sz="2800" b="1" dirty="0" smtClean="0"/>
              <a:t>6</a:t>
            </a:r>
            <a:r>
              <a:rPr lang="cs-CZ" sz="2800" b="1" dirty="0" smtClean="0"/>
              <a:t> </a:t>
            </a:r>
            <a:r>
              <a:rPr lang="cs-CZ" sz="2800" b="1" dirty="0" err="1" smtClean="0"/>
              <a:t>Results</a:t>
            </a:r>
            <a:endParaRPr lang="cs-CZ" altLang="cs-CZ" sz="2800" b="1" dirty="0"/>
          </a:p>
        </p:txBody>
      </p:sp>
      <p:sp>
        <p:nvSpPr>
          <p:cNvPr id="13315" name="Zástupný symbol pro obsah 2">
            <a:extLst>
              <a:ext uri="{FF2B5EF4-FFF2-40B4-BE49-F238E27FC236}">
                <a16:creationId xmlns:a16="http://schemas.microsoft.com/office/drawing/2014/main" id="{FAA303F2-CB9A-45CC-84A7-72DCFD8CF074}"/>
              </a:ext>
            </a:extLst>
          </p:cNvPr>
          <p:cNvSpPr>
            <a:spLocks noGrp="1"/>
          </p:cNvSpPr>
          <p:nvPr>
            <p:ph idx="4294967295"/>
          </p:nvPr>
        </p:nvSpPr>
        <p:spPr>
          <a:xfrm>
            <a:off x="0" y="1600200"/>
            <a:ext cx="8229600" cy="4525963"/>
          </a:xfrm>
        </p:spPr>
        <p:txBody>
          <a:bodyPr/>
          <a:lstStyle/>
          <a:p>
            <a:pPr marL="609600" indent="-609600"/>
            <a:r>
              <a:rPr lang="en-US" altLang="cs-CZ" sz="1800" dirty="0" smtClean="0"/>
              <a:t>The overall result of both projects is the result of a project financed from own resources and the result of a loan-funded project (tasks (1 and 2) .The return on equity is calculated as the ratio of result and equity of CZK 1,000,000.</a:t>
            </a:r>
            <a:endParaRPr lang="cs-CZ" altLang="cs-CZ" sz="1800" dirty="0"/>
          </a:p>
        </p:txBody>
      </p:sp>
      <p:sp>
        <p:nvSpPr>
          <p:cNvPr id="13316" name="Line 187">
            <a:extLst>
              <a:ext uri="{FF2B5EF4-FFF2-40B4-BE49-F238E27FC236}">
                <a16:creationId xmlns:a16="http://schemas.microsoft.com/office/drawing/2014/main" id="{77CD388D-7A80-4A3F-8807-7E35D645C824}"/>
              </a:ext>
            </a:extLst>
          </p:cNvPr>
          <p:cNvSpPr>
            <a:spLocks noChangeShapeType="1"/>
          </p:cNvSpPr>
          <p:nvPr/>
        </p:nvSpPr>
        <p:spPr bwMode="auto">
          <a:xfrm>
            <a:off x="1627188" y="2697163"/>
            <a:ext cx="0" cy="0"/>
          </a:xfrm>
          <a:prstGeom prst="line">
            <a:avLst/>
          </a:prstGeom>
          <a:noFill/>
          <a:ln w="12700"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aphicFrame>
        <p:nvGraphicFramePr>
          <p:cNvPr id="13776" name="Group 464">
            <a:extLst>
              <a:ext uri="{FF2B5EF4-FFF2-40B4-BE49-F238E27FC236}">
                <a16:creationId xmlns:a16="http://schemas.microsoft.com/office/drawing/2014/main" id="{FF9CA353-F848-4D16-8B40-3FA59D5AA756}"/>
              </a:ext>
            </a:extLst>
          </p:cNvPr>
          <p:cNvGraphicFramePr>
            <a:graphicFrameLocks noGrp="1"/>
          </p:cNvGraphicFramePr>
          <p:nvPr>
            <p:extLst>
              <p:ext uri="{D42A27DB-BD31-4B8C-83A1-F6EECF244321}">
                <p14:modId xmlns:p14="http://schemas.microsoft.com/office/powerpoint/2010/main" val="1135399844"/>
              </p:ext>
            </p:extLst>
          </p:nvPr>
        </p:nvGraphicFramePr>
        <p:xfrm>
          <a:off x="647700" y="3048000"/>
          <a:ext cx="7848600" cy="2514600"/>
        </p:xfrm>
        <a:graphic>
          <a:graphicData uri="http://schemas.openxmlformats.org/drawingml/2006/table">
            <a:tbl>
              <a:tblPr/>
              <a:tblGrid>
                <a:gridCol w="582613">
                  <a:extLst>
                    <a:ext uri="{9D8B030D-6E8A-4147-A177-3AD203B41FA5}">
                      <a16:colId xmlns:a16="http://schemas.microsoft.com/office/drawing/2014/main" val="20000"/>
                    </a:ext>
                  </a:extLst>
                </a:gridCol>
                <a:gridCol w="812800">
                  <a:extLst>
                    <a:ext uri="{9D8B030D-6E8A-4147-A177-3AD203B41FA5}">
                      <a16:colId xmlns:a16="http://schemas.microsoft.com/office/drawing/2014/main" val="20001"/>
                    </a:ext>
                  </a:extLst>
                </a:gridCol>
                <a:gridCol w="766762">
                  <a:extLst>
                    <a:ext uri="{9D8B030D-6E8A-4147-A177-3AD203B41FA5}">
                      <a16:colId xmlns:a16="http://schemas.microsoft.com/office/drawing/2014/main" val="20002"/>
                    </a:ext>
                  </a:extLst>
                </a:gridCol>
                <a:gridCol w="1098550">
                  <a:extLst>
                    <a:ext uri="{9D8B030D-6E8A-4147-A177-3AD203B41FA5}">
                      <a16:colId xmlns:a16="http://schemas.microsoft.com/office/drawing/2014/main" val="20003"/>
                    </a:ext>
                  </a:extLst>
                </a:gridCol>
                <a:gridCol w="989013">
                  <a:extLst>
                    <a:ext uri="{9D8B030D-6E8A-4147-A177-3AD203B41FA5}">
                      <a16:colId xmlns:a16="http://schemas.microsoft.com/office/drawing/2014/main" val="20004"/>
                    </a:ext>
                  </a:extLst>
                </a:gridCol>
                <a:gridCol w="876300">
                  <a:extLst>
                    <a:ext uri="{9D8B030D-6E8A-4147-A177-3AD203B41FA5}">
                      <a16:colId xmlns:a16="http://schemas.microsoft.com/office/drawing/2014/main" val="20005"/>
                    </a:ext>
                  </a:extLst>
                </a:gridCol>
                <a:gridCol w="985837">
                  <a:extLst>
                    <a:ext uri="{9D8B030D-6E8A-4147-A177-3AD203B41FA5}">
                      <a16:colId xmlns:a16="http://schemas.microsoft.com/office/drawing/2014/main" val="20006"/>
                    </a:ext>
                  </a:extLst>
                </a:gridCol>
                <a:gridCol w="881063">
                  <a:extLst>
                    <a:ext uri="{9D8B030D-6E8A-4147-A177-3AD203B41FA5}">
                      <a16:colId xmlns:a16="http://schemas.microsoft.com/office/drawing/2014/main" val="20007"/>
                    </a:ext>
                  </a:extLst>
                </a:gridCol>
                <a:gridCol w="855662">
                  <a:extLst>
                    <a:ext uri="{9D8B030D-6E8A-4147-A177-3AD203B41FA5}">
                      <a16:colId xmlns:a16="http://schemas.microsoft.com/office/drawing/2014/main" val="20008"/>
                    </a:ext>
                  </a:extLst>
                </a:gridCol>
              </a:tblGrid>
              <a:tr h="314325">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smtClean="0">
                          <a:ln>
                            <a:noFill/>
                          </a:ln>
                          <a:solidFill>
                            <a:schemeClr val="tx1"/>
                          </a:solidFill>
                          <a:effectLst/>
                          <a:latin typeface="Calibri" pitchFamily="34" charset="0"/>
                          <a:cs typeface="Times New Roman" pitchFamily="18" charset="0"/>
                        </a:rPr>
                        <a:t>case</a:t>
                      </a:r>
                      <a:endParaRPr kumimoji="0" lang="cs-CZ" sz="1800" b="0" i="0" u="none" strike="noStrike" cap="none" normalizeH="0" baseline="0" dirty="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7">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smtClean="0">
                          <a:ln>
                            <a:noFill/>
                          </a:ln>
                          <a:solidFill>
                            <a:schemeClr val="tx1"/>
                          </a:solidFill>
                          <a:effectLst/>
                          <a:latin typeface="Calibri" pitchFamily="34" charset="0"/>
                          <a:cs typeface="Times New Roman" pitchFamily="18" charset="0"/>
                        </a:rPr>
                        <a:t>Profit/</a:t>
                      </a:r>
                      <a:r>
                        <a:rPr kumimoji="0" lang="cs-CZ" sz="1000" b="0" i="0" u="none" strike="noStrike" cap="none" normalizeH="0" baseline="0" dirty="0" err="1" smtClean="0">
                          <a:ln>
                            <a:noFill/>
                          </a:ln>
                          <a:solidFill>
                            <a:schemeClr val="tx1"/>
                          </a:solidFill>
                          <a:effectLst/>
                          <a:latin typeface="Calibri" pitchFamily="34" charset="0"/>
                          <a:cs typeface="Times New Roman" pitchFamily="18" charset="0"/>
                        </a:rPr>
                        <a:t>loss</a:t>
                      </a:r>
                      <a:r>
                        <a:rPr kumimoji="0" lang="cs-CZ" sz="1000" b="0" i="0" u="none" strike="noStrike" cap="none" normalizeH="0" baseline="0" dirty="0" smtClean="0">
                          <a:ln>
                            <a:noFill/>
                          </a:ln>
                          <a:solidFill>
                            <a:schemeClr val="tx1"/>
                          </a:solidFill>
                          <a:effectLst/>
                          <a:latin typeface="Calibri" pitchFamily="34" charset="0"/>
                          <a:cs typeface="Times New Roman" pitchFamily="18" charset="0"/>
                        </a:rPr>
                        <a:t> in CZK</a:t>
                      </a:r>
                      <a:endParaRPr kumimoji="0" lang="cs-CZ" sz="1800" b="0" i="0" u="none" strike="noStrike" cap="none" normalizeH="0" baseline="0" dirty="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smtClean="0">
                          <a:ln>
                            <a:noFill/>
                          </a:ln>
                          <a:solidFill>
                            <a:schemeClr val="tx1"/>
                          </a:solidFill>
                          <a:effectLst/>
                          <a:latin typeface="Calibri" pitchFamily="34" charset="0"/>
                          <a:cs typeface="Times New Roman" pitchFamily="18" charset="0"/>
                        </a:rPr>
                        <a:t>ROE</a:t>
                      </a:r>
                      <a:endParaRPr kumimoji="0" lang="cs-CZ" sz="1800" b="0" i="0" u="none" strike="noStrike" cap="none" normalizeH="0" baseline="0" dirty="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4325">
                <a:tc vMerge="1">
                  <a:txBody>
                    <a:bodyPr/>
                    <a:lstStyle/>
                    <a:p>
                      <a:endParaRPr lang="cs-CZ"/>
                    </a:p>
                  </a:txBody>
                  <a:tcPr/>
                </a:tc>
                <a:tc grid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err="1" smtClean="0">
                          <a:ln>
                            <a:noFill/>
                          </a:ln>
                          <a:solidFill>
                            <a:schemeClr val="tx1"/>
                          </a:solidFill>
                          <a:effectLst/>
                          <a:latin typeface="Calibri" pitchFamily="34" charset="0"/>
                          <a:cs typeface="Times New Roman" pitchFamily="18" charset="0"/>
                        </a:rPr>
                        <a:t>Own</a:t>
                      </a:r>
                      <a:r>
                        <a:rPr kumimoji="0" lang="cs-CZ" sz="1000" b="0" i="0" u="none" strike="noStrike" cap="none" normalizeH="0" baseline="0" dirty="0" smtClean="0">
                          <a:ln>
                            <a:noFill/>
                          </a:ln>
                          <a:solidFill>
                            <a:schemeClr val="tx1"/>
                          </a:solidFill>
                          <a:effectLst/>
                          <a:latin typeface="Calibri" pitchFamily="34" charset="0"/>
                          <a:cs typeface="Times New Roman" pitchFamily="18" charset="0"/>
                        </a:rPr>
                        <a:t> </a:t>
                      </a:r>
                      <a:r>
                        <a:rPr kumimoji="0" lang="cs-CZ" sz="1000" b="0" i="0" u="none" strike="noStrike" cap="none" normalizeH="0" baseline="0" dirty="0" err="1" smtClean="0">
                          <a:ln>
                            <a:noFill/>
                          </a:ln>
                          <a:solidFill>
                            <a:schemeClr val="tx1"/>
                          </a:solidFill>
                          <a:effectLst/>
                          <a:latin typeface="Calibri" pitchFamily="34" charset="0"/>
                          <a:cs typeface="Times New Roman" pitchFamily="18" charset="0"/>
                        </a:rPr>
                        <a:t>financing</a:t>
                      </a:r>
                      <a:r>
                        <a:rPr kumimoji="0" lang="cs-CZ" sz="1000" b="0" i="0" u="none" strike="noStrike" cap="none" normalizeH="0" baseline="0" dirty="0" smtClean="0">
                          <a:ln>
                            <a:noFill/>
                          </a:ln>
                          <a:solidFill>
                            <a:schemeClr val="tx1"/>
                          </a:solidFill>
                          <a:effectLst/>
                          <a:latin typeface="Calibri" pitchFamily="34" charset="0"/>
                          <a:cs typeface="Times New Roman" pitchFamily="18" charset="0"/>
                        </a:rPr>
                        <a:t> (</a:t>
                      </a:r>
                      <a:r>
                        <a:rPr kumimoji="0" lang="cs-CZ" sz="1000" b="0" i="0" u="none" strike="noStrike" cap="none" normalizeH="0" baseline="0" dirty="0" err="1" smtClean="0">
                          <a:ln>
                            <a:noFill/>
                          </a:ln>
                          <a:solidFill>
                            <a:schemeClr val="tx1"/>
                          </a:solidFill>
                          <a:effectLst/>
                          <a:latin typeface="Calibri" pitchFamily="34" charset="0"/>
                          <a:cs typeface="Times New Roman" pitchFamily="18" charset="0"/>
                        </a:rPr>
                        <a:t>Equity</a:t>
                      </a:r>
                      <a:r>
                        <a:rPr kumimoji="0" lang="cs-CZ" sz="1000" b="0" i="0" u="none" strike="noStrike" cap="none" normalizeH="0" baseline="0" dirty="0" smtClean="0">
                          <a:ln>
                            <a:noFill/>
                          </a:ln>
                          <a:solidFill>
                            <a:schemeClr val="tx1"/>
                          </a:solidFill>
                          <a:effectLst/>
                          <a:latin typeface="Calibri" pitchFamily="34" charset="0"/>
                          <a:cs typeface="Times New Roman" pitchFamily="18" charset="0"/>
                        </a:rPr>
                        <a:t>)</a:t>
                      </a:r>
                      <a:endParaRPr kumimoji="0" lang="cs-CZ" sz="1800" b="0" i="0" u="none" strike="noStrike" cap="none" normalizeH="0" baseline="0" dirty="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tc grid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err="1" smtClean="0">
                          <a:ln>
                            <a:noFill/>
                          </a:ln>
                          <a:solidFill>
                            <a:schemeClr val="tx1"/>
                          </a:solidFill>
                          <a:effectLst/>
                          <a:latin typeface="Calibri" pitchFamily="34" charset="0"/>
                          <a:cs typeface="Times New Roman" pitchFamily="18" charset="0"/>
                        </a:rPr>
                        <a:t>Foreign</a:t>
                      </a:r>
                      <a:r>
                        <a:rPr kumimoji="0" lang="cs-CZ" sz="1000" b="0" i="0" u="none" strike="noStrike" cap="none" normalizeH="0" baseline="0" dirty="0" smtClean="0">
                          <a:ln>
                            <a:noFill/>
                          </a:ln>
                          <a:solidFill>
                            <a:schemeClr val="tx1"/>
                          </a:solidFill>
                          <a:effectLst/>
                          <a:latin typeface="Calibri" pitchFamily="34" charset="0"/>
                          <a:cs typeface="Times New Roman" pitchFamily="18" charset="0"/>
                        </a:rPr>
                        <a:t> </a:t>
                      </a:r>
                      <a:r>
                        <a:rPr kumimoji="0" lang="cs-CZ" sz="1000" b="0" i="0" u="none" strike="noStrike" cap="none" normalizeH="0" baseline="0" dirty="0" err="1" smtClean="0">
                          <a:ln>
                            <a:noFill/>
                          </a:ln>
                          <a:solidFill>
                            <a:schemeClr val="tx1"/>
                          </a:solidFill>
                          <a:effectLst/>
                          <a:latin typeface="Calibri" pitchFamily="34" charset="0"/>
                          <a:cs typeface="Times New Roman" pitchFamily="18" charset="0"/>
                        </a:rPr>
                        <a:t>financing</a:t>
                      </a:r>
                      <a:r>
                        <a:rPr kumimoji="0" lang="cs-CZ" sz="1000" b="0" i="0" u="none" strike="noStrike" cap="none" normalizeH="0" baseline="0" dirty="0" smtClean="0">
                          <a:ln>
                            <a:noFill/>
                          </a:ln>
                          <a:solidFill>
                            <a:schemeClr val="tx1"/>
                          </a:solidFill>
                          <a:effectLst/>
                          <a:latin typeface="Calibri" pitchFamily="34" charset="0"/>
                          <a:cs typeface="Times New Roman" pitchFamily="18" charset="0"/>
                        </a:rPr>
                        <a:t> (</a:t>
                      </a:r>
                      <a:r>
                        <a:rPr kumimoji="0" lang="cs-CZ" sz="1000" b="0" i="0" u="none" strike="noStrike" cap="none" normalizeH="0" baseline="0" dirty="0" err="1" smtClean="0">
                          <a:ln>
                            <a:noFill/>
                          </a:ln>
                          <a:solidFill>
                            <a:schemeClr val="tx1"/>
                          </a:solidFill>
                          <a:effectLst/>
                          <a:latin typeface="Calibri" pitchFamily="34" charset="0"/>
                          <a:cs typeface="Times New Roman" pitchFamily="18" charset="0"/>
                        </a:rPr>
                        <a:t>loan</a:t>
                      </a:r>
                      <a:r>
                        <a:rPr kumimoji="0" lang="cs-CZ" sz="1000" b="0" i="0" u="none" strike="noStrike" cap="none" normalizeH="0" baseline="0" dirty="0" smtClean="0">
                          <a:ln>
                            <a:noFill/>
                          </a:ln>
                          <a:solidFill>
                            <a:schemeClr val="tx1"/>
                          </a:solidFill>
                          <a:effectLst/>
                          <a:latin typeface="Calibri" pitchFamily="34" charset="0"/>
                          <a:cs typeface="Times New Roman" pitchFamily="18" charset="0"/>
                        </a:rPr>
                        <a:t>)</a:t>
                      </a:r>
                      <a:endParaRPr kumimoji="0" lang="cs-CZ" sz="1800" b="0" i="0" u="none" strike="noStrike" cap="none" normalizeH="0" baseline="0" dirty="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smtClean="0">
                          <a:ln>
                            <a:noFill/>
                          </a:ln>
                          <a:solidFill>
                            <a:schemeClr val="tx1"/>
                          </a:solidFill>
                          <a:effectLst/>
                          <a:latin typeface="Calibri" pitchFamily="34" charset="0"/>
                          <a:cs typeface="Times New Roman" pitchFamily="18" charset="0"/>
                        </a:rPr>
                        <a:t>SUM</a:t>
                      </a:r>
                      <a:endParaRPr kumimoji="0" lang="cs-CZ" sz="1800" b="0" i="0" u="none" strike="noStrike" cap="none" normalizeH="0" baseline="0" dirty="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cs-CZ"/>
                    </a:p>
                  </a:txBody>
                  <a:tcPr/>
                </a:tc>
                <a:extLst>
                  <a:ext uri="{0D108BD9-81ED-4DB2-BD59-A6C34878D82A}">
                    <a16:rowId xmlns:a16="http://schemas.microsoft.com/office/drawing/2014/main" val="10001"/>
                  </a:ext>
                </a:extLst>
              </a:tr>
              <a:tr h="314325">
                <a:tc vMerge="1">
                  <a:txBody>
                    <a:bodyPr/>
                    <a:lstStyle/>
                    <a:p>
                      <a:endParaRPr lang="cs-CZ"/>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err="1" smtClean="0">
                          <a:ln>
                            <a:noFill/>
                          </a:ln>
                          <a:solidFill>
                            <a:schemeClr val="tx1"/>
                          </a:solidFill>
                          <a:effectLst/>
                          <a:latin typeface="Calibri" pitchFamily="34" charset="0"/>
                          <a:cs typeface="Times New Roman" pitchFamily="18" charset="0"/>
                        </a:rPr>
                        <a:t>Revenue</a:t>
                      </a:r>
                      <a:endParaRPr kumimoji="0" lang="cs-CZ" sz="1800" b="0" i="0" u="none" strike="noStrike" cap="none" normalizeH="0" baseline="0" dirty="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err="1" smtClean="0">
                          <a:ln>
                            <a:noFill/>
                          </a:ln>
                          <a:solidFill>
                            <a:schemeClr val="tx1"/>
                          </a:solidFill>
                          <a:effectLst/>
                          <a:latin typeface="Calibri" pitchFamily="34" charset="0"/>
                          <a:cs typeface="Times New Roman" pitchFamily="18" charset="0"/>
                        </a:rPr>
                        <a:t>Cost</a:t>
                      </a:r>
                      <a:endParaRPr kumimoji="0" lang="cs-CZ" sz="1800" b="0" i="0" u="none" strike="noStrike" cap="none" normalizeH="0" baseline="0" dirty="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err="1" smtClean="0">
                          <a:ln>
                            <a:noFill/>
                          </a:ln>
                          <a:solidFill>
                            <a:schemeClr val="tx1"/>
                          </a:solidFill>
                          <a:effectLst/>
                          <a:latin typeface="Calibri" pitchFamily="34" charset="0"/>
                          <a:cs typeface="Times New Roman" pitchFamily="18" charset="0"/>
                        </a:rPr>
                        <a:t>Result</a:t>
                      </a:r>
                      <a:endParaRPr kumimoji="0" lang="cs-CZ" sz="1800" b="0" i="0" u="none" strike="noStrike" cap="none" normalizeH="0" baseline="0" dirty="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err="1" smtClean="0">
                          <a:ln>
                            <a:noFill/>
                          </a:ln>
                          <a:solidFill>
                            <a:schemeClr val="tx1"/>
                          </a:solidFill>
                          <a:effectLst/>
                          <a:latin typeface="Calibri" pitchFamily="34" charset="0"/>
                          <a:cs typeface="Times New Roman" pitchFamily="18" charset="0"/>
                        </a:rPr>
                        <a:t>Revenue</a:t>
                      </a:r>
                      <a:endParaRPr kumimoji="0" lang="cs-CZ" sz="1800" b="0" i="0" u="none" strike="noStrike" cap="none" normalizeH="0" baseline="0" dirty="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err="1" smtClean="0">
                          <a:ln>
                            <a:noFill/>
                          </a:ln>
                          <a:solidFill>
                            <a:schemeClr val="tx1"/>
                          </a:solidFill>
                          <a:effectLst/>
                          <a:latin typeface="Calibri" pitchFamily="34" charset="0"/>
                          <a:cs typeface="Times New Roman" pitchFamily="18" charset="0"/>
                        </a:rPr>
                        <a:t>Cost</a:t>
                      </a:r>
                      <a:endParaRPr kumimoji="0" lang="cs-CZ" sz="1800" b="0" i="0" u="none" strike="noStrike" cap="none" normalizeH="0" baseline="0" dirty="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err="1" smtClean="0">
                          <a:ln>
                            <a:noFill/>
                          </a:ln>
                          <a:solidFill>
                            <a:schemeClr val="tx1"/>
                          </a:solidFill>
                          <a:effectLst/>
                          <a:latin typeface="Calibri" pitchFamily="34" charset="0"/>
                          <a:cs typeface="Times New Roman" pitchFamily="18" charset="0"/>
                        </a:rPr>
                        <a:t>Result</a:t>
                      </a:r>
                      <a:endParaRPr kumimoji="0" lang="cs-CZ" sz="1800" b="0" i="0" u="none" strike="noStrike" cap="none" normalizeH="0" baseline="0" dirty="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cs-CZ"/>
                    </a:p>
                  </a:txBody>
                  <a:tcPr/>
                </a:tc>
                <a:tc vMerge="1">
                  <a:txBody>
                    <a:bodyPr/>
                    <a:lstStyle/>
                    <a:p>
                      <a:endParaRPr lang="cs-CZ"/>
                    </a:p>
                  </a:txBody>
                  <a:tcPr/>
                </a:tc>
                <a:extLst>
                  <a:ext uri="{0D108BD9-81ED-4DB2-BD59-A6C34878D82A}">
                    <a16:rowId xmlns:a16="http://schemas.microsoft.com/office/drawing/2014/main" val="10002"/>
                  </a:ext>
                </a:extLst>
              </a:tr>
              <a:tr h="3143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cs typeface="Times New Roman" pitchFamily="18" charset="0"/>
                        </a:rPr>
                        <a:t>(1)</a:t>
                      </a:r>
                      <a:endParaRPr kumimoji="0" lang="cs-CZ" sz="1800" b="0" i="0" u="none" strike="noStrike" cap="none" normalizeH="0" baseline="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1.500.000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1.000.000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500.000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1.500.000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1.060.000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440.000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940.000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cs typeface="Times New Roman" pitchFamily="18" charset="0"/>
                        </a:rPr>
                        <a:t>94%</a:t>
                      </a:r>
                      <a:endParaRPr kumimoji="0" lang="cs-CZ" sz="1800" b="0" i="0" u="none" strike="noStrike" cap="none" normalizeH="0" baseline="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43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cs typeface="Times New Roman" pitchFamily="18" charset="0"/>
                        </a:rPr>
                        <a:t>(2)</a:t>
                      </a:r>
                      <a:endParaRPr kumimoji="0" lang="cs-CZ" sz="1800" b="0" i="0" u="none" strike="noStrike" cap="none" normalizeH="0" baseline="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1.115.000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1.000.000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115.000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1.115.000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1.060.000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55.000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170.000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cs typeface="Times New Roman" pitchFamily="18" charset="0"/>
                        </a:rPr>
                        <a:t>17%</a:t>
                      </a:r>
                      <a:endParaRPr kumimoji="0" lang="cs-CZ" sz="1800" b="0" i="0" u="none" strike="noStrike" cap="none" normalizeH="0" baseline="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43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cs typeface="Times New Roman" pitchFamily="18" charset="0"/>
                        </a:rPr>
                        <a:t>(3)</a:t>
                      </a:r>
                      <a:endParaRPr kumimoji="0" lang="cs-CZ" sz="1800" b="0" i="0" u="none" strike="noStrike" cap="none" normalizeH="0" baseline="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1.040.000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1.000.000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40.000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1.040.000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1.060.000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-20.000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20.000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cs typeface="Times New Roman" pitchFamily="18" charset="0"/>
                        </a:rPr>
                        <a:t>2%</a:t>
                      </a:r>
                      <a:endParaRPr kumimoji="0" lang="cs-CZ" sz="1800" b="0" i="0" u="none" strike="noStrike" cap="none" normalizeH="0" baseline="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143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cs typeface="Times New Roman" pitchFamily="18" charset="0"/>
                        </a:rPr>
                        <a:t>(4)</a:t>
                      </a:r>
                      <a:endParaRPr kumimoji="0" lang="cs-CZ" sz="1800" b="0" i="0" u="none" strike="noStrike" cap="none" normalizeH="0" baseline="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800.000 </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1.000.000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-200.000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800.000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1.060.000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-260.000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-460.000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cs typeface="Times New Roman" pitchFamily="18" charset="0"/>
                        </a:rPr>
                        <a:t>-46%</a:t>
                      </a:r>
                      <a:endParaRPr kumimoji="0" lang="cs-CZ" sz="1800" b="0" i="0" u="none" strike="noStrike" cap="none" normalizeH="0" baseline="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143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cs typeface="Times New Roman" pitchFamily="18" charset="0"/>
                        </a:rPr>
                        <a:t>(5)</a:t>
                      </a:r>
                      <a:endParaRPr kumimoji="0" lang="cs-CZ" sz="1800" b="0" i="0" u="none" strike="noStrike" cap="none" normalizeH="0" baseline="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cs typeface="Times New Roman" pitchFamily="18" charset="0"/>
                        </a:rPr>
                        <a:t>0</a:t>
                      </a:r>
                      <a:endParaRPr kumimoji="0" lang="cs-CZ" sz="1800" b="0" i="0" u="none" strike="noStrike" cap="none" normalizeH="0" baseline="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1.000.000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-1.000.000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1.060.000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-1.060.000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-2.060.000</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Calibri" pitchFamily="34" charset="0"/>
                          <a:cs typeface="Times New Roman" pitchFamily="18" charset="0"/>
                        </a:rPr>
                        <a:t>-206%</a:t>
                      </a:r>
                      <a:endParaRPr kumimoji="0" lang="cs-CZ" sz="1800" b="0" i="0" u="none" strike="noStrike" cap="none" normalizeH="0" baseline="0" dirty="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a:extLst>
              <a:ext uri="{FF2B5EF4-FFF2-40B4-BE49-F238E27FC236}">
                <a16:creationId xmlns:a16="http://schemas.microsoft.com/office/drawing/2014/main" id="{9003D675-C854-4511-836F-2B1008DBDEA7}"/>
              </a:ext>
            </a:extLst>
          </p:cNvPr>
          <p:cNvSpPr>
            <a:spLocks noGrp="1"/>
          </p:cNvSpPr>
          <p:nvPr>
            <p:ph type="title" idx="4294967295"/>
          </p:nvPr>
        </p:nvSpPr>
        <p:spPr>
          <a:xfrm>
            <a:off x="0" y="304800"/>
            <a:ext cx="8229600" cy="1143000"/>
          </a:xfrm>
        </p:spPr>
        <p:txBody>
          <a:bodyPr>
            <a:normAutofit/>
          </a:bodyPr>
          <a:lstStyle/>
          <a:p>
            <a:r>
              <a:rPr lang="en-GB" sz="2800" b="1" dirty="0"/>
              <a:t>Task 6</a:t>
            </a:r>
            <a:r>
              <a:rPr lang="cs-CZ" sz="2800" b="1" dirty="0"/>
              <a:t> </a:t>
            </a:r>
            <a:r>
              <a:rPr lang="cs-CZ" sz="2800" b="1" dirty="0" err="1"/>
              <a:t>Results</a:t>
            </a:r>
            <a:endParaRPr lang="cs-CZ" altLang="cs-CZ" sz="2800" b="1" dirty="0"/>
          </a:p>
        </p:txBody>
      </p:sp>
      <p:sp>
        <p:nvSpPr>
          <p:cNvPr id="14339" name="Zástupný symbol pro obsah 2">
            <a:extLst>
              <a:ext uri="{FF2B5EF4-FFF2-40B4-BE49-F238E27FC236}">
                <a16:creationId xmlns:a16="http://schemas.microsoft.com/office/drawing/2014/main" id="{4515E9E9-2C12-40CC-9F29-017A1FB05203}"/>
              </a:ext>
            </a:extLst>
          </p:cNvPr>
          <p:cNvSpPr>
            <a:spLocks noGrp="1"/>
          </p:cNvSpPr>
          <p:nvPr>
            <p:ph idx="4294967295"/>
          </p:nvPr>
        </p:nvSpPr>
        <p:spPr>
          <a:xfrm>
            <a:off x="0" y="1600200"/>
            <a:ext cx="8229600" cy="4525963"/>
          </a:xfrm>
        </p:spPr>
        <p:txBody>
          <a:bodyPr/>
          <a:lstStyle/>
          <a:p>
            <a:pPr marL="609600" indent="-609600">
              <a:buNone/>
            </a:pPr>
            <a:r>
              <a:rPr lang="cs-CZ" altLang="cs-CZ" sz="2800" dirty="0" err="1" smtClean="0"/>
              <a:t>Wealth</a:t>
            </a:r>
            <a:r>
              <a:rPr lang="en-US" altLang="cs-CZ" sz="2800" dirty="0" smtClean="0"/>
              <a:t> </a:t>
            </a:r>
            <a:r>
              <a:rPr lang="en-US" altLang="cs-CZ" sz="2800" dirty="0" smtClean="0"/>
              <a:t>after repayment of the loan and payment of interest</a:t>
            </a:r>
            <a:endParaRPr lang="cs-CZ" altLang="cs-CZ" sz="2800" dirty="0"/>
          </a:p>
        </p:txBody>
      </p:sp>
      <p:graphicFrame>
        <p:nvGraphicFramePr>
          <p:cNvPr id="14540" name="Group 204">
            <a:extLst>
              <a:ext uri="{FF2B5EF4-FFF2-40B4-BE49-F238E27FC236}">
                <a16:creationId xmlns:a16="http://schemas.microsoft.com/office/drawing/2014/main" id="{955B6CBE-8B58-4217-9DAB-F24148EFD358}"/>
              </a:ext>
            </a:extLst>
          </p:cNvPr>
          <p:cNvGraphicFramePr>
            <a:graphicFrameLocks noGrp="1"/>
          </p:cNvGraphicFramePr>
          <p:nvPr>
            <p:extLst>
              <p:ext uri="{D42A27DB-BD31-4B8C-83A1-F6EECF244321}">
                <p14:modId xmlns:p14="http://schemas.microsoft.com/office/powerpoint/2010/main" val="1451283035"/>
              </p:ext>
            </p:extLst>
          </p:nvPr>
        </p:nvGraphicFramePr>
        <p:xfrm>
          <a:off x="1143000" y="2514600"/>
          <a:ext cx="6858000" cy="2470151"/>
        </p:xfrm>
        <a:graphic>
          <a:graphicData uri="http://schemas.openxmlformats.org/drawingml/2006/table">
            <a:tbl>
              <a:tblPr/>
              <a:tblGrid>
                <a:gridCol w="830036">
                  <a:extLst>
                    <a:ext uri="{9D8B030D-6E8A-4147-A177-3AD203B41FA5}">
                      <a16:colId xmlns:a16="http://schemas.microsoft.com/office/drawing/2014/main" val="20000"/>
                    </a:ext>
                  </a:extLst>
                </a:gridCol>
                <a:gridCol w="1131094">
                  <a:extLst>
                    <a:ext uri="{9D8B030D-6E8A-4147-A177-3AD203B41FA5}">
                      <a16:colId xmlns:a16="http://schemas.microsoft.com/office/drawing/2014/main" val="20001"/>
                    </a:ext>
                  </a:extLst>
                </a:gridCol>
                <a:gridCol w="3146652">
                  <a:extLst>
                    <a:ext uri="{9D8B030D-6E8A-4147-A177-3AD203B41FA5}">
                      <a16:colId xmlns:a16="http://schemas.microsoft.com/office/drawing/2014/main" val="20002"/>
                    </a:ext>
                  </a:extLst>
                </a:gridCol>
                <a:gridCol w="1750218">
                  <a:extLst>
                    <a:ext uri="{9D8B030D-6E8A-4147-A177-3AD203B41FA5}">
                      <a16:colId xmlns:a16="http://schemas.microsoft.com/office/drawing/2014/main" val="20003"/>
                    </a:ext>
                  </a:extLst>
                </a:gridCol>
              </a:tblGrid>
              <a:tr h="6400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Calibri" pitchFamily="34" charset="0"/>
                          <a:cs typeface="Times New Roman" pitchFamily="18" charset="0"/>
                        </a:rPr>
                        <a:t>case</a:t>
                      </a:r>
                      <a:endParaRPr kumimoji="0" lang="cs-CZ" sz="2800" b="0" i="0" u="none" strike="noStrike" cap="none" normalizeH="0" baseline="0" dirty="0">
                        <a:ln>
                          <a:noFill/>
                        </a:ln>
                        <a:solidFill>
                          <a:schemeClr val="tx1"/>
                        </a:solidFill>
                        <a:effectLst/>
                        <a:latin typeface="Calibri"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Calibri" pitchFamily="34" charset="0"/>
                          <a:cs typeface="Times New Roman" pitchFamily="18" charset="0"/>
                        </a:rPr>
                        <a:t>Revenue</a:t>
                      </a:r>
                      <a:endParaRPr kumimoji="0" lang="cs-CZ" sz="2800" b="0" i="0" u="none" strike="noStrike" cap="none" normalizeH="0" baseline="0" dirty="0">
                        <a:ln>
                          <a:noFill/>
                        </a:ln>
                        <a:solidFill>
                          <a:schemeClr val="tx1"/>
                        </a:solidFill>
                        <a:effectLst/>
                        <a:latin typeface="Calibri"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Calibri" pitchFamily="34" charset="0"/>
                          <a:cs typeface="Times New Roman" pitchFamily="18" charset="0"/>
                        </a:rPr>
                        <a:t>Costs </a:t>
                      </a:r>
                      <a:r>
                        <a:rPr kumimoji="0" lang="cs-CZ" sz="1800" b="0" i="0" u="none" strike="noStrike" cap="none" normalizeH="0" baseline="0" dirty="0" smtClean="0">
                          <a:ln>
                            <a:noFill/>
                          </a:ln>
                          <a:solidFill>
                            <a:schemeClr val="tx1"/>
                          </a:solidFill>
                          <a:effectLst/>
                          <a:latin typeface="Calibri" pitchFamily="34" charset="0"/>
                          <a:cs typeface="Times New Roman" pitchFamily="18" charset="0"/>
                        </a:rPr>
                        <a:t>(</a:t>
                      </a:r>
                      <a:r>
                        <a:rPr kumimoji="0" lang="cs-CZ" sz="1800" b="0" i="0" u="none" strike="noStrike" cap="none" normalizeH="0" baseline="0" dirty="0" err="1" smtClean="0">
                          <a:ln>
                            <a:noFill/>
                          </a:ln>
                          <a:solidFill>
                            <a:schemeClr val="tx1"/>
                          </a:solidFill>
                          <a:effectLst/>
                          <a:latin typeface="Calibri" pitchFamily="34" charset="0"/>
                          <a:cs typeface="Times New Roman" pitchFamily="18" charset="0"/>
                        </a:rPr>
                        <a:t>payoff</a:t>
                      </a:r>
                      <a:r>
                        <a:rPr kumimoji="0" lang="cs-CZ" sz="1800" b="0" i="0" u="none" strike="noStrike" cap="none" normalizeH="0" baseline="0" dirty="0" smtClean="0">
                          <a:ln>
                            <a:noFill/>
                          </a:ln>
                          <a:solidFill>
                            <a:schemeClr val="tx1"/>
                          </a:solidFill>
                          <a:effectLst/>
                          <a:latin typeface="Calibri" pitchFamily="34" charset="0"/>
                          <a:cs typeface="Times New Roman" pitchFamily="18" charset="0"/>
                        </a:rPr>
                        <a:t> </a:t>
                      </a:r>
                      <a:r>
                        <a:rPr kumimoji="0" lang="cs-CZ" sz="1800" b="0" i="0" u="none" strike="noStrike" cap="none" normalizeH="0" baseline="0" dirty="0" err="1" smtClean="0">
                          <a:ln>
                            <a:noFill/>
                          </a:ln>
                          <a:solidFill>
                            <a:schemeClr val="tx1"/>
                          </a:solidFill>
                          <a:effectLst/>
                          <a:latin typeface="Calibri" pitchFamily="34" charset="0"/>
                          <a:cs typeface="Times New Roman" pitchFamily="18" charset="0"/>
                        </a:rPr>
                        <a:t>loan</a:t>
                      </a:r>
                      <a:r>
                        <a:rPr kumimoji="0" lang="cs-CZ" sz="1800" b="0" i="0" u="none" strike="noStrike" cap="none" normalizeH="0" baseline="0" dirty="0" smtClean="0">
                          <a:ln>
                            <a:noFill/>
                          </a:ln>
                          <a:solidFill>
                            <a:schemeClr val="tx1"/>
                          </a:solidFill>
                          <a:effectLst/>
                          <a:latin typeface="Calibri" pitchFamily="34" charset="0"/>
                          <a:cs typeface="Times New Roman" pitchFamily="18" charset="0"/>
                        </a:rPr>
                        <a:t> and </a:t>
                      </a:r>
                      <a:r>
                        <a:rPr kumimoji="0" lang="cs-CZ" sz="1800" b="0" i="0" u="none" strike="noStrike" cap="none" normalizeH="0" baseline="0" dirty="0" err="1" smtClean="0">
                          <a:ln>
                            <a:noFill/>
                          </a:ln>
                          <a:solidFill>
                            <a:schemeClr val="tx1"/>
                          </a:solidFill>
                          <a:effectLst/>
                          <a:latin typeface="Calibri" pitchFamily="34" charset="0"/>
                          <a:cs typeface="Times New Roman" pitchFamily="18" charset="0"/>
                        </a:rPr>
                        <a:t>interest</a:t>
                      </a:r>
                      <a:r>
                        <a:rPr kumimoji="0" lang="cs-CZ" sz="1800" b="0" i="0" u="none" strike="noStrike" cap="none" normalizeH="0" baseline="0" dirty="0" smtClean="0">
                          <a:ln>
                            <a:noFill/>
                          </a:ln>
                          <a:solidFill>
                            <a:schemeClr val="tx1"/>
                          </a:solidFill>
                          <a:effectLst/>
                          <a:latin typeface="Calibri" pitchFamily="34" charset="0"/>
                          <a:cs typeface="Times New Roman" pitchFamily="18" charset="0"/>
                        </a:rPr>
                        <a:t>)</a:t>
                      </a:r>
                      <a:endParaRPr kumimoji="0" lang="cs-CZ" sz="2800" b="0" i="0" u="none" strike="noStrike" cap="none" normalizeH="0" baseline="0" dirty="0">
                        <a:ln>
                          <a:noFill/>
                        </a:ln>
                        <a:solidFill>
                          <a:schemeClr val="tx1"/>
                        </a:solidFill>
                        <a:effectLst/>
                        <a:latin typeface="Calibri"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Calibri" pitchFamily="34" charset="0"/>
                          <a:cs typeface="Times New Roman" pitchFamily="18" charset="0"/>
                        </a:rPr>
                        <a:t>Wealth</a:t>
                      </a:r>
                      <a:endParaRPr kumimoji="0" lang="cs-CZ" sz="2800" b="0" i="0" u="none" strike="noStrike" cap="none" normalizeH="0" baseline="0" dirty="0">
                        <a:ln>
                          <a:noFill/>
                        </a:ln>
                        <a:solidFill>
                          <a:schemeClr val="tx1"/>
                        </a:solidFill>
                        <a:effectLst/>
                        <a:latin typeface="Calibri"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06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Calibri" pitchFamily="34" charset="0"/>
                          <a:cs typeface="Times New Roman" pitchFamily="18" charset="0"/>
                        </a:rPr>
                        <a:t>(1)</a:t>
                      </a:r>
                      <a:endParaRPr kumimoji="0" lang="cs-CZ" sz="2000" b="0" i="0" u="none" strike="noStrike" cap="none" normalizeH="0" baseline="0">
                        <a:ln>
                          <a:noFill/>
                        </a:ln>
                        <a:solidFill>
                          <a:schemeClr val="tx1"/>
                        </a:solidFill>
                        <a:effectLst/>
                        <a:latin typeface="Calibri"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Calibri" pitchFamily="34" charset="0"/>
                          <a:cs typeface="Times New Roman" pitchFamily="18" charset="0"/>
                        </a:rPr>
                        <a:t>3.000.000</a:t>
                      </a:r>
                      <a:endParaRPr kumimoji="0" lang="cs-CZ" sz="2000" b="0" i="0" u="none" strike="noStrike" cap="none" normalizeH="0" baseline="0" dirty="0">
                        <a:ln>
                          <a:noFill/>
                        </a:ln>
                        <a:solidFill>
                          <a:schemeClr val="tx1"/>
                        </a:solidFill>
                        <a:effectLst/>
                        <a:latin typeface="Calibri"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Calibri" pitchFamily="34" charset="0"/>
                          <a:cs typeface="Times New Roman" pitchFamily="18" charset="0"/>
                        </a:rPr>
                        <a:t>1.060.000</a:t>
                      </a:r>
                      <a:endParaRPr kumimoji="0" lang="cs-CZ" sz="2000" b="0" i="0" u="none" strike="noStrike" cap="none" normalizeH="0" baseline="0" dirty="0">
                        <a:ln>
                          <a:noFill/>
                        </a:ln>
                        <a:solidFill>
                          <a:schemeClr val="tx1"/>
                        </a:solidFill>
                        <a:effectLst/>
                        <a:latin typeface="Calibri"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Calibri" pitchFamily="34" charset="0"/>
                          <a:cs typeface="Times New Roman" pitchFamily="18" charset="0"/>
                        </a:rPr>
                        <a:t>1.940.000</a:t>
                      </a:r>
                      <a:endParaRPr kumimoji="0" lang="cs-CZ" sz="2000" b="0" i="0" u="none" strike="noStrike" cap="none" normalizeH="0" baseline="0" dirty="0">
                        <a:ln>
                          <a:noFill/>
                        </a:ln>
                        <a:solidFill>
                          <a:schemeClr val="tx1"/>
                        </a:solidFill>
                        <a:effectLst/>
                        <a:latin typeface="Calibri"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665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Calibri" pitchFamily="34" charset="0"/>
                          <a:cs typeface="Times New Roman" pitchFamily="18" charset="0"/>
                        </a:rPr>
                        <a:t>(2)</a:t>
                      </a:r>
                      <a:endParaRPr kumimoji="0" lang="cs-CZ" sz="2000" b="0" i="0" u="none" strike="noStrike" cap="none" normalizeH="0" baseline="0">
                        <a:ln>
                          <a:noFill/>
                        </a:ln>
                        <a:solidFill>
                          <a:schemeClr val="tx1"/>
                        </a:solidFill>
                        <a:effectLst/>
                        <a:latin typeface="Calibri"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Calibri" pitchFamily="34" charset="0"/>
                          <a:cs typeface="Times New Roman" pitchFamily="18" charset="0"/>
                        </a:rPr>
                        <a:t>2.230.000</a:t>
                      </a:r>
                      <a:endParaRPr kumimoji="0" lang="cs-CZ" sz="2000" b="0" i="0" u="none" strike="noStrike" cap="none" normalizeH="0" baseline="0" dirty="0">
                        <a:ln>
                          <a:noFill/>
                        </a:ln>
                        <a:solidFill>
                          <a:schemeClr val="tx1"/>
                        </a:solidFill>
                        <a:effectLst/>
                        <a:latin typeface="Calibri"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Calibri" pitchFamily="34" charset="0"/>
                          <a:cs typeface="Times New Roman" pitchFamily="18" charset="0"/>
                        </a:rPr>
                        <a:t>1.060.000</a:t>
                      </a:r>
                      <a:endParaRPr kumimoji="0" lang="cs-CZ" sz="2000" b="0" i="0" u="none" strike="noStrike" cap="none" normalizeH="0" baseline="0" dirty="0">
                        <a:ln>
                          <a:noFill/>
                        </a:ln>
                        <a:solidFill>
                          <a:schemeClr val="tx1"/>
                        </a:solidFill>
                        <a:effectLst/>
                        <a:latin typeface="Calibri"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Calibri" pitchFamily="34" charset="0"/>
                          <a:cs typeface="Times New Roman" pitchFamily="18" charset="0"/>
                        </a:rPr>
                        <a:t>1.170.000</a:t>
                      </a:r>
                      <a:endParaRPr kumimoji="0" lang="cs-CZ" sz="2000" b="0" i="0" u="none" strike="noStrike" cap="none" normalizeH="0" baseline="0" dirty="0">
                        <a:ln>
                          <a:noFill/>
                        </a:ln>
                        <a:solidFill>
                          <a:schemeClr val="tx1"/>
                        </a:solidFill>
                        <a:effectLst/>
                        <a:latin typeface="Calibri"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665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Calibri" pitchFamily="34" charset="0"/>
                          <a:cs typeface="Times New Roman" pitchFamily="18" charset="0"/>
                        </a:rPr>
                        <a:t>(3)</a:t>
                      </a:r>
                      <a:endParaRPr kumimoji="0" lang="cs-CZ" sz="2000" b="0" i="0" u="none" strike="noStrike" cap="none" normalizeH="0" baseline="0">
                        <a:ln>
                          <a:noFill/>
                        </a:ln>
                        <a:solidFill>
                          <a:schemeClr val="tx1"/>
                        </a:solidFill>
                        <a:effectLst/>
                        <a:latin typeface="Calibri"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Calibri" pitchFamily="34" charset="0"/>
                          <a:cs typeface="Times New Roman" pitchFamily="18" charset="0"/>
                        </a:rPr>
                        <a:t>2.080.000</a:t>
                      </a:r>
                      <a:endParaRPr kumimoji="0" lang="cs-CZ" sz="2000" b="0" i="0" u="none" strike="noStrike" cap="none" normalizeH="0" baseline="0" dirty="0">
                        <a:ln>
                          <a:noFill/>
                        </a:ln>
                        <a:solidFill>
                          <a:schemeClr val="tx1"/>
                        </a:solidFill>
                        <a:effectLst/>
                        <a:latin typeface="Calibri"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Calibri" pitchFamily="34" charset="0"/>
                          <a:cs typeface="Times New Roman" pitchFamily="18" charset="0"/>
                        </a:rPr>
                        <a:t>1.060.000</a:t>
                      </a:r>
                      <a:endParaRPr kumimoji="0" lang="cs-CZ" sz="2000" b="0" i="0" u="none" strike="noStrike" cap="none" normalizeH="0" baseline="0" dirty="0">
                        <a:ln>
                          <a:noFill/>
                        </a:ln>
                        <a:solidFill>
                          <a:schemeClr val="tx1"/>
                        </a:solidFill>
                        <a:effectLst/>
                        <a:latin typeface="Calibri"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Calibri" pitchFamily="34" charset="0"/>
                          <a:cs typeface="Times New Roman" pitchFamily="18" charset="0"/>
                        </a:rPr>
                        <a:t>1.020.000</a:t>
                      </a:r>
                      <a:endParaRPr kumimoji="0" lang="cs-CZ" sz="2000" b="0" i="0" u="none" strike="noStrike" cap="none" normalizeH="0" baseline="0" dirty="0">
                        <a:ln>
                          <a:noFill/>
                        </a:ln>
                        <a:solidFill>
                          <a:schemeClr val="tx1"/>
                        </a:solidFill>
                        <a:effectLst/>
                        <a:latin typeface="Calibri"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506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Calibri" pitchFamily="34" charset="0"/>
                          <a:cs typeface="Times New Roman" pitchFamily="18" charset="0"/>
                        </a:rPr>
                        <a:t>(4)</a:t>
                      </a:r>
                      <a:endParaRPr kumimoji="0" lang="cs-CZ" sz="2000" b="0" i="0" u="none" strike="noStrike" cap="none" normalizeH="0" baseline="0">
                        <a:ln>
                          <a:noFill/>
                        </a:ln>
                        <a:solidFill>
                          <a:schemeClr val="tx1"/>
                        </a:solidFill>
                        <a:effectLst/>
                        <a:latin typeface="Calibri"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Calibri" pitchFamily="34" charset="0"/>
                          <a:cs typeface="Times New Roman" pitchFamily="18" charset="0"/>
                        </a:rPr>
                        <a:t>1.600.000</a:t>
                      </a:r>
                      <a:endParaRPr kumimoji="0" lang="cs-CZ" sz="2000" b="0" i="0" u="none" strike="noStrike" cap="none" normalizeH="0" baseline="0" dirty="0">
                        <a:ln>
                          <a:noFill/>
                        </a:ln>
                        <a:solidFill>
                          <a:schemeClr val="tx1"/>
                        </a:solidFill>
                        <a:effectLst/>
                        <a:latin typeface="Calibri"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Calibri" pitchFamily="34" charset="0"/>
                          <a:cs typeface="Times New Roman" pitchFamily="18" charset="0"/>
                        </a:rPr>
                        <a:t>1.060.000</a:t>
                      </a:r>
                      <a:endParaRPr kumimoji="0" lang="cs-CZ" sz="2000" b="0" i="0" u="none" strike="noStrike" cap="none" normalizeH="0" baseline="0" dirty="0">
                        <a:ln>
                          <a:noFill/>
                        </a:ln>
                        <a:solidFill>
                          <a:schemeClr val="tx1"/>
                        </a:solidFill>
                        <a:effectLst/>
                        <a:latin typeface="Calibri"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Calibri" pitchFamily="34" charset="0"/>
                          <a:cs typeface="Times New Roman" pitchFamily="18" charset="0"/>
                        </a:rPr>
                        <a:t>540.000</a:t>
                      </a:r>
                      <a:endParaRPr kumimoji="0" lang="cs-CZ" sz="2000" b="0" i="0" u="none" strike="noStrike" cap="none" normalizeH="0" baseline="0" dirty="0">
                        <a:ln>
                          <a:noFill/>
                        </a:ln>
                        <a:solidFill>
                          <a:schemeClr val="tx1"/>
                        </a:solidFill>
                        <a:effectLst/>
                        <a:latin typeface="Calibri"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665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Calibri" pitchFamily="34" charset="0"/>
                          <a:cs typeface="Times New Roman" pitchFamily="18" charset="0"/>
                        </a:rPr>
                        <a:t>(5)</a:t>
                      </a:r>
                      <a:endParaRPr kumimoji="0" lang="cs-CZ" sz="2000" b="0" i="0" u="none" strike="noStrike" cap="none" normalizeH="0" baseline="0" dirty="0">
                        <a:ln>
                          <a:noFill/>
                        </a:ln>
                        <a:solidFill>
                          <a:schemeClr val="tx1"/>
                        </a:solidFill>
                        <a:effectLst/>
                        <a:latin typeface="Calibri"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Calibri" pitchFamily="34" charset="0"/>
                          <a:cs typeface="Times New Roman" pitchFamily="18" charset="0"/>
                        </a:rPr>
                        <a:t>0</a:t>
                      </a:r>
                      <a:endParaRPr kumimoji="0" lang="cs-CZ" sz="2000" b="0" i="0" u="none" strike="noStrike" cap="none" normalizeH="0" baseline="0" dirty="0">
                        <a:ln>
                          <a:noFill/>
                        </a:ln>
                        <a:solidFill>
                          <a:schemeClr val="tx1"/>
                        </a:solidFill>
                        <a:effectLst/>
                        <a:latin typeface="Calibri"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Calibri" pitchFamily="34" charset="0"/>
                          <a:cs typeface="Times New Roman" pitchFamily="18" charset="0"/>
                        </a:rPr>
                        <a:t>1.060.000</a:t>
                      </a:r>
                      <a:endParaRPr kumimoji="0" lang="cs-CZ" sz="2000" b="0" i="0" u="none" strike="noStrike" cap="none" normalizeH="0" baseline="0" dirty="0">
                        <a:ln>
                          <a:noFill/>
                        </a:ln>
                        <a:solidFill>
                          <a:schemeClr val="tx1"/>
                        </a:solidFill>
                        <a:effectLst/>
                        <a:latin typeface="Calibri"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Times New Roman" pitchFamily="18" charset="0"/>
                        <a:buChar char="-"/>
                        <a:tabLst/>
                      </a:pPr>
                      <a:r>
                        <a:rPr kumimoji="0" lang="cs-CZ" sz="1400" b="0" i="0" u="none" strike="noStrike" cap="none" normalizeH="0" baseline="0" dirty="0">
                          <a:ln>
                            <a:noFill/>
                          </a:ln>
                          <a:solidFill>
                            <a:schemeClr val="tx1"/>
                          </a:solidFill>
                          <a:effectLst/>
                          <a:latin typeface="Calibri" pitchFamily="34" charset="0"/>
                          <a:cs typeface="Times New Roman" pitchFamily="18" charset="0"/>
                        </a:rPr>
                        <a:t>1.060.000</a:t>
                      </a:r>
                      <a:endParaRPr kumimoji="0" lang="cs-CZ" sz="2000" b="0" i="0" u="none" strike="noStrike" cap="none" normalizeH="0" baseline="0" dirty="0">
                        <a:ln>
                          <a:noFill/>
                        </a:ln>
                        <a:solidFill>
                          <a:schemeClr val="tx1"/>
                        </a:solidFill>
                        <a:effectLst/>
                        <a:latin typeface="Calibri"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0389AE5F-DDD9-4F34-9CA4-793B9E482ECB}"/>
              </a:ext>
            </a:extLst>
          </p:cNvPr>
          <p:cNvSpPr>
            <a:spLocks noGrp="1" noChangeArrowheads="1"/>
          </p:cNvSpPr>
          <p:nvPr>
            <p:ph type="title" idx="4294967295"/>
          </p:nvPr>
        </p:nvSpPr>
        <p:spPr>
          <a:xfrm>
            <a:off x="0" y="274638"/>
            <a:ext cx="8229600" cy="1143000"/>
          </a:xfrm>
        </p:spPr>
        <p:txBody>
          <a:bodyPr/>
          <a:lstStyle/>
          <a:p>
            <a:r>
              <a:rPr lang="en-GB" altLang="cs-CZ" sz="3100" b="1" dirty="0"/>
              <a:t>Task</a:t>
            </a:r>
            <a:r>
              <a:rPr lang="cs-CZ" altLang="cs-CZ" sz="3100" b="1" dirty="0"/>
              <a:t> 1: </a:t>
            </a:r>
            <a:r>
              <a:rPr lang="cs-CZ" altLang="cs-CZ" sz="3200" b="1" dirty="0" err="1" smtClean="0"/>
              <a:t>Investment</a:t>
            </a:r>
            <a:r>
              <a:rPr lang="cs-CZ" altLang="cs-CZ" sz="3200" b="1" dirty="0" smtClean="0"/>
              <a:t> </a:t>
            </a:r>
            <a:r>
              <a:rPr lang="cs-CZ" altLang="cs-CZ" sz="3200" b="1" dirty="0" err="1" smtClean="0"/>
              <a:t>evaluation</a:t>
            </a:r>
            <a:r>
              <a:rPr lang="cs-CZ" altLang="cs-CZ" sz="3200" b="1" dirty="0" smtClean="0"/>
              <a:t> - </a:t>
            </a:r>
            <a:r>
              <a:rPr lang="cs-CZ" altLang="cs-CZ" sz="3200" b="1" dirty="0" err="1" smtClean="0"/>
              <a:t>cost</a:t>
            </a:r>
            <a:r>
              <a:rPr lang="cs-CZ" altLang="cs-CZ" sz="3200" b="1" dirty="0" smtClean="0"/>
              <a:t> </a:t>
            </a:r>
            <a:r>
              <a:rPr lang="cs-CZ" altLang="cs-CZ" sz="3200" b="1" dirty="0" err="1" smtClean="0"/>
              <a:t>comparison</a:t>
            </a:r>
            <a:endParaRPr lang="cs-CZ" altLang="cs-CZ" dirty="0"/>
          </a:p>
        </p:txBody>
      </p:sp>
      <p:sp>
        <p:nvSpPr>
          <p:cNvPr id="6147" name="Rectangle 3">
            <a:extLst>
              <a:ext uri="{FF2B5EF4-FFF2-40B4-BE49-F238E27FC236}">
                <a16:creationId xmlns:a16="http://schemas.microsoft.com/office/drawing/2014/main" id="{9D5DDC9B-577D-4288-8DBC-CFDDC8FAF12D}"/>
              </a:ext>
            </a:extLst>
          </p:cNvPr>
          <p:cNvSpPr>
            <a:spLocks noGrp="1" noChangeArrowheads="1"/>
          </p:cNvSpPr>
          <p:nvPr>
            <p:ph idx="4294967295"/>
          </p:nvPr>
        </p:nvSpPr>
        <p:spPr>
          <a:xfrm>
            <a:off x="0" y="1600200"/>
            <a:ext cx="8229600" cy="4525963"/>
          </a:xfrm>
        </p:spPr>
        <p:txBody>
          <a:bodyPr/>
          <a:lstStyle/>
          <a:p>
            <a:pPr algn="just"/>
            <a:r>
              <a:rPr lang="en-US" altLang="cs-CZ" sz="2000" dirty="0" smtClean="0"/>
              <a:t>The static cost method is based on a comparison of operating and one-off costs. It is assumed that one variant has higher operating costs and the other one higher one-time costs, but does not differ in its revenues.</a:t>
            </a:r>
            <a:endParaRPr lang="cs-CZ" altLang="cs-CZ" sz="2000" dirty="0" smtClean="0"/>
          </a:p>
          <a:p>
            <a:pPr algn="just"/>
            <a:r>
              <a:rPr lang="cs-CZ" altLang="cs-CZ" sz="2000" i="1" dirty="0" err="1" smtClean="0"/>
              <a:t>Task</a:t>
            </a:r>
            <a:r>
              <a:rPr lang="en-US" altLang="cs-CZ" sz="2000" i="1" dirty="0" smtClean="0"/>
              <a:t>: We have to decide between two options of the same capacity investment. Option A has a one-off cost of CZK 250,000 and annual operating costs of CZK 160,000, variant B of CZK 300,000 and CZK 140,000. The expected life of both variants is 4 years.</a:t>
            </a:r>
            <a:endParaRPr lang="cs-CZ" altLang="cs-CZ" sz="2000" i="1" dirty="0" smtClean="0"/>
          </a:p>
          <a:p>
            <a:pPr algn="just"/>
            <a:r>
              <a:rPr lang="cs-CZ" altLang="cs-CZ" sz="2000" b="1" i="1" dirty="0" err="1" smtClean="0"/>
              <a:t>Task</a:t>
            </a:r>
            <a:r>
              <a:rPr lang="en-US" altLang="cs-CZ" sz="2000" b="1" i="1" dirty="0" smtClean="0"/>
              <a:t> A: Compare the advantages of each alternative using absolute lifetime cost values.</a:t>
            </a:r>
          </a:p>
          <a:p>
            <a:pPr algn="just"/>
            <a:r>
              <a:rPr lang="en-US" altLang="cs-CZ" sz="2000" b="1" i="1" dirty="0" smtClean="0"/>
              <a:t>Task B: Assess the benefits of both investment options by calculating the payback period of additional investment costs dn.</a:t>
            </a:r>
            <a:endParaRPr lang="cs-CZ" altLang="cs-CZ" sz="1600" b="1" i="1" u="sng"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Task</a:t>
            </a:r>
            <a:r>
              <a:rPr lang="cs-CZ" dirty="0" smtClean="0"/>
              <a:t> 7 Business </a:t>
            </a:r>
            <a:r>
              <a:rPr lang="cs-CZ" dirty="0" err="1" smtClean="0"/>
              <a:t>plan</a:t>
            </a:r>
            <a:r>
              <a:rPr lang="cs-CZ" dirty="0" smtClean="0"/>
              <a:t> </a:t>
            </a:r>
            <a:r>
              <a:rPr lang="cs-CZ" dirty="0" err="1" smtClean="0"/>
              <a:t>evaluation</a:t>
            </a:r>
            <a:endParaRPr lang="cs-CZ" dirty="0"/>
          </a:p>
        </p:txBody>
      </p:sp>
      <p:sp>
        <p:nvSpPr>
          <p:cNvPr id="3" name="Zástupný symbol pro obsah 2"/>
          <p:cNvSpPr>
            <a:spLocks noGrp="1"/>
          </p:cNvSpPr>
          <p:nvPr>
            <p:ph idx="1"/>
          </p:nvPr>
        </p:nvSpPr>
        <p:spPr/>
        <p:txBody>
          <a:bodyPr/>
          <a:lstStyle/>
          <a:p>
            <a:r>
              <a:rPr lang="en-GB" dirty="0" smtClean="0"/>
              <a:t>Sale price of the goods </a:t>
            </a:r>
            <a:r>
              <a:rPr lang="cs-CZ" dirty="0" smtClean="0"/>
              <a:t>1500</a:t>
            </a:r>
            <a:r>
              <a:rPr lang="en-GB" dirty="0" smtClean="0"/>
              <a:t> CZK/pc</a:t>
            </a:r>
          </a:p>
          <a:p>
            <a:r>
              <a:rPr lang="en-GB" dirty="0" smtClean="0"/>
              <a:t>Planned production</a:t>
            </a:r>
            <a:r>
              <a:rPr lang="cs-CZ" dirty="0" smtClean="0"/>
              <a:t> 200 </a:t>
            </a:r>
            <a:r>
              <a:rPr lang="cs-CZ" dirty="0" err="1" smtClean="0"/>
              <a:t>pc</a:t>
            </a:r>
            <a:endParaRPr lang="cs-CZ" dirty="0" smtClean="0"/>
          </a:p>
          <a:p>
            <a:r>
              <a:rPr lang="cs-CZ" dirty="0" err="1" smtClean="0"/>
              <a:t>Average</a:t>
            </a:r>
            <a:r>
              <a:rPr lang="cs-CZ" dirty="0" smtClean="0"/>
              <a:t> </a:t>
            </a:r>
            <a:r>
              <a:rPr lang="cs-CZ" dirty="0" err="1" smtClean="0"/>
              <a:t>variable</a:t>
            </a:r>
            <a:r>
              <a:rPr lang="cs-CZ" dirty="0" smtClean="0"/>
              <a:t> </a:t>
            </a:r>
            <a:r>
              <a:rPr lang="cs-CZ" dirty="0" err="1" smtClean="0"/>
              <a:t>cost</a:t>
            </a:r>
            <a:endParaRPr lang="cs-CZ" dirty="0" smtClean="0"/>
          </a:p>
          <a:p>
            <a:r>
              <a:rPr lang="cs-CZ" dirty="0" err="1" smtClean="0"/>
              <a:t>Material</a:t>
            </a:r>
            <a:r>
              <a:rPr lang="cs-CZ" dirty="0" smtClean="0"/>
              <a:t> 520 CZK/</a:t>
            </a:r>
            <a:r>
              <a:rPr lang="cs-CZ" dirty="0" err="1" smtClean="0"/>
              <a:t>pc</a:t>
            </a:r>
            <a:endParaRPr lang="cs-CZ" dirty="0" smtClean="0"/>
          </a:p>
          <a:p>
            <a:r>
              <a:rPr lang="cs-CZ" dirty="0" err="1" smtClean="0"/>
              <a:t>Other</a:t>
            </a:r>
            <a:r>
              <a:rPr lang="cs-CZ" dirty="0" smtClean="0"/>
              <a:t> direct </a:t>
            </a:r>
            <a:r>
              <a:rPr lang="cs-CZ" dirty="0" err="1" smtClean="0"/>
              <a:t>costs</a:t>
            </a:r>
            <a:r>
              <a:rPr lang="cs-CZ" dirty="0" smtClean="0"/>
              <a:t> 680 CZK/</a:t>
            </a:r>
            <a:r>
              <a:rPr lang="cs-CZ" dirty="0" err="1" smtClean="0"/>
              <a:t>pc</a:t>
            </a:r>
            <a:endParaRPr lang="cs-CZ" dirty="0" smtClean="0"/>
          </a:p>
          <a:p>
            <a:r>
              <a:rPr lang="cs-CZ" dirty="0" err="1" smtClean="0"/>
              <a:t>Fixed</a:t>
            </a:r>
            <a:r>
              <a:rPr lang="cs-CZ" dirty="0" smtClean="0"/>
              <a:t> </a:t>
            </a:r>
            <a:r>
              <a:rPr lang="cs-CZ" dirty="0" err="1" smtClean="0"/>
              <a:t>costs</a:t>
            </a:r>
            <a:r>
              <a:rPr lang="cs-CZ" dirty="0" smtClean="0"/>
              <a:t> 50000 CZK/</a:t>
            </a:r>
            <a:r>
              <a:rPr lang="cs-CZ" dirty="0" err="1" smtClean="0"/>
              <a:t>year</a:t>
            </a:r>
            <a:endParaRPr lang="cs-CZ" dirty="0" smtClean="0"/>
          </a:p>
          <a:p>
            <a:r>
              <a:rPr lang="cs-CZ" dirty="0" err="1" smtClean="0"/>
              <a:t>Depreciation</a:t>
            </a:r>
            <a:r>
              <a:rPr lang="cs-CZ" dirty="0" smtClean="0"/>
              <a:t> </a:t>
            </a:r>
            <a:r>
              <a:rPr lang="cs-CZ" dirty="0" err="1" smtClean="0"/>
              <a:t>is</a:t>
            </a:r>
            <a:r>
              <a:rPr lang="cs-CZ" dirty="0" smtClean="0"/>
              <a:t> 80% </a:t>
            </a:r>
            <a:r>
              <a:rPr lang="cs-CZ" dirty="0" err="1" smtClean="0"/>
              <a:t>of</a:t>
            </a:r>
            <a:r>
              <a:rPr lang="cs-CZ" dirty="0" smtClean="0"/>
              <a:t> </a:t>
            </a:r>
            <a:r>
              <a:rPr lang="cs-CZ" dirty="0" err="1" smtClean="0"/>
              <a:t>fixed</a:t>
            </a:r>
            <a:r>
              <a:rPr lang="cs-CZ" dirty="0" smtClean="0"/>
              <a:t> </a:t>
            </a:r>
            <a:r>
              <a:rPr lang="cs-CZ" dirty="0" err="1" smtClean="0"/>
              <a:t>costs</a:t>
            </a:r>
            <a:r>
              <a:rPr lang="cs-CZ" dirty="0" smtClean="0"/>
              <a:t>, </a:t>
            </a:r>
            <a:r>
              <a:rPr lang="cs-CZ" dirty="0" err="1" smtClean="0"/>
              <a:t>each</a:t>
            </a:r>
            <a:r>
              <a:rPr lang="cs-CZ" dirty="0" smtClean="0"/>
              <a:t> </a:t>
            </a:r>
            <a:r>
              <a:rPr lang="cs-CZ" dirty="0" err="1" smtClean="0"/>
              <a:t>year</a:t>
            </a:r>
            <a:r>
              <a:rPr lang="cs-CZ" dirty="0" smtClean="0"/>
              <a:t> 10% od </a:t>
            </a:r>
            <a:r>
              <a:rPr lang="cs-CZ" dirty="0" err="1" smtClean="0"/>
              <a:t>total</a:t>
            </a:r>
            <a:r>
              <a:rPr lang="cs-CZ" dirty="0" smtClean="0"/>
              <a:t> </a:t>
            </a:r>
            <a:r>
              <a:rPr lang="cs-CZ" dirty="0" err="1" smtClean="0"/>
              <a:t>assest</a:t>
            </a:r>
            <a:r>
              <a:rPr lang="cs-CZ" dirty="0" smtClean="0"/>
              <a:t> </a:t>
            </a:r>
            <a:r>
              <a:rPr lang="cs-CZ" dirty="0" err="1" smtClean="0"/>
              <a:t>depreciated</a:t>
            </a:r>
            <a:endParaRPr lang="en-GB" dirty="0" smtClean="0"/>
          </a:p>
          <a:p>
            <a:r>
              <a:rPr lang="cs-CZ" dirty="0" err="1" smtClean="0"/>
              <a:t>Is</a:t>
            </a:r>
            <a:r>
              <a:rPr lang="cs-CZ" dirty="0" smtClean="0"/>
              <a:t> </a:t>
            </a:r>
            <a:r>
              <a:rPr lang="cs-CZ" dirty="0" err="1" smtClean="0"/>
              <a:t>the</a:t>
            </a:r>
            <a:r>
              <a:rPr lang="cs-CZ" dirty="0" smtClean="0"/>
              <a:t> </a:t>
            </a:r>
            <a:r>
              <a:rPr lang="cs-CZ" dirty="0" err="1" smtClean="0"/>
              <a:t>plan</a:t>
            </a:r>
            <a:r>
              <a:rPr lang="cs-CZ" dirty="0" smtClean="0"/>
              <a:t> </a:t>
            </a:r>
            <a:r>
              <a:rPr lang="cs-CZ" dirty="0" err="1" smtClean="0"/>
              <a:t>profitable</a:t>
            </a:r>
            <a:r>
              <a:rPr lang="cs-CZ" dirty="0" smtClean="0"/>
              <a:t>?</a:t>
            </a:r>
          </a:p>
          <a:p>
            <a:r>
              <a:rPr lang="cs-CZ" dirty="0" err="1" smtClean="0"/>
              <a:t>Is</a:t>
            </a:r>
            <a:r>
              <a:rPr lang="cs-CZ" dirty="0" smtClean="0"/>
              <a:t> </a:t>
            </a:r>
            <a:r>
              <a:rPr lang="cs-CZ" dirty="0" err="1" smtClean="0"/>
              <a:t>the</a:t>
            </a:r>
            <a:r>
              <a:rPr lang="cs-CZ" dirty="0" smtClean="0"/>
              <a:t> </a:t>
            </a:r>
            <a:r>
              <a:rPr lang="cs-CZ" dirty="0" err="1" smtClean="0"/>
              <a:t>plan</a:t>
            </a:r>
            <a:r>
              <a:rPr lang="cs-CZ" dirty="0" smtClean="0"/>
              <a:t> </a:t>
            </a:r>
            <a:r>
              <a:rPr lang="cs-CZ" dirty="0" err="1" smtClean="0"/>
              <a:t>profitable</a:t>
            </a:r>
            <a:r>
              <a:rPr lang="cs-CZ" dirty="0" smtClean="0"/>
              <a:t> </a:t>
            </a:r>
            <a:r>
              <a:rPr lang="cs-CZ" dirty="0" err="1" smtClean="0"/>
              <a:t>enough</a:t>
            </a:r>
            <a:r>
              <a:rPr lang="cs-CZ" dirty="0" smtClean="0"/>
              <a:t>, </a:t>
            </a:r>
            <a:r>
              <a:rPr lang="cs-CZ" dirty="0" err="1" smtClean="0"/>
              <a:t>when</a:t>
            </a:r>
            <a:r>
              <a:rPr lang="cs-CZ" dirty="0" smtClean="0"/>
              <a:t> bank </a:t>
            </a:r>
            <a:r>
              <a:rPr lang="cs-CZ" dirty="0" err="1" smtClean="0"/>
              <a:t>offers</a:t>
            </a:r>
            <a:r>
              <a:rPr lang="cs-CZ" dirty="0" smtClean="0"/>
              <a:t> </a:t>
            </a:r>
            <a:r>
              <a:rPr lang="cs-CZ" dirty="0" err="1" smtClean="0"/>
              <a:t>interest</a:t>
            </a:r>
            <a:r>
              <a:rPr lang="cs-CZ" dirty="0" smtClean="0"/>
              <a:t> </a:t>
            </a:r>
            <a:r>
              <a:rPr lang="cs-CZ" dirty="0" err="1" smtClean="0"/>
              <a:t>rate</a:t>
            </a:r>
            <a:r>
              <a:rPr lang="cs-CZ" dirty="0" smtClean="0"/>
              <a:t> </a:t>
            </a:r>
            <a:r>
              <a:rPr lang="cs-CZ" dirty="0" err="1" smtClean="0"/>
              <a:t>at</a:t>
            </a:r>
            <a:r>
              <a:rPr lang="cs-CZ" dirty="0" smtClean="0"/>
              <a:t> 5%? </a:t>
            </a:r>
          </a:p>
          <a:p>
            <a:endParaRPr lang="cs-CZ" dirty="0"/>
          </a:p>
        </p:txBody>
      </p:sp>
    </p:spTree>
    <p:extLst>
      <p:ext uri="{BB962C8B-B14F-4D97-AF65-F5344CB8AC3E}">
        <p14:creationId xmlns:p14="http://schemas.microsoft.com/office/powerpoint/2010/main" val="3225375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Task</a:t>
            </a:r>
            <a:r>
              <a:rPr lang="cs-CZ" dirty="0" smtClean="0"/>
              <a:t> 8 Balance </a:t>
            </a:r>
            <a:r>
              <a:rPr lang="cs-CZ" dirty="0" err="1" smtClean="0"/>
              <a:t>sheet</a:t>
            </a:r>
            <a:r>
              <a:rPr lang="cs-CZ" dirty="0" smtClean="0"/>
              <a:t> </a:t>
            </a:r>
            <a:r>
              <a:rPr lang="cs-CZ" dirty="0" err="1" smtClean="0"/>
              <a:t>analysis</a:t>
            </a:r>
            <a:r>
              <a:rPr lang="cs-CZ" dirty="0" smtClean="0"/>
              <a:t> - profitability</a:t>
            </a:r>
            <a:endParaRPr lang="cs-CZ" dirty="0"/>
          </a:p>
        </p:txBody>
      </p:sp>
      <p:grpSp>
        <p:nvGrpSpPr>
          <p:cNvPr id="4" name="Skupina 3"/>
          <p:cNvGrpSpPr/>
          <p:nvPr/>
        </p:nvGrpSpPr>
        <p:grpSpPr bwMode="auto">
          <a:xfrm>
            <a:off x="1219200" y="2514600"/>
            <a:ext cx="2468880" cy="1185545"/>
            <a:chOff x="0" y="0"/>
            <a:chExt cx="3888" cy="1867"/>
          </a:xfrm>
        </p:grpSpPr>
        <p:cxnSp>
          <p:nvCxnSpPr>
            <p:cNvPr id="5" name="Line 4"/>
            <p:cNvCxnSpPr/>
            <p:nvPr/>
          </p:nvCxnSpPr>
          <p:spPr bwMode="auto">
            <a:xfrm>
              <a:off x="0" y="1"/>
              <a:ext cx="3706" cy="1"/>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6" name="Line 5"/>
            <p:cNvCxnSpPr/>
            <p:nvPr/>
          </p:nvCxnSpPr>
          <p:spPr bwMode="auto">
            <a:xfrm>
              <a:off x="1866" y="0"/>
              <a:ext cx="0" cy="1867"/>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 name="Line 6"/>
            <p:cNvCxnSpPr/>
            <p:nvPr/>
          </p:nvCxnSpPr>
          <p:spPr bwMode="auto">
            <a:xfrm>
              <a:off x="0" y="1455"/>
              <a:ext cx="3888"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grpSp>
        <p:nvGrpSpPr>
          <p:cNvPr id="8" name="Skupina 7"/>
          <p:cNvGrpSpPr/>
          <p:nvPr/>
        </p:nvGrpSpPr>
        <p:grpSpPr bwMode="auto">
          <a:xfrm>
            <a:off x="4757420" y="2514600"/>
            <a:ext cx="2536190" cy="1096010"/>
            <a:chOff x="0" y="0"/>
            <a:chExt cx="3994" cy="1726"/>
          </a:xfrm>
        </p:grpSpPr>
        <p:cxnSp>
          <p:nvCxnSpPr>
            <p:cNvPr id="9" name="Line 8"/>
            <p:cNvCxnSpPr/>
            <p:nvPr/>
          </p:nvCxnSpPr>
          <p:spPr bwMode="auto">
            <a:xfrm>
              <a:off x="0" y="0"/>
              <a:ext cx="3706" cy="1"/>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0" name="Line 9"/>
            <p:cNvCxnSpPr/>
            <p:nvPr/>
          </p:nvCxnSpPr>
          <p:spPr bwMode="auto">
            <a:xfrm>
              <a:off x="2124" y="0"/>
              <a:ext cx="0" cy="1726"/>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1" name="Line 10"/>
            <p:cNvCxnSpPr/>
            <p:nvPr/>
          </p:nvCxnSpPr>
          <p:spPr bwMode="auto">
            <a:xfrm>
              <a:off x="106" y="1455"/>
              <a:ext cx="3888"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20"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21" name="Rectangle 10"/>
          <p:cNvSpPr>
            <a:spLocks noChangeArrowheads="1"/>
          </p:cNvSpPr>
          <p:nvPr/>
        </p:nvSpPr>
        <p:spPr bwMode="auto">
          <a:xfrm>
            <a:off x="626652" y="2209800"/>
            <a:ext cx="70359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49263" eaLnBrk="0" fontAlgn="base" hangingPunct="0">
              <a:spcBef>
                <a:spcPct val="0"/>
              </a:spcBef>
              <a:spcAft>
                <a:spcPct val="0"/>
              </a:spcAft>
              <a:tabLst>
                <a:tab pos="1981200" algn="l"/>
              </a:tabLst>
              <a:defRPr>
                <a:solidFill>
                  <a:schemeClr val="tx1"/>
                </a:solidFill>
                <a:latin typeface="Arial" panose="020B0604020202020204" pitchFamily="34" charset="0"/>
              </a:defRPr>
            </a:lvl1pPr>
            <a:lvl2pPr eaLnBrk="0" fontAlgn="base" hangingPunct="0">
              <a:spcBef>
                <a:spcPct val="0"/>
              </a:spcBef>
              <a:spcAft>
                <a:spcPct val="0"/>
              </a:spcAft>
              <a:tabLst>
                <a:tab pos="1981200" algn="l"/>
              </a:tabLst>
              <a:defRPr>
                <a:solidFill>
                  <a:schemeClr val="tx1"/>
                </a:solidFill>
                <a:latin typeface="Arial" panose="020B0604020202020204" pitchFamily="34" charset="0"/>
              </a:defRPr>
            </a:lvl2pPr>
            <a:lvl3pPr eaLnBrk="0" fontAlgn="base" hangingPunct="0">
              <a:spcBef>
                <a:spcPct val="0"/>
              </a:spcBef>
              <a:spcAft>
                <a:spcPct val="0"/>
              </a:spcAft>
              <a:tabLst>
                <a:tab pos="1981200" algn="l"/>
              </a:tabLst>
              <a:defRPr>
                <a:solidFill>
                  <a:schemeClr val="tx1"/>
                </a:solidFill>
                <a:latin typeface="Arial" panose="020B0604020202020204" pitchFamily="34" charset="0"/>
              </a:defRPr>
            </a:lvl3pPr>
            <a:lvl4pPr eaLnBrk="0" fontAlgn="base" hangingPunct="0">
              <a:spcBef>
                <a:spcPct val="0"/>
              </a:spcBef>
              <a:spcAft>
                <a:spcPct val="0"/>
              </a:spcAft>
              <a:tabLst>
                <a:tab pos="1981200" algn="l"/>
              </a:tabLst>
              <a:defRPr>
                <a:solidFill>
                  <a:schemeClr val="tx1"/>
                </a:solidFill>
                <a:latin typeface="Arial" panose="020B0604020202020204" pitchFamily="34" charset="0"/>
              </a:defRPr>
            </a:lvl4pPr>
            <a:lvl5pPr eaLnBrk="0" fontAlgn="base" hangingPunct="0">
              <a:spcBef>
                <a:spcPct val="0"/>
              </a:spcBef>
              <a:spcAft>
                <a:spcPct val="0"/>
              </a:spcAft>
              <a:tabLst>
                <a:tab pos="1981200" algn="l"/>
              </a:tabLst>
              <a:defRPr>
                <a:solidFill>
                  <a:schemeClr val="tx1"/>
                </a:solidFill>
                <a:latin typeface="Arial" panose="020B0604020202020204" pitchFamily="34" charset="0"/>
              </a:defRPr>
            </a:lvl5pPr>
            <a:lvl6pPr eaLnBrk="0" fontAlgn="base" hangingPunct="0">
              <a:spcBef>
                <a:spcPct val="0"/>
              </a:spcBef>
              <a:spcAft>
                <a:spcPct val="0"/>
              </a:spcAft>
              <a:tabLst>
                <a:tab pos="1981200" algn="l"/>
              </a:tabLst>
              <a:defRPr>
                <a:solidFill>
                  <a:schemeClr val="tx1"/>
                </a:solidFill>
                <a:latin typeface="Arial" panose="020B0604020202020204" pitchFamily="34" charset="0"/>
              </a:defRPr>
            </a:lvl6pPr>
            <a:lvl7pPr eaLnBrk="0" fontAlgn="base" hangingPunct="0">
              <a:spcBef>
                <a:spcPct val="0"/>
              </a:spcBef>
              <a:spcAft>
                <a:spcPct val="0"/>
              </a:spcAft>
              <a:tabLst>
                <a:tab pos="1981200" algn="l"/>
              </a:tabLst>
              <a:defRPr>
                <a:solidFill>
                  <a:schemeClr val="tx1"/>
                </a:solidFill>
                <a:latin typeface="Arial" panose="020B0604020202020204" pitchFamily="34" charset="0"/>
              </a:defRPr>
            </a:lvl7pPr>
            <a:lvl8pPr eaLnBrk="0" fontAlgn="base" hangingPunct="0">
              <a:spcBef>
                <a:spcPct val="0"/>
              </a:spcBef>
              <a:spcAft>
                <a:spcPct val="0"/>
              </a:spcAft>
              <a:tabLst>
                <a:tab pos="1981200" algn="l"/>
              </a:tabLst>
              <a:defRPr>
                <a:solidFill>
                  <a:schemeClr val="tx1"/>
                </a:solidFill>
                <a:latin typeface="Arial" panose="020B0604020202020204" pitchFamily="34" charset="0"/>
              </a:defRPr>
            </a:lvl8pPr>
            <a:lvl9pPr eaLnBrk="0" fontAlgn="base" hangingPunct="0">
              <a:spcBef>
                <a:spcPct val="0"/>
              </a:spcBef>
              <a:spcAft>
                <a:spcPct val="0"/>
              </a:spcAft>
              <a:tabLst>
                <a:tab pos="1981200" algn="l"/>
              </a:tabLst>
              <a:defRPr>
                <a:solidFill>
                  <a:schemeClr val="tx1"/>
                </a:solidFill>
                <a:latin typeface="Arial" panose="020B0604020202020204" pitchFamily="34" charset="0"/>
              </a:defRPr>
            </a:lvl9pPr>
          </a:lstStyle>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r>
              <a:rPr kumimoji="0" lang="cs-CZ" altLang="cs-CZ" sz="12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Assets</a:t>
            </a:r>
            <a:r>
              <a:rPr kumimoji="0" lang="cs-CZ" altLang="cs-CZ"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BS (32.12.2018) </a:t>
            </a:r>
            <a:r>
              <a:rPr kumimoji="0" lang="cs-CZ" altLang="cs-CZ" sz="12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Liabilities</a:t>
            </a:r>
            <a:r>
              <a:rPr kumimoji="0" lang="cs-CZ" altLang="cs-CZ"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2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lang="cs-CZ" altLang="cs-CZ" sz="1200" dirty="0" err="1" smtClean="0">
                <a:ea typeface="Times New Roman" panose="02020603050405020304" pitchFamily="18" charset="0"/>
              </a:rPr>
              <a:t>Costs</a:t>
            </a:r>
            <a:r>
              <a:rPr kumimoji="0" lang="cs-CZ" altLang="cs-CZ"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Profit/</a:t>
            </a:r>
            <a:r>
              <a:rPr kumimoji="0" lang="cs-CZ" altLang="cs-CZ" sz="12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loss</a:t>
            </a:r>
            <a:r>
              <a:rPr kumimoji="0" lang="cs-CZ" altLang="cs-CZ"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2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statement</a:t>
            </a:r>
            <a:r>
              <a:rPr kumimoji="0" lang="cs-CZ" altLang="cs-CZ"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2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Revenues</a:t>
            </a:r>
            <a:endParaRPr kumimoji="0" lang="cs-CZ" altLang="cs-CZ"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endParaRPr lang="cs-CZ" altLang="cs-CZ" sz="1000" dirty="0">
              <a:ea typeface="Times New Roman" panose="02020603050405020304" pitchFamily="18" charset="0"/>
            </a:endParaRP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r>
              <a:rPr kumimoji="0" lang="cs-CZ" altLang="cs-CZ" sz="1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Investment</a:t>
            </a: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6 000	</a:t>
            </a:r>
            <a:r>
              <a:rPr kumimoji="0" lang="cs-CZ" altLang="cs-CZ" sz="1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Equity</a:t>
            </a: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24 000	</a:t>
            </a:r>
            <a:r>
              <a:rPr kumimoji="0" lang="cs-CZ" altLang="cs-CZ" sz="1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Good</a:t>
            </a: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purchase</a:t>
            </a: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6 000	Sales	20 000</a:t>
            </a:r>
            <a:endParaRPr kumimoji="0" lang="cs-CZ" altLang="cs-CZ" sz="900" b="0" i="0" u="none" strike="noStrike" cap="none" normalizeH="0" baseline="0" dirty="0" smtClean="0">
              <a:ln>
                <a:noFill/>
              </a:ln>
              <a:solidFill>
                <a:schemeClr val="tx1"/>
              </a:solidFill>
              <a:effectLst/>
              <a:latin typeface="Arial" panose="020B0604020202020204"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Salaries</a:t>
            </a: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9 440</a:t>
            </a:r>
            <a:endParaRPr kumimoji="0" lang="cs-CZ" altLang="cs-CZ" sz="900" b="0" i="0" u="none" strike="noStrike" cap="none" normalizeH="0" baseline="0" dirty="0" smtClean="0">
              <a:ln>
                <a:noFill/>
              </a:ln>
              <a:solidFill>
                <a:schemeClr val="tx1"/>
              </a:solidFill>
              <a:effectLst/>
              <a:latin typeface="Arial" panose="020B0604020202020204"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r>
              <a:rPr kumimoji="0" lang="cs-CZ" altLang="cs-CZ" sz="1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Current</a:t>
            </a:r>
            <a:r>
              <a:rPr kumimoji="0" lang="cs-CZ" altLang="cs-CZ" sz="10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000" b="0" i="0" u="none" strike="noStrike" cap="none" normalizeH="0" dirty="0" err="1" smtClean="0">
                <a:ln>
                  <a:noFill/>
                </a:ln>
                <a:solidFill>
                  <a:schemeClr val="tx1"/>
                </a:solidFill>
                <a:effectLst/>
                <a:latin typeface="Arial" panose="020B0604020202020204" pitchFamily="34" charset="0"/>
                <a:ea typeface="Times New Roman" panose="02020603050405020304" pitchFamily="18" charset="0"/>
              </a:rPr>
              <a:t>assets</a:t>
            </a:r>
            <a:r>
              <a:rPr kumimoji="0" lang="cs-CZ" altLang="cs-CZ" sz="10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37 600	</a:t>
            </a:r>
            <a:r>
              <a:rPr kumimoji="0" lang="cs-CZ" altLang="cs-CZ" sz="1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Liabilities</a:t>
            </a: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16 000	</a:t>
            </a:r>
            <a:r>
              <a:rPr kumimoji="0" lang="cs-CZ" altLang="cs-CZ" sz="1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Interest</a:t>
            </a: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960</a:t>
            </a:r>
            <a:endParaRPr kumimoji="0" lang="cs-CZ" altLang="cs-CZ" sz="900" b="0" i="0" u="none" strike="noStrike" cap="none" normalizeH="0" baseline="0" dirty="0" smtClean="0">
              <a:ln>
                <a:noFill/>
              </a:ln>
              <a:solidFill>
                <a:schemeClr val="tx1"/>
              </a:solidFill>
              <a:effectLst/>
              <a:latin typeface="Arial" panose="020B0604020202020204"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Profit	3 600		Profit	3 600</a:t>
            </a:r>
            <a:endParaRPr kumimoji="0" lang="cs-CZ" altLang="cs-CZ" sz="900" b="0" i="0" u="none" strike="noStrike" cap="none" normalizeH="0" baseline="0" dirty="0" smtClean="0">
              <a:ln>
                <a:noFill/>
              </a:ln>
              <a:solidFill>
                <a:schemeClr val="tx1"/>
              </a:solidFill>
              <a:effectLst/>
              <a:latin typeface="Arial" panose="020B0604020202020204"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endParaRPr lang="cs-CZ" altLang="cs-CZ" sz="1000" dirty="0">
              <a:ea typeface="Times New Roman" panose="02020603050405020304" pitchFamily="18" charset="0"/>
            </a:endParaRP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43 600	43 600			20 000		20 000</a:t>
            </a:r>
            <a:endParaRPr kumimoji="0" lang="cs-CZ" altLang="cs-CZ" sz="900" b="0" i="0" u="none" strike="noStrike" cap="none" normalizeH="0" baseline="0" dirty="0" smtClean="0">
              <a:ln>
                <a:noFill/>
              </a:ln>
              <a:solidFill>
                <a:schemeClr val="tx1"/>
              </a:solidFill>
              <a:effectLst/>
              <a:latin typeface="Arial" panose="020B0604020202020204"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22" name="TextovéPole 21"/>
          <p:cNvSpPr txBox="1"/>
          <p:nvPr/>
        </p:nvSpPr>
        <p:spPr>
          <a:xfrm>
            <a:off x="838200" y="4267200"/>
            <a:ext cx="7772400" cy="646331"/>
          </a:xfrm>
          <a:prstGeom prst="rect">
            <a:avLst/>
          </a:prstGeom>
          <a:noFill/>
        </p:spPr>
        <p:txBody>
          <a:bodyPr wrap="square" rtlCol="0">
            <a:spAutoFit/>
          </a:bodyPr>
          <a:lstStyle/>
          <a:p>
            <a:r>
              <a:rPr lang="cs-CZ" dirty="0" err="1" smtClean="0"/>
              <a:t>Calculate</a:t>
            </a:r>
            <a:r>
              <a:rPr lang="cs-CZ" dirty="0" smtClean="0"/>
              <a:t> ROA…</a:t>
            </a:r>
          </a:p>
          <a:p>
            <a:r>
              <a:rPr lang="cs-CZ" dirty="0" err="1" smtClean="0"/>
              <a:t>Calculate</a:t>
            </a:r>
            <a:r>
              <a:rPr lang="cs-CZ" dirty="0" smtClean="0"/>
              <a:t> ROE…</a:t>
            </a:r>
            <a:endParaRPr lang="cs-CZ" dirty="0"/>
          </a:p>
        </p:txBody>
      </p:sp>
    </p:spTree>
    <p:extLst>
      <p:ext uri="{BB962C8B-B14F-4D97-AF65-F5344CB8AC3E}">
        <p14:creationId xmlns:p14="http://schemas.microsoft.com/office/powerpoint/2010/main" val="34178140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Task</a:t>
            </a:r>
            <a:r>
              <a:rPr lang="cs-CZ" dirty="0" smtClean="0"/>
              <a:t> 8 </a:t>
            </a:r>
            <a:r>
              <a:rPr lang="cs-CZ" dirty="0" err="1" smtClean="0"/>
              <a:t>Solution</a:t>
            </a:r>
            <a:endParaRPr lang="cs-CZ" dirty="0"/>
          </a:p>
        </p:txBody>
      </p:sp>
      <p:grpSp>
        <p:nvGrpSpPr>
          <p:cNvPr id="4" name="Skupina 3"/>
          <p:cNvGrpSpPr/>
          <p:nvPr/>
        </p:nvGrpSpPr>
        <p:grpSpPr bwMode="auto">
          <a:xfrm>
            <a:off x="1219200" y="2514600"/>
            <a:ext cx="2468880" cy="1185545"/>
            <a:chOff x="0" y="0"/>
            <a:chExt cx="3888" cy="1867"/>
          </a:xfrm>
        </p:grpSpPr>
        <p:cxnSp>
          <p:nvCxnSpPr>
            <p:cNvPr id="5" name="Line 4"/>
            <p:cNvCxnSpPr/>
            <p:nvPr/>
          </p:nvCxnSpPr>
          <p:spPr bwMode="auto">
            <a:xfrm>
              <a:off x="0" y="1"/>
              <a:ext cx="3706" cy="1"/>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6" name="Line 5"/>
            <p:cNvCxnSpPr/>
            <p:nvPr/>
          </p:nvCxnSpPr>
          <p:spPr bwMode="auto">
            <a:xfrm>
              <a:off x="1866" y="0"/>
              <a:ext cx="0" cy="1867"/>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 name="Line 6"/>
            <p:cNvCxnSpPr/>
            <p:nvPr/>
          </p:nvCxnSpPr>
          <p:spPr bwMode="auto">
            <a:xfrm>
              <a:off x="0" y="1455"/>
              <a:ext cx="3888"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grpSp>
        <p:nvGrpSpPr>
          <p:cNvPr id="8" name="Skupina 7"/>
          <p:cNvGrpSpPr/>
          <p:nvPr/>
        </p:nvGrpSpPr>
        <p:grpSpPr bwMode="auto">
          <a:xfrm>
            <a:off x="4757420" y="2514600"/>
            <a:ext cx="2536190" cy="1096010"/>
            <a:chOff x="0" y="0"/>
            <a:chExt cx="3994" cy="1726"/>
          </a:xfrm>
        </p:grpSpPr>
        <p:cxnSp>
          <p:nvCxnSpPr>
            <p:cNvPr id="9" name="Line 8"/>
            <p:cNvCxnSpPr/>
            <p:nvPr/>
          </p:nvCxnSpPr>
          <p:spPr bwMode="auto">
            <a:xfrm>
              <a:off x="0" y="0"/>
              <a:ext cx="3706" cy="1"/>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0" name="Line 9"/>
            <p:cNvCxnSpPr/>
            <p:nvPr/>
          </p:nvCxnSpPr>
          <p:spPr bwMode="auto">
            <a:xfrm>
              <a:off x="2124" y="0"/>
              <a:ext cx="0" cy="1726"/>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1" name="Line 10"/>
            <p:cNvCxnSpPr/>
            <p:nvPr/>
          </p:nvCxnSpPr>
          <p:spPr bwMode="auto">
            <a:xfrm>
              <a:off x="106" y="1455"/>
              <a:ext cx="3888"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20"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21" name="Rectangle 10"/>
          <p:cNvSpPr>
            <a:spLocks noChangeArrowheads="1"/>
          </p:cNvSpPr>
          <p:nvPr/>
        </p:nvSpPr>
        <p:spPr bwMode="auto">
          <a:xfrm>
            <a:off x="626652" y="2209800"/>
            <a:ext cx="70359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49263" eaLnBrk="0" fontAlgn="base" hangingPunct="0">
              <a:spcBef>
                <a:spcPct val="0"/>
              </a:spcBef>
              <a:spcAft>
                <a:spcPct val="0"/>
              </a:spcAft>
              <a:tabLst>
                <a:tab pos="1981200" algn="l"/>
              </a:tabLst>
              <a:defRPr>
                <a:solidFill>
                  <a:schemeClr val="tx1"/>
                </a:solidFill>
                <a:latin typeface="Arial" panose="020B0604020202020204" pitchFamily="34" charset="0"/>
              </a:defRPr>
            </a:lvl1pPr>
            <a:lvl2pPr eaLnBrk="0" fontAlgn="base" hangingPunct="0">
              <a:spcBef>
                <a:spcPct val="0"/>
              </a:spcBef>
              <a:spcAft>
                <a:spcPct val="0"/>
              </a:spcAft>
              <a:tabLst>
                <a:tab pos="1981200" algn="l"/>
              </a:tabLst>
              <a:defRPr>
                <a:solidFill>
                  <a:schemeClr val="tx1"/>
                </a:solidFill>
                <a:latin typeface="Arial" panose="020B0604020202020204" pitchFamily="34" charset="0"/>
              </a:defRPr>
            </a:lvl2pPr>
            <a:lvl3pPr eaLnBrk="0" fontAlgn="base" hangingPunct="0">
              <a:spcBef>
                <a:spcPct val="0"/>
              </a:spcBef>
              <a:spcAft>
                <a:spcPct val="0"/>
              </a:spcAft>
              <a:tabLst>
                <a:tab pos="1981200" algn="l"/>
              </a:tabLst>
              <a:defRPr>
                <a:solidFill>
                  <a:schemeClr val="tx1"/>
                </a:solidFill>
                <a:latin typeface="Arial" panose="020B0604020202020204" pitchFamily="34" charset="0"/>
              </a:defRPr>
            </a:lvl3pPr>
            <a:lvl4pPr eaLnBrk="0" fontAlgn="base" hangingPunct="0">
              <a:spcBef>
                <a:spcPct val="0"/>
              </a:spcBef>
              <a:spcAft>
                <a:spcPct val="0"/>
              </a:spcAft>
              <a:tabLst>
                <a:tab pos="1981200" algn="l"/>
              </a:tabLst>
              <a:defRPr>
                <a:solidFill>
                  <a:schemeClr val="tx1"/>
                </a:solidFill>
                <a:latin typeface="Arial" panose="020B0604020202020204" pitchFamily="34" charset="0"/>
              </a:defRPr>
            </a:lvl4pPr>
            <a:lvl5pPr eaLnBrk="0" fontAlgn="base" hangingPunct="0">
              <a:spcBef>
                <a:spcPct val="0"/>
              </a:spcBef>
              <a:spcAft>
                <a:spcPct val="0"/>
              </a:spcAft>
              <a:tabLst>
                <a:tab pos="1981200" algn="l"/>
              </a:tabLst>
              <a:defRPr>
                <a:solidFill>
                  <a:schemeClr val="tx1"/>
                </a:solidFill>
                <a:latin typeface="Arial" panose="020B0604020202020204" pitchFamily="34" charset="0"/>
              </a:defRPr>
            </a:lvl5pPr>
            <a:lvl6pPr eaLnBrk="0" fontAlgn="base" hangingPunct="0">
              <a:spcBef>
                <a:spcPct val="0"/>
              </a:spcBef>
              <a:spcAft>
                <a:spcPct val="0"/>
              </a:spcAft>
              <a:tabLst>
                <a:tab pos="1981200" algn="l"/>
              </a:tabLst>
              <a:defRPr>
                <a:solidFill>
                  <a:schemeClr val="tx1"/>
                </a:solidFill>
                <a:latin typeface="Arial" panose="020B0604020202020204" pitchFamily="34" charset="0"/>
              </a:defRPr>
            </a:lvl6pPr>
            <a:lvl7pPr eaLnBrk="0" fontAlgn="base" hangingPunct="0">
              <a:spcBef>
                <a:spcPct val="0"/>
              </a:spcBef>
              <a:spcAft>
                <a:spcPct val="0"/>
              </a:spcAft>
              <a:tabLst>
                <a:tab pos="1981200" algn="l"/>
              </a:tabLst>
              <a:defRPr>
                <a:solidFill>
                  <a:schemeClr val="tx1"/>
                </a:solidFill>
                <a:latin typeface="Arial" panose="020B0604020202020204" pitchFamily="34" charset="0"/>
              </a:defRPr>
            </a:lvl7pPr>
            <a:lvl8pPr eaLnBrk="0" fontAlgn="base" hangingPunct="0">
              <a:spcBef>
                <a:spcPct val="0"/>
              </a:spcBef>
              <a:spcAft>
                <a:spcPct val="0"/>
              </a:spcAft>
              <a:tabLst>
                <a:tab pos="1981200" algn="l"/>
              </a:tabLst>
              <a:defRPr>
                <a:solidFill>
                  <a:schemeClr val="tx1"/>
                </a:solidFill>
                <a:latin typeface="Arial" panose="020B0604020202020204" pitchFamily="34" charset="0"/>
              </a:defRPr>
            </a:lvl8pPr>
            <a:lvl9pPr eaLnBrk="0" fontAlgn="base" hangingPunct="0">
              <a:spcBef>
                <a:spcPct val="0"/>
              </a:spcBef>
              <a:spcAft>
                <a:spcPct val="0"/>
              </a:spcAft>
              <a:tabLst>
                <a:tab pos="1981200" algn="l"/>
              </a:tabLst>
              <a:defRPr>
                <a:solidFill>
                  <a:schemeClr val="tx1"/>
                </a:solidFill>
                <a:latin typeface="Arial" panose="020B0604020202020204" pitchFamily="34" charset="0"/>
              </a:defRPr>
            </a:lvl9pPr>
          </a:lstStyle>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r>
              <a:rPr kumimoji="0" lang="cs-CZ" altLang="cs-CZ" sz="12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Assets</a:t>
            </a:r>
            <a:r>
              <a:rPr kumimoji="0" lang="cs-CZ" altLang="cs-CZ"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BS (32.12.2018) </a:t>
            </a:r>
            <a:r>
              <a:rPr kumimoji="0" lang="cs-CZ" altLang="cs-CZ" sz="12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Liabilities</a:t>
            </a:r>
            <a:r>
              <a:rPr kumimoji="0" lang="cs-CZ" altLang="cs-CZ"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2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lang="cs-CZ" altLang="cs-CZ" sz="1200" dirty="0" err="1" smtClean="0">
                <a:ea typeface="Times New Roman" panose="02020603050405020304" pitchFamily="18" charset="0"/>
              </a:rPr>
              <a:t>Costs</a:t>
            </a:r>
            <a:r>
              <a:rPr kumimoji="0" lang="cs-CZ" altLang="cs-CZ"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Profit/</a:t>
            </a:r>
            <a:r>
              <a:rPr kumimoji="0" lang="cs-CZ" altLang="cs-CZ" sz="12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loss</a:t>
            </a:r>
            <a:r>
              <a:rPr kumimoji="0" lang="cs-CZ" altLang="cs-CZ"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2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statement</a:t>
            </a:r>
            <a:r>
              <a:rPr kumimoji="0" lang="cs-CZ" altLang="cs-CZ"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2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Revenues</a:t>
            </a:r>
            <a:endParaRPr kumimoji="0" lang="cs-CZ" altLang="cs-CZ"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endParaRPr lang="cs-CZ" altLang="cs-CZ" sz="1000" dirty="0">
              <a:ea typeface="Times New Roman" panose="02020603050405020304" pitchFamily="18" charset="0"/>
            </a:endParaRP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r>
              <a:rPr kumimoji="0" lang="cs-CZ" altLang="cs-CZ" sz="1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Investment</a:t>
            </a: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6 000	</a:t>
            </a:r>
            <a:r>
              <a:rPr kumimoji="0" lang="cs-CZ" altLang="cs-CZ" sz="1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Equity</a:t>
            </a: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24 000	</a:t>
            </a:r>
            <a:r>
              <a:rPr kumimoji="0" lang="cs-CZ" altLang="cs-CZ" sz="1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Good</a:t>
            </a: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purchase</a:t>
            </a: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6 000	Sales	20 000</a:t>
            </a:r>
            <a:endParaRPr kumimoji="0" lang="cs-CZ" altLang="cs-CZ" sz="900" b="0" i="0" u="none" strike="noStrike" cap="none" normalizeH="0" baseline="0" dirty="0" smtClean="0">
              <a:ln>
                <a:noFill/>
              </a:ln>
              <a:solidFill>
                <a:schemeClr val="tx1"/>
              </a:solidFill>
              <a:effectLst/>
              <a:latin typeface="Arial" panose="020B0604020202020204"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Salaries</a:t>
            </a: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9 440</a:t>
            </a:r>
            <a:endParaRPr kumimoji="0" lang="cs-CZ" altLang="cs-CZ" sz="900" b="0" i="0" u="none" strike="noStrike" cap="none" normalizeH="0" baseline="0" dirty="0" smtClean="0">
              <a:ln>
                <a:noFill/>
              </a:ln>
              <a:solidFill>
                <a:schemeClr val="tx1"/>
              </a:solidFill>
              <a:effectLst/>
              <a:latin typeface="Arial" panose="020B0604020202020204"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r>
              <a:rPr kumimoji="0" lang="cs-CZ" altLang="cs-CZ" sz="1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Current</a:t>
            </a:r>
            <a:r>
              <a:rPr kumimoji="0" lang="cs-CZ" altLang="cs-CZ" sz="10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000" b="0" i="0" u="none" strike="noStrike" cap="none" normalizeH="0" dirty="0" err="1" smtClean="0">
                <a:ln>
                  <a:noFill/>
                </a:ln>
                <a:solidFill>
                  <a:schemeClr val="tx1"/>
                </a:solidFill>
                <a:effectLst/>
                <a:latin typeface="Arial" panose="020B0604020202020204" pitchFamily="34" charset="0"/>
                <a:ea typeface="Times New Roman" panose="02020603050405020304" pitchFamily="18" charset="0"/>
              </a:rPr>
              <a:t>assets</a:t>
            </a:r>
            <a:r>
              <a:rPr kumimoji="0" lang="cs-CZ" altLang="cs-CZ" sz="10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37 600	</a:t>
            </a:r>
            <a:r>
              <a:rPr kumimoji="0" lang="cs-CZ" altLang="cs-CZ" sz="1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Liabilities</a:t>
            </a: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16 000	</a:t>
            </a:r>
            <a:r>
              <a:rPr kumimoji="0" lang="cs-CZ" altLang="cs-CZ" sz="1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Interest</a:t>
            </a: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960</a:t>
            </a:r>
            <a:endParaRPr kumimoji="0" lang="cs-CZ" altLang="cs-CZ" sz="900" b="0" i="0" u="none" strike="noStrike" cap="none" normalizeH="0" baseline="0" dirty="0" smtClean="0">
              <a:ln>
                <a:noFill/>
              </a:ln>
              <a:solidFill>
                <a:schemeClr val="tx1"/>
              </a:solidFill>
              <a:effectLst/>
              <a:latin typeface="Arial" panose="020B0604020202020204"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Profit	3 600		Profit	3 600</a:t>
            </a:r>
            <a:endParaRPr kumimoji="0" lang="cs-CZ" altLang="cs-CZ" sz="900" b="0" i="0" u="none" strike="noStrike" cap="none" normalizeH="0" baseline="0" dirty="0" smtClean="0">
              <a:ln>
                <a:noFill/>
              </a:ln>
              <a:solidFill>
                <a:schemeClr val="tx1"/>
              </a:solidFill>
              <a:effectLst/>
              <a:latin typeface="Arial" panose="020B0604020202020204"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endParaRPr lang="cs-CZ" altLang="cs-CZ" sz="1000" dirty="0">
              <a:ea typeface="Times New Roman" panose="02020603050405020304" pitchFamily="18" charset="0"/>
            </a:endParaRP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43 600	43 600			20 000		20 000</a:t>
            </a:r>
            <a:endParaRPr kumimoji="0" lang="cs-CZ" altLang="cs-CZ" sz="900" b="0" i="0" u="none" strike="noStrike" cap="none" normalizeH="0" baseline="0" dirty="0" smtClean="0">
              <a:ln>
                <a:noFill/>
              </a:ln>
              <a:solidFill>
                <a:schemeClr val="tx1"/>
              </a:solidFill>
              <a:effectLst/>
              <a:latin typeface="Arial" panose="020B0604020202020204"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22" name="TextovéPole 21"/>
          <p:cNvSpPr txBox="1"/>
          <p:nvPr/>
        </p:nvSpPr>
        <p:spPr>
          <a:xfrm>
            <a:off x="838200" y="4267200"/>
            <a:ext cx="7772400" cy="1200329"/>
          </a:xfrm>
          <a:prstGeom prst="rect">
            <a:avLst/>
          </a:prstGeom>
          <a:noFill/>
        </p:spPr>
        <p:txBody>
          <a:bodyPr wrap="square" rtlCol="0">
            <a:spAutoFit/>
          </a:bodyPr>
          <a:lstStyle/>
          <a:p>
            <a:r>
              <a:rPr lang="cs-CZ" dirty="0" err="1" smtClean="0"/>
              <a:t>Calculate</a:t>
            </a:r>
            <a:r>
              <a:rPr lang="cs-CZ" dirty="0" smtClean="0"/>
              <a:t> ROA…</a:t>
            </a:r>
          </a:p>
          <a:p>
            <a:endParaRPr lang="cs-CZ" dirty="0"/>
          </a:p>
          <a:p>
            <a:endParaRPr lang="cs-CZ" dirty="0" smtClean="0"/>
          </a:p>
          <a:p>
            <a:r>
              <a:rPr lang="cs-CZ" dirty="0" err="1" smtClean="0"/>
              <a:t>Calculate</a:t>
            </a:r>
            <a:r>
              <a:rPr lang="cs-CZ" dirty="0" smtClean="0"/>
              <a:t> ROE…</a:t>
            </a:r>
            <a:endParaRPr lang="cs-CZ" dirty="0"/>
          </a:p>
        </p:txBody>
      </p:sp>
      <p:sp>
        <p:nvSpPr>
          <p:cNvPr id="3" name="Obdélník 2"/>
          <p:cNvSpPr/>
          <p:nvPr/>
        </p:nvSpPr>
        <p:spPr>
          <a:xfrm>
            <a:off x="626652" y="4148792"/>
            <a:ext cx="2192748" cy="651808"/>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a:p>
        </p:txBody>
      </p:sp>
      <p:sp>
        <p:nvSpPr>
          <p:cNvPr id="15" name="Obdélník 14"/>
          <p:cNvSpPr/>
          <p:nvPr/>
        </p:nvSpPr>
        <p:spPr>
          <a:xfrm>
            <a:off x="1084384" y="3610610"/>
            <a:ext cx="861995" cy="385108"/>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a:p>
        </p:txBody>
      </p:sp>
      <p:sp>
        <p:nvSpPr>
          <p:cNvPr id="16" name="Obdélník 15"/>
          <p:cNvSpPr/>
          <p:nvPr/>
        </p:nvSpPr>
        <p:spPr>
          <a:xfrm>
            <a:off x="5036729" y="3118786"/>
            <a:ext cx="861995" cy="385108"/>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a:p>
        </p:txBody>
      </p:sp>
    </p:spTree>
    <p:extLst>
      <p:ext uri="{BB962C8B-B14F-4D97-AF65-F5344CB8AC3E}">
        <p14:creationId xmlns:p14="http://schemas.microsoft.com/office/powerpoint/2010/main" val="22467642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Task</a:t>
            </a:r>
            <a:r>
              <a:rPr lang="cs-CZ" dirty="0" smtClean="0"/>
              <a:t> 8 </a:t>
            </a:r>
            <a:r>
              <a:rPr lang="cs-CZ" dirty="0" err="1" smtClean="0"/>
              <a:t>Solution</a:t>
            </a:r>
            <a:endParaRPr lang="cs-CZ" dirty="0"/>
          </a:p>
        </p:txBody>
      </p:sp>
      <p:grpSp>
        <p:nvGrpSpPr>
          <p:cNvPr id="4" name="Skupina 3"/>
          <p:cNvGrpSpPr/>
          <p:nvPr/>
        </p:nvGrpSpPr>
        <p:grpSpPr bwMode="auto">
          <a:xfrm>
            <a:off x="1219200" y="2514600"/>
            <a:ext cx="2468880" cy="1185545"/>
            <a:chOff x="0" y="0"/>
            <a:chExt cx="3888" cy="1867"/>
          </a:xfrm>
        </p:grpSpPr>
        <p:cxnSp>
          <p:nvCxnSpPr>
            <p:cNvPr id="5" name="Line 4"/>
            <p:cNvCxnSpPr/>
            <p:nvPr/>
          </p:nvCxnSpPr>
          <p:spPr bwMode="auto">
            <a:xfrm>
              <a:off x="0" y="1"/>
              <a:ext cx="3706" cy="1"/>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6" name="Line 5"/>
            <p:cNvCxnSpPr/>
            <p:nvPr/>
          </p:nvCxnSpPr>
          <p:spPr bwMode="auto">
            <a:xfrm>
              <a:off x="1866" y="0"/>
              <a:ext cx="0" cy="1867"/>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 name="Line 6"/>
            <p:cNvCxnSpPr/>
            <p:nvPr/>
          </p:nvCxnSpPr>
          <p:spPr bwMode="auto">
            <a:xfrm>
              <a:off x="0" y="1455"/>
              <a:ext cx="3888"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grpSp>
        <p:nvGrpSpPr>
          <p:cNvPr id="8" name="Skupina 7"/>
          <p:cNvGrpSpPr/>
          <p:nvPr/>
        </p:nvGrpSpPr>
        <p:grpSpPr bwMode="auto">
          <a:xfrm>
            <a:off x="4757420" y="2514600"/>
            <a:ext cx="2536190" cy="1096010"/>
            <a:chOff x="0" y="0"/>
            <a:chExt cx="3994" cy="1726"/>
          </a:xfrm>
        </p:grpSpPr>
        <p:cxnSp>
          <p:nvCxnSpPr>
            <p:cNvPr id="9" name="Line 8"/>
            <p:cNvCxnSpPr/>
            <p:nvPr/>
          </p:nvCxnSpPr>
          <p:spPr bwMode="auto">
            <a:xfrm>
              <a:off x="0" y="0"/>
              <a:ext cx="3706" cy="1"/>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0" name="Line 9"/>
            <p:cNvCxnSpPr/>
            <p:nvPr/>
          </p:nvCxnSpPr>
          <p:spPr bwMode="auto">
            <a:xfrm>
              <a:off x="2124" y="0"/>
              <a:ext cx="0" cy="1726"/>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1" name="Line 10"/>
            <p:cNvCxnSpPr/>
            <p:nvPr/>
          </p:nvCxnSpPr>
          <p:spPr bwMode="auto">
            <a:xfrm>
              <a:off x="106" y="1455"/>
              <a:ext cx="3888"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20"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21" name="Rectangle 10"/>
          <p:cNvSpPr>
            <a:spLocks noChangeArrowheads="1"/>
          </p:cNvSpPr>
          <p:nvPr/>
        </p:nvSpPr>
        <p:spPr bwMode="auto">
          <a:xfrm>
            <a:off x="626652" y="2209800"/>
            <a:ext cx="70359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49263" eaLnBrk="0" fontAlgn="base" hangingPunct="0">
              <a:spcBef>
                <a:spcPct val="0"/>
              </a:spcBef>
              <a:spcAft>
                <a:spcPct val="0"/>
              </a:spcAft>
              <a:tabLst>
                <a:tab pos="1981200" algn="l"/>
              </a:tabLst>
              <a:defRPr>
                <a:solidFill>
                  <a:schemeClr val="tx1"/>
                </a:solidFill>
                <a:latin typeface="Arial" panose="020B0604020202020204" pitchFamily="34" charset="0"/>
              </a:defRPr>
            </a:lvl1pPr>
            <a:lvl2pPr eaLnBrk="0" fontAlgn="base" hangingPunct="0">
              <a:spcBef>
                <a:spcPct val="0"/>
              </a:spcBef>
              <a:spcAft>
                <a:spcPct val="0"/>
              </a:spcAft>
              <a:tabLst>
                <a:tab pos="1981200" algn="l"/>
              </a:tabLst>
              <a:defRPr>
                <a:solidFill>
                  <a:schemeClr val="tx1"/>
                </a:solidFill>
                <a:latin typeface="Arial" panose="020B0604020202020204" pitchFamily="34" charset="0"/>
              </a:defRPr>
            </a:lvl2pPr>
            <a:lvl3pPr eaLnBrk="0" fontAlgn="base" hangingPunct="0">
              <a:spcBef>
                <a:spcPct val="0"/>
              </a:spcBef>
              <a:spcAft>
                <a:spcPct val="0"/>
              </a:spcAft>
              <a:tabLst>
                <a:tab pos="1981200" algn="l"/>
              </a:tabLst>
              <a:defRPr>
                <a:solidFill>
                  <a:schemeClr val="tx1"/>
                </a:solidFill>
                <a:latin typeface="Arial" panose="020B0604020202020204" pitchFamily="34" charset="0"/>
              </a:defRPr>
            </a:lvl3pPr>
            <a:lvl4pPr eaLnBrk="0" fontAlgn="base" hangingPunct="0">
              <a:spcBef>
                <a:spcPct val="0"/>
              </a:spcBef>
              <a:spcAft>
                <a:spcPct val="0"/>
              </a:spcAft>
              <a:tabLst>
                <a:tab pos="1981200" algn="l"/>
              </a:tabLst>
              <a:defRPr>
                <a:solidFill>
                  <a:schemeClr val="tx1"/>
                </a:solidFill>
                <a:latin typeface="Arial" panose="020B0604020202020204" pitchFamily="34" charset="0"/>
              </a:defRPr>
            </a:lvl4pPr>
            <a:lvl5pPr eaLnBrk="0" fontAlgn="base" hangingPunct="0">
              <a:spcBef>
                <a:spcPct val="0"/>
              </a:spcBef>
              <a:spcAft>
                <a:spcPct val="0"/>
              </a:spcAft>
              <a:tabLst>
                <a:tab pos="1981200" algn="l"/>
              </a:tabLst>
              <a:defRPr>
                <a:solidFill>
                  <a:schemeClr val="tx1"/>
                </a:solidFill>
                <a:latin typeface="Arial" panose="020B0604020202020204" pitchFamily="34" charset="0"/>
              </a:defRPr>
            </a:lvl5pPr>
            <a:lvl6pPr eaLnBrk="0" fontAlgn="base" hangingPunct="0">
              <a:spcBef>
                <a:spcPct val="0"/>
              </a:spcBef>
              <a:spcAft>
                <a:spcPct val="0"/>
              </a:spcAft>
              <a:tabLst>
                <a:tab pos="1981200" algn="l"/>
              </a:tabLst>
              <a:defRPr>
                <a:solidFill>
                  <a:schemeClr val="tx1"/>
                </a:solidFill>
                <a:latin typeface="Arial" panose="020B0604020202020204" pitchFamily="34" charset="0"/>
              </a:defRPr>
            </a:lvl6pPr>
            <a:lvl7pPr eaLnBrk="0" fontAlgn="base" hangingPunct="0">
              <a:spcBef>
                <a:spcPct val="0"/>
              </a:spcBef>
              <a:spcAft>
                <a:spcPct val="0"/>
              </a:spcAft>
              <a:tabLst>
                <a:tab pos="1981200" algn="l"/>
              </a:tabLst>
              <a:defRPr>
                <a:solidFill>
                  <a:schemeClr val="tx1"/>
                </a:solidFill>
                <a:latin typeface="Arial" panose="020B0604020202020204" pitchFamily="34" charset="0"/>
              </a:defRPr>
            </a:lvl7pPr>
            <a:lvl8pPr eaLnBrk="0" fontAlgn="base" hangingPunct="0">
              <a:spcBef>
                <a:spcPct val="0"/>
              </a:spcBef>
              <a:spcAft>
                <a:spcPct val="0"/>
              </a:spcAft>
              <a:tabLst>
                <a:tab pos="1981200" algn="l"/>
              </a:tabLst>
              <a:defRPr>
                <a:solidFill>
                  <a:schemeClr val="tx1"/>
                </a:solidFill>
                <a:latin typeface="Arial" panose="020B0604020202020204" pitchFamily="34" charset="0"/>
              </a:defRPr>
            </a:lvl8pPr>
            <a:lvl9pPr eaLnBrk="0" fontAlgn="base" hangingPunct="0">
              <a:spcBef>
                <a:spcPct val="0"/>
              </a:spcBef>
              <a:spcAft>
                <a:spcPct val="0"/>
              </a:spcAft>
              <a:tabLst>
                <a:tab pos="1981200" algn="l"/>
              </a:tabLst>
              <a:defRPr>
                <a:solidFill>
                  <a:schemeClr val="tx1"/>
                </a:solidFill>
                <a:latin typeface="Arial" panose="020B0604020202020204" pitchFamily="34" charset="0"/>
              </a:defRPr>
            </a:lvl9pPr>
          </a:lstStyle>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r>
              <a:rPr kumimoji="0" lang="cs-CZ" altLang="cs-CZ" sz="12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Assets</a:t>
            </a:r>
            <a:r>
              <a:rPr kumimoji="0" lang="cs-CZ" altLang="cs-CZ"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BS (32.12.2018) </a:t>
            </a:r>
            <a:r>
              <a:rPr kumimoji="0" lang="cs-CZ" altLang="cs-CZ" sz="12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Liabilities</a:t>
            </a:r>
            <a:r>
              <a:rPr kumimoji="0" lang="cs-CZ" altLang="cs-CZ"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2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lang="cs-CZ" altLang="cs-CZ" sz="1200" dirty="0" err="1" smtClean="0">
                <a:ea typeface="Times New Roman" panose="02020603050405020304" pitchFamily="18" charset="0"/>
              </a:rPr>
              <a:t>Costs</a:t>
            </a:r>
            <a:r>
              <a:rPr kumimoji="0" lang="cs-CZ" altLang="cs-CZ"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Profit/</a:t>
            </a:r>
            <a:r>
              <a:rPr kumimoji="0" lang="cs-CZ" altLang="cs-CZ" sz="12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loss</a:t>
            </a:r>
            <a:r>
              <a:rPr kumimoji="0" lang="cs-CZ" altLang="cs-CZ"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2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statement</a:t>
            </a:r>
            <a:r>
              <a:rPr kumimoji="0" lang="cs-CZ" altLang="cs-CZ"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2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Revenues</a:t>
            </a:r>
            <a:endParaRPr kumimoji="0" lang="cs-CZ" altLang="cs-CZ"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endParaRPr lang="cs-CZ" altLang="cs-CZ" sz="1000" dirty="0">
              <a:ea typeface="Times New Roman" panose="02020603050405020304" pitchFamily="18" charset="0"/>
            </a:endParaRP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r>
              <a:rPr kumimoji="0" lang="cs-CZ" altLang="cs-CZ" sz="1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Investment</a:t>
            </a: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6 000	</a:t>
            </a:r>
            <a:r>
              <a:rPr kumimoji="0" lang="cs-CZ" altLang="cs-CZ" sz="1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Equity</a:t>
            </a: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24 000	</a:t>
            </a:r>
            <a:r>
              <a:rPr kumimoji="0" lang="cs-CZ" altLang="cs-CZ" sz="1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Good</a:t>
            </a: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purchase</a:t>
            </a: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6 000	Sales	20 000</a:t>
            </a:r>
            <a:endParaRPr kumimoji="0" lang="cs-CZ" altLang="cs-CZ" sz="900" b="0" i="0" u="none" strike="noStrike" cap="none" normalizeH="0" baseline="0" dirty="0" smtClean="0">
              <a:ln>
                <a:noFill/>
              </a:ln>
              <a:solidFill>
                <a:schemeClr val="tx1"/>
              </a:solidFill>
              <a:effectLst/>
              <a:latin typeface="Arial" panose="020B0604020202020204"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Salaries</a:t>
            </a: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9 440</a:t>
            </a:r>
            <a:endParaRPr kumimoji="0" lang="cs-CZ" altLang="cs-CZ" sz="900" b="0" i="0" u="none" strike="noStrike" cap="none" normalizeH="0" baseline="0" dirty="0" smtClean="0">
              <a:ln>
                <a:noFill/>
              </a:ln>
              <a:solidFill>
                <a:schemeClr val="tx1"/>
              </a:solidFill>
              <a:effectLst/>
              <a:latin typeface="Arial" panose="020B0604020202020204"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r>
              <a:rPr kumimoji="0" lang="cs-CZ" altLang="cs-CZ" sz="1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Current</a:t>
            </a:r>
            <a:r>
              <a:rPr kumimoji="0" lang="cs-CZ" altLang="cs-CZ" sz="10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000" b="0" i="0" u="none" strike="noStrike" cap="none" normalizeH="0" dirty="0" err="1" smtClean="0">
                <a:ln>
                  <a:noFill/>
                </a:ln>
                <a:solidFill>
                  <a:schemeClr val="tx1"/>
                </a:solidFill>
                <a:effectLst/>
                <a:latin typeface="Arial" panose="020B0604020202020204" pitchFamily="34" charset="0"/>
                <a:ea typeface="Times New Roman" panose="02020603050405020304" pitchFamily="18" charset="0"/>
              </a:rPr>
              <a:t>assets</a:t>
            </a:r>
            <a:r>
              <a:rPr kumimoji="0" lang="cs-CZ" altLang="cs-CZ" sz="10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37 600	</a:t>
            </a:r>
            <a:r>
              <a:rPr kumimoji="0" lang="cs-CZ" altLang="cs-CZ" sz="1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Liabilities</a:t>
            </a: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16 000	</a:t>
            </a:r>
            <a:r>
              <a:rPr kumimoji="0" lang="cs-CZ" altLang="cs-CZ" sz="1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Interest</a:t>
            </a: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960</a:t>
            </a:r>
            <a:endParaRPr kumimoji="0" lang="cs-CZ" altLang="cs-CZ" sz="900" b="0" i="0" u="none" strike="noStrike" cap="none" normalizeH="0" baseline="0" dirty="0" smtClean="0">
              <a:ln>
                <a:noFill/>
              </a:ln>
              <a:solidFill>
                <a:schemeClr val="tx1"/>
              </a:solidFill>
              <a:effectLst/>
              <a:latin typeface="Arial" panose="020B0604020202020204"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Profit	3 600		Profit	3 600</a:t>
            </a:r>
            <a:endParaRPr kumimoji="0" lang="cs-CZ" altLang="cs-CZ" sz="900" b="0" i="0" u="none" strike="noStrike" cap="none" normalizeH="0" baseline="0" dirty="0" smtClean="0">
              <a:ln>
                <a:noFill/>
              </a:ln>
              <a:solidFill>
                <a:schemeClr val="tx1"/>
              </a:solidFill>
              <a:effectLst/>
              <a:latin typeface="Arial" panose="020B0604020202020204"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endParaRPr lang="cs-CZ" altLang="cs-CZ" sz="1000" dirty="0">
              <a:ea typeface="Times New Roman" panose="02020603050405020304" pitchFamily="18" charset="0"/>
            </a:endParaRP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43 600	43 600			20 000		20 000</a:t>
            </a:r>
            <a:endParaRPr kumimoji="0" lang="cs-CZ" altLang="cs-CZ" sz="900" b="0" i="0" u="none" strike="noStrike" cap="none" normalizeH="0" baseline="0" dirty="0" smtClean="0">
              <a:ln>
                <a:noFill/>
              </a:ln>
              <a:solidFill>
                <a:schemeClr val="tx1"/>
              </a:solidFill>
              <a:effectLst/>
              <a:latin typeface="Arial" panose="020B0604020202020204"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1981200" algn="l"/>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22" name="TextovéPole 21"/>
          <p:cNvSpPr txBox="1"/>
          <p:nvPr/>
        </p:nvSpPr>
        <p:spPr>
          <a:xfrm>
            <a:off x="838200" y="4267200"/>
            <a:ext cx="7772400" cy="1200329"/>
          </a:xfrm>
          <a:prstGeom prst="rect">
            <a:avLst/>
          </a:prstGeom>
          <a:noFill/>
        </p:spPr>
        <p:txBody>
          <a:bodyPr wrap="square" rtlCol="0">
            <a:spAutoFit/>
          </a:bodyPr>
          <a:lstStyle/>
          <a:p>
            <a:r>
              <a:rPr lang="cs-CZ" dirty="0" err="1" smtClean="0"/>
              <a:t>Calculate</a:t>
            </a:r>
            <a:r>
              <a:rPr lang="cs-CZ" dirty="0" smtClean="0"/>
              <a:t> ROA…</a:t>
            </a:r>
          </a:p>
          <a:p>
            <a:endParaRPr lang="cs-CZ" dirty="0"/>
          </a:p>
          <a:p>
            <a:endParaRPr lang="cs-CZ" dirty="0" smtClean="0"/>
          </a:p>
          <a:p>
            <a:r>
              <a:rPr lang="cs-CZ" dirty="0" err="1" smtClean="0"/>
              <a:t>Calculate</a:t>
            </a:r>
            <a:r>
              <a:rPr lang="cs-CZ" dirty="0" smtClean="0"/>
              <a:t> ROE…</a:t>
            </a:r>
            <a:endParaRPr lang="cs-CZ" dirty="0"/>
          </a:p>
        </p:txBody>
      </p:sp>
      <p:sp>
        <p:nvSpPr>
          <p:cNvPr id="3" name="Obdélník 2"/>
          <p:cNvSpPr/>
          <p:nvPr/>
        </p:nvSpPr>
        <p:spPr>
          <a:xfrm>
            <a:off x="626652" y="4921800"/>
            <a:ext cx="2192748" cy="651808"/>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a:p>
        </p:txBody>
      </p:sp>
      <p:sp>
        <p:nvSpPr>
          <p:cNvPr id="15" name="Obdélník 14"/>
          <p:cNvSpPr/>
          <p:nvPr/>
        </p:nvSpPr>
        <p:spPr>
          <a:xfrm>
            <a:off x="1084384" y="3610610"/>
            <a:ext cx="861995" cy="385108"/>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a:p>
        </p:txBody>
      </p:sp>
      <p:sp>
        <p:nvSpPr>
          <p:cNvPr id="16" name="Obdélník 15"/>
          <p:cNvSpPr/>
          <p:nvPr/>
        </p:nvSpPr>
        <p:spPr>
          <a:xfrm>
            <a:off x="3221055" y="2496946"/>
            <a:ext cx="861995" cy="385108"/>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a:p>
        </p:txBody>
      </p:sp>
    </p:spTree>
    <p:extLst>
      <p:ext uri="{BB962C8B-B14F-4D97-AF65-F5344CB8AC3E}">
        <p14:creationId xmlns:p14="http://schemas.microsoft.com/office/powerpoint/2010/main" val="3265340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23907C5B-68EC-463D-97AC-71790AE98B18}"/>
              </a:ext>
            </a:extLst>
          </p:cNvPr>
          <p:cNvSpPr>
            <a:spLocks noGrp="1" noChangeArrowheads="1"/>
          </p:cNvSpPr>
          <p:nvPr>
            <p:ph type="title" idx="4294967295"/>
          </p:nvPr>
        </p:nvSpPr>
        <p:spPr>
          <a:xfrm>
            <a:off x="0" y="304800"/>
            <a:ext cx="8229600" cy="1143000"/>
          </a:xfrm>
        </p:spPr>
        <p:txBody>
          <a:bodyPr/>
          <a:lstStyle/>
          <a:p>
            <a:pPr eaLnBrk="1" hangingPunct="1"/>
            <a:r>
              <a:rPr lang="en-GB" altLang="cs-CZ" sz="3100" b="1" dirty="0"/>
              <a:t>Task</a:t>
            </a:r>
            <a:r>
              <a:rPr lang="cs-CZ" altLang="cs-CZ" sz="3100" b="1" dirty="0"/>
              <a:t> 1: </a:t>
            </a:r>
            <a:r>
              <a:rPr lang="cs-CZ" altLang="cs-CZ" sz="3100" b="1" dirty="0" err="1" smtClean="0"/>
              <a:t>Solution</a:t>
            </a:r>
            <a:r>
              <a:rPr lang="cs-CZ" altLang="cs-CZ" sz="3100" b="1" dirty="0" smtClean="0"/>
              <a:t> A</a:t>
            </a:r>
            <a:r>
              <a:rPr lang="cs-CZ" altLang="cs-CZ" dirty="0" smtClean="0"/>
              <a:t> </a:t>
            </a:r>
            <a:endParaRPr lang="cs-CZ" altLang="cs-CZ" dirty="0"/>
          </a:p>
        </p:txBody>
      </p:sp>
      <p:sp>
        <p:nvSpPr>
          <p:cNvPr id="7171" name="Rectangle 3">
            <a:extLst>
              <a:ext uri="{FF2B5EF4-FFF2-40B4-BE49-F238E27FC236}">
                <a16:creationId xmlns:a16="http://schemas.microsoft.com/office/drawing/2014/main" id="{A342DACD-EA11-4358-83BD-9F0EF492E91D}"/>
              </a:ext>
            </a:extLst>
          </p:cNvPr>
          <p:cNvSpPr>
            <a:spLocks noGrp="1" noChangeArrowheads="1"/>
          </p:cNvSpPr>
          <p:nvPr>
            <p:ph idx="4294967295"/>
          </p:nvPr>
        </p:nvSpPr>
        <p:spPr>
          <a:xfrm>
            <a:off x="0" y="1600200"/>
            <a:ext cx="8229600" cy="4525963"/>
          </a:xfrm>
        </p:spPr>
        <p:txBody>
          <a:bodyPr/>
          <a:lstStyle/>
          <a:p>
            <a:r>
              <a:rPr lang="en-US" altLang="cs-CZ" sz="2000" dirty="0" smtClean="0"/>
              <a:t>Compare the benefits of each alternative with absolute lifetime cost values</a:t>
            </a:r>
            <a:endParaRPr lang="cs-CZ" altLang="cs-CZ" sz="2000" dirty="0"/>
          </a:p>
          <a:p>
            <a:pPr eaLnBrk="1" hangingPunct="1"/>
            <a:endParaRPr lang="cs-CZ" altLang="cs-CZ" sz="2000" dirty="0"/>
          </a:p>
          <a:p>
            <a:endParaRPr lang="en-US" altLang="cs-CZ" sz="2000" dirty="0" smtClean="0"/>
          </a:p>
          <a:p>
            <a:r>
              <a:rPr lang="en-US" altLang="cs-CZ" sz="2000" dirty="0" smtClean="0"/>
              <a:t>Option A will require costs over its lifetime:</a:t>
            </a:r>
          </a:p>
          <a:p>
            <a:pPr lvl="1"/>
            <a:r>
              <a:rPr lang="en-US" altLang="cs-CZ" sz="1700" dirty="0" smtClean="0"/>
              <a:t>250,000 + 4 * 160,000 = $ 890,000</a:t>
            </a:r>
          </a:p>
          <a:p>
            <a:endParaRPr lang="en-US" altLang="cs-CZ" sz="2000" dirty="0" smtClean="0"/>
          </a:p>
          <a:p>
            <a:r>
              <a:rPr lang="en-US" altLang="cs-CZ" sz="2000" dirty="0" smtClean="0"/>
              <a:t>Option B:</a:t>
            </a:r>
          </a:p>
          <a:p>
            <a:pPr lvl="1"/>
            <a:r>
              <a:rPr lang="en-US" altLang="cs-CZ" sz="1700" dirty="0" smtClean="0"/>
              <a:t>300,000 + 4 * 140,000 = $ 860,000</a:t>
            </a:r>
            <a:r>
              <a:rPr lang="cs-CZ" altLang="cs-CZ" i="1" dirty="0"/>
              <a:t>	</a:t>
            </a:r>
          </a:p>
          <a:p>
            <a:pPr eaLnBrk="1" hangingPunct="1">
              <a:buFontTx/>
              <a:buNone/>
            </a:pPr>
            <a:endParaRPr lang="cs-CZ" alt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a:extLst>
              <a:ext uri="{FF2B5EF4-FFF2-40B4-BE49-F238E27FC236}">
                <a16:creationId xmlns:a16="http://schemas.microsoft.com/office/drawing/2014/main" id="{183D478D-E79F-4764-984F-768C8659791C}"/>
              </a:ext>
            </a:extLst>
          </p:cNvPr>
          <p:cNvSpPr>
            <a:spLocks noGrp="1" noChangeArrowheads="1"/>
          </p:cNvSpPr>
          <p:nvPr>
            <p:ph type="title" idx="4294967295"/>
          </p:nvPr>
        </p:nvSpPr>
        <p:spPr>
          <a:xfrm>
            <a:off x="0" y="838200"/>
            <a:ext cx="8229600" cy="533400"/>
          </a:xfrm>
        </p:spPr>
        <p:txBody>
          <a:bodyPr>
            <a:normAutofit/>
          </a:bodyPr>
          <a:lstStyle/>
          <a:p>
            <a:pPr>
              <a:defRPr/>
            </a:pPr>
            <a:r>
              <a:rPr lang="en-US" sz="3100" b="1" dirty="0"/>
              <a:t>Task 1: Solution of Question B</a:t>
            </a:r>
            <a:endParaRPr lang="cs-CZ" dirty="0"/>
          </a:p>
        </p:txBody>
      </p:sp>
      <p:sp>
        <p:nvSpPr>
          <p:cNvPr id="8195" name="Rectangle 3">
            <a:extLst>
              <a:ext uri="{FF2B5EF4-FFF2-40B4-BE49-F238E27FC236}">
                <a16:creationId xmlns:a16="http://schemas.microsoft.com/office/drawing/2014/main" id="{BD0F704E-E0F0-454E-8B1F-4FFBE2C6CA3A}"/>
              </a:ext>
            </a:extLst>
          </p:cNvPr>
          <p:cNvSpPr>
            <a:spLocks noGrp="1" noChangeArrowheads="1"/>
          </p:cNvSpPr>
          <p:nvPr>
            <p:ph idx="4294967295"/>
          </p:nvPr>
        </p:nvSpPr>
        <p:spPr>
          <a:xfrm>
            <a:off x="0" y="1600200"/>
            <a:ext cx="8229600" cy="4525963"/>
          </a:xfrm>
        </p:spPr>
        <p:txBody>
          <a:bodyPr/>
          <a:lstStyle/>
          <a:p>
            <a:pPr>
              <a:buNone/>
            </a:pPr>
            <a:r>
              <a:rPr lang="cs-CZ" altLang="cs-CZ" sz="2000" dirty="0" err="1" smtClean="0"/>
              <a:t>payback</a:t>
            </a:r>
            <a:r>
              <a:rPr lang="cs-CZ" altLang="cs-CZ" sz="2000" dirty="0" smtClean="0"/>
              <a:t> </a:t>
            </a:r>
            <a:r>
              <a:rPr lang="cs-CZ" altLang="cs-CZ" sz="2000" dirty="0" err="1" smtClean="0"/>
              <a:t>time</a:t>
            </a:r>
            <a:r>
              <a:rPr lang="cs-CZ" altLang="cs-CZ" sz="2000" dirty="0" smtClean="0"/>
              <a:t> </a:t>
            </a:r>
            <a:r>
              <a:rPr lang="cs-CZ" altLang="cs-CZ" sz="2000" dirty="0" err="1" smtClean="0"/>
              <a:t>dn</a:t>
            </a:r>
            <a:r>
              <a:rPr lang="cs-CZ" altLang="cs-CZ" sz="2000" dirty="0" smtClean="0"/>
              <a:t> =</a:t>
            </a:r>
            <a:endParaRPr lang="cs-CZ" altLang="cs-CZ" sz="2000" dirty="0"/>
          </a:p>
          <a:p>
            <a:pPr eaLnBrk="1" hangingPunct="1">
              <a:buFontTx/>
              <a:buNone/>
            </a:pPr>
            <a:endParaRPr lang="cs-CZ" altLang="cs-CZ" sz="2000" dirty="0"/>
          </a:p>
          <a:p>
            <a:pPr>
              <a:buNone/>
            </a:pPr>
            <a:r>
              <a:rPr lang="en-US" altLang="cs-CZ" sz="2000" dirty="0" smtClean="0"/>
              <a:t>where: NPs are operating costs (see the difference as "profit" - cost difference)</a:t>
            </a:r>
          </a:p>
          <a:p>
            <a:pPr>
              <a:buNone/>
            </a:pPr>
            <a:r>
              <a:rPr lang="en-US" altLang="cs-CZ" sz="2000" dirty="0" smtClean="0"/>
              <a:t>NJ are one-time costs (see as an investment)</a:t>
            </a:r>
          </a:p>
          <a:p>
            <a:pPr>
              <a:buNone/>
            </a:pPr>
            <a:r>
              <a:rPr lang="en-US" altLang="cs-CZ" sz="2000" dirty="0" smtClean="0"/>
              <a:t>A, B - investment variants</a:t>
            </a:r>
            <a:endParaRPr lang="cs-CZ" altLang="cs-CZ" sz="2000" dirty="0" smtClean="0"/>
          </a:p>
          <a:p>
            <a:pPr>
              <a:buNone/>
            </a:pPr>
            <a:endParaRPr lang="cs-CZ" altLang="cs-CZ" sz="2000" dirty="0"/>
          </a:p>
          <a:p>
            <a:pPr>
              <a:buNone/>
            </a:pPr>
            <a:r>
              <a:rPr lang="cs-CZ" altLang="cs-CZ" dirty="0" err="1" smtClean="0"/>
              <a:t>Calculation</a:t>
            </a:r>
            <a:r>
              <a:rPr lang="cs-CZ" altLang="cs-CZ" dirty="0" smtClean="0"/>
              <a:t>:</a:t>
            </a:r>
            <a:endParaRPr lang="cs-CZ" altLang="cs-CZ" dirty="0"/>
          </a:p>
        </p:txBody>
      </p:sp>
      <p:sp>
        <p:nvSpPr>
          <p:cNvPr id="8196" name="Rectangle 5">
            <a:extLst>
              <a:ext uri="{FF2B5EF4-FFF2-40B4-BE49-F238E27FC236}">
                <a16:creationId xmlns:a16="http://schemas.microsoft.com/office/drawing/2014/main" id="{AD9C77EE-8497-482C-9C28-94174CDB7C0E}"/>
              </a:ext>
            </a:extLst>
          </p:cNvPr>
          <p:cNvSpPr>
            <a:spLocks noChangeArrowheads="1"/>
          </p:cNvSpPr>
          <p:nvPr/>
        </p:nvSpPr>
        <p:spPr bwMode="auto">
          <a:xfrm>
            <a:off x="0" y="320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graphicFrame>
        <p:nvGraphicFramePr>
          <p:cNvPr id="8197" name="Object 4">
            <a:extLst>
              <a:ext uri="{FF2B5EF4-FFF2-40B4-BE49-F238E27FC236}">
                <a16:creationId xmlns:a16="http://schemas.microsoft.com/office/drawing/2014/main" id="{52D1E765-5E50-425E-A42A-5ACDADE21009}"/>
              </a:ext>
            </a:extLst>
          </p:cNvPr>
          <p:cNvGraphicFramePr>
            <a:graphicFrameLocks noChangeAspect="1"/>
          </p:cNvGraphicFramePr>
          <p:nvPr>
            <p:extLst>
              <p:ext uri="{D42A27DB-BD31-4B8C-83A1-F6EECF244321}">
                <p14:modId xmlns:p14="http://schemas.microsoft.com/office/powerpoint/2010/main" val="1034404721"/>
              </p:ext>
            </p:extLst>
          </p:nvPr>
        </p:nvGraphicFramePr>
        <p:xfrm>
          <a:off x="2133600" y="1414464"/>
          <a:ext cx="1781175" cy="728663"/>
        </p:xfrm>
        <a:graphic>
          <a:graphicData uri="http://schemas.openxmlformats.org/presentationml/2006/ole">
            <mc:AlternateContent xmlns:mc="http://schemas.openxmlformats.org/markup-compatibility/2006">
              <mc:Choice xmlns:v="urn:schemas-microsoft-com:vml" Requires="v">
                <p:oleObj spid="_x0000_s8222" name="Rovnice" r:id="rId3" imgW="1091726" imgH="444307" progId="Equation.3">
                  <p:embed/>
                </p:oleObj>
              </mc:Choice>
              <mc:Fallback>
                <p:oleObj name="Rovnice" r:id="rId3" imgW="1091726" imgH="444307"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1414464"/>
                        <a:ext cx="1781175"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198" name="Rectangle 7">
            <a:extLst>
              <a:ext uri="{FF2B5EF4-FFF2-40B4-BE49-F238E27FC236}">
                <a16:creationId xmlns:a16="http://schemas.microsoft.com/office/drawing/2014/main" id="{49203B11-6D95-479F-A56F-774BA86C19FE}"/>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graphicFrame>
        <p:nvGraphicFramePr>
          <p:cNvPr id="8199" name="Object 6">
            <a:extLst>
              <a:ext uri="{FF2B5EF4-FFF2-40B4-BE49-F238E27FC236}">
                <a16:creationId xmlns:a16="http://schemas.microsoft.com/office/drawing/2014/main" id="{F18602B9-CDA8-417E-85AD-4AEDE00D2603}"/>
              </a:ext>
            </a:extLst>
          </p:cNvPr>
          <p:cNvGraphicFramePr>
            <a:graphicFrameLocks noChangeAspect="1"/>
          </p:cNvGraphicFramePr>
          <p:nvPr>
            <p:extLst>
              <p:ext uri="{D42A27DB-BD31-4B8C-83A1-F6EECF244321}">
                <p14:modId xmlns:p14="http://schemas.microsoft.com/office/powerpoint/2010/main" val="2229824283"/>
              </p:ext>
            </p:extLst>
          </p:nvPr>
        </p:nvGraphicFramePr>
        <p:xfrm>
          <a:off x="1728787" y="3974914"/>
          <a:ext cx="2590800" cy="763588"/>
        </p:xfrm>
        <a:graphic>
          <a:graphicData uri="http://schemas.openxmlformats.org/presentationml/2006/ole">
            <mc:AlternateContent xmlns:mc="http://schemas.openxmlformats.org/markup-compatibility/2006">
              <mc:Choice xmlns:v="urn:schemas-microsoft-com:vml" Requires="v">
                <p:oleObj spid="_x0000_s8223" name="Rovnice" r:id="rId5" imgW="1320227" imgH="393529" progId="Equation.3">
                  <p:embed/>
                </p:oleObj>
              </mc:Choice>
              <mc:Fallback>
                <p:oleObj name="Rovnice" r:id="rId5" imgW="1320227" imgH="393529"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28787" y="3974914"/>
                        <a:ext cx="2590800"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200" name="Rectangle 8">
            <a:extLst>
              <a:ext uri="{FF2B5EF4-FFF2-40B4-BE49-F238E27FC236}">
                <a16:creationId xmlns:a16="http://schemas.microsoft.com/office/drawing/2014/main" id="{1C077F8E-536C-4142-B8D6-6D366023B51A}"/>
              </a:ext>
            </a:extLst>
          </p:cNvPr>
          <p:cNvSpPr>
            <a:spLocks noChangeArrowheads="1"/>
          </p:cNvSpPr>
          <p:nvPr/>
        </p:nvSpPr>
        <p:spPr bwMode="auto">
          <a:xfrm>
            <a:off x="457200" y="5334000"/>
            <a:ext cx="80089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cs-CZ" dirty="0"/>
              <a:t>Again, option B is more advantageous because the increased fixed costs of option B will be offset in 2.5 years with the cost of option A due to lower operating costs. Thus, after 2.5 years, the total cost of Option A will begin to exceed the total cost of Option B</a:t>
            </a:r>
            <a:endParaRPr lang="cs-CZ" altLang="cs-CZ" dirty="0"/>
          </a:p>
        </p:txBody>
      </p:sp>
      <p:sp>
        <p:nvSpPr>
          <p:cNvPr id="9" name="Obdélník 8">
            <a:extLst>
              <a:ext uri="{FF2B5EF4-FFF2-40B4-BE49-F238E27FC236}">
                <a16:creationId xmlns:a16="http://schemas.microsoft.com/office/drawing/2014/main" id="{C480604D-CABC-4530-B939-CA8AD7E8D9AE}"/>
              </a:ext>
            </a:extLst>
          </p:cNvPr>
          <p:cNvSpPr>
            <a:spLocks noChangeArrowheads="1"/>
          </p:cNvSpPr>
          <p:nvPr/>
        </p:nvSpPr>
        <p:spPr bwMode="auto">
          <a:xfrm>
            <a:off x="4953000" y="3200400"/>
            <a:ext cx="3810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cs-CZ" dirty="0"/>
              <a:t>(50,000 (300-250) will be reimbursed in 2.5 years, while the investment will continue to operate for another 1.5 years)</a:t>
            </a:r>
            <a:endParaRPr lang="cs-CZ" altLang="cs-CZ"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EAAD7DA9-852F-48D8-9F2D-E368AA8F9D85}"/>
              </a:ext>
            </a:extLst>
          </p:cNvPr>
          <p:cNvSpPr>
            <a:spLocks noGrp="1" noChangeArrowheads="1"/>
          </p:cNvSpPr>
          <p:nvPr>
            <p:ph type="title" idx="4294967295"/>
          </p:nvPr>
        </p:nvSpPr>
        <p:spPr>
          <a:xfrm>
            <a:off x="0" y="274638"/>
            <a:ext cx="8229600" cy="1143000"/>
          </a:xfrm>
        </p:spPr>
        <p:txBody>
          <a:bodyPr/>
          <a:lstStyle/>
          <a:p>
            <a:pPr eaLnBrk="1" hangingPunct="1"/>
            <a:r>
              <a:rPr lang="en-GB" altLang="cs-CZ" sz="3600" b="1" dirty="0"/>
              <a:t>Task</a:t>
            </a:r>
            <a:r>
              <a:rPr lang="cs-CZ" altLang="cs-CZ" sz="3600" b="1" dirty="0"/>
              <a:t> 2</a:t>
            </a:r>
            <a:endParaRPr lang="cs-CZ" altLang="cs-CZ" dirty="0"/>
          </a:p>
        </p:txBody>
      </p:sp>
      <p:sp>
        <p:nvSpPr>
          <p:cNvPr id="9219" name="Rectangle 3">
            <a:extLst>
              <a:ext uri="{FF2B5EF4-FFF2-40B4-BE49-F238E27FC236}">
                <a16:creationId xmlns:a16="http://schemas.microsoft.com/office/drawing/2014/main" id="{1846BA0E-D3DE-49BB-BE69-9B41E2D86D33}"/>
              </a:ext>
            </a:extLst>
          </p:cNvPr>
          <p:cNvSpPr>
            <a:spLocks noGrp="1" noChangeArrowheads="1"/>
          </p:cNvSpPr>
          <p:nvPr>
            <p:ph idx="4294967295"/>
          </p:nvPr>
        </p:nvSpPr>
        <p:spPr>
          <a:xfrm>
            <a:off x="0" y="1600200"/>
            <a:ext cx="8229600" cy="4525963"/>
          </a:xfrm>
        </p:spPr>
        <p:txBody>
          <a:bodyPr/>
          <a:lstStyle/>
          <a:p>
            <a:pPr algn="just">
              <a:spcBef>
                <a:spcPct val="0"/>
              </a:spcBef>
            </a:pPr>
            <a:r>
              <a:rPr lang="en-US" altLang="cs-CZ" sz="2000" dirty="0" smtClean="0"/>
              <a:t>Compare the advantages of individual investment alternatives by discounting future costs. Here's an example, with one-off costs being spent in 0 and costing capital at 14%.</a:t>
            </a:r>
          </a:p>
          <a:p>
            <a:pPr algn="just">
              <a:spcBef>
                <a:spcPct val="0"/>
              </a:spcBef>
            </a:pPr>
            <a:r>
              <a:rPr lang="en-US" altLang="cs-CZ" sz="2000" dirty="0" smtClean="0"/>
              <a:t>To calculate the calculation tables for the individual variants:</a:t>
            </a:r>
            <a:endParaRPr lang="cs-CZ" altLang="cs-CZ" sz="2000" dirty="0"/>
          </a:p>
        </p:txBody>
      </p:sp>
      <p:graphicFrame>
        <p:nvGraphicFramePr>
          <p:cNvPr id="6285" name="Group 141">
            <a:extLst>
              <a:ext uri="{FF2B5EF4-FFF2-40B4-BE49-F238E27FC236}">
                <a16:creationId xmlns:a16="http://schemas.microsoft.com/office/drawing/2014/main" id="{E3C765C1-7CD5-43BC-A1EA-1045683A4E22}"/>
              </a:ext>
            </a:extLst>
          </p:cNvPr>
          <p:cNvGraphicFramePr>
            <a:graphicFrameLocks noGrp="1"/>
          </p:cNvGraphicFramePr>
          <p:nvPr>
            <p:extLst>
              <p:ext uri="{D42A27DB-BD31-4B8C-83A1-F6EECF244321}">
                <p14:modId xmlns:p14="http://schemas.microsoft.com/office/powerpoint/2010/main" val="67928576"/>
              </p:ext>
            </p:extLst>
          </p:nvPr>
        </p:nvGraphicFramePr>
        <p:xfrm>
          <a:off x="1866900" y="3733800"/>
          <a:ext cx="5410200" cy="2332038"/>
        </p:xfrm>
        <a:graphic>
          <a:graphicData uri="http://schemas.openxmlformats.org/drawingml/2006/table">
            <a:tbl>
              <a:tblPr/>
              <a:tblGrid>
                <a:gridCol w="1428750">
                  <a:extLst>
                    <a:ext uri="{9D8B030D-6E8A-4147-A177-3AD203B41FA5}">
                      <a16:colId xmlns:a16="http://schemas.microsoft.com/office/drawing/2014/main" val="20000"/>
                    </a:ext>
                  </a:extLst>
                </a:gridCol>
                <a:gridCol w="960438">
                  <a:extLst>
                    <a:ext uri="{9D8B030D-6E8A-4147-A177-3AD203B41FA5}">
                      <a16:colId xmlns:a16="http://schemas.microsoft.com/office/drawing/2014/main" val="20001"/>
                    </a:ext>
                  </a:extLst>
                </a:gridCol>
                <a:gridCol w="1316037">
                  <a:extLst>
                    <a:ext uri="{9D8B030D-6E8A-4147-A177-3AD203B41FA5}">
                      <a16:colId xmlns:a16="http://schemas.microsoft.com/office/drawing/2014/main" val="20002"/>
                    </a:ext>
                  </a:extLst>
                </a:gridCol>
                <a:gridCol w="1704975">
                  <a:extLst>
                    <a:ext uri="{9D8B030D-6E8A-4147-A177-3AD203B41FA5}">
                      <a16:colId xmlns:a16="http://schemas.microsoft.com/office/drawing/2014/main" val="20003"/>
                    </a:ext>
                  </a:extLst>
                </a:gridCol>
              </a:tblGrid>
              <a:tr h="51823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dirty="0" err="1" smtClean="0">
                          <a:ln>
                            <a:noFill/>
                          </a:ln>
                          <a:solidFill>
                            <a:schemeClr val="tx1"/>
                          </a:solidFill>
                          <a:effectLst/>
                          <a:latin typeface="+mn-lt"/>
                          <a:cs typeface="Times New Roman" pitchFamily="18" charset="0"/>
                        </a:rPr>
                        <a:t>Year</a:t>
                      </a:r>
                      <a:endParaRPr kumimoji="0" lang="cs-CZ" sz="1400" b="1" i="0" u="none" strike="noStrike" cap="none" normalizeH="0" baseline="0" dirty="0">
                        <a:ln>
                          <a:noFill/>
                        </a:ln>
                        <a:solidFill>
                          <a:schemeClr val="tx1"/>
                        </a:solidFill>
                        <a:effectLst/>
                        <a:latin typeface="+mn-lt"/>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dirty="0" err="1" smtClean="0">
                          <a:ln>
                            <a:noFill/>
                          </a:ln>
                          <a:solidFill>
                            <a:schemeClr val="tx1"/>
                          </a:solidFill>
                          <a:effectLst/>
                          <a:latin typeface="+mn-lt"/>
                          <a:cs typeface="Times New Roman" pitchFamily="18" charset="0"/>
                        </a:rPr>
                        <a:t>Costs</a:t>
                      </a:r>
                      <a:endParaRPr kumimoji="0" lang="cs-CZ" sz="1400" b="1" i="0" u="none" strike="noStrike" cap="none" normalizeH="0" baseline="0" dirty="0">
                        <a:ln>
                          <a:noFill/>
                        </a:ln>
                        <a:solidFill>
                          <a:schemeClr val="tx1"/>
                        </a:solidFill>
                        <a:effectLst/>
                        <a:latin typeface="+mn-lt"/>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dirty="0" err="1" smtClean="0">
                          <a:ln>
                            <a:noFill/>
                          </a:ln>
                          <a:solidFill>
                            <a:schemeClr val="tx1"/>
                          </a:solidFill>
                          <a:effectLst/>
                          <a:latin typeface="+mn-lt"/>
                          <a:cs typeface="Times New Roman" pitchFamily="18" charset="0"/>
                        </a:rPr>
                        <a:t>Discont</a:t>
                      </a:r>
                      <a:r>
                        <a:rPr kumimoji="0" lang="cs-CZ" sz="1400" b="1" i="0" u="none" strike="noStrike" cap="none" normalizeH="0" baseline="0" dirty="0" smtClean="0">
                          <a:ln>
                            <a:noFill/>
                          </a:ln>
                          <a:solidFill>
                            <a:schemeClr val="tx1"/>
                          </a:solidFill>
                          <a:effectLst/>
                          <a:latin typeface="+mn-lt"/>
                          <a:cs typeface="Times New Roman" pitchFamily="18" charset="0"/>
                        </a:rPr>
                        <a:t> </a:t>
                      </a:r>
                      <a:r>
                        <a:rPr kumimoji="0" lang="cs-CZ" sz="1400" b="1" i="0" u="none" strike="noStrike" cap="none" normalizeH="0" baseline="0" dirty="0" err="1" smtClean="0">
                          <a:ln>
                            <a:noFill/>
                          </a:ln>
                          <a:solidFill>
                            <a:schemeClr val="tx1"/>
                          </a:solidFill>
                          <a:effectLst/>
                          <a:latin typeface="+mn-lt"/>
                          <a:cs typeface="Times New Roman" pitchFamily="18" charset="0"/>
                        </a:rPr>
                        <a:t>rate</a:t>
                      </a:r>
                      <a:endParaRPr kumimoji="0" lang="cs-CZ" sz="1400" b="1" i="0" u="none" strike="noStrike" cap="none" normalizeH="0" baseline="0" dirty="0">
                        <a:ln>
                          <a:noFill/>
                        </a:ln>
                        <a:solidFill>
                          <a:schemeClr val="tx1"/>
                        </a:solidFill>
                        <a:effectLst/>
                        <a:latin typeface="+mn-lt"/>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mn-lt"/>
                          <a:cs typeface="Times New Roman" pitchFamily="18" charset="0"/>
                        </a:rPr>
                        <a:t>(14 %)</a:t>
                      </a:r>
                      <a:endParaRPr kumimoji="0" lang="cs-CZ" sz="1400" b="1" i="0" u="none" strike="noStrike" cap="none" normalizeH="0" baseline="0" dirty="0">
                        <a:ln>
                          <a:noFill/>
                        </a:ln>
                        <a:solidFill>
                          <a:schemeClr val="tx1"/>
                        </a:solidFill>
                        <a:effectLst/>
                        <a:latin typeface="+mn-lt"/>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dirty="0" err="1" smtClean="0">
                          <a:ln>
                            <a:noFill/>
                          </a:ln>
                          <a:solidFill>
                            <a:schemeClr val="tx1"/>
                          </a:solidFill>
                          <a:effectLst/>
                          <a:latin typeface="+mn-lt"/>
                          <a:cs typeface="Times New Roman" pitchFamily="18" charset="0"/>
                        </a:rPr>
                        <a:t>Disconted</a:t>
                      </a:r>
                      <a:r>
                        <a:rPr kumimoji="0" lang="cs-CZ" sz="1400" b="1" i="0" u="none" strike="noStrike" cap="none" normalizeH="0" baseline="0" dirty="0" smtClean="0">
                          <a:ln>
                            <a:noFill/>
                          </a:ln>
                          <a:solidFill>
                            <a:schemeClr val="tx1"/>
                          </a:solidFill>
                          <a:effectLst/>
                          <a:latin typeface="+mn-lt"/>
                          <a:cs typeface="Times New Roman" pitchFamily="18" charset="0"/>
                        </a:rPr>
                        <a:t> </a:t>
                      </a:r>
                      <a:r>
                        <a:rPr kumimoji="0" lang="cs-CZ" sz="1400" b="1" i="0" u="none" strike="noStrike" cap="none" normalizeH="0" baseline="0" dirty="0" err="1" smtClean="0">
                          <a:ln>
                            <a:noFill/>
                          </a:ln>
                          <a:solidFill>
                            <a:schemeClr val="tx1"/>
                          </a:solidFill>
                          <a:effectLst/>
                          <a:latin typeface="+mn-lt"/>
                          <a:cs typeface="Times New Roman" pitchFamily="18" charset="0"/>
                        </a:rPr>
                        <a:t>costs</a:t>
                      </a:r>
                      <a:endParaRPr kumimoji="0" lang="cs-CZ" sz="1400" b="1" i="0" u="none" strike="noStrike" cap="none" normalizeH="0" baseline="0" dirty="0">
                        <a:ln>
                          <a:noFill/>
                        </a:ln>
                        <a:solidFill>
                          <a:schemeClr val="tx1"/>
                        </a:solidFill>
                        <a:effectLst/>
                        <a:latin typeface="+mn-lt"/>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871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2000" b="1" i="0" u="none" strike="noStrike" cap="none" normalizeH="0" baseline="0" dirty="0">
                          <a:ln>
                            <a:noFill/>
                          </a:ln>
                          <a:solidFill>
                            <a:schemeClr val="tx1"/>
                          </a:solidFill>
                          <a:effectLst/>
                          <a:latin typeface="Times New Roman" pitchFamily="18" charset="0"/>
                          <a:cs typeface="Times New Roman" pitchFamily="18" charset="0"/>
                        </a:rPr>
                        <a:t>0</a:t>
                      </a:r>
                      <a:endParaRPr kumimoji="0" lang="cs-CZ" sz="2000" b="1" i="0" u="none" strike="noStrike" cap="none" normalizeH="0" baseline="0" dirty="0">
                        <a:ln>
                          <a:noFill/>
                        </a:ln>
                        <a:solidFill>
                          <a:schemeClr val="tx1"/>
                        </a:solidFill>
                        <a:effectLst/>
                        <a:latin typeface="Arial"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cs-CZ" sz="2000" b="1" i="0" u="none" strike="noStrike" cap="none" normalizeH="0" baseline="0" dirty="0">
                        <a:ln>
                          <a:noFill/>
                        </a:ln>
                        <a:solidFill>
                          <a:schemeClr val="tx1"/>
                        </a:solidFill>
                        <a:effectLst/>
                        <a:latin typeface="Arial"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2000" b="1" i="0" u="none" strike="noStrike" cap="none" normalizeH="0" baseline="0" dirty="0">
                          <a:ln>
                            <a:noFill/>
                          </a:ln>
                          <a:solidFill>
                            <a:schemeClr val="tx1"/>
                          </a:solidFill>
                          <a:effectLst/>
                          <a:latin typeface="Times New Roman" pitchFamily="18" charset="0"/>
                          <a:cs typeface="Times New Roman" pitchFamily="18" charset="0"/>
                        </a:rPr>
                        <a:t>1,0000</a:t>
                      </a:r>
                      <a:endParaRPr kumimoji="0" lang="cs-CZ" sz="2000" b="1" i="0" u="none" strike="noStrike" cap="none" normalizeH="0" baseline="0" dirty="0">
                        <a:ln>
                          <a:noFill/>
                        </a:ln>
                        <a:solidFill>
                          <a:schemeClr val="tx1"/>
                        </a:solidFill>
                        <a:effectLst/>
                        <a:latin typeface="Arial"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cs-CZ" sz="2000" b="1" i="0" u="none" strike="noStrike" cap="none" normalizeH="0" baseline="0" dirty="0">
                        <a:ln>
                          <a:noFill/>
                        </a:ln>
                        <a:solidFill>
                          <a:schemeClr val="tx1"/>
                        </a:solidFill>
                        <a:effectLst/>
                        <a:latin typeface="Arial"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2504">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2000" b="1" i="0" u="none" strike="noStrike" cap="none" normalizeH="0" baseline="0" dirty="0">
                          <a:ln>
                            <a:noFill/>
                          </a:ln>
                          <a:solidFill>
                            <a:schemeClr val="tx1"/>
                          </a:solidFill>
                          <a:effectLst/>
                          <a:latin typeface="Times New Roman" pitchFamily="18" charset="0"/>
                          <a:cs typeface="Times New Roman" pitchFamily="18" charset="0"/>
                        </a:rPr>
                        <a:t>1</a:t>
                      </a:r>
                      <a:endParaRPr kumimoji="0" lang="cs-CZ" sz="2000" b="1" i="0" u="none" strike="noStrike" cap="none" normalizeH="0" baseline="0" dirty="0">
                        <a:ln>
                          <a:noFill/>
                        </a:ln>
                        <a:solidFill>
                          <a:schemeClr val="tx1"/>
                        </a:solidFill>
                        <a:effectLst/>
                        <a:latin typeface="Arial"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cs-CZ" sz="2000" b="1" i="0" u="none" strike="noStrike" cap="none" normalizeH="0" baseline="0" dirty="0">
                        <a:ln>
                          <a:noFill/>
                        </a:ln>
                        <a:solidFill>
                          <a:schemeClr val="tx1"/>
                        </a:solidFill>
                        <a:effectLst/>
                        <a:latin typeface="Arial"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2000" b="1" i="0" u="none" strike="noStrike" cap="none" normalizeH="0" baseline="0" dirty="0">
                          <a:ln>
                            <a:noFill/>
                          </a:ln>
                          <a:solidFill>
                            <a:schemeClr val="tx1"/>
                          </a:solidFill>
                          <a:effectLst/>
                          <a:latin typeface="Times New Roman" pitchFamily="18" charset="0"/>
                          <a:cs typeface="Times New Roman" pitchFamily="18" charset="0"/>
                        </a:rPr>
                        <a:t>0,8772</a:t>
                      </a:r>
                      <a:endParaRPr kumimoji="0" lang="cs-CZ" sz="2000" b="1" i="0" u="none" strike="noStrike" cap="none" normalizeH="0" baseline="0" dirty="0">
                        <a:ln>
                          <a:noFill/>
                        </a:ln>
                        <a:solidFill>
                          <a:schemeClr val="tx1"/>
                        </a:solidFill>
                        <a:effectLst/>
                        <a:latin typeface="Arial"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cs-CZ" sz="2000" b="1" i="0" u="none" strike="noStrike" cap="none" normalizeH="0" baseline="0" dirty="0">
                        <a:ln>
                          <a:noFill/>
                        </a:ln>
                        <a:solidFill>
                          <a:schemeClr val="tx1"/>
                        </a:solidFill>
                        <a:effectLst/>
                        <a:latin typeface="Arial"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6294">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2000" b="1" i="0" u="none" strike="noStrike" cap="none" normalizeH="0" baseline="0" dirty="0">
                          <a:ln>
                            <a:noFill/>
                          </a:ln>
                          <a:solidFill>
                            <a:schemeClr val="tx1"/>
                          </a:solidFill>
                          <a:effectLst/>
                          <a:latin typeface="Times New Roman" pitchFamily="18" charset="0"/>
                          <a:cs typeface="Times New Roman" pitchFamily="18" charset="0"/>
                        </a:rPr>
                        <a:t>2</a:t>
                      </a:r>
                      <a:endParaRPr kumimoji="0" lang="cs-CZ" sz="2000" b="1" i="0" u="none" strike="noStrike" cap="none" normalizeH="0" baseline="0" dirty="0">
                        <a:ln>
                          <a:noFill/>
                        </a:ln>
                        <a:solidFill>
                          <a:schemeClr val="tx1"/>
                        </a:solidFill>
                        <a:effectLst/>
                        <a:latin typeface="Arial"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cs-CZ" sz="2000" b="1" i="0" u="none" strike="noStrike" cap="none" normalizeH="0" baseline="0" dirty="0">
                        <a:ln>
                          <a:noFill/>
                        </a:ln>
                        <a:solidFill>
                          <a:schemeClr val="tx1"/>
                        </a:solidFill>
                        <a:effectLst/>
                        <a:latin typeface="Arial"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lang="cs-CZ" sz="2000" b="1" i="0" u="none" strike="noStrike" dirty="0">
                          <a:solidFill>
                            <a:srgbClr val="000000"/>
                          </a:solidFill>
                          <a:latin typeface="Times New Roman" pitchFamily="18" charset="0"/>
                          <a:cs typeface="Times New Roman" pitchFamily="18" charset="0"/>
                        </a:rPr>
                        <a:t>0,7695</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cs-CZ" sz="2000" b="1" i="0" u="none" strike="noStrike" cap="none" normalizeH="0" baseline="0" dirty="0">
                        <a:ln>
                          <a:noFill/>
                        </a:ln>
                        <a:solidFill>
                          <a:schemeClr val="tx1"/>
                        </a:solidFill>
                        <a:effectLst/>
                        <a:latin typeface="Arial"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629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cs-CZ" sz="2000" b="1" i="0" u="none" strike="noStrike" cap="none" normalizeH="0" baseline="0" dirty="0">
                          <a:ln>
                            <a:noFill/>
                          </a:ln>
                          <a:solidFill>
                            <a:schemeClr val="tx1"/>
                          </a:solidFill>
                          <a:effectLst/>
                          <a:latin typeface="Arial" charset="0"/>
                        </a:rPr>
                        <a:t>…</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cs-CZ" sz="2000" b="1" i="0" u="none" strike="noStrike" cap="none" normalizeH="0" baseline="0" dirty="0">
                          <a:ln>
                            <a:noFill/>
                          </a:ln>
                          <a:solidFill>
                            <a:schemeClr val="tx1"/>
                          </a:solidFill>
                          <a:effectLst/>
                          <a:latin typeface="Arial" charset="0"/>
                        </a:rPr>
                        <a:t>…</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cs-CZ" sz="2000" b="1" i="0" u="none" strike="noStrike" cap="none" normalizeH="0" baseline="0" dirty="0">
                          <a:ln>
                            <a:noFill/>
                          </a:ln>
                          <a:solidFill>
                            <a:schemeClr val="tx1"/>
                          </a:solidFill>
                          <a:effectLst/>
                          <a:latin typeface="Arial" charset="0"/>
                        </a:rPr>
                        <a:t>…</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cs-CZ" sz="2000" b="1" i="0" u="none" strike="noStrike" cap="none" normalizeH="0" baseline="0" dirty="0">
                          <a:ln>
                            <a:noFill/>
                          </a:ln>
                          <a:solidFill>
                            <a:schemeClr val="tx1"/>
                          </a:solidFill>
                          <a:effectLst/>
                          <a:latin typeface="Arial" charset="0"/>
                        </a:rPr>
                        <a:t>…</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a:extLst>
              <a:ext uri="{FF2B5EF4-FFF2-40B4-BE49-F238E27FC236}">
                <a16:creationId xmlns:a16="http://schemas.microsoft.com/office/drawing/2014/main" id="{6FCED675-3BC0-44D8-A164-DF34A2940EF4}"/>
              </a:ext>
            </a:extLst>
          </p:cNvPr>
          <p:cNvSpPr>
            <a:spLocks noGrp="1"/>
          </p:cNvSpPr>
          <p:nvPr>
            <p:ph type="title" idx="4294967295"/>
          </p:nvPr>
        </p:nvSpPr>
        <p:spPr>
          <a:xfrm>
            <a:off x="0" y="274638"/>
            <a:ext cx="8229600" cy="1143000"/>
          </a:xfrm>
        </p:spPr>
        <p:txBody>
          <a:bodyPr/>
          <a:lstStyle/>
          <a:p>
            <a:pPr eaLnBrk="1" hangingPunct="1"/>
            <a:r>
              <a:rPr lang="en-GB" altLang="cs-CZ" b="1" dirty="0"/>
              <a:t>Task</a:t>
            </a:r>
            <a:r>
              <a:rPr lang="cs-CZ" altLang="cs-CZ" b="1" dirty="0"/>
              <a:t> 2</a:t>
            </a:r>
            <a:endParaRPr lang="cs-CZ" altLang="cs-CZ" dirty="0"/>
          </a:p>
        </p:txBody>
      </p:sp>
      <p:sp>
        <p:nvSpPr>
          <p:cNvPr id="10243" name="Zástupný symbol pro obsah 2">
            <a:extLst>
              <a:ext uri="{FF2B5EF4-FFF2-40B4-BE49-F238E27FC236}">
                <a16:creationId xmlns:a16="http://schemas.microsoft.com/office/drawing/2014/main" id="{E6F3E73B-76B3-4F1F-8202-BC8943A9F363}"/>
              </a:ext>
            </a:extLst>
          </p:cNvPr>
          <p:cNvSpPr>
            <a:spLocks noGrp="1"/>
          </p:cNvSpPr>
          <p:nvPr>
            <p:ph idx="4294967295"/>
          </p:nvPr>
        </p:nvSpPr>
        <p:spPr>
          <a:xfrm>
            <a:off x="0" y="1600200"/>
            <a:ext cx="8229600" cy="4525963"/>
          </a:xfrm>
        </p:spPr>
        <p:txBody>
          <a:bodyPr/>
          <a:lstStyle/>
          <a:p>
            <a:pPr marL="609600" indent="-609600" eaLnBrk="1" hangingPunct="1"/>
            <a:r>
              <a:rPr lang="cs-CZ" altLang="cs-CZ" sz="2800" dirty="0" err="1" smtClean="0"/>
              <a:t>Option</a:t>
            </a:r>
            <a:r>
              <a:rPr lang="cs-CZ" altLang="cs-CZ" sz="2800" dirty="0" smtClean="0"/>
              <a:t> </a:t>
            </a:r>
            <a:r>
              <a:rPr lang="cs-CZ" altLang="cs-CZ" sz="2800" dirty="0"/>
              <a:t>A</a:t>
            </a:r>
          </a:p>
        </p:txBody>
      </p:sp>
      <p:graphicFrame>
        <p:nvGraphicFramePr>
          <p:cNvPr id="8" name="Tabulka 7">
            <a:extLst>
              <a:ext uri="{FF2B5EF4-FFF2-40B4-BE49-F238E27FC236}">
                <a16:creationId xmlns:a16="http://schemas.microsoft.com/office/drawing/2014/main" id="{8AA9B49F-EC0A-4DB6-BE08-74103375CACF}"/>
              </a:ext>
            </a:extLst>
          </p:cNvPr>
          <p:cNvGraphicFramePr>
            <a:graphicFrameLocks noGrp="1"/>
          </p:cNvGraphicFramePr>
          <p:nvPr>
            <p:extLst>
              <p:ext uri="{D42A27DB-BD31-4B8C-83A1-F6EECF244321}">
                <p14:modId xmlns:p14="http://schemas.microsoft.com/office/powerpoint/2010/main" val="3094936513"/>
              </p:ext>
            </p:extLst>
          </p:nvPr>
        </p:nvGraphicFramePr>
        <p:xfrm>
          <a:off x="1371600" y="2133600"/>
          <a:ext cx="6400800" cy="2819399"/>
        </p:xfrm>
        <a:graphic>
          <a:graphicData uri="http://schemas.openxmlformats.org/drawingml/2006/table">
            <a:tbl>
              <a:tblPr/>
              <a:tblGrid>
                <a:gridCol w="1199163">
                  <a:extLst>
                    <a:ext uri="{9D8B030D-6E8A-4147-A177-3AD203B41FA5}">
                      <a16:colId xmlns:a16="http://schemas.microsoft.com/office/drawing/2014/main" val="20000"/>
                    </a:ext>
                  </a:extLst>
                </a:gridCol>
                <a:gridCol w="1246499">
                  <a:extLst>
                    <a:ext uri="{9D8B030D-6E8A-4147-A177-3AD203B41FA5}">
                      <a16:colId xmlns:a16="http://schemas.microsoft.com/office/drawing/2014/main" val="20001"/>
                    </a:ext>
                  </a:extLst>
                </a:gridCol>
                <a:gridCol w="1388505">
                  <a:extLst>
                    <a:ext uri="{9D8B030D-6E8A-4147-A177-3AD203B41FA5}">
                      <a16:colId xmlns:a16="http://schemas.microsoft.com/office/drawing/2014/main" val="20002"/>
                    </a:ext>
                  </a:extLst>
                </a:gridCol>
                <a:gridCol w="2566633">
                  <a:extLst>
                    <a:ext uri="{9D8B030D-6E8A-4147-A177-3AD203B41FA5}">
                      <a16:colId xmlns:a16="http://schemas.microsoft.com/office/drawing/2014/main" val="20003"/>
                    </a:ext>
                  </a:extLst>
                </a:gridCol>
              </a:tblGrid>
              <a:tr h="541324">
                <a:tc>
                  <a:txBody>
                    <a:bodyPr/>
                    <a:lstStyle/>
                    <a:p>
                      <a:pPr algn="ctr" fontAlgn="t"/>
                      <a:r>
                        <a:rPr lang="cs-CZ" sz="2000" b="1" i="0" u="none" strike="noStrike" dirty="0" err="1" smtClean="0">
                          <a:solidFill>
                            <a:srgbClr val="000000"/>
                          </a:solidFill>
                          <a:latin typeface="Calibri"/>
                        </a:rPr>
                        <a:t>Year</a:t>
                      </a:r>
                      <a:endParaRPr lang="cs-CZ" sz="2000" b="1" i="0" u="none" strike="noStrike" dirty="0">
                        <a:solidFill>
                          <a:srgbClr val="000000"/>
                        </a:solidFill>
                        <a:latin typeface="Calibri"/>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dirty="0" err="1" smtClean="0">
                          <a:solidFill>
                            <a:srgbClr val="000000"/>
                          </a:solidFill>
                          <a:latin typeface="Calibri"/>
                        </a:rPr>
                        <a:t>Costs</a:t>
                      </a:r>
                      <a:endParaRPr lang="cs-CZ" sz="2000" b="1" i="0" u="none" strike="noStrike" dirty="0">
                        <a:solidFill>
                          <a:srgbClr val="000000"/>
                        </a:solidFill>
                        <a:latin typeface="Calibri"/>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dirty="0" err="1" smtClean="0">
                          <a:solidFill>
                            <a:srgbClr val="000000"/>
                          </a:solidFill>
                          <a:latin typeface="Calibri"/>
                        </a:rPr>
                        <a:t>Discont</a:t>
                      </a:r>
                      <a:r>
                        <a:rPr lang="cs-CZ" sz="2000" b="1" i="0" u="none" strike="noStrike" baseline="0" dirty="0" smtClean="0">
                          <a:solidFill>
                            <a:srgbClr val="000000"/>
                          </a:solidFill>
                          <a:latin typeface="Calibri"/>
                        </a:rPr>
                        <a:t> </a:t>
                      </a:r>
                      <a:r>
                        <a:rPr lang="cs-CZ" sz="2000" b="1" i="0" u="none" strike="noStrike" baseline="0" dirty="0" err="1" smtClean="0">
                          <a:solidFill>
                            <a:srgbClr val="000000"/>
                          </a:solidFill>
                          <a:latin typeface="Calibri"/>
                        </a:rPr>
                        <a:t>rate</a:t>
                      </a:r>
                      <a:endParaRPr lang="cs-CZ" sz="2000" b="1" i="0" u="none" strike="noStrike" dirty="0">
                        <a:solidFill>
                          <a:srgbClr val="000000"/>
                        </a:solidFill>
                        <a:latin typeface="Calibri"/>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dirty="0" err="1" smtClean="0">
                          <a:solidFill>
                            <a:srgbClr val="000000"/>
                          </a:solidFill>
                          <a:latin typeface="+mn-lt"/>
                        </a:rPr>
                        <a:t>Disconted</a:t>
                      </a:r>
                      <a:r>
                        <a:rPr lang="cs-CZ" sz="2000" b="1" i="0" u="none" strike="noStrike" dirty="0" smtClean="0">
                          <a:solidFill>
                            <a:srgbClr val="000000"/>
                          </a:solidFill>
                          <a:latin typeface="+mn-lt"/>
                        </a:rPr>
                        <a:t> </a:t>
                      </a:r>
                      <a:r>
                        <a:rPr lang="cs-CZ" sz="2000" b="1" i="0" u="none" strike="noStrike" dirty="0" err="1" smtClean="0">
                          <a:solidFill>
                            <a:srgbClr val="000000"/>
                          </a:solidFill>
                          <a:latin typeface="+mn-lt"/>
                        </a:rPr>
                        <a:t>costs</a:t>
                      </a:r>
                      <a:endParaRPr lang="cs-CZ" sz="2000" b="1" i="0" u="none" strike="noStrike" dirty="0">
                        <a:solidFill>
                          <a:srgbClr val="000000"/>
                        </a:solidFill>
                        <a:latin typeface="+mn-lt"/>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93690">
                <a:tc>
                  <a:txBody>
                    <a:bodyPr/>
                    <a:lstStyle/>
                    <a:p>
                      <a:pPr algn="ctr" fontAlgn="t"/>
                      <a:r>
                        <a:rPr lang="cs-CZ" sz="2000" b="1" i="0" u="none" strike="noStrike">
                          <a:solidFill>
                            <a:srgbClr val="000000"/>
                          </a:solidFill>
                          <a:latin typeface="Calibri"/>
                        </a:rPr>
                        <a:t>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250000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250000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43967">
                <a:tc>
                  <a:txBody>
                    <a:bodyPr/>
                    <a:lstStyle/>
                    <a:p>
                      <a:pPr algn="ctr" fontAlgn="t"/>
                      <a:r>
                        <a:rPr lang="cs-CZ" sz="2000" b="1" i="0" u="none" strike="noStrike">
                          <a:solidFill>
                            <a:srgbClr val="000000"/>
                          </a:solidFill>
                          <a:latin typeface="Calibri"/>
                        </a:rPr>
                        <a:t>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160000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0,8772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140352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43967">
                <a:tc>
                  <a:txBody>
                    <a:bodyPr/>
                    <a:lstStyle/>
                    <a:p>
                      <a:pPr algn="ctr" fontAlgn="t"/>
                      <a:r>
                        <a:rPr lang="cs-CZ" sz="2000" b="1" i="0" u="none" strike="noStrike">
                          <a:solidFill>
                            <a:srgbClr val="000000"/>
                          </a:solidFill>
                          <a:latin typeface="Calibri"/>
                        </a:rPr>
                        <a:t>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160000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dirty="0">
                          <a:solidFill>
                            <a:srgbClr val="000000"/>
                          </a:solidFill>
                          <a:latin typeface="Calibri"/>
                        </a:rPr>
                        <a:t>0,7695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123120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43967">
                <a:tc>
                  <a:txBody>
                    <a:bodyPr/>
                    <a:lstStyle/>
                    <a:p>
                      <a:pPr algn="ctr" fontAlgn="t"/>
                      <a:r>
                        <a:rPr lang="cs-CZ" sz="2000" b="1" i="0" u="none" strike="noStrike">
                          <a:solidFill>
                            <a:srgbClr val="000000"/>
                          </a:solidFill>
                          <a:latin typeface="Calibri"/>
                        </a:rPr>
                        <a:t>3</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160000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0,675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108000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60370">
                <a:tc>
                  <a:txBody>
                    <a:bodyPr/>
                    <a:lstStyle/>
                    <a:p>
                      <a:pPr algn="ctr" fontAlgn="t"/>
                      <a:r>
                        <a:rPr lang="cs-CZ" sz="2000" b="1" i="0" u="none" strike="noStrike">
                          <a:solidFill>
                            <a:srgbClr val="000000"/>
                          </a:solidFill>
                          <a:latin typeface="Calibri"/>
                        </a:rPr>
                        <a:t>4</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160000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0,5921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94736</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92114">
                <a:tc>
                  <a:txBody>
                    <a:bodyPr/>
                    <a:lstStyle/>
                    <a:p>
                      <a:pPr algn="ctr" fontAlgn="b"/>
                      <a:endParaRPr lang="cs-CZ" sz="1800" b="1" i="0" u="none" strike="noStrike">
                        <a:solidFill>
                          <a:srgbClr val="000000"/>
                        </a:solidFill>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cs-CZ" sz="1800" b="1" i="0" u="none" strike="noStrike">
                          <a:solidFill>
                            <a:srgbClr val="000000"/>
                          </a:solidFill>
                          <a:latin typeface="Calibri"/>
                        </a:rPr>
                        <a:t>890 000</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cs-CZ" sz="1800" b="1" i="0" u="none" strike="noStrike">
                        <a:solidFill>
                          <a:srgbClr val="000000"/>
                        </a:solidFill>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cs-CZ" sz="1800" b="1" i="0" u="none" strike="noStrike" dirty="0">
                          <a:solidFill>
                            <a:srgbClr val="000000"/>
                          </a:solidFill>
                          <a:latin typeface="Calibri"/>
                        </a:rPr>
                        <a:t>716208</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a:extLst>
              <a:ext uri="{FF2B5EF4-FFF2-40B4-BE49-F238E27FC236}">
                <a16:creationId xmlns:a16="http://schemas.microsoft.com/office/drawing/2014/main" id="{DB0B3790-0D0D-4A42-AE36-C9EE37E3F8D2}"/>
              </a:ext>
            </a:extLst>
          </p:cNvPr>
          <p:cNvSpPr>
            <a:spLocks noGrp="1"/>
          </p:cNvSpPr>
          <p:nvPr>
            <p:ph type="title" idx="4294967295"/>
          </p:nvPr>
        </p:nvSpPr>
        <p:spPr>
          <a:xfrm>
            <a:off x="0" y="274638"/>
            <a:ext cx="8229600" cy="1143000"/>
          </a:xfrm>
        </p:spPr>
        <p:txBody>
          <a:bodyPr/>
          <a:lstStyle/>
          <a:p>
            <a:pPr eaLnBrk="1" hangingPunct="1"/>
            <a:r>
              <a:rPr lang="en-GB" altLang="cs-CZ" b="1" dirty="0"/>
              <a:t>Task</a:t>
            </a:r>
            <a:r>
              <a:rPr lang="cs-CZ" altLang="cs-CZ" b="1" dirty="0"/>
              <a:t> 2</a:t>
            </a:r>
            <a:endParaRPr lang="cs-CZ" altLang="cs-CZ" dirty="0"/>
          </a:p>
        </p:txBody>
      </p:sp>
      <p:sp>
        <p:nvSpPr>
          <p:cNvPr id="11267" name="Zástupný symbol pro obsah 2">
            <a:extLst>
              <a:ext uri="{FF2B5EF4-FFF2-40B4-BE49-F238E27FC236}">
                <a16:creationId xmlns:a16="http://schemas.microsoft.com/office/drawing/2014/main" id="{BB10FC49-D670-4776-B41D-6D857F549591}"/>
              </a:ext>
            </a:extLst>
          </p:cNvPr>
          <p:cNvSpPr>
            <a:spLocks noGrp="1"/>
          </p:cNvSpPr>
          <p:nvPr>
            <p:ph idx="4294967295"/>
          </p:nvPr>
        </p:nvSpPr>
        <p:spPr>
          <a:xfrm>
            <a:off x="0" y="1600200"/>
            <a:ext cx="8229600" cy="4525963"/>
          </a:xfrm>
        </p:spPr>
        <p:txBody>
          <a:bodyPr/>
          <a:lstStyle/>
          <a:p>
            <a:pPr marL="609600" indent="-609600" eaLnBrk="1" hangingPunct="1"/>
            <a:r>
              <a:rPr lang="cs-CZ" altLang="cs-CZ" sz="2800" dirty="0" err="1" smtClean="0"/>
              <a:t>Option</a:t>
            </a:r>
            <a:r>
              <a:rPr lang="cs-CZ" altLang="cs-CZ" sz="2800" dirty="0" smtClean="0"/>
              <a:t> </a:t>
            </a:r>
            <a:r>
              <a:rPr lang="cs-CZ" altLang="cs-CZ" sz="2800" dirty="0"/>
              <a:t>B</a:t>
            </a:r>
          </a:p>
        </p:txBody>
      </p:sp>
      <p:sp>
        <p:nvSpPr>
          <p:cNvPr id="11268" name="Rectangle 300">
            <a:extLst>
              <a:ext uri="{FF2B5EF4-FFF2-40B4-BE49-F238E27FC236}">
                <a16:creationId xmlns:a16="http://schemas.microsoft.com/office/drawing/2014/main" id="{61B8BDEB-6FD3-406B-9055-C6701BC25548}"/>
              </a:ext>
            </a:extLst>
          </p:cNvPr>
          <p:cNvSpPr>
            <a:spLocks noChangeArrowheads="1"/>
          </p:cNvSpPr>
          <p:nvPr/>
        </p:nvSpPr>
        <p:spPr bwMode="auto">
          <a:xfrm>
            <a:off x="1181100" y="5029200"/>
            <a:ext cx="67818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tabLst>
                <a:tab pos="3690938" algn="l"/>
              </a:tabLst>
              <a:defRPr>
                <a:solidFill>
                  <a:schemeClr val="tx1"/>
                </a:solidFill>
                <a:latin typeface="Arial" panose="020B0604020202020204" pitchFamily="34" charset="0"/>
              </a:defRPr>
            </a:lvl1pPr>
            <a:lvl2pPr marL="742950" indent="-285750" eaLnBrk="0" hangingPunct="0">
              <a:tabLst>
                <a:tab pos="3690938" algn="l"/>
              </a:tabLst>
              <a:defRPr>
                <a:solidFill>
                  <a:schemeClr val="tx1"/>
                </a:solidFill>
                <a:latin typeface="Arial" panose="020B0604020202020204" pitchFamily="34" charset="0"/>
              </a:defRPr>
            </a:lvl2pPr>
            <a:lvl3pPr marL="1143000" indent="-228600" eaLnBrk="0" hangingPunct="0">
              <a:tabLst>
                <a:tab pos="3690938" algn="l"/>
              </a:tabLst>
              <a:defRPr>
                <a:solidFill>
                  <a:schemeClr val="tx1"/>
                </a:solidFill>
                <a:latin typeface="Arial" panose="020B0604020202020204" pitchFamily="34" charset="0"/>
              </a:defRPr>
            </a:lvl3pPr>
            <a:lvl4pPr marL="1600200" indent="-228600" eaLnBrk="0" hangingPunct="0">
              <a:tabLst>
                <a:tab pos="3690938" algn="l"/>
              </a:tabLst>
              <a:defRPr>
                <a:solidFill>
                  <a:schemeClr val="tx1"/>
                </a:solidFill>
                <a:latin typeface="Arial" panose="020B0604020202020204" pitchFamily="34" charset="0"/>
              </a:defRPr>
            </a:lvl4pPr>
            <a:lvl5pPr marL="2057400" indent="-228600" eaLnBrk="0" hangingPunct="0">
              <a:tabLst>
                <a:tab pos="3690938"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3690938"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3690938"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3690938"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3690938" algn="l"/>
              </a:tabLst>
              <a:defRPr>
                <a:solidFill>
                  <a:schemeClr val="tx1"/>
                </a:solidFill>
                <a:latin typeface="Arial" panose="020B0604020202020204" pitchFamily="34" charset="0"/>
              </a:defRPr>
            </a:lvl9pPr>
          </a:lstStyle>
          <a:p>
            <a:pPr algn="just"/>
            <a:r>
              <a:rPr lang="en-US" altLang="cs-CZ" dirty="0"/>
              <a:t>Again, variant B (716208 for A vs. 707932 for B) is preferred. This is particularly useful when operating costs vary from year to year.</a:t>
            </a:r>
          </a:p>
        </p:txBody>
      </p:sp>
      <p:graphicFrame>
        <p:nvGraphicFramePr>
          <p:cNvPr id="10" name="Tabulka 9">
            <a:extLst>
              <a:ext uri="{FF2B5EF4-FFF2-40B4-BE49-F238E27FC236}">
                <a16:creationId xmlns:a16="http://schemas.microsoft.com/office/drawing/2014/main" id="{40005860-E507-44B3-9043-98E0F778A2BD}"/>
              </a:ext>
            </a:extLst>
          </p:cNvPr>
          <p:cNvGraphicFramePr>
            <a:graphicFrameLocks noGrp="1"/>
          </p:cNvGraphicFramePr>
          <p:nvPr>
            <p:extLst>
              <p:ext uri="{D42A27DB-BD31-4B8C-83A1-F6EECF244321}">
                <p14:modId xmlns:p14="http://schemas.microsoft.com/office/powerpoint/2010/main" val="170827506"/>
              </p:ext>
            </p:extLst>
          </p:nvPr>
        </p:nvGraphicFramePr>
        <p:xfrm>
          <a:off x="1333500" y="2133600"/>
          <a:ext cx="6476999" cy="2666999"/>
        </p:xfrm>
        <a:graphic>
          <a:graphicData uri="http://schemas.openxmlformats.org/drawingml/2006/table">
            <a:tbl>
              <a:tblPr/>
              <a:tblGrid>
                <a:gridCol w="1213439">
                  <a:extLst>
                    <a:ext uri="{9D8B030D-6E8A-4147-A177-3AD203B41FA5}">
                      <a16:colId xmlns:a16="http://schemas.microsoft.com/office/drawing/2014/main" val="20000"/>
                    </a:ext>
                  </a:extLst>
                </a:gridCol>
                <a:gridCol w="1261338">
                  <a:extLst>
                    <a:ext uri="{9D8B030D-6E8A-4147-A177-3AD203B41FA5}">
                      <a16:colId xmlns:a16="http://schemas.microsoft.com/office/drawing/2014/main" val="20001"/>
                    </a:ext>
                  </a:extLst>
                </a:gridCol>
                <a:gridCol w="1405035">
                  <a:extLst>
                    <a:ext uri="{9D8B030D-6E8A-4147-A177-3AD203B41FA5}">
                      <a16:colId xmlns:a16="http://schemas.microsoft.com/office/drawing/2014/main" val="20002"/>
                    </a:ext>
                  </a:extLst>
                </a:gridCol>
                <a:gridCol w="2597187">
                  <a:extLst>
                    <a:ext uri="{9D8B030D-6E8A-4147-A177-3AD203B41FA5}">
                      <a16:colId xmlns:a16="http://schemas.microsoft.com/office/drawing/2014/main" val="20003"/>
                    </a:ext>
                  </a:extLst>
                </a:gridCol>
              </a:tblGrid>
              <a:tr h="386013">
                <a:tc>
                  <a:txBody>
                    <a:bodyPr/>
                    <a:lstStyle/>
                    <a:p>
                      <a:pPr algn="ctr" fontAlgn="t"/>
                      <a:r>
                        <a:rPr lang="cs-CZ" sz="2000" b="1" i="0" u="none" strike="noStrike" dirty="0" err="1" smtClean="0">
                          <a:solidFill>
                            <a:srgbClr val="000000"/>
                          </a:solidFill>
                          <a:latin typeface="Calibri"/>
                        </a:rPr>
                        <a:t>Year</a:t>
                      </a:r>
                      <a:endParaRPr lang="cs-CZ" sz="2000" b="1" i="0" u="none" strike="noStrike" dirty="0">
                        <a:solidFill>
                          <a:srgbClr val="000000"/>
                        </a:solidFill>
                        <a:latin typeface="Calibri"/>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dirty="0" err="1" smtClean="0">
                          <a:solidFill>
                            <a:srgbClr val="000000"/>
                          </a:solidFill>
                          <a:latin typeface="Calibri"/>
                        </a:rPr>
                        <a:t>Costs</a:t>
                      </a:r>
                      <a:endParaRPr lang="cs-CZ" sz="2000" b="1" i="0" u="none" strike="noStrike" dirty="0">
                        <a:solidFill>
                          <a:srgbClr val="000000"/>
                        </a:solidFill>
                        <a:latin typeface="Calibri"/>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dirty="0" err="1" smtClean="0">
                          <a:solidFill>
                            <a:srgbClr val="000000"/>
                          </a:solidFill>
                          <a:latin typeface="Calibri"/>
                        </a:rPr>
                        <a:t>Discont</a:t>
                      </a:r>
                      <a:r>
                        <a:rPr lang="cs-CZ" sz="2000" b="1" i="0" u="none" strike="noStrike" baseline="0" dirty="0" smtClean="0">
                          <a:solidFill>
                            <a:srgbClr val="000000"/>
                          </a:solidFill>
                          <a:latin typeface="Calibri"/>
                        </a:rPr>
                        <a:t> </a:t>
                      </a:r>
                      <a:r>
                        <a:rPr lang="cs-CZ" sz="2000" b="1" i="0" u="none" strike="noStrike" baseline="0" dirty="0" err="1" smtClean="0">
                          <a:solidFill>
                            <a:srgbClr val="000000"/>
                          </a:solidFill>
                          <a:latin typeface="Calibri"/>
                        </a:rPr>
                        <a:t>rate</a:t>
                      </a:r>
                      <a:endParaRPr lang="cs-CZ" sz="2000" b="1" i="0" u="none" strike="noStrike" dirty="0">
                        <a:solidFill>
                          <a:srgbClr val="000000"/>
                        </a:solidFill>
                        <a:latin typeface="Calibri"/>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dirty="0" err="1" smtClean="0">
                          <a:solidFill>
                            <a:srgbClr val="000000"/>
                          </a:solidFill>
                          <a:latin typeface="+mn-lt"/>
                        </a:rPr>
                        <a:t>Disconted</a:t>
                      </a:r>
                      <a:r>
                        <a:rPr lang="cs-CZ" sz="2000" b="1" i="0" u="none" strike="noStrike" dirty="0" smtClean="0">
                          <a:solidFill>
                            <a:srgbClr val="000000"/>
                          </a:solidFill>
                          <a:latin typeface="+mn-lt"/>
                        </a:rPr>
                        <a:t> </a:t>
                      </a:r>
                      <a:r>
                        <a:rPr lang="cs-CZ" sz="2000" b="1" i="0" u="none" strike="noStrike" dirty="0" err="1" smtClean="0">
                          <a:solidFill>
                            <a:srgbClr val="000000"/>
                          </a:solidFill>
                          <a:latin typeface="+mn-lt"/>
                        </a:rPr>
                        <a:t>costs</a:t>
                      </a:r>
                      <a:endParaRPr lang="cs-CZ" sz="2000" b="1" i="0" u="none" strike="noStrike" dirty="0">
                        <a:solidFill>
                          <a:srgbClr val="000000"/>
                        </a:solidFill>
                        <a:latin typeface="+mn-lt"/>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6013">
                <a:tc>
                  <a:txBody>
                    <a:bodyPr/>
                    <a:lstStyle/>
                    <a:p>
                      <a:pPr algn="ctr" fontAlgn="t"/>
                      <a:r>
                        <a:rPr lang="cs-CZ" sz="2000" b="1" i="0" u="none" strike="noStrike">
                          <a:solidFill>
                            <a:srgbClr val="000000"/>
                          </a:solidFill>
                          <a:latin typeface="Calibri"/>
                        </a:rPr>
                        <a:t>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300000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300000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6013">
                <a:tc>
                  <a:txBody>
                    <a:bodyPr/>
                    <a:lstStyle/>
                    <a:p>
                      <a:pPr algn="ctr" fontAlgn="t"/>
                      <a:r>
                        <a:rPr lang="cs-CZ" sz="2000" b="1" i="0" u="none" strike="noStrike">
                          <a:solidFill>
                            <a:srgbClr val="000000"/>
                          </a:solidFill>
                          <a:latin typeface="Calibri"/>
                        </a:rPr>
                        <a:t>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140000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0,8772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122808</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86013">
                <a:tc>
                  <a:txBody>
                    <a:bodyPr/>
                    <a:lstStyle/>
                    <a:p>
                      <a:pPr algn="ctr" fontAlgn="t"/>
                      <a:r>
                        <a:rPr lang="cs-CZ" sz="2000" b="1" i="0" u="none" strike="noStrike">
                          <a:solidFill>
                            <a:srgbClr val="000000"/>
                          </a:solidFill>
                          <a:latin typeface="Calibri"/>
                        </a:rPr>
                        <a:t>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140000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0,7695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107730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86013">
                <a:tc>
                  <a:txBody>
                    <a:bodyPr/>
                    <a:lstStyle/>
                    <a:p>
                      <a:pPr algn="ctr" fontAlgn="t"/>
                      <a:r>
                        <a:rPr lang="cs-CZ" sz="2000" b="1" i="0" u="none" strike="noStrike">
                          <a:solidFill>
                            <a:srgbClr val="000000"/>
                          </a:solidFill>
                          <a:latin typeface="Calibri"/>
                        </a:rPr>
                        <a:t>3</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140000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0,675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94500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86013">
                <a:tc>
                  <a:txBody>
                    <a:bodyPr/>
                    <a:lstStyle/>
                    <a:p>
                      <a:pPr algn="ctr" fontAlgn="t"/>
                      <a:r>
                        <a:rPr lang="cs-CZ" sz="2000" b="1" i="0" u="none" strike="noStrike">
                          <a:solidFill>
                            <a:srgbClr val="000000"/>
                          </a:solidFill>
                          <a:latin typeface="Calibri"/>
                        </a:rPr>
                        <a:t>4</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dirty="0">
                          <a:solidFill>
                            <a:srgbClr val="000000"/>
                          </a:solidFill>
                          <a:latin typeface="Calibri"/>
                        </a:rPr>
                        <a:t>140000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0,5921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cs-CZ" sz="2000" b="1" i="0" u="none" strike="noStrike">
                          <a:solidFill>
                            <a:srgbClr val="000000"/>
                          </a:solidFill>
                          <a:latin typeface="Calibri"/>
                        </a:rPr>
                        <a:t>82894</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50921">
                <a:tc>
                  <a:txBody>
                    <a:bodyPr/>
                    <a:lstStyle/>
                    <a:p>
                      <a:pPr algn="ctr" fontAlgn="b"/>
                      <a:endParaRPr lang="cs-CZ" sz="2000" b="1" i="0" u="none" strike="noStrike">
                        <a:solidFill>
                          <a:srgbClr val="000000"/>
                        </a:solidFill>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cs-CZ" sz="2000" b="1" i="0" u="none" strike="noStrike">
                          <a:solidFill>
                            <a:srgbClr val="000000"/>
                          </a:solidFill>
                          <a:latin typeface="Calibri"/>
                        </a:rPr>
                        <a:t>860 000</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cs-CZ" sz="2000" b="1" i="0" u="none" strike="noStrike" dirty="0">
                        <a:solidFill>
                          <a:srgbClr val="000000"/>
                        </a:solidFill>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cs-CZ" sz="2000" b="1" i="0" u="none" strike="noStrike" dirty="0">
                          <a:solidFill>
                            <a:srgbClr val="000000"/>
                          </a:solidFill>
                          <a:latin typeface="Calibri"/>
                        </a:rPr>
                        <a:t>707932</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DC814BDB-ECEC-44E5-87A1-1A75435B1D51}"/>
              </a:ext>
            </a:extLst>
          </p:cNvPr>
          <p:cNvSpPr>
            <a:spLocks noGrp="1" noChangeArrowheads="1"/>
          </p:cNvSpPr>
          <p:nvPr>
            <p:ph type="title"/>
          </p:nvPr>
        </p:nvSpPr>
        <p:spPr/>
        <p:txBody>
          <a:bodyPr>
            <a:normAutofit/>
          </a:bodyPr>
          <a:lstStyle/>
          <a:p>
            <a:pPr>
              <a:defRPr/>
            </a:pPr>
            <a:r>
              <a:rPr lang="en-GB" sz="4000" dirty="0"/>
              <a:t>Task </a:t>
            </a:r>
            <a:r>
              <a:rPr lang="cs-CZ" sz="4000" dirty="0"/>
              <a:t>3: </a:t>
            </a:r>
            <a:r>
              <a:rPr lang="en-US" sz="3200" b="1" dirty="0"/>
              <a:t>Evaluation of investment options - financial mathematical procedures</a:t>
            </a:r>
            <a:endParaRPr lang="cs-CZ" sz="4000" dirty="0"/>
          </a:p>
        </p:txBody>
      </p:sp>
      <p:sp>
        <p:nvSpPr>
          <p:cNvPr id="12291" name="Rectangle 3">
            <a:extLst>
              <a:ext uri="{FF2B5EF4-FFF2-40B4-BE49-F238E27FC236}">
                <a16:creationId xmlns:a16="http://schemas.microsoft.com/office/drawing/2014/main" id="{863A3879-4A7D-421F-AF0A-959AD1AF8466}"/>
              </a:ext>
            </a:extLst>
          </p:cNvPr>
          <p:cNvSpPr>
            <a:spLocks noGrp="1" noChangeArrowheads="1"/>
          </p:cNvSpPr>
          <p:nvPr>
            <p:ph idx="1"/>
          </p:nvPr>
        </p:nvSpPr>
        <p:spPr/>
        <p:txBody>
          <a:bodyPr/>
          <a:lstStyle/>
          <a:p>
            <a:r>
              <a:rPr lang="en-US" altLang="cs-CZ" sz="2400" dirty="0" smtClean="0"/>
              <a:t>The streams of monetary expenditures and cash receipts are assessed up to the end of their economic life or to a certain planning horizon.</a:t>
            </a:r>
            <a:endParaRPr lang="cs-CZ" altLang="cs-CZ" sz="2400" dirty="0" smtClean="0"/>
          </a:p>
          <a:p>
            <a:r>
              <a:rPr lang="cs-CZ" altLang="cs-CZ" sz="2400" i="1" dirty="0" err="1" smtClean="0"/>
              <a:t>Task</a:t>
            </a:r>
            <a:r>
              <a:rPr lang="en-US" altLang="cs-CZ" sz="2400" i="1" dirty="0" smtClean="0"/>
              <a:t>: There are two investment variants (A and B) for which the same capital expenditure is assumed to be CZK 1,000,000, but different distribution of annual net cash flows (see table). The cost of capital is 10%, the lifetime for both variants is the same (6 years). Compare these options.</a:t>
            </a:r>
            <a:endParaRPr lang="cs-CZ" altLang="cs-CZ"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2B1297F-B281-4491-B941-3A48843E3076}"/>
              </a:ext>
            </a:extLst>
          </p:cNvPr>
          <p:cNvSpPr>
            <a:spLocks noGrp="1" noChangeArrowheads="1"/>
          </p:cNvSpPr>
          <p:nvPr>
            <p:ph type="title" idx="4294967295"/>
          </p:nvPr>
        </p:nvSpPr>
        <p:spPr>
          <a:xfrm>
            <a:off x="0" y="274638"/>
            <a:ext cx="8229600" cy="1143000"/>
          </a:xfrm>
        </p:spPr>
        <p:txBody>
          <a:bodyPr/>
          <a:lstStyle/>
          <a:p>
            <a:pPr marL="838200" indent="-838200" eaLnBrk="1" hangingPunct="1"/>
            <a:r>
              <a:rPr lang="en-GB" altLang="cs-CZ" dirty="0"/>
              <a:t>Task </a:t>
            </a:r>
            <a:r>
              <a:rPr lang="cs-CZ" altLang="cs-CZ" dirty="0"/>
              <a:t>3: Variant</a:t>
            </a:r>
            <a:r>
              <a:rPr lang="en-GB" altLang="cs-CZ" dirty="0"/>
              <a:t>s</a:t>
            </a:r>
            <a:endParaRPr lang="cs-CZ" altLang="cs-CZ" dirty="0"/>
          </a:p>
        </p:txBody>
      </p:sp>
      <p:sp>
        <p:nvSpPr>
          <p:cNvPr id="13315" name="Rectangle 5">
            <a:extLst>
              <a:ext uri="{FF2B5EF4-FFF2-40B4-BE49-F238E27FC236}">
                <a16:creationId xmlns:a16="http://schemas.microsoft.com/office/drawing/2014/main" id="{3B06FFA0-7A6E-42A6-8C71-6C1C56982B04}"/>
              </a:ext>
            </a:extLst>
          </p:cNvPr>
          <p:cNvSpPr>
            <a:spLocks noChangeArrowheads="1"/>
          </p:cNvSpPr>
          <p:nvPr/>
        </p:nvSpPr>
        <p:spPr bwMode="auto">
          <a:xfrm>
            <a:off x="990600" y="1688068"/>
            <a:ext cx="68231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cs-CZ" i="1" dirty="0"/>
              <a:t>Distribution of net </a:t>
            </a:r>
            <a:r>
              <a:rPr lang="en-US" altLang="cs-CZ" i="1" dirty="0" smtClean="0"/>
              <a:t>income</a:t>
            </a:r>
            <a:r>
              <a:rPr lang="cs-CZ" altLang="cs-CZ" i="1" dirty="0" smtClean="0"/>
              <a:t> (cash </a:t>
            </a:r>
            <a:r>
              <a:rPr lang="cs-CZ" altLang="cs-CZ" i="1" dirty="0" err="1" smtClean="0"/>
              <a:t>flow</a:t>
            </a:r>
            <a:r>
              <a:rPr lang="cs-CZ" altLang="cs-CZ" i="1" dirty="0" smtClean="0"/>
              <a:t>)</a:t>
            </a:r>
            <a:r>
              <a:rPr lang="en-US" altLang="cs-CZ" i="1" dirty="0" smtClean="0"/>
              <a:t> </a:t>
            </a:r>
            <a:r>
              <a:rPr lang="en-US" altLang="cs-CZ" i="1" dirty="0"/>
              <a:t>investment options A and B</a:t>
            </a:r>
            <a:endParaRPr lang="cs-CZ" altLang="cs-CZ" dirty="0"/>
          </a:p>
        </p:txBody>
      </p:sp>
      <p:graphicFrame>
        <p:nvGraphicFramePr>
          <p:cNvPr id="8461" name="Group 269">
            <a:extLst>
              <a:ext uri="{FF2B5EF4-FFF2-40B4-BE49-F238E27FC236}">
                <a16:creationId xmlns:a16="http://schemas.microsoft.com/office/drawing/2014/main" id="{C2346890-FFCA-4DCC-80C4-BB86F8CA1AC6}"/>
              </a:ext>
            </a:extLst>
          </p:cNvPr>
          <p:cNvGraphicFramePr>
            <a:graphicFrameLocks noGrp="1"/>
          </p:cNvGraphicFramePr>
          <p:nvPr>
            <p:extLst>
              <p:ext uri="{D42A27DB-BD31-4B8C-83A1-F6EECF244321}">
                <p14:modId xmlns:p14="http://schemas.microsoft.com/office/powerpoint/2010/main" val="475356588"/>
              </p:ext>
            </p:extLst>
          </p:nvPr>
        </p:nvGraphicFramePr>
        <p:xfrm>
          <a:off x="762000" y="2209800"/>
          <a:ext cx="7620000" cy="3118485"/>
        </p:xfrm>
        <a:graphic>
          <a:graphicData uri="http://schemas.openxmlformats.org/drawingml/2006/table">
            <a:tbl>
              <a:tblPr/>
              <a:tblGrid>
                <a:gridCol w="1300079">
                  <a:extLst>
                    <a:ext uri="{9D8B030D-6E8A-4147-A177-3AD203B41FA5}">
                      <a16:colId xmlns:a16="http://schemas.microsoft.com/office/drawing/2014/main" val="20000"/>
                    </a:ext>
                  </a:extLst>
                </a:gridCol>
                <a:gridCol w="1340184">
                  <a:extLst>
                    <a:ext uri="{9D8B030D-6E8A-4147-A177-3AD203B41FA5}">
                      <a16:colId xmlns:a16="http://schemas.microsoft.com/office/drawing/2014/main" val="20001"/>
                    </a:ext>
                  </a:extLst>
                </a:gridCol>
                <a:gridCol w="1397000">
                  <a:extLst>
                    <a:ext uri="{9D8B030D-6E8A-4147-A177-3AD203B41FA5}">
                      <a16:colId xmlns:a16="http://schemas.microsoft.com/office/drawing/2014/main" val="20002"/>
                    </a:ext>
                  </a:extLst>
                </a:gridCol>
                <a:gridCol w="1684421">
                  <a:extLst>
                    <a:ext uri="{9D8B030D-6E8A-4147-A177-3AD203B41FA5}">
                      <a16:colId xmlns:a16="http://schemas.microsoft.com/office/drawing/2014/main" val="20003"/>
                    </a:ext>
                  </a:extLst>
                </a:gridCol>
                <a:gridCol w="1898316">
                  <a:extLst>
                    <a:ext uri="{9D8B030D-6E8A-4147-A177-3AD203B41FA5}">
                      <a16:colId xmlns:a16="http://schemas.microsoft.com/office/drawing/2014/main" val="20004"/>
                    </a:ext>
                  </a:extLst>
                </a:gridCol>
              </a:tblGrid>
              <a:tr h="37147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cs typeface="Times New Roman" pitchFamily="18" charset="0"/>
                        </a:rPr>
                        <a:t>Rok</a:t>
                      </a:r>
                      <a:endParaRPr kumimoji="0" lang="cs-CZ" sz="2000" b="1"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dirty="0" err="1" smtClean="0">
                          <a:ln>
                            <a:noFill/>
                          </a:ln>
                          <a:solidFill>
                            <a:schemeClr val="tx1"/>
                          </a:solidFill>
                          <a:effectLst/>
                          <a:latin typeface="Times New Roman" pitchFamily="18" charset="0"/>
                          <a:cs typeface="Times New Roman" pitchFamily="18" charset="0"/>
                        </a:rPr>
                        <a:t>Cah</a:t>
                      </a:r>
                      <a:r>
                        <a:rPr kumimoji="0" lang="cs-CZ" sz="14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cs-CZ" sz="1400" b="1" i="0" u="none" strike="noStrike" cap="none" normalizeH="0" baseline="0" dirty="0" err="1" smtClean="0">
                          <a:ln>
                            <a:noFill/>
                          </a:ln>
                          <a:solidFill>
                            <a:schemeClr val="tx1"/>
                          </a:solidFill>
                          <a:effectLst/>
                          <a:latin typeface="Times New Roman" pitchFamily="18" charset="0"/>
                          <a:cs typeface="Times New Roman" pitchFamily="18" charset="0"/>
                        </a:rPr>
                        <a:t>flow</a:t>
                      </a:r>
                      <a:r>
                        <a:rPr kumimoji="0" lang="cs-CZ" sz="1400" b="1" i="0" u="none" strike="noStrike" cap="none" normalizeH="0" baseline="0" dirty="0" smtClean="0">
                          <a:ln>
                            <a:noFill/>
                          </a:ln>
                          <a:solidFill>
                            <a:schemeClr val="tx1"/>
                          </a:solidFill>
                          <a:effectLst/>
                          <a:latin typeface="Times New Roman" pitchFamily="18" charset="0"/>
                          <a:cs typeface="Times New Roman" pitchFamily="18" charset="0"/>
                        </a:rPr>
                        <a:t> A</a:t>
                      </a:r>
                      <a:endParaRPr kumimoji="0" lang="cs-CZ" sz="2000" b="1"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dirty="0" smtClean="0">
                          <a:ln>
                            <a:noFill/>
                          </a:ln>
                          <a:solidFill>
                            <a:schemeClr val="tx1"/>
                          </a:solidFill>
                          <a:effectLst/>
                          <a:latin typeface="Times New Roman" pitchFamily="18" charset="0"/>
                          <a:cs typeface="Times New Roman" pitchFamily="18" charset="0"/>
                        </a:rPr>
                        <a:t>Cash </a:t>
                      </a:r>
                      <a:r>
                        <a:rPr kumimoji="0" lang="cs-CZ" sz="1400" b="1" i="0" u="none" strike="noStrike" cap="none" normalizeH="0" baseline="0" dirty="0" err="1" smtClean="0">
                          <a:ln>
                            <a:noFill/>
                          </a:ln>
                          <a:solidFill>
                            <a:schemeClr val="tx1"/>
                          </a:solidFill>
                          <a:effectLst/>
                          <a:latin typeface="Times New Roman" pitchFamily="18" charset="0"/>
                          <a:cs typeface="Times New Roman" pitchFamily="18" charset="0"/>
                        </a:rPr>
                        <a:t>flow</a:t>
                      </a:r>
                      <a:r>
                        <a:rPr kumimoji="0" lang="cs-CZ" sz="1400" b="1" i="0" u="none" strike="noStrike" cap="none" normalizeH="0" baseline="0" dirty="0" smtClean="0">
                          <a:ln>
                            <a:noFill/>
                          </a:ln>
                          <a:solidFill>
                            <a:schemeClr val="tx1"/>
                          </a:solidFill>
                          <a:effectLst/>
                          <a:latin typeface="Times New Roman" pitchFamily="18" charset="0"/>
                          <a:cs typeface="Times New Roman" pitchFamily="18" charset="0"/>
                        </a:rPr>
                        <a:t> B</a:t>
                      </a:r>
                      <a:endParaRPr kumimoji="0" lang="cs-CZ" sz="2000" b="1"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dirty="0" err="1" smtClean="0">
                          <a:ln>
                            <a:noFill/>
                          </a:ln>
                          <a:solidFill>
                            <a:schemeClr val="tx1"/>
                          </a:solidFill>
                          <a:effectLst/>
                          <a:latin typeface="Times New Roman" pitchFamily="18" charset="0"/>
                          <a:cs typeface="Times New Roman" pitchFamily="18" charset="0"/>
                        </a:rPr>
                        <a:t>Discont</a:t>
                      </a:r>
                      <a:r>
                        <a:rPr kumimoji="0" lang="cs-CZ" sz="14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cs-CZ" sz="1400" b="1" i="0" u="none" strike="noStrike" cap="none" normalizeH="0" baseline="0" dirty="0" err="1" smtClean="0">
                          <a:ln>
                            <a:noFill/>
                          </a:ln>
                          <a:solidFill>
                            <a:schemeClr val="tx1"/>
                          </a:solidFill>
                          <a:effectLst/>
                          <a:latin typeface="Times New Roman" pitchFamily="18" charset="0"/>
                          <a:cs typeface="Times New Roman" pitchFamily="18" charset="0"/>
                        </a:rPr>
                        <a:t>rate</a:t>
                      </a:r>
                      <a:endParaRPr kumimoji="0" lang="cs-CZ" sz="1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dirty="0" smtClean="0">
                          <a:ln>
                            <a:noFill/>
                          </a:ln>
                          <a:solidFill>
                            <a:schemeClr val="tx1"/>
                          </a:solidFill>
                          <a:effectLst/>
                          <a:latin typeface="Times New Roman" pitchFamily="18" charset="0"/>
                          <a:cs typeface="Times New Roman" pitchFamily="18" charset="0"/>
                        </a:rPr>
                        <a:t>(</a:t>
                      </a:r>
                      <a:r>
                        <a:rPr kumimoji="0" lang="cs-CZ" sz="1400" b="1" i="0" u="none" strike="noStrike" cap="none" normalizeH="0" baseline="0" dirty="0">
                          <a:ln>
                            <a:noFill/>
                          </a:ln>
                          <a:solidFill>
                            <a:schemeClr val="tx1"/>
                          </a:solidFill>
                          <a:effectLst/>
                          <a:latin typeface="Times New Roman" pitchFamily="18" charset="0"/>
                          <a:cs typeface="Times New Roman" pitchFamily="18" charset="0"/>
                        </a:rPr>
                        <a:t>10 %)</a:t>
                      </a:r>
                      <a:endParaRPr kumimoji="0" lang="cs-CZ" sz="2000" b="1"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dirty="0" err="1" smtClean="0">
                          <a:ln>
                            <a:noFill/>
                          </a:ln>
                          <a:solidFill>
                            <a:schemeClr val="tx1"/>
                          </a:solidFill>
                          <a:effectLst/>
                          <a:latin typeface="Times New Roman" pitchFamily="18" charset="0"/>
                          <a:cs typeface="Times New Roman" pitchFamily="18" charset="0"/>
                        </a:rPr>
                        <a:t>Discont</a:t>
                      </a:r>
                      <a:r>
                        <a:rPr kumimoji="0" lang="cs-CZ" sz="14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cs-CZ" sz="1400" b="1" i="0" u="none" strike="noStrike" cap="none" normalizeH="0" baseline="0" dirty="0" err="1" smtClean="0">
                          <a:ln>
                            <a:noFill/>
                          </a:ln>
                          <a:solidFill>
                            <a:schemeClr val="tx1"/>
                          </a:solidFill>
                          <a:effectLst/>
                          <a:latin typeface="Times New Roman" pitchFamily="18" charset="0"/>
                          <a:cs typeface="Times New Roman" pitchFamily="18" charset="0"/>
                        </a:rPr>
                        <a:t>rate</a:t>
                      </a:r>
                      <a:endParaRPr kumimoji="0" lang="cs-CZ" sz="1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dirty="0" smtClean="0">
                          <a:ln>
                            <a:noFill/>
                          </a:ln>
                          <a:solidFill>
                            <a:schemeClr val="tx1"/>
                          </a:solidFill>
                          <a:effectLst/>
                          <a:latin typeface="Times New Roman" pitchFamily="18" charset="0"/>
                          <a:cs typeface="Times New Roman" pitchFamily="18" charset="0"/>
                        </a:rPr>
                        <a:t>(</a:t>
                      </a:r>
                      <a:r>
                        <a:rPr kumimoji="0" lang="cs-CZ" sz="1400" b="1" i="0" u="none" strike="noStrike" cap="none" normalizeH="0" baseline="0" dirty="0">
                          <a:ln>
                            <a:noFill/>
                          </a:ln>
                          <a:solidFill>
                            <a:schemeClr val="tx1"/>
                          </a:solidFill>
                          <a:effectLst/>
                          <a:latin typeface="Times New Roman" pitchFamily="18" charset="0"/>
                          <a:cs typeface="Times New Roman" pitchFamily="18" charset="0"/>
                        </a:rPr>
                        <a:t>30 %)</a:t>
                      </a:r>
                      <a:endParaRPr kumimoji="0" lang="cs-CZ" sz="2000" b="1"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7147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0</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dirty="0">
                          <a:ln>
                            <a:noFill/>
                          </a:ln>
                          <a:solidFill>
                            <a:schemeClr val="tx1"/>
                          </a:solidFill>
                          <a:effectLst/>
                          <a:latin typeface="Times New Roman" pitchFamily="18" charset="0"/>
                          <a:cs typeface="Times New Roman" pitchFamily="18" charset="0"/>
                        </a:rPr>
                        <a:t>-1000</a:t>
                      </a:r>
                      <a:endParaRPr kumimoji="0" lang="cs-CZ" sz="2800" b="1"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-1000</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1,000</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1,000</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147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1</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300</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100</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0,909</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0,769</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147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dirty="0">
                          <a:ln>
                            <a:noFill/>
                          </a:ln>
                          <a:solidFill>
                            <a:schemeClr val="tx1"/>
                          </a:solidFill>
                          <a:effectLst/>
                          <a:latin typeface="Times New Roman" pitchFamily="18" charset="0"/>
                          <a:cs typeface="Times New Roman" pitchFamily="18" charset="0"/>
                        </a:rPr>
                        <a:t>2</a:t>
                      </a:r>
                      <a:endParaRPr kumimoji="0" lang="cs-CZ" sz="2800" b="1"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600</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200</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0,826</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0,592</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147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dirty="0">
                          <a:ln>
                            <a:noFill/>
                          </a:ln>
                          <a:solidFill>
                            <a:schemeClr val="tx1"/>
                          </a:solidFill>
                          <a:effectLst/>
                          <a:latin typeface="Times New Roman" pitchFamily="18" charset="0"/>
                          <a:cs typeface="Times New Roman" pitchFamily="18" charset="0"/>
                        </a:rPr>
                        <a:t>3</a:t>
                      </a:r>
                      <a:endParaRPr kumimoji="0" lang="cs-CZ" sz="2800" b="1"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400</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300</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0,751</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0,455</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7147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4</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300</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400</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0,683</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0,350</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7147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5</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200</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500</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0,620</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0,269</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7147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dirty="0">
                          <a:ln>
                            <a:noFill/>
                          </a:ln>
                          <a:solidFill>
                            <a:schemeClr val="tx1"/>
                          </a:solidFill>
                          <a:effectLst/>
                          <a:latin typeface="Times New Roman" pitchFamily="18" charset="0"/>
                          <a:cs typeface="Times New Roman" pitchFamily="18" charset="0"/>
                        </a:rPr>
                        <a:t>6</a:t>
                      </a:r>
                      <a:endParaRPr kumimoji="0" lang="cs-CZ" sz="2800" b="1"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dirty="0">
                          <a:ln>
                            <a:noFill/>
                          </a:ln>
                          <a:solidFill>
                            <a:schemeClr val="tx1"/>
                          </a:solidFill>
                          <a:effectLst/>
                          <a:latin typeface="Times New Roman" pitchFamily="18" charset="0"/>
                          <a:cs typeface="Times New Roman" pitchFamily="18" charset="0"/>
                        </a:rPr>
                        <a:t>100</a:t>
                      </a:r>
                      <a:endParaRPr kumimoji="0" lang="cs-CZ" sz="2800" b="1"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600</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0,564</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dirty="0">
                          <a:ln>
                            <a:noFill/>
                          </a:ln>
                          <a:solidFill>
                            <a:schemeClr val="tx1"/>
                          </a:solidFill>
                          <a:effectLst/>
                          <a:latin typeface="Times New Roman" pitchFamily="18" charset="0"/>
                          <a:cs typeface="Times New Roman" pitchFamily="18" charset="0"/>
                        </a:rPr>
                        <a:t>0,207</a:t>
                      </a:r>
                      <a:endParaRPr kumimoji="0" lang="cs-CZ" sz="2800" b="1"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3372" name="Rectangle 270">
            <a:extLst>
              <a:ext uri="{FF2B5EF4-FFF2-40B4-BE49-F238E27FC236}">
                <a16:creationId xmlns:a16="http://schemas.microsoft.com/office/drawing/2014/main" id="{7951EF4B-4730-4B61-91DD-FEF729900ABE}"/>
              </a:ext>
            </a:extLst>
          </p:cNvPr>
          <p:cNvSpPr>
            <a:spLocks noChangeArrowheads="1"/>
          </p:cNvSpPr>
          <p:nvPr/>
        </p:nvSpPr>
        <p:spPr bwMode="auto">
          <a:xfrm>
            <a:off x="2438400" y="5334000"/>
            <a:ext cx="628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cs-CZ"/>
              <a:t>900 </a:t>
            </a:r>
          </a:p>
        </p:txBody>
      </p:sp>
      <p:sp>
        <p:nvSpPr>
          <p:cNvPr id="13373" name="Rectangle 271">
            <a:extLst>
              <a:ext uri="{FF2B5EF4-FFF2-40B4-BE49-F238E27FC236}">
                <a16:creationId xmlns:a16="http://schemas.microsoft.com/office/drawing/2014/main" id="{19C6922F-2D2D-4F09-922E-35E6CE3FC63A}"/>
              </a:ext>
            </a:extLst>
          </p:cNvPr>
          <p:cNvSpPr>
            <a:spLocks noChangeArrowheads="1"/>
          </p:cNvSpPr>
          <p:nvPr/>
        </p:nvSpPr>
        <p:spPr bwMode="auto">
          <a:xfrm>
            <a:off x="3733800" y="53340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tabLst>
                <a:tab pos="1890713" algn="l"/>
                <a:tab pos="2609850" algn="l"/>
              </a:tabLst>
              <a:defRPr>
                <a:solidFill>
                  <a:schemeClr val="tx1"/>
                </a:solidFill>
                <a:latin typeface="Arial" panose="020B0604020202020204" pitchFamily="34" charset="0"/>
              </a:defRPr>
            </a:lvl1pPr>
            <a:lvl2pPr marL="742950" indent="-285750" eaLnBrk="0" hangingPunct="0">
              <a:tabLst>
                <a:tab pos="1890713" algn="l"/>
                <a:tab pos="2609850" algn="l"/>
              </a:tabLst>
              <a:defRPr>
                <a:solidFill>
                  <a:schemeClr val="tx1"/>
                </a:solidFill>
                <a:latin typeface="Arial" panose="020B0604020202020204" pitchFamily="34" charset="0"/>
              </a:defRPr>
            </a:lvl2pPr>
            <a:lvl3pPr marL="1143000" indent="-228600" eaLnBrk="0" hangingPunct="0">
              <a:tabLst>
                <a:tab pos="1890713" algn="l"/>
                <a:tab pos="2609850" algn="l"/>
              </a:tabLst>
              <a:defRPr>
                <a:solidFill>
                  <a:schemeClr val="tx1"/>
                </a:solidFill>
                <a:latin typeface="Arial" panose="020B0604020202020204" pitchFamily="34" charset="0"/>
              </a:defRPr>
            </a:lvl3pPr>
            <a:lvl4pPr marL="1600200" indent="-228600" eaLnBrk="0" hangingPunct="0">
              <a:tabLst>
                <a:tab pos="1890713" algn="l"/>
                <a:tab pos="2609850" algn="l"/>
              </a:tabLst>
              <a:defRPr>
                <a:solidFill>
                  <a:schemeClr val="tx1"/>
                </a:solidFill>
                <a:latin typeface="Arial" panose="020B0604020202020204" pitchFamily="34" charset="0"/>
              </a:defRPr>
            </a:lvl4pPr>
            <a:lvl5pPr marL="2057400" indent="-228600" eaLnBrk="0" hangingPunct="0">
              <a:tabLst>
                <a:tab pos="1890713" algn="l"/>
                <a:tab pos="260985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1890713" algn="l"/>
                <a:tab pos="260985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1890713" algn="l"/>
                <a:tab pos="260985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1890713" algn="l"/>
                <a:tab pos="260985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1890713" algn="l"/>
                <a:tab pos="2609850" algn="l"/>
              </a:tabLst>
              <a:defRPr>
                <a:solidFill>
                  <a:schemeClr val="tx1"/>
                </a:solidFill>
                <a:latin typeface="Arial" panose="020B0604020202020204" pitchFamily="34" charset="0"/>
              </a:defRPr>
            </a:lvl9pPr>
          </a:lstStyle>
          <a:p>
            <a:pPr algn="just"/>
            <a:r>
              <a:rPr lang="cs-CZ" altLang="cs-CZ"/>
              <a:t>1 100</a:t>
            </a:r>
          </a:p>
        </p:txBody>
      </p:sp>
    </p:spTree>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1020</TotalTime>
  <Words>1558</Words>
  <Application>Microsoft Office PowerPoint</Application>
  <PresentationFormat>Předvádění na obrazovce (4:3)</PresentationFormat>
  <Paragraphs>401</Paragraphs>
  <Slides>23</Slides>
  <Notes>0</Notes>
  <HiddenSlides>0</HiddenSlides>
  <MMClips>0</MMClips>
  <ScaleCrop>false</ScaleCrop>
  <HeadingPairs>
    <vt:vector size="8" baseType="variant">
      <vt:variant>
        <vt:lpstr>Použitá písma</vt:lpstr>
      </vt:variant>
      <vt:variant>
        <vt:i4>5</vt:i4>
      </vt:variant>
      <vt:variant>
        <vt:lpstr>Motiv</vt:lpstr>
      </vt:variant>
      <vt:variant>
        <vt:i4>1</vt:i4>
      </vt:variant>
      <vt:variant>
        <vt:lpstr>Vložené servery OLE</vt:lpstr>
      </vt:variant>
      <vt:variant>
        <vt:i4>1</vt:i4>
      </vt:variant>
      <vt:variant>
        <vt:lpstr>Nadpisy snímků</vt:lpstr>
      </vt:variant>
      <vt:variant>
        <vt:i4>23</vt:i4>
      </vt:variant>
    </vt:vector>
  </HeadingPairs>
  <TitlesOfParts>
    <vt:vector size="30" baseType="lpstr">
      <vt:lpstr>Arial</vt:lpstr>
      <vt:lpstr>Calibri</vt:lpstr>
      <vt:lpstr>Calibri Light</vt:lpstr>
      <vt:lpstr>Times New Roman</vt:lpstr>
      <vt:lpstr>Wingdings 2</vt:lpstr>
      <vt:lpstr>Motiv Office</vt:lpstr>
      <vt:lpstr>Rovnice</vt:lpstr>
      <vt:lpstr>Investment and profitability</vt:lpstr>
      <vt:lpstr>Task 1: Investment evaluation - cost comparison</vt:lpstr>
      <vt:lpstr>Task 1: Solution A </vt:lpstr>
      <vt:lpstr>Task 1: Solution of Question B</vt:lpstr>
      <vt:lpstr>Task 2</vt:lpstr>
      <vt:lpstr>Task 2</vt:lpstr>
      <vt:lpstr>Task 2</vt:lpstr>
      <vt:lpstr>Task 3: Evaluation of investment options - financial mathematical procedures</vt:lpstr>
      <vt:lpstr>Task 3: Variants</vt:lpstr>
      <vt:lpstr>Task 3: Task A</vt:lpstr>
      <vt:lpstr>Task 3: Solution A</vt:lpstr>
      <vt:lpstr>Profitability</vt:lpstr>
      <vt:lpstr>Task 4: Profitability and liquidity in own resources financing</vt:lpstr>
      <vt:lpstr>Task 4: Solution</vt:lpstr>
      <vt:lpstr>Task 5: Foreign funding, liquidity and bankruptcy</vt:lpstr>
      <vt:lpstr>Task 5: Solution</vt:lpstr>
      <vt:lpstr>Task 6: Profitability, liquidity and bankruptcy in mixed financing in an individual enterprise</vt:lpstr>
      <vt:lpstr>Task 6 Results</vt:lpstr>
      <vt:lpstr>Task 6 Results</vt:lpstr>
      <vt:lpstr>Task 7 Business plan evaluation</vt:lpstr>
      <vt:lpstr>Task 8 Balance sheet analysis - profitability</vt:lpstr>
      <vt:lpstr>Task 8 Solution</vt:lpstr>
      <vt:lpstr>Task 8 Solution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Mikuš Petr</dc:creator>
  <cp:lastModifiedBy>Mikuš Petr</cp:lastModifiedBy>
  <cp:revision>82</cp:revision>
  <cp:lastPrinted>1601-01-01T00:00:00Z</cp:lastPrinted>
  <dcterms:created xsi:type="dcterms:W3CDTF">1601-01-01T00:00:00Z</dcterms:created>
  <dcterms:modified xsi:type="dcterms:W3CDTF">2019-05-06T07:46:08Z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