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315" r:id="rId4"/>
    <p:sldId id="263" r:id="rId5"/>
    <p:sldId id="264" r:id="rId6"/>
    <p:sldId id="319" r:id="rId7"/>
    <p:sldId id="333" r:id="rId8"/>
    <p:sldId id="316" r:id="rId9"/>
    <p:sldId id="328" r:id="rId10"/>
    <p:sldId id="327" r:id="rId11"/>
    <p:sldId id="329" r:id="rId12"/>
    <p:sldId id="330" r:id="rId13"/>
    <p:sldId id="331" r:id="rId14"/>
    <p:sldId id="332" r:id="rId15"/>
    <p:sldId id="317" r:id="rId16"/>
    <p:sldId id="318" r:id="rId17"/>
    <p:sldId id="265" r:id="rId18"/>
    <p:sldId id="266" r:id="rId19"/>
    <p:sldId id="267" r:id="rId20"/>
    <p:sldId id="320" r:id="rId21"/>
    <p:sldId id="269" r:id="rId22"/>
    <p:sldId id="272" r:id="rId23"/>
    <p:sldId id="273" r:id="rId24"/>
    <p:sldId id="321" r:id="rId25"/>
    <p:sldId id="322" r:id="rId26"/>
    <p:sldId id="323" r:id="rId27"/>
    <p:sldId id="286" r:id="rId28"/>
    <p:sldId id="287" r:id="rId29"/>
    <p:sldId id="288" r:id="rId30"/>
    <p:sldId id="289" r:id="rId31"/>
    <p:sldId id="324" r:id="rId32"/>
    <p:sldId id="325" r:id="rId33"/>
    <p:sldId id="299" r:id="rId34"/>
    <p:sldId id="326" r:id="rId35"/>
    <p:sldId id="302" r:id="rId36"/>
    <p:sldId id="303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dehnalova Pavla" initials="O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9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6B7627-B2CF-4EAA-B8FD-6426FB6C46E8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8B7F61A-7FC9-4160-A002-57CCB858C6E0}">
      <dgm:prSet phldrT="[Text]" custT="1"/>
      <dgm:spPr/>
      <dgm:t>
        <a:bodyPr/>
        <a:lstStyle/>
        <a:p>
          <a:r>
            <a:rPr lang="cs-CZ" sz="1400" dirty="0" smtClean="0"/>
            <a:t>Job </a:t>
          </a:r>
          <a:r>
            <a:rPr lang="cs-CZ" sz="1400" dirty="0" err="1" smtClean="0"/>
            <a:t>rotation</a:t>
          </a:r>
          <a:endParaRPr lang="cs-CZ" sz="1400" dirty="0"/>
        </a:p>
      </dgm:t>
    </dgm:pt>
    <dgm:pt modelId="{7ECA5099-D9D5-4A58-B5ED-F808F2B766B4}" type="parTrans" cxnId="{62A30CAE-AD78-4813-9184-B3CD16B9367A}">
      <dgm:prSet/>
      <dgm:spPr/>
      <dgm:t>
        <a:bodyPr/>
        <a:lstStyle/>
        <a:p>
          <a:endParaRPr lang="cs-CZ"/>
        </a:p>
      </dgm:t>
    </dgm:pt>
    <dgm:pt modelId="{CC22E6C8-ADE0-4ABA-B94D-40773CDFCE6A}" type="sibTrans" cxnId="{62A30CAE-AD78-4813-9184-B3CD16B9367A}">
      <dgm:prSet/>
      <dgm:spPr/>
      <dgm:t>
        <a:bodyPr/>
        <a:lstStyle/>
        <a:p>
          <a:endParaRPr lang="cs-CZ"/>
        </a:p>
      </dgm:t>
    </dgm:pt>
    <dgm:pt modelId="{C1C15FF5-0781-4385-8E73-35EE01FAB087}">
      <dgm:prSet phldrT="[Text]" custT="1"/>
      <dgm:spPr/>
      <dgm:t>
        <a:bodyPr/>
        <a:lstStyle/>
        <a:p>
          <a:r>
            <a:rPr lang="cs-CZ" sz="1400" dirty="0" smtClean="0"/>
            <a:t>Job </a:t>
          </a:r>
          <a:r>
            <a:rPr lang="cs-CZ" sz="1400" dirty="0" err="1" smtClean="0"/>
            <a:t>enrichment</a:t>
          </a:r>
          <a:endParaRPr lang="cs-CZ" sz="1400" dirty="0"/>
        </a:p>
      </dgm:t>
    </dgm:pt>
    <dgm:pt modelId="{7166FD26-DADD-4473-91D7-6CBD54C3A0EC}" type="parTrans" cxnId="{D870E3F0-9D96-4402-983F-8E73B9F71F66}">
      <dgm:prSet/>
      <dgm:spPr/>
      <dgm:t>
        <a:bodyPr/>
        <a:lstStyle/>
        <a:p>
          <a:endParaRPr lang="cs-CZ"/>
        </a:p>
      </dgm:t>
    </dgm:pt>
    <dgm:pt modelId="{AB2958F6-8B1B-4D45-9807-DBD1FB5C5476}" type="sibTrans" cxnId="{D870E3F0-9D96-4402-983F-8E73B9F71F66}">
      <dgm:prSet/>
      <dgm:spPr/>
      <dgm:t>
        <a:bodyPr/>
        <a:lstStyle/>
        <a:p>
          <a:endParaRPr lang="cs-CZ"/>
        </a:p>
      </dgm:t>
    </dgm:pt>
    <dgm:pt modelId="{96869F9F-FF6E-4EF6-8D5B-4EE4A9A4CA45}">
      <dgm:prSet phldrT="[Text]"/>
      <dgm:spPr/>
      <dgm:t>
        <a:bodyPr/>
        <a:lstStyle/>
        <a:p>
          <a:r>
            <a:rPr lang="cs-CZ" dirty="0" err="1" smtClean="0"/>
            <a:t>Increased</a:t>
          </a:r>
          <a:r>
            <a:rPr lang="cs-CZ" dirty="0" smtClean="0"/>
            <a:t> </a:t>
          </a:r>
          <a:r>
            <a:rPr lang="cs-CZ" dirty="0" err="1" smtClean="0"/>
            <a:t>responsibility</a:t>
          </a:r>
          <a:r>
            <a:rPr lang="cs-CZ" dirty="0" smtClean="0"/>
            <a:t> – </a:t>
          </a:r>
          <a:r>
            <a:rPr lang="cs-CZ" dirty="0" err="1" smtClean="0"/>
            <a:t>wider</a:t>
          </a:r>
          <a:r>
            <a:rPr lang="cs-CZ" dirty="0" smtClean="0"/>
            <a:t> </a:t>
          </a:r>
          <a:r>
            <a:rPr lang="cs-CZ" dirty="0" err="1" smtClean="0"/>
            <a:t>range</a:t>
          </a:r>
          <a:r>
            <a:rPr lang="cs-CZ" dirty="0" smtClean="0"/>
            <a:t> </a:t>
          </a:r>
          <a:r>
            <a:rPr lang="cs-CZ" dirty="0" err="1" smtClean="0"/>
            <a:t>of</a:t>
          </a:r>
          <a:r>
            <a:rPr lang="cs-CZ" dirty="0" smtClean="0"/>
            <a:t> </a:t>
          </a:r>
          <a:r>
            <a:rPr lang="cs-CZ" dirty="0" err="1" smtClean="0"/>
            <a:t>duties</a:t>
          </a:r>
          <a:r>
            <a:rPr lang="cs-CZ" dirty="0" smtClean="0"/>
            <a:t> </a:t>
          </a:r>
          <a:r>
            <a:rPr lang="cs-CZ" dirty="0" err="1" smtClean="0"/>
            <a:t>added</a:t>
          </a:r>
          <a:endParaRPr lang="cs-CZ" dirty="0"/>
        </a:p>
      </dgm:t>
    </dgm:pt>
    <dgm:pt modelId="{0D80BA29-A425-443D-B19B-1266E928279A}" type="parTrans" cxnId="{78A00BD2-99C9-4258-B6AF-6434D665C1B5}">
      <dgm:prSet/>
      <dgm:spPr/>
      <dgm:t>
        <a:bodyPr/>
        <a:lstStyle/>
        <a:p>
          <a:endParaRPr lang="cs-CZ"/>
        </a:p>
      </dgm:t>
    </dgm:pt>
    <dgm:pt modelId="{71949A6D-AA3D-4784-A075-4BFF52B34E60}" type="sibTrans" cxnId="{78A00BD2-99C9-4258-B6AF-6434D665C1B5}">
      <dgm:prSet/>
      <dgm:spPr/>
      <dgm:t>
        <a:bodyPr/>
        <a:lstStyle/>
        <a:p>
          <a:endParaRPr lang="cs-CZ"/>
        </a:p>
      </dgm:t>
    </dgm:pt>
    <dgm:pt modelId="{AFB56092-00D0-46EA-BCFB-00B53ED8A265}">
      <dgm:prSet phldrT="[Text]" custT="1"/>
      <dgm:spPr/>
      <dgm:t>
        <a:bodyPr/>
        <a:lstStyle/>
        <a:p>
          <a:r>
            <a:rPr lang="cs-CZ" sz="1400" dirty="0" smtClean="0"/>
            <a:t>Job</a:t>
          </a:r>
          <a:r>
            <a:rPr lang="cs-CZ" sz="900" dirty="0" smtClean="0"/>
            <a:t> </a:t>
          </a:r>
          <a:r>
            <a:rPr lang="cs-CZ" sz="1400" dirty="0" err="1" smtClean="0"/>
            <a:t>enlargement</a:t>
          </a:r>
          <a:endParaRPr lang="cs-CZ" sz="1400" dirty="0"/>
        </a:p>
      </dgm:t>
    </dgm:pt>
    <dgm:pt modelId="{9083A430-A137-4012-B993-EB033C83635D}" type="parTrans" cxnId="{517EBA56-D3A3-4C0B-A7EE-F1C80C5189BC}">
      <dgm:prSet/>
      <dgm:spPr/>
      <dgm:t>
        <a:bodyPr/>
        <a:lstStyle/>
        <a:p>
          <a:endParaRPr lang="cs-CZ"/>
        </a:p>
      </dgm:t>
    </dgm:pt>
    <dgm:pt modelId="{52AD6E3E-05B9-440F-B7F9-1BB89E0FEC1C}" type="sibTrans" cxnId="{517EBA56-D3A3-4C0B-A7EE-F1C80C5189BC}">
      <dgm:prSet/>
      <dgm:spPr/>
      <dgm:t>
        <a:bodyPr/>
        <a:lstStyle/>
        <a:p>
          <a:endParaRPr lang="cs-CZ"/>
        </a:p>
      </dgm:t>
    </dgm:pt>
    <dgm:pt modelId="{2B167A3A-D894-43C9-A879-28092633A089}">
      <dgm:prSet phldrT="[Text]"/>
      <dgm:spPr/>
      <dgm:t>
        <a:bodyPr/>
        <a:lstStyle/>
        <a:p>
          <a:r>
            <a:rPr lang="cs-CZ" dirty="0" err="1" smtClean="0"/>
            <a:t>Relief</a:t>
          </a:r>
          <a:r>
            <a:rPr lang="cs-CZ" dirty="0" smtClean="0"/>
            <a:t> </a:t>
          </a:r>
          <a:r>
            <a:rPr lang="cs-CZ" dirty="0" err="1" smtClean="0"/>
            <a:t>from</a:t>
          </a:r>
          <a:r>
            <a:rPr lang="cs-CZ" dirty="0" smtClean="0"/>
            <a:t> </a:t>
          </a:r>
          <a:r>
            <a:rPr lang="cs-CZ" dirty="0" err="1" smtClean="0"/>
            <a:t>boredom</a:t>
          </a:r>
          <a:endParaRPr lang="cs-CZ" dirty="0"/>
        </a:p>
      </dgm:t>
    </dgm:pt>
    <dgm:pt modelId="{5B07183F-20AC-4C6A-9E74-DAC0268DFFE8}" type="parTrans" cxnId="{E98DC8F5-E7E2-4E92-A2CB-18E4CE9BDDF0}">
      <dgm:prSet/>
      <dgm:spPr/>
      <dgm:t>
        <a:bodyPr/>
        <a:lstStyle/>
        <a:p>
          <a:endParaRPr lang="cs-CZ"/>
        </a:p>
      </dgm:t>
    </dgm:pt>
    <dgm:pt modelId="{DA87FB7D-C477-4F73-A63C-D44A4AF4A09F}" type="sibTrans" cxnId="{E98DC8F5-E7E2-4E92-A2CB-18E4CE9BDDF0}">
      <dgm:prSet/>
      <dgm:spPr/>
      <dgm:t>
        <a:bodyPr/>
        <a:lstStyle/>
        <a:p>
          <a:endParaRPr lang="cs-CZ"/>
        </a:p>
      </dgm:t>
    </dgm:pt>
    <dgm:pt modelId="{5A693607-7E32-4E2F-9348-793C6F4033CA}">
      <dgm:prSet phldrT="[Text]"/>
      <dgm:spPr/>
      <dgm:t>
        <a:bodyPr/>
        <a:lstStyle/>
        <a:p>
          <a:r>
            <a:rPr lang="cs-CZ" dirty="0" err="1" smtClean="0"/>
            <a:t>Autonomous</a:t>
          </a:r>
          <a:r>
            <a:rPr lang="cs-CZ" dirty="0" smtClean="0"/>
            <a:t> </a:t>
          </a:r>
          <a:r>
            <a:rPr lang="cs-CZ" dirty="0" err="1" smtClean="0"/>
            <a:t>work</a:t>
          </a:r>
          <a:r>
            <a:rPr lang="cs-CZ" dirty="0" smtClean="0"/>
            <a:t> </a:t>
          </a:r>
          <a:r>
            <a:rPr lang="cs-CZ" dirty="0" err="1" smtClean="0"/>
            <a:t>groups</a:t>
          </a:r>
          <a:endParaRPr lang="cs-CZ" dirty="0"/>
        </a:p>
      </dgm:t>
    </dgm:pt>
    <dgm:pt modelId="{6C5284FD-6448-443D-B0FA-8FCA9B7BC8C0}" type="parTrans" cxnId="{BFDE923A-2627-44EC-A034-87DE9B611DC1}">
      <dgm:prSet/>
      <dgm:spPr/>
      <dgm:t>
        <a:bodyPr/>
        <a:lstStyle/>
        <a:p>
          <a:endParaRPr lang="cs-CZ"/>
        </a:p>
      </dgm:t>
    </dgm:pt>
    <dgm:pt modelId="{99EABB19-B89C-4C57-B337-0514A230D465}" type="sibTrans" cxnId="{BFDE923A-2627-44EC-A034-87DE9B611DC1}">
      <dgm:prSet/>
      <dgm:spPr/>
      <dgm:t>
        <a:bodyPr/>
        <a:lstStyle/>
        <a:p>
          <a:endParaRPr lang="cs-CZ"/>
        </a:p>
      </dgm:t>
    </dgm:pt>
    <dgm:pt modelId="{4B7491B9-90A0-4F95-9165-9B0E204F5DC0}">
      <dgm:prSet phldrT="[Text]"/>
      <dgm:spPr/>
      <dgm:t>
        <a:bodyPr/>
        <a:lstStyle/>
        <a:p>
          <a:r>
            <a:rPr lang="cs-CZ" dirty="0" err="1" smtClean="0"/>
            <a:t>Extension</a:t>
          </a:r>
          <a:r>
            <a:rPr lang="cs-CZ" dirty="0" smtClean="0"/>
            <a:t> </a:t>
          </a:r>
          <a:r>
            <a:rPr lang="cs-CZ" dirty="0" err="1" smtClean="0"/>
            <a:t>of</a:t>
          </a:r>
          <a:r>
            <a:rPr lang="cs-CZ" dirty="0" smtClean="0"/>
            <a:t> </a:t>
          </a:r>
          <a:r>
            <a:rPr lang="cs-CZ" dirty="0" err="1" smtClean="0"/>
            <a:t>work</a:t>
          </a:r>
          <a:r>
            <a:rPr lang="cs-CZ" dirty="0" smtClean="0"/>
            <a:t> plus </a:t>
          </a:r>
          <a:r>
            <a:rPr lang="cs-CZ" dirty="0" err="1" smtClean="0"/>
            <a:t>assitional</a:t>
          </a:r>
          <a:r>
            <a:rPr lang="cs-CZ" dirty="0" smtClean="0"/>
            <a:t> </a:t>
          </a:r>
          <a:r>
            <a:rPr lang="cs-CZ" dirty="0" err="1" smtClean="0"/>
            <a:t>tasks</a:t>
          </a:r>
          <a:r>
            <a:rPr lang="cs-CZ" dirty="0" smtClean="0"/>
            <a:t> to </a:t>
          </a:r>
          <a:r>
            <a:rPr lang="cs-CZ" dirty="0" err="1" smtClean="0"/>
            <a:t>obtain</a:t>
          </a:r>
          <a:r>
            <a:rPr lang="cs-CZ" dirty="0" smtClean="0"/>
            <a:t> a </a:t>
          </a:r>
          <a:r>
            <a:rPr lang="cs-CZ" dirty="0" err="1" smtClean="0"/>
            <a:t>complete</a:t>
          </a:r>
          <a:r>
            <a:rPr lang="cs-CZ" dirty="0" smtClean="0"/>
            <a:t> unit</a:t>
          </a:r>
          <a:endParaRPr lang="cs-CZ" dirty="0"/>
        </a:p>
      </dgm:t>
    </dgm:pt>
    <dgm:pt modelId="{AF5BB6AE-17CE-4A0B-8C87-FE2EEA83C10A}" type="parTrans" cxnId="{194DF7A8-9580-4813-B851-7F2DC2257394}">
      <dgm:prSet/>
      <dgm:spPr/>
      <dgm:t>
        <a:bodyPr/>
        <a:lstStyle/>
        <a:p>
          <a:endParaRPr lang="cs-CZ"/>
        </a:p>
      </dgm:t>
    </dgm:pt>
    <dgm:pt modelId="{6A93B2A5-8F35-4BC7-91D4-46460074893F}" type="sibTrans" cxnId="{194DF7A8-9580-4813-B851-7F2DC2257394}">
      <dgm:prSet/>
      <dgm:spPr/>
      <dgm:t>
        <a:bodyPr/>
        <a:lstStyle/>
        <a:p>
          <a:endParaRPr lang="cs-CZ"/>
        </a:p>
      </dgm:t>
    </dgm:pt>
    <dgm:pt modelId="{E3AEA64F-298A-40E3-82BA-52DDD8128D5B}">
      <dgm:prSet phldrT="[Text]"/>
      <dgm:spPr/>
      <dgm:t>
        <a:bodyPr/>
        <a:lstStyle/>
        <a:p>
          <a:r>
            <a:rPr lang="cs-CZ" dirty="0" err="1" smtClean="0"/>
            <a:t>Areas</a:t>
          </a:r>
          <a:r>
            <a:rPr lang="cs-CZ" dirty="0" smtClean="0"/>
            <a:t> </a:t>
          </a:r>
          <a:r>
            <a:rPr lang="cs-CZ" dirty="0" err="1" smtClean="0"/>
            <a:t>of</a:t>
          </a:r>
          <a:r>
            <a:rPr lang="cs-CZ" dirty="0" smtClean="0"/>
            <a:t> </a:t>
          </a:r>
          <a:r>
            <a:rPr lang="cs-CZ" dirty="0" err="1" smtClean="0"/>
            <a:t>responsibility</a:t>
          </a:r>
          <a:r>
            <a:rPr lang="cs-CZ" dirty="0" smtClean="0"/>
            <a:t> are </a:t>
          </a:r>
          <a:r>
            <a:rPr lang="cs-CZ" dirty="0" err="1" smtClean="0"/>
            <a:t>delegated</a:t>
          </a:r>
          <a:r>
            <a:rPr lang="cs-CZ" dirty="0" smtClean="0"/>
            <a:t> to </a:t>
          </a:r>
          <a:r>
            <a:rPr lang="cs-CZ" dirty="0" err="1" smtClean="0"/>
            <a:t>group</a:t>
          </a:r>
          <a:endParaRPr lang="cs-CZ" dirty="0"/>
        </a:p>
      </dgm:t>
    </dgm:pt>
    <dgm:pt modelId="{B7554BD8-B61F-4A0C-8B55-4FA2988871EF}" type="parTrans" cxnId="{6EC971AD-9FA6-48D8-BCCC-C2E8C681E1E3}">
      <dgm:prSet/>
      <dgm:spPr/>
      <dgm:t>
        <a:bodyPr/>
        <a:lstStyle/>
        <a:p>
          <a:endParaRPr lang="cs-CZ"/>
        </a:p>
      </dgm:t>
    </dgm:pt>
    <dgm:pt modelId="{1B078EFD-3C61-4BA1-B5AF-00D8E4EFDCE6}" type="sibTrans" cxnId="{6EC971AD-9FA6-48D8-BCCC-C2E8C681E1E3}">
      <dgm:prSet/>
      <dgm:spPr/>
      <dgm:t>
        <a:bodyPr/>
        <a:lstStyle/>
        <a:p>
          <a:endParaRPr lang="cs-CZ"/>
        </a:p>
      </dgm:t>
    </dgm:pt>
    <dgm:pt modelId="{23FE53B2-77E9-42A1-B81C-21A4C3165EB4}" type="pres">
      <dgm:prSet presAssocID="{A86B7627-B2CF-4EAA-B8FD-6426FB6C46E8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D0F3354-1AA2-4957-A851-14C19FD88CFE}" type="pres">
      <dgm:prSet presAssocID="{A86B7627-B2CF-4EAA-B8FD-6426FB6C46E8}" presName="cycle" presStyleCnt="0"/>
      <dgm:spPr/>
    </dgm:pt>
    <dgm:pt modelId="{B9AEBBFA-31EE-4679-AEC0-13AA2D807D4F}" type="pres">
      <dgm:prSet presAssocID="{A86B7627-B2CF-4EAA-B8FD-6426FB6C46E8}" presName="centerShape" presStyleCnt="0"/>
      <dgm:spPr/>
    </dgm:pt>
    <dgm:pt modelId="{1BCD0ED4-EBF7-45F8-BD8A-2B2F2B660E4C}" type="pres">
      <dgm:prSet presAssocID="{A86B7627-B2CF-4EAA-B8FD-6426FB6C46E8}" presName="connSite" presStyleLbl="node1" presStyleIdx="0" presStyleCnt="5"/>
      <dgm:spPr/>
    </dgm:pt>
    <dgm:pt modelId="{6B192FA5-C623-45BB-9CF9-4C11FEA99588}" type="pres">
      <dgm:prSet presAssocID="{A86B7627-B2CF-4EAA-B8FD-6426FB6C46E8}" presName="visible" presStyleLbl="node1" presStyleIdx="0" presStyleCnt="5" custLinFactNeighborX="-7330" custLinFactNeighborY="2209"/>
      <dgm:spPr/>
    </dgm:pt>
    <dgm:pt modelId="{F6D72148-BFBD-4BB9-8E23-E02651E25C84}" type="pres">
      <dgm:prSet presAssocID="{7ECA5099-D9D5-4A58-B5ED-F808F2B766B4}" presName="Name25" presStyleLbl="parChTrans1D1" presStyleIdx="0" presStyleCnt="4"/>
      <dgm:spPr/>
      <dgm:t>
        <a:bodyPr/>
        <a:lstStyle/>
        <a:p>
          <a:endParaRPr lang="cs-CZ"/>
        </a:p>
      </dgm:t>
    </dgm:pt>
    <dgm:pt modelId="{0B1D7A6C-A736-4A0C-8544-7ED45AB5A768}" type="pres">
      <dgm:prSet presAssocID="{68B7F61A-7FC9-4160-A002-57CCB858C6E0}" presName="node" presStyleCnt="0"/>
      <dgm:spPr/>
    </dgm:pt>
    <dgm:pt modelId="{B7FD363E-9BF0-48EB-BCCF-285B97403F16}" type="pres">
      <dgm:prSet presAssocID="{68B7F61A-7FC9-4160-A002-57CCB858C6E0}" presName="parentNode" presStyleLbl="node1" presStyleIdx="1" presStyleCnt="5" custScaleX="98215" custScaleY="74514" custLinFactX="77507" custLinFactY="2872" custLinFactNeighborX="100000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5A4198-E03E-48E7-930E-F008459069FE}" type="pres">
      <dgm:prSet presAssocID="{68B7F61A-7FC9-4160-A002-57CCB858C6E0}" presName="child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487C95-D960-4D0F-9D29-1F7B5CA473A1}" type="pres">
      <dgm:prSet presAssocID="{7166FD26-DADD-4473-91D7-6CBD54C3A0EC}" presName="Name25" presStyleLbl="parChTrans1D1" presStyleIdx="1" presStyleCnt="4"/>
      <dgm:spPr/>
      <dgm:t>
        <a:bodyPr/>
        <a:lstStyle/>
        <a:p>
          <a:endParaRPr lang="cs-CZ"/>
        </a:p>
      </dgm:t>
    </dgm:pt>
    <dgm:pt modelId="{4EE9BF9F-0D02-428A-A929-608356613940}" type="pres">
      <dgm:prSet presAssocID="{C1C15FF5-0781-4385-8E73-35EE01FAB087}" presName="node" presStyleCnt="0"/>
      <dgm:spPr/>
    </dgm:pt>
    <dgm:pt modelId="{0D621F27-CC3D-470E-8615-1A75172A47BB}" type="pres">
      <dgm:prSet presAssocID="{C1C15FF5-0781-4385-8E73-35EE01FAB087}" presName="parentNode" presStyleLbl="node1" presStyleIdx="2" presStyleCnt="5" custScaleX="129304" custLinFactY="-22832" custLinFactNeighborX="-89045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ACB71E-BCF6-49FB-A662-A47B1B068813}" type="pres">
      <dgm:prSet presAssocID="{C1C15FF5-0781-4385-8E73-35EE01FAB087}" presName="child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F6986B-F1BA-4E9C-B83A-58684105F2BB}" type="pres">
      <dgm:prSet presAssocID="{9083A430-A137-4012-B993-EB033C83635D}" presName="Name25" presStyleLbl="parChTrans1D1" presStyleIdx="2" presStyleCnt="4"/>
      <dgm:spPr/>
      <dgm:t>
        <a:bodyPr/>
        <a:lstStyle/>
        <a:p>
          <a:endParaRPr lang="cs-CZ"/>
        </a:p>
      </dgm:t>
    </dgm:pt>
    <dgm:pt modelId="{2322F164-16DA-4FFF-9FEC-9DCC0FCB35EB}" type="pres">
      <dgm:prSet presAssocID="{AFB56092-00D0-46EA-BCFB-00B53ED8A265}" presName="node" presStyleCnt="0"/>
      <dgm:spPr/>
    </dgm:pt>
    <dgm:pt modelId="{2A47F7CD-3053-4FD9-97EB-43D933F573FD}" type="pres">
      <dgm:prSet presAssocID="{AFB56092-00D0-46EA-BCFB-00B53ED8A265}" presName="parentNode" presStyleLbl="node1" presStyleIdx="3" presStyleCnt="5" custScaleX="118309" custLinFactNeighborX="62239" custLinFactNeighborY="-1830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92B41B8-368B-42E4-ADBD-5A69095E52FF}" type="pres">
      <dgm:prSet presAssocID="{AFB56092-00D0-46EA-BCFB-00B53ED8A265}" presName="child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B3D8F5-6730-49D0-B751-F26B9C30E2CF}" type="pres">
      <dgm:prSet presAssocID="{6C5284FD-6448-443D-B0FA-8FCA9B7BC8C0}" presName="Name25" presStyleLbl="parChTrans1D1" presStyleIdx="3" presStyleCnt="4"/>
      <dgm:spPr/>
      <dgm:t>
        <a:bodyPr/>
        <a:lstStyle/>
        <a:p>
          <a:endParaRPr lang="cs-CZ"/>
        </a:p>
      </dgm:t>
    </dgm:pt>
    <dgm:pt modelId="{175579FF-BBC4-4249-94E8-786B446BA271}" type="pres">
      <dgm:prSet presAssocID="{5A693607-7E32-4E2F-9348-793C6F4033CA}" presName="node" presStyleCnt="0"/>
      <dgm:spPr/>
    </dgm:pt>
    <dgm:pt modelId="{7F85FB73-4798-4911-ACC3-4EC3576F202A}" type="pres">
      <dgm:prSet presAssocID="{5A693607-7E32-4E2F-9348-793C6F4033CA}" presName="parentNode" presStyleLbl="node1" presStyleIdx="4" presStyleCnt="5" custScaleX="117781" custLinFactNeighborX="1444" custLinFactNeighborY="-168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90367E-2026-42FA-846F-AA7698633C94}" type="pres">
      <dgm:prSet presAssocID="{5A693607-7E32-4E2F-9348-793C6F4033CA}" presName="child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76D71E9-78DF-4E85-9DBA-C3C33E9C212A}" type="presOf" srcId="{5A693607-7E32-4E2F-9348-793C6F4033CA}" destId="{7F85FB73-4798-4911-ACC3-4EC3576F202A}" srcOrd="0" destOrd="0" presId="urn:microsoft.com/office/officeart/2005/8/layout/radial2"/>
    <dgm:cxn modelId="{6EC971AD-9FA6-48D8-BCCC-C2E8C681E1E3}" srcId="{5A693607-7E32-4E2F-9348-793C6F4033CA}" destId="{E3AEA64F-298A-40E3-82BA-52DDD8128D5B}" srcOrd="0" destOrd="0" parTransId="{B7554BD8-B61F-4A0C-8B55-4FA2988871EF}" sibTransId="{1B078EFD-3C61-4BA1-B5AF-00D8E4EFDCE6}"/>
    <dgm:cxn modelId="{517EBA56-D3A3-4C0B-A7EE-F1C80C5189BC}" srcId="{A86B7627-B2CF-4EAA-B8FD-6426FB6C46E8}" destId="{AFB56092-00D0-46EA-BCFB-00B53ED8A265}" srcOrd="2" destOrd="0" parTransId="{9083A430-A137-4012-B993-EB033C83635D}" sibTransId="{52AD6E3E-05B9-440F-B7F9-1BB89E0FEC1C}"/>
    <dgm:cxn modelId="{9BBF43E1-1815-4059-99CD-8F683C89ED77}" type="presOf" srcId="{7ECA5099-D9D5-4A58-B5ED-F808F2B766B4}" destId="{F6D72148-BFBD-4BB9-8E23-E02651E25C84}" srcOrd="0" destOrd="0" presId="urn:microsoft.com/office/officeart/2005/8/layout/radial2"/>
    <dgm:cxn modelId="{B8C6E949-2C85-42E5-8A92-0286284F0EFE}" type="presOf" srcId="{9083A430-A137-4012-B993-EB033C83635D}" destId="{17F6986B-F1BA-4E9C-B83A-58684105F2BB}" srcOrd="0" destOrd="0" presId="urn:microsoft.com/office/officeart/2005/8/layout/radial2"/>
    <dgm:cxn modelId="{4774C51E-81AE-4A99-A3CA-C224EA41F6FA}" type="presOf" srcId="{A86B7627-B2CF-4EAA-B8FD-6426FB6C46E8}" destId="{23FE53B2-77E9-42A1-B81C-21A4C3165EB4}" srcOrd="0" destOrd="0" presId="urn:microsoft.com/office/officeart/2005/8/layout/radial2"/>
    <dgm:cxn modelId="{E98DC8F5-E7E2-4E92-A2CB-18E4CE9BDDF0}" srcId="{68B7F61A-7FC9-4160-A002-57CCB858C6E0}" destId="{2B167A3A-D894-43C9-A879-28092633A089}" srcOrd="0" destOrd="0" parTransId="{5B07183F-20AC-4C6A-9E74-DAC0268DFFE8}" sibTransId="{DA87FB7D-C477-4F73-A63C-D44A4AF4A09F}"/>
    <dgm:cxn modelId="{D1D79731-0585-4D2B-86DA-A2662B9BA7E8}" type="presOf" srcId="{68B7F61A-7FC9-4160-A002-57CCB858C6E0}" destId="{B7FD363E-9BF0-48EB-BCCF-285B97403F16}" srcOrd="0" destOrd="0" presId="urn:microsoft.com/office/officeart/2005/8/layout/radial2"/>
    <dgm:cxn modelId="{EECB546E-21EE-4295-AF6E-DF99B0F0508E}" type="presOf" srcId="{96869F9F-FF6E-4EF6-8D5B-4EE4A9A4CA45}" destId="{15ACB71E-BCF6-49FB-A662-A47B1B068813}" srcOrd="0" destOrd="0" presId="urn:microsoft.com/office/officeart/2005/8/layout/radial2"/>
    <dgm:cxn modelId="{D870E3F0-9D96-4402-983F-8E73B9F71F66}" srcId="{A86B7627-B2CF-4EAA-B8FD-6426FB6C46E8}" destId="{C1C15FF5-0781-4385-8E73-35EE01FAB087}" srcOrd="1" destOrd="0" parTransId="{7166FD26-DADD-4473-91D7-6CBD54C3A0EC}" sibTransId="{AB2958F6-8B1B-4D45-9807-DBD1FB5C5476}"/>
    <dgm:cxn modelId="{C88BBC0D-C73E-4ACF-A2A0-64D04A37774B}" type="presOf" srcId="{6C5284FD-6448-443D-B0FA-8FCA9B7BC8C0}" destId="{6CB3D8F5-6730-49D0-B751-F26B9C30E2CF}" srcOrd="0" destOrd="0" presId="urn:microsoft.com/office/officeart/2005/8/layout/radial2"/>
    <dgm:cxn modelId="{82CC225B-2A03-4E7D-A409-15108090323F}" type="presOf" srcId="{7166FD26-DADD-4473-91D7-6CBD54C3A0EC}" destId="{78487C95-D960-4D0F-9D29-1F7B5CA473A1}" srcOrd="0" destOrd="0" presId="urn:microsoft.com/office/officeart/2005/8/layout/radial2"/>
    <dgm:cxn modelId="{62A30CAE-AD78-4813-9184-B3CD16B9367A}" srcId="{A86B7627-B2CF-4EAA-B8FD-6426FB6C46E8}" destId="{68B7F61A-7FC9-4160-A002-57CCB858C6E0}" srcOrd="0" destOrd="0" parTransId="{7ECA5099-D9D5-4A58-B5ED-F808F2B766B4}" sibTransId="{CC22E6C8-ADE0-4ABA-B94D-40773CDFCE6A}"/>
    <dgm:cxn modelId="{C94F2056-433A-4FFD-9E77-D359F132D709}" type="presOf" srcId="{4B7491B9-90A0-4F95-9165-9B0E204F5DC0}" destId="{492B41B8-368B-42E4-ADBD-5A69095E52FF}" srcOrd="0" destOrd="0" presId="urn:microsoft.com/office/officeart/2005/8/layout/radial2"/>
    <dgm:cxn modelId="{78083037-DECF-4761-B21C-D49C86EA099B}" type="presOf" srcId="{AFB56092-00D0-46EA-BCFB-00B53ED8A265}" destId="{2A47F7CD-3053-4FD9-97EB-43D933F573FD}" srcOrd="0" destOrd="0" presId="urn:microsoft.com/office/officeart/2005/8/layout/radial2"/>
    <dgm:cxn modelId="{FD796B95-18F6-406C-9B4B-637F4B464298}" type="presOf" srcId="{E3AEA64F-298A-40E3-82BA-52DDD8128D5B}" destId="{8D90367E-2026-42FA-846F-AA7698633C94}" srcOrd="0" destOrd="0" presId="urn:microsoft.com/office/officeart/2005/8/layout/radial2"/>
    <dgm:cxn modelId="{BFDE923A-2627-44EC-A034-87DE9B611DC1}" srcId="{A86B7627-B2CF-4EAA-B8FD-6426FB6C46E8}" destId="{5A693607-7E32-4E2F-9348-793C6F4033CA}" srcOrd="3" destOrd="0" parTransId="{6C5284FD-6448-443D-B0FA-8FCA9B7BC8C0}" sibTransId="{99EABB19-B89C-4C57-B337-0514A230D465}"/>
    <dgm:cxn modelId="{F67ED8FA-7301-4B20-BAF2-21EDE6E640CB}" type="presOf" srcId="{2B167A3A-D894-43C9-A879-28092633A089}" destId="{7B5A4198-E03E-48E7-930E-F008459069FE}" srcOrd="0" destOrd="0" presId="urn:microsoft.com/office/officeart/2005/8/layout/radial2"/>
    <dgm:cxn modelId="{6862A16B-745F-46C6-A107-04CF676E76E6}" type="presOf" srcId="{C1C15FF5-0781-4385-8E73-35EE01FAB087}" destId="{0D621F27-CC3D-470E-8615-1A75172A47BB}" srcOrd="0" destOrd="0" presId="urn:microsoft.com/office/officeart/2005/8/layout/radial2"/>
    <dgm:cxn modelId="{78A00BD2-99C9-4258-B6AF-6434D665C1B5}" srcId="{C1C15FF5-0781-4385-8E73-35EE01FAB087}" destId="{96869F9F-FF6E-4EF6-8D5B-4EE4A9A4CA45}" srcOrd="0" destOrd="0" parTransId="{0D80BA29-A425-443D-B19B-1266E928279A}" sibTransId="{71949A6D-AA3D-4784-A075-4BFF52B34E60}"/>
    <dgm:cxn modelId="{194DF7A8-9580-4813-B851-7F2DC2257394}" srcId="{AFB56092-00D0-46EA-BCFB-00B53ED8A265}" destId="{4B7491B9-90A0-4F95-9165-9B0E204F5DC0}" srcOrd="0" destOrd="0" parTransId="{AF5BB6AE-17CE-4A0B-8C87-FE2EEA83C10A}" sibTransId="{6A93B2A5-8F35-4BC7-91D4-46460074893F}"/>
    <dgm:cxn modelId="{2070271E-30E2-4D4A-BE21-A2F51AC0A0D1}" type="presParOf" srcId="{23FE53B2-77E9-42A1-B81C-21A4C3165EB4}" destId="{FD0F3354-1AA2-4957-A851-14C19FD88CFE}" srcOrd="0" destOrd="0" presId="urn:microsoft.com/office/officeart/2005/8/layout/radial2"/>
    <dgm:cxn modelId="{5E0A0F17-FFA5-4AFB-9401-21F9E2C7E224}" type="presParOf" srcId="{FD0F3354-1AA2-4957-A851-14C19FD88CFE}" destId="{B9AEBBFA-31EE-4679-AEC0-13AA2D807D4F}" srcOrd="0" destOrd="0" presId="urn:microsoft.com/office/officeart/2005/8/layout/radial2"/>
    <dgm:cxn modelId="{259B2441-2038-4873-B534-84FB181464E4}" type="presParOf" srcId="{B9AEBBFA-31EE-4679-AEC0-13AA2D807D4F}" destId="{1BCD0ED4-EBF7-45F8-BD8A-2B2F2B660E4C}" srcOrd="0" destOrd="0" presId="urn:microsoft.com/office/officeart/2005/8/layout/radial2"/>
    <dgm:cxn modelId="{852384A2-838B-410A-9C6C-9FF54CD9F511}" type="presParOf" srcId="{B9AEBBFA-31EE-4679-AEC0-13AA2D807D4F}" destId="{6B192FA5-C623-45BB-9CF9-4C11FEA99588}" srcOrd="1" destOrd="0" presId="urn:microsoft.com/office/officeart/2005/8/layout/radial2"/>
    <dgm:cxn modelId="{0DE7C683-3FAD-45A0-9495-00D41DD0F31B}" type="presParOf" srcId="{FD0F3354-1AA2-4957-A851-14C19FD88CFE}" destId="{F6D72148-BFBD-4BB9-8E23-E02651E25C84}" srcOrd="1" destOrd="0" presId="urn:microsoft.com/office/officeart/2005/8/layout/radial2"/>
    <dgm:cxn modelId="{00A6C059-7DF5-4013-8F8B-3A3C29FD3430}" type="presParOf" srcId="{FD0F3354-1AA2-4957-A851-14C19FD88CFE}" destId="{0B1D7A6C-A736-4A0C-8544-7ED45AB5A768}" srcOrd="2" destOrd="0" presId="urn:microsoft.com/office/officeart/2005/8/layout/radial2"/>
    <dgm:cxn modelId="{E2CA7C9B-6239-4F46-8680-9DD74F73C763}" type="presParOf" srcId="{0B1D7A6C-A736-4A0C-8544-7ED45AB5A768}" destId="{B7FD363E-9BF0-48EB-BCCF-285B97403F16}" srcOrd="0" destOrd="0" presId="urn:microsoft.com/office/officeart/2005/8/layout/radial2"/>
    <dgm:cxn modelId="{2C35ABC9-BCA4-4F50-86AF-CCBFACE321F6}" type="presParOf" srcId="{0B1D7A6C-A736-4A0C-8544-7ED45AB5A768}" destId="{7B5A4198-E03E-48E7-930E-F008459069FE}" srcOrd="1" destOrd="0" presId="urn:microsoft.com/office/officeart/2005/8/layout/radial2"/>
    <dgm:cxn modelId="{47FE2F06-EC3E-4ABC-A05E-232FC51E6542}" type="presParOf" srcId="{FD0F3354-1AA2-4957-A851-14C19FD88CFE}" destId="{78487C95-D960-4D0F-9D29-1F7B5CA473A1}" srcOrd="3" destOrd="0" presId="urn:microsoft.com/office/officeart/2005/8/layout/radial2"/>
    <dgm:cxn modelId="{94A2C5B7-06A3-4FE9-A00D-0B99FEA9A404}" type="presParOf" srcId="{FD0F3354-1AA2-4957-A851-14C19FD88CFE}" destId="{4EE9BF9F-0D02-428A-A929-608356613940}" srcOrd="4" destOrd="0" presId="urn:microsoft.com/office/officeart/2005/8/layout/radial2"/>
    <dgm:cxn modelId="{54024B7C-AC79-41AC-8494-C6C94F6493AF}" type="presParOf" srcId="{4EE9BF9F-0D02-428A-A929-608356613940}" destId="{0D621F27-CC3D-470E-8615-1A75172A47BB}" srcOrd="0" destOrd="0" presId="urn:microsoft.com/office/officeart/2005/8/layout/radial2"/>
    <dgm:cxn modelId="{C17BDC19-0254-44E8-98CA-0605BECAEE22}" type="presParOf" srcId="{4EE9BF9F-0D02-428A-A929-608356613940}" destId="{15ACB71E-BCF6-49FB-A662-A47B1B068813}" srcOrd="1" destOrd="0" presId="urn:microsoft.com/office/officeart/2005/8/layout/radial2"/>
    <dgm:cxn modelId="{7DF97B6B-C5F7-4B6A-847F-1F37BCF453F6}" type="presParOf" srcId="{FD0F3354-1AA2-4957-A851-14C19FD88CFE}" destId="{17F6986B-F1BA-4E9C-B83A-58684105F2BB}" srcOrd="5" destOrd="0" presId="urn:microsoft.com/office/officeart/2005/8/layout/radial2"/>
    <dgm:cxn modelId="{20D393F8-91E8-481E-A6E6-4AB80CEEA050}" type="presParOf" srcId="{FD0F3354-1AA2-4957-A851-14C19FD88CFE}" destId="{2322F164-16DA-4FFF-9FEC-9DCC0FCB35EB}" srcOrd="6" destOrd="0" presId="urn:microsoft.com/office/officeart/2005/8/layout/radial2"/>
    <dgm:cxn modelId="{012AC3A8-F6F3-4307-A093-A86B195203F6}" type="presParOf" srcId="{2322F164-16DA-4FFF-9FEC-9DCC0FCB35EB}" destId="{2A47F7CD-3053-4FD9-97EB-43D933F573FD}" srcOrd="0" destOrd="0" presId="urn:microsoft.com/office/officeart/2005/8/layout/radial2"/>
    <dgm:cxn modelId="{6939FACA-7C45-4835-BE98-4C71B41795DB}" type="presParOf" srcId="{2322F164-16DA-4FFF-9FEC-9DCC0FCB35EB}" destId="{492B41B8-368B-42E4-ADBD-5A69095E52FF}" srcOrd="1" destOrd="0" presId="urn:microsoft.com/office/officeart/2005/8/layout/radial2"/>
    <dgm:cxn modelId="{7BF978EE-9DB6-4BF4-9B54-685E24E7934A}" type="presParOf" srcId="{FD0F3354-1AA2-4957-A851-14C19FD88CFE}" destId="{6CB3D8F5-6730-49D0-B751-F26B9C30E2CF}" srcOrd="7" destOrd="0" presId="urn:microsoft.com/office/officeart/2005/8/layout/radial2"/>
    <dgm:cxn modelId="{0CBE0492-A36A-4707-AC63-4A155FCFA893}" type="presParOf" srcId="{FD0F3354-1AA2-4957-A851-14C19FD88CFE}" destId="{175579FF-BBC4-4249-94E8-786B446BA271}" srcOrd="8" destOrd="0" presId="urn:microsoft.com/office/officeart/2005/8/layout/radial2"/>
    <dgm:cxn modelId="{B97DCE22-027D-4DED-B3B9-BE646C18E8B8}" type="presParOf" srcId="{175579FF-BBC4-4249-94E8-786B446BA271}" destId="{7F85FB73-4798-4911-ACC3-4EC3576F202A}" srcOrd="0" destOrd="0" presId="urn:microsoft.com/office/officeart/2005/8/layout/radial2"/>
    <dgm:cxn modelId="{B71DE2F0-18E3-4205-BC10-82AA2AC9A9B6}" type="presParOf" srcId="{175579FF-BBC4-4249-94E8-786B446BA271}" destId="{8D90367E-2026-42FA-846F-AA7698633C94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B3D8F5-6730-49D0-B751-F26B9C30E2CF}">
      <dsp:nvSpPr>
        <dsp:cNvPr id="0" name=""/>
        <dsp:cNvSpPr/>
      </dsp:nvSpPr>
      <dsp:spPr>
        <a:xfrm rot="3681469">
          <a:off x="2696409" y="3117811"/>
          <a:ext cx="804786" cy="36474"/>
        </a:xfrm>
        <a:custGeom>
          <a:avLst/>
          <a:gdLst/>
          <a:ahLst/>
          <a:cxnLst/>
          <a:rect l="0" t="0" r="0" b="0"/>
          <a:pathLst>
            <a:path>
              <a:moveTo>
                <a:pt x="0" y="18237"/>
              </a:moveTo>
              <a:lnTo>
                <a:pt x="804786" y="182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F6986B-F1BA-4E9C-B83A-58684105F2BB}">
      <dsp:nvSpPr>
        <dsp:cNvPr id="0" name=""/>
        <dsp:cNvSpPr/>
      </dsp:nvSpPr>
      <dsp:spPr>
        <a:xfrm rot="709121">
          <a:off x="3159472" y="2412597"/>
          <a:ext cx="1068983" cy="36474"/>
        </a:xfrm>
        <a:custGeom>
          <a:avLst/>
          <a:gdLst/>
          <a:ahLst/>
          <a:cxnLst/>
          <a:rect l="0" t="0" r="0" b="0"/>
          <a:pathLst>
            <a:path>
              <a:moveTo>
                <a:pt x="0" y="18237"/>
              </a:moveTo>
              <a:lnTo>
                <a:pt x="1068983" y="182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87C95-D960-4D0F-9D29-1F7B5CA473A1}">
      <dsp:nvSpPr>
        <dsp:cNvPr id="0" name=""/>
        <dsp:cNvSpPr/>
      </dsp:nvSpPr>
      <dsp:spPr>
        <a:xfrm rot="17503709">
          <a:off x="2603749" y="1278733"/>
          <a:ext cx="685919" cy="36474"/>
        </a:xfrm>
        <a:custGeom>
          <a:avLst/>
          <a:gdLst/>
          <a:ahLst/>
          <a:cxnLst/>
          <a:rect l="0" t="0" r="0" b="0"/>
          <a:pathLst>
            <a:path>
              <a:moveTo>
                <a:pt x="0" y="18237"/>
              </a:moveTo>
              <a:lnTo>
                <a:pt x="685919" y="182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72148-BFBD-4BB9-8E23-E02651E25C84}">
      <dsp:nvSpPr>
        <dsp:cNvPr id="0" name=""/>
        <dsp:cNvSpPr/>
      </dsp:nvSpPr>
      <dsp:spPr>
        <a:xfrm rot="20702829">
          <a:off x="3141163" y="1799256"/>
          <a:ext cx="1750678" cy="36474"/>
        </a:xfrm>
        <a:custGeom>
          <a:avLst/>
          <a:gdLst/>
          <a:ahLst/>
          <a:cxnLst/>
          <a:rect l="0" t="0" r="0" b="0"/>
          <a:pathLst>
            <a:path>
              <a:moveTo>
                <a:pt x="0" y="18237"/>
              </a:moveTo>
              <a:lnTo>
                <a:pt x="1750678" y="182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92FA5-C623-45BB-9CF9-4C11FEA99588}">
      <dsp:nvSpPr>
        <dsp:cNvPr id="0" name=""/>
        <dsp:cNvSpPr/>
      </dsp:nvSpPr>
      <dsp:spPr>
        <a:xfrm>
          <a:off x="1631091" y="1402258"/>
          <a:ext cx="1667619" cy="1667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FD363E-9BF0-48EB-BCCF-285B97403F16}">
      <dsp:nvSpPr>
        <dsp:cNvPr id="0" name=""/>
        <dsp:cNvSpPr/>
      </dsp:nvSpPr>
      <dsp:spPr>
        <a:xfrm>
          <a:off x="4834324" y="1095072"/>
          <a:ext cx="982711" cy="7455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Job </a:t>
          </a:r>
          <a:r>
            <a:rPr lang="cs-CZ" sz="1400" kern="1200" dirty="0" err="1" smtClean="0"/>
            <a:t>rotation</a:t>
          </a:r>
          <a:endParaRPr lang="cs-CZ" sz="1400" kern="1200" dirty="0"/>
        </a:p>
      </dsp:txBody>
      <dsp:txXfrm>
        <a:off x="4978239" y="1204257"/>
        <a:ext cx="694881" cy="527195"/>
      </dsp:txXfrm>
    </dsp:sp>
    <dsp:sp modelId="{7B5A4198-E03E-48E7-930E-F008459069FE}">
      <dsp:nvSpPr>
        <dsp:cNvPr id="0" name=""/>
        <dsp:cNvSpPr/>
      </dsp:nvSpPr>
      <dsp:spPr>
        <a:xfrm>
          <a:off x="5939417" y="1095072"/>
          <a:ext cx="1474066" cy="745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err="1" smtClean="0"/>
            <a:t>Relief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from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boredom</a:t>
          </a:r>
          <a:endParaRPr lang="cs-CZ" sz="1700" kern="1200" dirty="0"/>
        </a:p>
      </dsp:txBody>
      <dsp:txXfrm>
        <a:off x="5939417" y="1095072"/>
        <a:ext cx="1474066" cy="745565"/>
      </dsp:txXfrm>
    </dsp:sp>
    <dsp:sp modelId="{0D621F27-CC3D-470E-8615-1A75172A47BB}">
      <dsp:nvSpPr>
        <dsp:cNvPr id="0" name=""/>
        <dsp:cNvSpPr/>
      </dsp:nvSpPr>
      <dsp:spPr>
        <a:xfrm>
          <a:off x="2617318" y="0"/>
          <a:ext cx="1293778" cy="10005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Job </a:t>
          </a:r>
          <a:r>
            <a:rPr lang="cs-CZ" sz="1400" kern="1200" dirty="0" err="1" smtClean="0"/>
            <a:t>enrichment</a:t>
          </a:r>
          <a:endParaRPr lang="cs-CZ" sz="1400" kern="1200" dirty="0"/>
        </a:p>
      </dsp:txBody>
      <dsp:txXfrm>
        <a:off x="2806787" y="146530"/>
        <a:ext cx="914840" cy="707511"/>
      </dsp:txXfrm>
    </dsp:sp>
    <dsp:sp modelId="{15ACB71E-BCF6-49FB-A662-A47B1B068813}">
      <dsp:nvSpPr>
        <dsp:cNvPr id="0" name=""/>
        <dsp:cNvSpPr/>
      </dsp:nvSpPr>
      <dsp:spPr>
        <a:xfrm>
          <a:off x="3644645" y="0"/>
          <a:ext cx="1940668" cy="10005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err="1" smtClean="0"/>
            <a:t>Increased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responsibility</a:t>
          </a:r>
          <a:r>
            <a:rPr lang="cs-CZ" sz="1700" kern="1200" dirty="0" smtClean="0"/>
            <a:t> – </a:t>
          </a:r>
          <a:r>
            <a:rPr lang="cs-CZ" sz="1700" kern="1200" dirty="0" err="1" smtClean="0"/>
            <a:t>wider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range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of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duties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added</a:t>
          </a:r>
          <a:endParaRPr lang="cs-CZ" sz="1700" kern="1200" dirty="0"/>
        </a:p>
      </dsp:txBody>
      <dsp:txXfrm>
        <a:off x="3644645" y="0"/>
        <a:ext cx="1940668" cy="1000571"/>
      </dsp:txXfrm>
    </dsp:sp>
    <dsp:sp modelId="{2A47F7CD-3053-4FD9-97EB-43D933F573FD}">
      <dsp:nvSpPr>
        <dsp:cNvPr id="0" name=""/>
        <dsp:cNvSpPr/>
      </dsp:nvSpPr>
      <dsp:spPr>
        <a:xfrm>
          <a:off x="4199780" y="2160244"/>
          <a:ext cx="1183766" cy="10005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Job</a:t>
          </a:r>
          <a:r>
            <a:rPr lang="cs-CZ" sz="900" kern="1200" dirty="0" smtClean="0"/>
            <a:t> </a:t>
          </a:r>
          <a:r>
            <a:rPr lang="cs-CZ" sz="1400" kern="1200" dirty="0" err="1" smtClean="0"/>
            <a:t>enlargement</a:t>
          </a:r>
          <a:endParaRPr lang="cs-CZ" sz="1400" kern="1200" dirty="0"/>
        </a:p>
      </dsp:txBody>
      <dsp:txXfrm>
        <a:off x="4373139" y="2306774"/>
        <a:ext cx="837048" cy="707511"/>
      </dsp:txXfrm>
    </dsp:sp>
    <dsp:sp modelId="{492B41B8-368B-42E4-ADBD-5A69095E52FF}">
      <dsp:nvSpPr>
        <dsp:cNvPr id="0" name=""/>
        <dsp:cNvSpPr/>
      </dsp:nvSpPr>
      <dsp:spPr>
        <a:xfrm>
          <a:off x="5254610" y="2160244"/>
          <a:ext cx="1775649" cy="10005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err="1" smtClean="0"/>
            <a:t>Extension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of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work</a:t>
          </a:r>
          <a:r>
            <a:rPr lang="cs-CZ" sz="1700" kern="1200" dirty="0" smtClean="0"/>
            <a:t> plus </a:t>
          </a:r>
          <a:r>
            <a:rPr lang="cs-CZ" sz="1700" kern="1200" dirty="0" err="1" smtClean="0"/>
            <a:t>assitional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tasks</a:t>
          </a:r>
          <a:r>
            <a:rPr lang="cs-CZ" sz="1700" kern="1200" dirty="0" smtClean="0"/>
            <a:t> to </a:t>
          </a:r>
          <a:r>
            <a:rPr lang="cs-CZ" sz="1700" kern="1200" dirty="0" err="1" smtClean="0"/>
            <a:t>obtain</a:t>
          </a:r>
          <a:r>
            <a:rPr lang="cs-CZ" sz="1700" kern="1200" dirty="0" smtClean="0"/>
            <a:t> a </a:t>
          </a:r>
          <a:r>
            <a:rPr lang="cs-CZ" sz="1700" kern="1200" dirty="0" err="1" smtClean="0"/>
            <a:t>complete</a:t>
          </a:r>
          <a:r>
            <a:rPr lang="cs-CZ" sz="1700" kern="1200" dirty="0" smtClean="0"/>
            <a:t> unit</a:t>
          </a:r>
          <a:endParaRPr lang="cs-CZ" sz="1700" kern="1200" dirty="0"/>
        </a:p>
      </dsp:txBody>
      <dsp:txXfrm>
        <a:off x="5254610" y="2160244"/>
        <a:ext cx="1775649" cy="1000571"/>
      </dsp:txXfrm>
    </dsp:sp>
    <dsp:sp modelId="{7F85FB73-4798-4911-ACC3-4EC3576F202A}">
      <dsp:nvSpPr>
        <dsp:cNvPr id="0" name=""/>
        <dsp:cNvSpPr/>
      </dsp:nvSpPr>
      <dsp:spPr>
        <a:xfrm>
          <a:off x="2950330" y="3442777"/>
          <a:ext cx="1178483" cy="10005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Autonomous</a:t>
          </a:r>
          <a:r>
            <a:rPr lang="cs-CZ" sz="1200" kern="1200" dirty="0" smtClean="0"/>
            <a:t> </a:t>
          </a:r>
          <a:r>
            <a:rPr lang="cs-CZ" sz="1200" kern="1200" dirty="0" err="1" smtClean="0"/>
            <a:t>work</a:t>
          </a:r>
          <a:r>
            <a:rPr lang="cs-CZ" sz="1200" kern="1200" dirty="0" smtClean="0"/>
            <a:t> </a:t>
          </a:r>
          <a:r>
            <a:rPr lang="cs-CZ" sz="1200" kern="1200" dirty="0" err="1" smtClean="0"/>
            <a:t>groups</a:t>
          </a:r>
          <a:endParaRPr lang="cs-CZ" sz="1200" kern="1200" dirty="0"/>
        </a:p>
      </dsp:txBody>
      <dsp:txXfrm>
        <a:off x="3122915" y="3589307"/>
        <a:ext cx="833313" cy="707511"/>
      </dsp:txXfrm>
    </dsp:sp>
    <dsp:sp modelId="{8D90367E-2026-42FA-846F-AA7698633C94}">
      <dsp:nvSpPr>
        <dsp:cNvPr id="0" name=""/>
        <dsp:cNvSpPr/>
      </dsp:nvSpPr>
      <dsp:spPr>
        <a:xfrm>
          <a:off x="4006481" y="3442777"/>
          <a:ext cx="1767724" cy="10005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err="1" smtClean="0"/>
            <a:t>Areas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of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responsibility</a:t>
          </a:r>
          <a:r>
            <a:rPr lang="cs-CZ" sz="1700" kern="1200" dirty="0" smtClean="0"/>
            <a:t> are </a:t>
          </a:r>
          <a:r>
            <a:rPr lang="cs-CZ" sz="1700" kern="1200" dirty="0" err="1" smtClean="0"/>
            <a:t>delegated</a:t>
          </a:r>
          <a:r>
            <a:rPr lang="cs-CZ" sz="1700" kern="1200" dirty="0" smtClean="0"/>
            <a:t> to </a:t>
          </a:r>
          <a:r>
            <a:rPr lang="cs-CZ" sz="1700" kern="1200" dirty="0" err="1" smtClean="0"/>
            <a:t>group</a:t>
          </a:r>
          <a:endParaRPr lang="cs-CZ" sz="1700" kern="1200" dirty="0"/>
        </a:p>
      </dsp:txBody>
      <dsp:txXfrm>
        <a:off x="4006481" y="3442777"/>
        <a:ext cx="1767724" cy="10005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29.4.2019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1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29.4.2019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54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29.4.2019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851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29.4.2019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09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29.4.2019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69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29.4.2019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52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29.4.2019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7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29.4.2019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76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29.4.2019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71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29.4.2019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13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29.4.2019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112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76635-C498-4340-9002-9CAE758F31C5}" type="datetimeFigureOut">
              <a:rPr lang="cs-CZ" smtClean="0"/>
              <a:t>29.4.2019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51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oogle.cz/url?sa=i&amp;rct=j&amp;q=&amp;esrc=s&amp;source=images&amp;cd=&amp;cad=rja&amp;uact=8&amp;ved=2ahUKEwjS89--g7faAhUCU1AKHV3BDB0QjRx6BAgAEAU&amp;url=https://arpdcresources.ca/consortia/learning-through-competencies/&amp;psig=AOvVaw02sxa2G4ySoDL_rA7R2fgN&amp;ust=152370120497073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Support </a:t>
            </a:r>
            <a:r>
              <a:rPr lang="cs-CZ" dirty="0" err="1" smtClean="0"/>
              <a:t>activities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081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Job </a:t>
            </a:r>
            <a:r>
              <a:rPr lang="cs-CZ" dirty="0" err="1" smtClean="0"/>
              <a:t>description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Quality Manager </a:t>
            </a:r>
            <a:r>
              <a:rPr lang="en-US" b="1" dirty="0" smtClean="0"/>
              <a:t>Responsibilities</a:t>
            </a:r>
            <a:r>
              <a:rPr lang="cs-CZ" sz="1100" dirty="0"/>
              <a:t>(https://</a:t>
            </a:r>
            <a:r>
              <a:rPr lang="cs-CZ" sz="1100" dirty="0" smtClean="0"/>
              <a:t>resources.workable.com/</a:t>
            </a:r>
            <a:r>
              <a:rPr lang="cs-CZ" sz="1100" dirty="0" err="1" smtClean="0"/>
              <a:t>quality-manager-job-description</a:t>
            </a:r>
            <a:r>
              <a:rPr lang="cs-CZ" sz="1100" dirty="0" smtClean="0"/>
              <a:t>)</a:t>
            </a:r>
            <a:endParaRPr lang="en-US" sz="1100" dirty="0"/>
          </a:p>
          <a:p>
            <a:r>
              <a:rPr lang="en-US" dirty="0"/>
              <a:t>Include:</a:t>
            </a:r>
          </a:p>
          <a:p>
            <a:r>
              <a:rPr lang="en-US" dirty="0"/>
              <a:t>Understanding customer needs and requirements to develop effective quality control processes</a:t>
            </a:r>
          </a:p>
          <a:p>
            <a:r>
              <a:rPr lang="en-US" dirty="0"/>
              <a:t>Devising and reviewing specifications for products or processes</a:t>
            </a:r>
          </a:p>
          <a:p>
            <a:r>
              <a:rPr lang="en-US" dirty="0"/>
              <a:t>Setting requirements for raw material or intermediate products for suppliers and monitoring their </a:t>
            </a:r>
            <a:r>
              <a:rPr lang="en-US" dirty="0" smtClean="0"/>
              <a:t>compliance</a:t>
            </a:r>
            <a:endParaRPr lang="cs-CZ" dirty="0" smtClean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664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Job brief</a:t>
            </a:r>
          </a:p>
          <a:p>
            <a:r>
              <a:rPr lang="en-US" dirty="0"/>
              <a:t>We are looking for an experienced Quality Manager to ensure that our products and services meet all necessary requirements before they reach the consumer. </a:t>
            </a:r>
          </a:p>
          <a:p>
            <a:r>
              <a:rPr lang="en-US" dirty="0"/>
              <a:t>The Quality Manager, or Quality Assurance Manager, will inspect the final product to make sure it has been built with compliance to legal standards and meets customer expectations. A great quality manager is thorough and observant with an eye for detail. </a:t>
            </a:r>
          </a:p>
          <a:p>
            <a:r>
              <a:rPr lang="en-US" dirty="0"/>
              <a:t>They must fully understand the requirements for the product or service and have a sense of responsibility towards our potential and existing customers as well as the competition. </a:t>
            </a:r>
          </a:p>
          <a:p>
            <a:r>
              <a:rPr lang="en-US" dirty="0"/>
              <a:t>The goal is to help preserve our reputation by ensuring that our products and services are capable to drive sustainable growth.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755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Responsibilities</a:t>
            </a:r>
          </a:p>
          <a:p>
            <a:r>
              <a:rPr lang="en-US" dirty="0"/>
              <a:t>Understand customer needs and requirements to develop effective quality control processes</a:t>
            </a:r>
          </a:p>
          <a:p>
            <a:r>
              <a:rPr lang="en-US" dirty="0"/>
              <a:t>Devise and review specifications for products or processes</a:t>
            </a:r>
          </a:p>
          <a:p>
            <a:r>
              <a:rPr lang="en-US" dirty="0"/>
              <a:t>Set requirements for raw material or intermediate products for suppliers and monitor their compliance</a:t>
            </a:r>
          </a:p>
          <a:p>
            <a:r>
              <a:rPr lang="en-US" dirty="0"/>
              <a:t>Ensure adherence to health and safety guidelines as well as legal obligations</a:t>
            </a:r>
          </a:p>
          <a:p>
            <a:r>
              <a:rPr lang="en-US" dirty="0"/>
              <a:t>Supervise inspectors, technicians and other staff and provide guidance and feedback</a:t>
            </a:r>
          </a:p>
          <a:p>
            <a:r>
              <a:rPr lang="en-US" dirty="0"/>
              <a:t>Oversee all product development procedures to identify deviations from quality standards</a:t>
            </a:r>
          </a:p>
          <a:p>
            <a:r>
              <a:rPr lang="en-US" dirty="0"/>
              <a:t>Inspect final output and compare properties to requirements</a:t>
            </a:r>
          </a:p>
          <a:p>
            <a:r>
              <a:rPr lang="en-US" dirty="0"/>
              <a:t>Approve the right products or reject defectives</a:t>
            </a:r>
          </a:p>
          <a:p>
            <a:r>
              <a:rPr lang="en-US" dirty="0"/>
              <a:t>Keep accurate documentation and perform statistical analysis</a:t>
            </a:r>
          </a:p>
          <a:p>
            <a:r>
              <a:rPr lang="en-US" dirty="0"/>
              <a:t>Solicit feedback from customers to assess whether their requirements are met</a:t>
            </a:r>
          </a:p>
          <a:p>
            <a:r>
              <a:rPr lang="en-US" dirty="0"/>
              <a:t>Submit detailed reports to appropriate executives</a:t>
            </a:r>
          </a:p>
          <a:p>
            <a:r>
              <a:rPr lang="en-US" dirty="0"/>
              <a:t>Be on the lookout for opportunities for improvement and develop new efficient procedures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636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Requirements</a:t>
            </a:r>
          </a:p>
          <a:p>
            <a:r>
              <a:rPr lang="en-US" dirty="0"/>
              <a:t>Proven experience as quality manager</a:t>
            </a:r>
          </a:p>
          <a:p>
            <a:r>
              <a:rPr lang="en-US" dirty="0"/>
              <a:t>Conscientious and responsible</a:t>
            </a:r>
          </a:p>
          <a:p>
            <a:r>
              <a:rPr lang="en-US" dirty="0"/>
              <a:t>A keen eye for detail and a results driven approach</a:t>
            </a:r>
          </a:p>
          <a:p>
            <a:r>
              <a:rPr lang="en-US" dirty="0"/>
              <a:t>Outstanding communication skills</a:t>
            </a:r>
          </a:p>
          <a:p>
            <a:r>
              <a:rPr lang="en-US" dirty="0"/>
              <a:t>Excellent organizational and leadership skills</a:t>
            </a:r>
          </a:p>
          <a:p>
            <a:r>
              <a:rPr lang="en-US" dirty="0"/>
              <a:t>Proficient in MS Office</a:t>
            </a:r>
          </a:p>
          <a:p>
            <a:r>
              <a:rPr lang="en-US" dirty="0"/>
              <a:t>In depth understanding of quality control procedures and relevant legal standards</a:t>
            </a:r>
          </a:p>
          <a:p>
            <a:r>
              <a:rPr lang="en-US" dirty="0"/>
              <a:t>Excellent math abilities and working knowledge of data analysis/statistical methods</a:t>
            </a:r>
          </a:p>
          <a:p>
            <a:r>
              <a:rPr lang="en-US" dirty="0"/>
              <a:t>BSc/ Ba in business administration or relevant field</a:t>
            </a:r>
          </a:p>
          <a:p>
            <a:r>
              <a:rPr lang="en-US" dirty="0"/>
              <a:t>Certification of quality control is a strong advantage (ISO 9000 etc.)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822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Job </a:t>
            </a:r>
            <a:r>
              <a:rPr lang="cs-CZ" dirty="0" err="1" smtClean="0"/>
              <a:t>specification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Also known as employee specifications, a job specification is a written statement of educational qualifications, specific qualities, level of experience, physical, emotional, technical and communication skills required to perform a job, responsibilities involved in a job and other unusual sensory demands. It also includes general health, mental health, intelligence, aptitude, memory, judgment, leadership skills, emotional ability, adaptability, flexibility, values and ethics, manners and creativity, etc.</a:t>
            </a:r>
          </a:p>
          <a:p>
            <a:r>
              <a:rPr lang="en-US" b="1" dirty="0"/>
              <a:t>Purpose of Job Specification</a:t>
            </a:r>
          </a:p>
          <a:p>
            <a:r>
              <a:rPr lang="en-US" dirty="0"/>
              <a:t>Described on the basis of job description, job specification helps candidates analyze whether are eligible to apply for a particular job vacancy or not. </a:t>
            </a:r>
          </a:p>
          <a:p>
            <a:r>
              <a:rPr lang="en-US" dirty="0"/>
              <a:t>It helps recruiting team of an organization understand what level of qualifications, qualities and set of characteristics should be present in a candidate to make him or her eligible for the job opening. </a:t>
            </a:r>
          </a:p>
          <a:p>
            <a:r>
              <a:rPr lang="en-US" dirty="0"/>
              <a:t>Job Specification gives detailed information about any job including job responsibilities, desired technical and physical skills, conversational ability and much more. </a:t>
            </a:r>
          </a:p>
          <a:p>
            <a:r>
              <a:rPr lang="en-US" dirty="0"/>
              <a:t>It helps in selecting the most appropriate candidate for a particular job.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978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Forecasting</a:t>
            </a:r>
            <a:r>
              <a:rPr lang="cs-CZ" dirty="0"/>
              <a:t>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resource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Both short-term and long term staffing needs to be based on the projected sales, office growth</a:t>
            </a:r>
            <a:r>
              <a:rPr lang="cs-CZ" dirty="0" smtClean="0"/>
              <a:t> </a:t>
            </a:r>
            <a:r>
              <a:rPr lang="en-GB" dirty="0" smtClean="0"/>
              <a:t>and other factors.</a:t>
            </a:r>
          </a:p>
          <a:p>
            <a:r>
              <a:rPr lang="en-GB" dirty="0" smtClean="0"/>
              <a:t>How many specialist , professionals or executives are needed?</a:t>
            </a:r>
          </a:p>
          <a:p>
            <a:r>
              <a:rPr lang="en-GB" dirty="0" smtClean="0"/>
              <a:t>What is the level of each?</a:t>
            </a:r>
          </a:p>
          <a:p>
            <a:r>
              <a:rPr lang="en-GB" dirty="0" smtClean="0"/>
              <a:t>What kind of specialization should each have?</a:t>
            </a:r>
          </a:p>
          <a:p>
            <a:r>
              <a:rPr lang="en-GB" dirty="0" smtClean="0"/>
              <a:t>What other production personnel are necessary and how many for each category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109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Inventory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manpower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Assess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following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Skills</a:t>
            </a:r>
            <a:endParaRPr lang="cs-CZ" dirty="0" smtClean="0"/>
          </a:p>
          <a:p>
            <a:r>
              <a:rPr lang="cs-CZ" dirty="0" err="1" smtClean="0"/>
              <a:t>Career</a:t>
            </a:r>
            <a:r>
              <a:rPr lang="cs-CZ" dirty="0" smtClean="0"/>
              <a:t> </a:t>
            </a:r>
            <a:r>
              <a:rPr lang="cs-CZ" dirty="0" err="1" smtClean="0"/>
              <a:t>strenghs</a:t>
            </a:r>
            <a:endParaRPr lang="cs-CZ" dirty="0" smtClean="0"/>
          </a:p>
          <a:p>
            <a:r>
              <a:rPr lang="cs-CZ" dirty="0" err="1" smtClean="0"/>
              <a:t>Weaknesses</a:t>
            </a:r>
            <a:endParaRPr lang="cs-CZ" dirty="0" smtClean="0"/>
          </a:p>
          <a:p>
            <a:r>
              <a:rPr lang="cs-CZ" dirty="0" err="1" smtClean="0"/>
              <a:t>Potentials</a:t>
            </a:r>
            <a:endParaRPr lang="cs-CZ" dirty="0" smtClean="0"/>
          </a:p>
          <a:p>
            <a:r>
              <a:rPr lang="cs-CZ" dirty="0" err="1" smtClean="0"/>
              <a:t>promotability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307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Top down planning </a:t>
            </a:r>
            <a:r>
              <a:rPr lang="en-GB" dirty="0" smtClean="0"/>
              <a:t>– the personal needs of an organization is to begin by defining the organization's goals into human resource requirements. Objectives are sometimes difficult to translate into personnel needs.</a:t>
            </a:r>
          </a:p>
          <a:p>
            <a:r>
              <a:rPr lang="en-GB" b="1" dirty="0" smtClean="0"/>
              <a:t>Bottom up planning- </a:t>
            </a:r>
            <a:r>
              <a:rPr lang="en-GB" dirty="0" smtClean="0"/>
              <a:t>this perspective emphasizes information on current employees.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9524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stages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manpower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Examination of existing </a:t>
            </a:r>
            <a:r>
              <a:rPr lang="en-GB" dirty="0" err="1" smtClean="0"/>
              <a:t>situaton</a:t>
            </a:r>
            <a:endParaRPr lang="en-GB" dirty="0" smtClean="0"/>
          </a:p>
          <a:p>
            <a:r>
              <a:rPr lang="en-GB" dirty="0" smtClean="0"/>
              <a:t>Planning to assess and determine future objectives</a:t>
            </a:r>
          </a:p>
          <a:p>
            <a:r>
              <a:rPr lang="en-GB" dirty="0" smtClean="0"/>
              <a:t>Organization</a:t>
            </a:r>
          </a:p>
          <a:p>
            <a:r>
              <a:rPr lang="en-GB" dirty="0" smtClean="0"/>
              <a:t>Precise the requirements</a:t>
            </a:r>
          </a:p>
          <a:p>
            <a:r>
              <a:rPr lang="en-GB" dirty="0" smtClean="0"/>
              <a:t>Career requirements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2705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Recruitment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Internal</a:t>
            </a:r>
            <a:r>
              <a:rPr lang="cs-CZ" dirty="0" smtClean="0"/>
              <a:t> vs. </a:t>
            </a:r>
            <a:r>
              <a:rPr lang="cs-CZ" dirty="0" err="1" smtClean="0"/>
              <a:t>External</a:t>
            </a:r>
            <a:endParaRPr lang="cs-CZ" dirty="0" smtClean="0"/>
          </a:p>
          <a:p>
            <a:r>
              <a:rPr lang="cs-CZ" dirty="0" err="1" smtClean="0"/>
              <a:t>Depends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existing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endParaRPr lang="cs-CZ" dirty="0" smtClean="0"/>
          </a:p>
          <a:p>
            <a:r>
              <a:rPr lang="cs-CZ" dirty="0" err="1" smtClean="0"/>
              <a:t>Existing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08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resources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is designed to maximize employee performance in service of an employer's strategic </a:t>
            </a:r>
            <a:r>
              <a:rPr lang="en-US" dirty="0" smtClean="0"/>
              <a:t>objectives</a:t>
            </a:r>
            <a:endParaRPr lang="cs-CZ" dirty="0" smtClean="0"/>
          </a:p>
          <a:p>
            <a:r>
              <a:rPr lang="en-US" dirty="0"/>
              <a:t>HR departments are responsible for overseeing employee-benefits design, employee recruitment, training and development, performance appraisal, and rewarding (e.g., managing pay and benefit systems</a:t>
            </a:r>
            <a:r>
              <a:rPr lang="en-US" dirty="0" smtClean="0"/>
              <a:t>).</a:t>
            </a:r>
            <a:r>
              <a:rPr lang="cs-CZ" baseline="30000" dirty="0" smtClean="0"/>
              <a:t>(wikipedie.org)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09845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recruitment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i="1" dirty="0"/>
              <a:t>Advantages:</a:t>
            </a:r>
            <a:endParaRPr lang="en-US" dirty="0"/>
          </a:p>
          <a:p>
            <a:r>
              <a:rPr lang="en-US" dirty="0"/>
              <a:t>Cheaper and quicker to recruit</a:t>
            </a:r>
          </a:p>
          <a:p>
            <a:r>
              <a:rPr lang="en-US" dirty="0"/>
              <a:t>People already familiar with the business and how it operates</a:t>
            </a:r>
          </a:p>
          <a:p>
            <a:r>
              <a:rPr lang="en-US" dirty="0"/>
              <a:t>Provides opportunities for promotion with in the business – can be motivating</a:t>
            </a:r>
          </a:p>
          <a:p>
            <a:r>
              <a:rPr lang="en-US" dirty="0"/>
              <a:t>Business already knows the strengths and weaknesses of candidates </a:t>
            </a:r>
          </a:p>
          <a:p>
            <a:r>
              <a:rPr lang="en-US" b="1" i="1" dirty="0"/>
              <a:t>Disadvantages:</a:t>
            </a:r>
            <a:endParaRPr lang="en-US" dirty="0"/>
          </a:p>
          <a:p>
            <a:r>
              <a:rPr lang="en-US" dirty="0"/>
              <a:t>Limits the number of potential applicants</a:t>
            </a:r>
          </a:p>
          <a:p>
            <a:r>
              <a:rPr lang="en-US" dirty="0"/>
              <a:t>No new ideas can be introduced from outside</a:t>
            </a:r>
          </a:p>
          <a:p>
            <a:r>
              <a:rPr lang="en-US" dirty="0"/>
              <a:t>May cause resentment amongst candidates not appointed</a:t>
            </a:r>
          </a:p>
          <a:p>
            <a:r>
              <a:rPr lang="en-US" dirty="0"/>
              <a:t>Creates another vacancy which needs to be filled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37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recruitment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b="1" dirty="0" smtClean="0"/>
          </a:p>
          <a:p>
            <a:r>
              <a:rPr lang="en-US" b="1" i="1" dirty="0"/>
              <a:t>Advantages:</a:t>
            </a:r>
            <a:endParaRPr lang="en-US" dirty="0"/>
          </a:p>
          <a:p>
            <a:r>
              <a:rPr lang="en-US" dirty="0"/>
              <a:t>Outside people bring in new ideas</a:t>
            </a:r>
          </a:p>
          <a:p>
            <a:r>
              <a:rPr lang="en-US" dirty="0"/>
              <a:t>Larger pool of workers from which to find the best candidate</a:t>
            </a:r>
          </a:p>
          <a:p>
            <a:r>
              <a:rPr lang="en-US" dirty="0"/>
              <a:t>People have a wider range of experience </a:t>
            </a:r>
          </a:p>
          <a:p>
            <a:r>
              <a:rPr lang="en-US" b="1" i="1" dirty="0"/>
              <a:t>Disadvantages:</a:t>
            </a:r>
            <a:endParaRPr lang="en-US" dirty="0"/>
          </a:p>
          <a:p>
            <a:r>
              <a:rPr lang="en-US" dirty="0"/>
              <a:t>Longer process</a:t>
            </a:r>
          </a:p>
          <a:p>
            <a:r>
              <a:rPr lang="en-US" dirty="0"/>
              <a:t>More expensive process due to advertising and interviews required</a:t>
            </a:r>
          </a:p>
          <a:p>
            <a:r>
              <a:rPr lang="en-US" dirty="0"/>
              <a:t>Selection process may not be effective enough to reveal the best candidate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833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Short</a:t>
            </a:r>
            <a:r>
              <a:rPr lang="cs-CZ" dirty="0" smtClean="0"/>
              <a:t>-term </a:t>
            </a:r>
            <a:r>
              <a:rPr lang="cs-CZ" dirty="0" err="1" smtClean="0"/>
              <a:t>staffing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Help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duties</a:t>
            </a:r>
            <a:r>
              <a:rPr lang="cs-CZ" dirty="0" smtClean="0"/>
              <a:t> </a:t>
            </a:r>
            <a:r>
              <a:rPr lang="cs-CZ" dirty="0" err="1" smtClean="0"/>
              <a:t>causes</a:t>
            </a:r>
            <a:r>
              <a:rPr lang="cs-CZ" dirty="0" smtClean="0"/>
              <a:t> by </a:t>
            </a:r>
            <a:r>
              <a:rPr lang="cs-CZ" dirty="0" err="1" smtClean="0"/>
              <a:t>extended</a:t>
            </a:r>
            <a:r>
              <a:rPr lang="cs-CZ" dirty="0" smtClean="0"/>
              <a:t> absence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employee</a:t>
            </a:r>
            <a:r>
              <a:rPr lang="cs-CZ" dirty="0" smtClean="0"/>
              <a:t>, maternity </a:t>
            </a:r>
            <a:r>
              <a:rPr lang="cs-CZ" dirty="0" err="1" smtClean="0"/>
              <a:t>leave</a:t>
            </a:r>
            <a:r>
              <a:rPr lang="cs-CZ" dirty="0" smtClean="0"/>
              <a:t>, </a:t>
            </a:r>
            <a:r>
              <a:rPr lang="cs-CZ" dirty="0" err="1" smtClean="0"/>
              <a:t>retirement</a:t>
            </a:r>
            <a:r>
              <a:rPr lang="cs-CZ" dirty="0" smtClean="0"/>
              <a:t> and so on. </a:t>
            </a:r>
          </a:p>
          <a:p>
            <a:r>
              <a:rPr lang="cs-CZ" dirty="0" err="1" smtClean="0"/>
              <a:t>Temporary</a:t>
            </a:r>
            <a:r>
              <a:rPr lang="cs-CZ" dirty="0" smtClean="0"/>
              <a:t> </a:t>
            </a:r>
            <a:r>
              <a:rPr lang="cs-CZ" dirty="0" err="1" smtClean="0"/>
              <a:t>workers</a:t>
            </a:r>
            <a:r>
              <a:rPr lang="cs-CZ" dirty="0" smtClean="0"/>
              <a:t>- </a:t>
            </a:r>
            <a:r>
              <a:rPr lang="cs-CZ" dirty="0" err="1" smtClean="0"/>
              <a:t>hired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agency</a:t>
            </a:r>
            <a:r>
              <a:rPr lang="cs-CZ" dirty="0" smtClean="0"/>
              <a:t>, </a:t>
            </a:r>
            <a:r>
              <a:rPr lang="cs-CZ" dirty="0" err="1" smtClean="0"/>
              <a:t>lower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full-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employees</a:t>
            </a:r>
            <a:r>
              <a:rPr lang="cs-CZ" dirty="0" smtClean="0"/>
              <a:t>, do not </a:t>
            </a:r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vacation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sick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6613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Long-term </a:t>
            </a:r>
            <a:r>
              <a:rPr lang="cs-CZ" dirty="0" err="1" smtClean="0"/>
              <a:t>staffing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Employees for long time </a:t>
            </a:r>
            <a:r>
              <a:rPr lang="en-GB" dirty="0" err="1" smtClean="0"/>
              <a:t>assignement</a:t>
            </a:r>
            <a:endParaRPr lang="en-GB" dirty="0" smtClean="0"/>
          </a:p>
          <a:p>
            <a:r>
              <a:rPr lang="en-GB" dirty="0" smtClean="0"/>
              <a:t>Usually based on external recruitment</a:t>
            </a:r>
          </a:p>
          <a:p>
            <a:r>
              <a:rPr lang="en-GB" dirty="0" smtClean="0"/>
              <a:t>Employment agreement terminated</a:t>
            </a:r>
          </a:p>
          <a:p>
            <a:r>
              <a:rPr lang="en-GB" dirty="0" smtClean="0"/>
              <a:t>Employment agreement non-</a:t>
            </a:r>
            <a:r>
              <a:rPr lang="en-GB" dirty="0" err="1" smtClean="0"/>
              <a:t>terminanted</a:t>
            </a:r>
            <a:endParaRPr lang="en-GB" dirty="0" smtClean="0"/>
          </a:p>
          <a:p>
            <a:r>
              <a:rPr lang="en-GB" dirty="0" smtClean="0"/>
              <a:t>Service contract agreement</a:t>
            </a:r>
          </a:p>
          <a:p>
            <a:r>
              <a:rPr lang="en-GB" dirty="0" smtClean="0"/>
              <a:t>Agency work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881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Personnel</a:t>
            </a:r>
            <a:r>
              <a:rPr lang="cs-CZ" dirty="0" smtClean="0"/>
              <a:t> </a:t>
            </a:r>
            <a:r>
              <a:rPr lang="cs-CZ" dirty="0" err="1" smtClean="0"/>
              <a:t>manager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Is responsible for:</a:t>
            </a:r>
          </a:p>
          <a:p>
            <a:pPr lvl="1"/>
            <a:r>
              <a:rPr lang="en-GB" dirty="0" smtClean="0"/>
              <a:t>Assisting and advising managing director on personal policy ensuring policy is made known to staff and is effectively carried out.</a:t>
            </a:r>
          </a:p>
          <a:p>
            <a:pPr lvl="1"/>
            <a:r>
              <a:rPr lang="en-GB" dirty="0" smtClean="0"/>
              <a:t>Developing and maintaining procedures in conjunction with other departmental heads for recruitment and training.</a:t>
            </a:r>
          </a:p>
          <a:p>
            <a:pPr lvl="1"/>
            <a:r>
              <a:rPr lang="en-GB" dirty="0" smtClean="0"/>
              <a:t>Determining and maintaining good relations with trade unions and other bodies concerned with employment and working conditions.</a:t>
            </a:r>
          </a:p>
          <a:p>
            <a:pPr lvl="1"/>
            <a:r>
              <a:rPr lang="en-GB" dirty="0" smtClean="0"/>
              <a:t>Ensuring adequate safety precautions and welfare services including canteen and health services.</a:t>
            </a:r>
          </a:p>
          <a:p>
            <a:pPr lvl="1"/>
            <a:r>
              <a:rPr lang="en-GB" dirty="0" smtClean="0"/>
              <a:t>Assisting employees with personal problems, maintaining records and statistics of employment.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3066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duties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Advising and assisting managing director on personnel policy formulation and the development of training schemes for supervisory staff.</a:t>
            </a:r>
          </a:p>
          <a:p>
            <a:r>
              <a:rPr lang="en-GB" dirty="0" smtClean="0"/>
              <a:t>Representing the company in all negotiations with trade unions and trade associations and maintaining interest in new ideas in personnel management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6650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 in </a:t>
            </a:r>
            <a:r>
              <a:rPr lang="cs-CZ" dirty="0" err="1" smtClean="0"/>
              <a:t>personnel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Remuneration</a:t>
            </a:r>
            <a:endParaRPr lang="cs-CZ" dirty="0" smtClean="0"/>
          </a:p>
          <a:p>
            <a:r>
              <a:rPr lang="cs-CZ" dirty="0" err="1" smtClean="0"/>
              <a:t>Security</a:t>
            </a:r>
            <a:endParaRPr lang="cs-CZ" dirty="0" smtClean="0"/>
          </a:p>
          <a:p>
            <a:r>
              <a:rPr lang="cs-CZ" dirty="0" err="1" smtClean="0"/>
              <a:t>Opportunity</a:t>
            </a:r>
            <a:endParaRPr lang="cs-CZ" dirty="0" smtClean="0"/>
          </a:p>
          <a:p>
            <a:r>
              <a:rPr lang="cs-CZ" dirty="0" smtClean="0"/>
              <a:t>Status</a:t>
            </a:r>
          </a:p>
          <a:p>
            <a:r>
              <a:rPr lang="cs-CZ" dirty="0" smtClean="0"/>
              <a:t>Justice</a:t>
            </a:r>
          </a:p>
          <a:p>
            <a:r>
              <a:rPr lang="cs-CZ" dirty="0" err="1" smtClean="0"/>
              <a:t>Democracy</a:t>
            </a:r>
            <a:endParaRPr lang="cs-CZ" dirty="0" smtClean="0"/>
          </a:p>
          <a:p>
            <a:r>
              <a:rPr lang="cs-CZ" dirty="0" smtClean="0"/>
              <a:t>General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85619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Factors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 </a:t>
            </a:r>
            <a:r>
              <a:rPr lang="cs-CZ" dirty="0" err="1" smtClean="0"/>
              <a:t>structure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Strategies</a:t>
            </a:r>
            <a:r>
              <a:rPr lang="cs-CZ" dirty="0" smtClean="0"/>
              <a:t> and </a:t>
            </a:r>
            <a:r>
              <a:rPr lang="cs-CZ" dirty="0" err="1" smtClean="0"/>
              <a:t>goals</a:t>
            </a:r>
            <a:endParaRPr lang="cs-CZ" dirty="0" smtClean="0"/>
          </a:p>
          <a:p>
            <a:r>
              <a:rPr lang="cs-CZ" dirty="0" err="1" smtClean="0"/>
              <a:t>Used</a:t>
            </a:r>
            <a:r>
              <a:rPr lang="cs-CZ" dirty="0" smtClean="0"/>
              <a:t> technology</a:t>
            </a:r>
          </a:p>
          <a:p>
            <a:r>
              <a:rPr lang="cs-CZ" dirty="0" err="1" smtClean="0"/>
              <a:t>Product</a:t>
            </a:r>
            <a:r>
              <a:rPr lang="cs-CZ" dirty="0" smtClean="0"/>
              <a:t> </a:t>
            </a:r>
            <a:r>
              <a:rPr lang="cs-CZ" dirty="0" err="1" smtClean="0"/>
              <a:t>distribution</a:t>
            </a:r>
            <a:endParaRPr lang="cs-CZ" dirty="0" smtClean="0"/>
          </a:p>
          <a:p>
            <a:r>
              <a:rPr lang="cs-CZ" dirty="0" err="1" smtClean="0"/>
              <a:t>Size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endParaRPr lang="cs-CZ" dirty="0" smtClean="0"/>
          </a:p>
          <a:p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endParaRPr lang="cs-CZ" dirty="0" smtClean="0"/>
          </a:p>
          <a:p>
            <a:r>
              <a:rPr lang="cs-CZ" dirty="0" smtClean="0"/>
              <a:t>Stability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513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dirty="0" err="1" smtClean="0"/>
              <a:t>Need</a:t>
            </a:r>
            <a:r>
              <a:rPr lang="cs-CZ" dirty="0" smtClean="0"/>
              <a:t> to </a:t>
            </a:r>
            <a:r>
              <a:rPr lang="cs-CZ" dirty="0" err="1" smtClean="0"/>
              <a:t>know</a:t>
            </a:r>
            <a:endParaRPr lang="cs-CZ" dirty="0" smtClean="0"/>
          </a:p>
          <a:p>
            <a:pPr lvl="1"/>
            <a:r>
              <a:rPr lang="cs-CZ" dirty="0" err="1" smtClean="0"/>
              <a:t>operations</a:t>
            </a:r>
            <a:endParaRPr lang="cs-CZ" dirty="0" smtClean="0"/>
          </a:p>
          <a:p>
            <a:pPr lvl="1"/>
            <a:r>
              <a:rPr lang="cs-CZ" dirty="0" err="1" smtClean="0"/>
              <a:t>sequencies</a:t>
            </a:r>
            <a:endParaRPr lang="cs-CZ" dirty="0" smtClean="0"/>
          </a:p>
          <a:p>
            <a:pPr lvl="1"/>
            <a:r>
              <a:rPr lang="cs-CZ" dirty="0" err="1" smtClean="0"/>
              <a:t>information</a:t>
            </a:r>
            <a:endParaRPr lang="cs-CZ" dirty="0" smtClean="0"/>
          </a:p>
          <a:p>
            <a:pPr lvl="1"/>
            <a:r>
              <a:rPr lang="cs-CZ" dirty="0" err="1" smtClean="0"/>
              <a:t>Inputs</a:t>
            </a:r>
            <a:r>
              <a:rPr lang="cs-CZ" dirty="0" smtClean="0"/>
              <a:t> and </a:t>
            </a:r>
            <a:r>
              <a:rPr lang="cs-CZ" dirty="0" err="1" smtClean="0"/>
              <a:t>outputs</a:t>
            </a:r>
            <a:endParaRPr lang="cs-CZ" dirty="0" smtClean="0"/>
          </a:p>
          <a:p>
            <a:pPr lvl="1"/>
            <a:r>
              <a:rPr lang="cs-CZ" dirty="0" smtClean="0"/>
              <a:t>variant</a:t>
            </a:r>
          </a:p>
          <a:p>
            <a:pPr lvl="1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ym typeface="Symbol"/>
              </a:rPr>
              <a:t></a:t>
            </a:r>
            <a:r>
              <a:rPr lang="cs-CZ" dirty="0" err="1" smtClean="0">
                <a:sym typeface="Symbol"/>
              </a:rPr>
              <a:t>company</a:t>
            </a:r>
            <a:r>
              <a:rPr lang="cs-CZ" dirty="0" smtClean="0">
                <a:sym typeface="Symbol"/>
              </a:rPr>
              <a:t> </a:t>
            </a:r>
            <a:r>
              <a:rPr lang="cs-CZ" dirty="0" err="1" smtClean="0">
                <a:sym typeface="Symbol"/>
              </a:rPr>
              <a:t>process</a:t>
            </a:r>
            <a:r>
              <a:rPr lang="cs-CZ" dirty="0" smtClean="0">
                <a:sym typeface="Symbol"/>
              </a:rPr>
              <a:t> </a:t>
            </a:r>
            <a:r>
              <a:rPr lang="cs-CZ" dirty="0" err="1" smtClean="0">
                <a:sym typeface="Symbol"/>
              </a:rPr>
              <a:t>structure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5896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Method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5780" indent="-457200">
              <a:buFont typeface="+mj-lt"/>
              <a:buAutoNum type="arabicPeriod"/>
            </a:pPr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in </a:t>
            </a:r>
            <a:r>
              <a:rPr lang="cs-CZ" dirty="0" err="1" smtClean="0"/>
              <a:t>accurate</a:t>
            </a:r>
            <a:r>
              <a:rPr lang="cs-CZ" dirty="0" smtClean="0"/>
              <a:t> </a:t>
            </a:r>
            <a:r>
              <a:rPr lang="cs-CZ" dirty="0" err="1" smtClean="0"/>
              <a:t>details</a:t>
            </a:r>
            <a:endParaRPr lang="cs-CZ" dirty="0" smtClean="0"/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To </a:t>
            </a:r>
            <a:r>
              <a:rPr lang="cs-CZ" dirty="0" err="1" smtClean="0"/>
              <a:t>connect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needed</a:t>
            </a:r>
            <a:r>
              <a:rPr lang="cs-CZ" dirty="0" smtClean="0"/>
              <a:t> </a:t>
            </a:r>
            <a:r>
              <a:rPr lang="cs-CZ" dirty="0" err="1" smtClean="0"/>
              <a:t>inputs</a:t>
            </a:r>
            <a:r>
              <a:rPr lang="cs-CZ" dirty="0" smtClean="0"/>
              <a:t> and </a:t>
            </a:r>
            <a:r>
              <a:rPr lang="cs-CZ" dirty="0" err="1" smtClean="0"/>
              <a:t>outputs</a:t>
            </a:r>
            <a:r>
              <a:rPr lang="cs-CZ" dirty="0" smtClean="0"/>
              <a:t> (</a:t>
            </a:r>
            <a:r>
              <a:rPr lang="cs-CZ" dirty="0" err="1" smtClean="0"/>
              <a:t>resources</a:t>
            </a:r>
            <a:r>
              <a:rPr lang="cs-CZ" dirty="0" smtClean="0"/>
              <a:t>, </a:t>
            </a:r>
            <a:r>
              <a:rPr lang="cs-CZ" dirty="0" err="1" smtClean="0"/>
              <a:t>documents</a:t>
            </a:r>
            <a:r>
              <a:rPr lang="cs-CZ" dirty="0" smtClean="0"/>
              <a:t>, </a:t>
            </a:r>
            <a:r>
              <a:rPr lang="cs-CZ" dirty="0" err="1" smtClean="0"/>
              <a:t>information</a:t>
            </a:r>
            <a:r>
              <a:rPr lang="cs-CZ" dirty="0" smtClean="0"/>
              <a:t>)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To </a:t>
            </a:r>
            <a:r>
              <a:rPr lang="cs-CZ" dirty="0" err="1" smtClean="0"/>
              <a:t>allign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sequencies</a:t>
            </a:r>
            <a:endParaRPr lang="cs-CZ" dirty="0" smtClean="0"/>
          </a:p>
          <a:p>
            <a:pPr marL="525780" indent="-457200">
              <a:buFont typeface="+mj-lt"/>
              <a:buAutoNum type="arabicPeriod"/>
            </a:pPr>
            <a:r>
              <a:rPr lang="cs-CZ" dirty="0" err="1" smtClean="0"/>
              <a:t>Fullfill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decission</a:t>
            </a:r>
            <a:r>
              <a:rPr lang="cs-CZ" dirty="0" smtClean="0"/>
              <a:t> node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274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HRM basic </a:t>
            </a:r>
            <a:r>
              <a:rPr lang="cs-CZ" dirty="0" err="1" smtClean="0"/>
              <a:t>functions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 </a:t>
            </a:r>
            <a:endParaRPr lang="cs-CZ" dirty="0" smtClean="0"/>
          </a:p>
          <a:p>
            <a:r>
              <a:rPr lang="en-US" b="1" dirty="0" smtClean="0"/>
              <a:t>Staffing</a:t>
            </a:r>
            <a:r>
              <a:rPr lang="cs-CZ" dirty="0" smtClean="0"/>
              <a:t> - </a:t>
            </a:r>
            <a:r>
              <a:rPr lang="en-US" dirty="0"/>
              <a:t>is the recruitment and selection of potential employees, done through interviewing, applications, networking</a:t>
            </a:r>
            <a:endParaRPr lang="cs-CZ" dirty="0" smtClean="0"/>
          </a:p>
          <a:p>
            <a:r>
              <a:rPr lang="en-US" b="1" dirty="0" smtClean="0"/>
              <a:t>training </a:t>
            </a:r>
            <a:r>
              <a:rPr lang="en-US" b="1" dirty="0"/>
              <a:t>and </a:t>
            </a:r>
            <a:r>
              <a:rPr lang="en-US" b="1" dirty="0" smtClean="0"/>
              <a:t>development</a:t>
            </a:r>
            <a:r>
              <a:rPr lang="cs-CZ" b="1" dirty="0"/>
              <a:t> </a:t>
            </a:r>
            <a:r>
              <a:rPr lang="cs-CZ" dirty="0" smtClean="0"/>
              <a:t>- </a:t>
            </a:r>
            <a:r>
              <a:rPr lang="en-US" dirty="0"/>
              <a:t>is the next step in a continuous process of training and developing competent and adapted employees</a:t>
            </a:r>
            <a:endParaRPr lang="cs-CZ" dirty="0" smtClean="0"/>
          </a:p>
          <a:p>
            <a:r>
              <a:rPr lang="en-US" b="1" dirty="0" smtClean="0"/>
              <a:t>motivation</a:t>
            </a:r>
            <a:r>
              <a:rPr lang="en-US" dirty="0" smtClean="0"/>
              <a:t> </a:t>
            </a:r>
            <a:r>
              <a:rPr lang="cs-CZ" dirty="0" smtClean="0"/>
              <a:t>- </a:t>
            </a:r>
            <a:r>
              <a:rPr lang="en-US" dirty="0"/>
              <a:t>is key to keeping employees highly productive. This function can include employee benefits, performance appraisals and rewards</a:t>
            </a:r>
            <a:endParaRPr lang="cs-CZ" dirty="0" smtClean="0"/>
          </a:p>
          <a:p>
            <a:r>
              <a:rPr lang="en-US" b="1" dirty="0" smtClean="0"/>
              <a:t> maintenance</a:t>
            </a:r>
            <a:r>
              <a:rPr lang="cs-CZ" b="1" dirty="0" smtClean="0"/>
              <a:t> </a:t>
            </a:r>
            <a:r>
              <a:rPr lang="cs-CZ" dirty="0" smtClean="0"/>
              <a:t>- </a:t>
            </a:r>
            <a:r>
              <a:rPr lang="en-US" dirty="0" smtClean="0"/>
              <a:t>involves </a:t>
            </a:r>
            <a:r>
              <a:rPr lang="en-US" dirty="0"/>
              <a:t>keeping the employees' commitment and loyalty to the organization.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1955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/>
        </p:nvGrpSpPr>
        <p:grpSpPr>
          <a:xfrm>
            <a:off x="482292" y="1182004"/>
            <a:ext cx="8132938" cy="4839284"/>
            <a:chOff x="482292" y="1182004"/>
            <a:chExt cx="8132938" cy="4839284"/>
          </a:xfrm>
        </p:grpSpPr>
        <p:pic>
          <p:nvPicPr>
            <p:cNvPr id="2050" name="Picture 2" descr="http://bpmn.horcica.cz/wp-content/uploads/2011/11/BPMN-2.0-Examples_CZ.-Dod%C3%A1vka-pizzy.jpg"/>
            <p:cNvPicPr>
              <a:picLocks noChangeAspect="1" noChangeArrowheads="1"/>
            </p:cNvPicPr>
            <p:nvPr/>
          </p:nvPicPr>
          <p:blipFill>
            <a:blip r:embed="rId2" cstate="print"/>
            <a:srcRect l="5602" t="8444" r="1001" b="2616"/>
            <a:stretch>
              <a:fillRect/>
            </a:stretch>
          </p:blipFill>
          <p:spPr bwMode="auto">
            <a:xfrm>
              <a:off x="524804" y="1182004"/>
              <a:ext cx="8090426" cy="4752528"/>
            </a:xfrm>
            <a:prstGeom prst="rect">
              <a:avLst/>
            </a:prstGeom>
            <a:noFill/>
          </p:spPr>
        </p:pic>
        <p:sp>
          <p:nvSpPr>
            <p:cNvPr id="6" name="Obdélník 5"/>
            <p:cNvSpPr/>
            <p:nvPr/>
          </p:nvSpPr>
          <p:spPr>
            <a:xfrm>
              <a:off x="482292" y="3401236"/>
              <a:ext cx="360040" cy="792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524804" y="4293096"/>
              <a:ext cx="360040" cy="792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529724" y="5229200"/>
              <a:ext cx="360040" cy="792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455466" y="6165304"/>
            <a:ext cx="3034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err="1"/>
              <a:t>Š</a:t>
            </a:r>
            <a:r>
              <a:rPr lang="cs-CZ" dirty="0" err="1" smtClean="0"/>
              <a:t>afrová-Drášilová</a:t>
            </a:r>
            <a:r>
              <a:rPr lang="cs-CZ" dirty="0" smtClean="0"/>
              <a:t>,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6858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Job design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Basic principles:</a:t>
            </a:r>
          </a:p>
          <a:p>
            <a:r>
              <a:rPr lang="en-GB" dirty="0" smtClean="0"/>
              <a:t>A variety of tasks sufficient not to lead to boredom.</a:t>
            </a:r>
          </a:p>
          <a:p>
            <a:r>
              <a:rPr lang="en-GB" dirty="0" smtClean="0"/>
              <a:t>Tasks which have some obvious relationship to the whole task.</a:t>
            </a:r>
          </a:p>
          <a:p>
            <a:r>
              <a:rPr lang="en-GB" dirty="0" smtClean="0"/>
              <a:t>A work cycle of just the right length bearing in mind physical demands</a:t>
            </a:r>
            <a:r>
              <a:rPr lang="cs-CZ" dirty="0" smtClean="0"/>
              <a:t> </a:t>
            </a:r>
            <a:r>
              <a:rPr lang="en-GB" dirty="0" smtClean="0"/>
              <a:t>and concentration of an average person.</a:t>
            </a:r>
          </a:p>
          <a:p>
            <a:r>
              <a:rPr lang="en-GB" dirty="0" smtClean="0"/>
              <a:t>Some provision to allow the individual to set quality and standards and feedback by management on personal results to keep motivation strong.</a:t>
            </a:r>
          </a:p>
          <a:p>
            <a:r>
              <a:rPr lang="en-GB" dirty="0" smtClean="0"/>
              <a:t>The need for care, skill and effort so that the work will carry respect in the community.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3970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Job design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619388"/>
              </p:ext>
            </p:extLst>
          </p:nvPr>
        </p:nvGraphicFramePr>
        <p:xfrm>
          <a:off x="323528" y="155679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339752" y="3645024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JOB DESIGN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3598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competencies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Competencies are combinations of knowledge, skills and attitudes that </a:t>
            </a:r>
            <a:r>
              <a:rPr lang="cs-CZ" dirty="0" err="1" smtClean="0"/>
              <a:t>employees</a:t>
            </a:r>
            <a:r>
              <a:rPr lang="cs-CZ" dirty="0" smtClean="0"/>
              <a:t> </a:t>
            </a:r>
            <a:r>
              <a:rPr lang="en-US" dirty="0" smtClean="0"/>
              <a:t>develop </a:t>
            </a:r>
            <a:r>
              <a:rPr lang="en-US" dirty="0"/>
              <a:t>and apply for </a:t>
            </a:r>
            <a:r>
              <a:rPr lang="en-US" dirty="0" smtClean="0"/>
              <a:t>successful</a:t>
            </a:r>
            <a:r>
              <a:rPr lang="cs-CZ" dirty="0" smtClean="0"/>
              <a:t> </a:t>
            </a:r>
            <a:r>
              <a:rPr lang="cs-CZ" dirty="0" err="1" smtClean="0"/>
              <a:t>working</a:t>
            </a:r>
            <a:r>
              <a:rPr lang="cs-CZ" dirty="0" smtClean="0"/>
              <a:t>. </a:t>
            </a:r>
            <a:r>
              <a:rPr lang="en-US" dirty="0" smtClean="0"/>
              <a:t> </a:t>
            </a:r>
            <a:r>
              <a:rPr lang="en-US" dirty="0"/>
              <a:t>They emphasize aspects of learning that apply within and across all subject </a:t>
            </a:r>
            <a:r>
              <a:rPr lang="en-US" dirty="0" smtClean="0"/>
              <a:t>areas</a:t>
            </a:r>
            <a:r>
              <a:rPr lang="cs-CZ" dirty="0" smtClean="0"/>
              <a:t>. </a:t>
            </a:r>
          </a:p>
          <a:p>
            <a:r>
              <a:rPr lang="en-GB" dirty="0" smtClean="0"/>
              <a:t>It helps :</a:t>
            </a:r>
          </a:p>
          <a:p>
            <a:pPr lvl="1"/>
            <a:r>
              <a:rPr lang="en-GB" dirty="0" smtClean="0"/>
              <a:t>Employee development</a:t>
            </a:r>
          </a:p>
          <a:p>
            <a:pPr lvl="1"/>
            <a:r>
              <a:rPr lang="en-GB" dirty="0" err="1" smtClean="0"/>
              <a:t>Completation</a:t>
            </a:r>
            <a:r>
              <a:rPr lang="en-GB" dirty="0" smtClean="0"/>
              <a:t> of tasks</a:t>
            </a:r>
          </a:p>
          <a:p>
            <a:pPr lvl="1"/>
            <a:r>
              <a:rPr lang="en-GB" dirty="0" smtClean="0"/>
              <a:t>Personnel planning</a:t>
            </a:r>
          </a:p>
          <a:p>
            <a:pPr lvl="1"/>
            <a:r>
              <a:rPr lang="en-GB" dirty="0" smtClean="0"/>
              <a:t>Employees recruitment</a:t>
            </a:r>
          </a:p>
          <a:p>
            <a:pPr lvl="1"/>
            <a:r>
              <a:rPr lang="en-GB" dirty="0" smtClean="0"/>
              <a:t>Setting the motivation systems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8177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8" name="Picture 4" descr="Výsledek obrázku pro personal competencie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12415"/>
            <a:ext cx="3973838" cy="5109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462212"/>
            <a:ext cx="3657600" cy="193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3400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Procedure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recruitment</a:t>
            </a:r>
            <a:r>
              <a:rPr lang="cs-CZ" dirty="0" smtClean="0"/>
              <a:t> and </a:t>
            </a:r>
            <a:r>
              <a:rPr lang="cs-CZ" dirty="0" err="1" smtClean="0"/>
              <a:t>selection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staff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Staff requisition form is required to be completed</a:t>
            </a:r>
          </a:p>
          <a:p>
            <a:r>
              <a:rPr lang="en-GB" dirty="0" smtClean="0"/>
              <a:t>Advertisement – important to word the advertisement correctly so applicants who are not really suitable do not apply.</a:t>
            </a:r>
          </a:p>
          <a:p>
            <a:r>
              <a:rPr lang="en-GB" dirty="0" smtClean="0"/>
              <a:t>Short list drawn up and interviews arranged.</a:t>
            </a:r>
          </a:p>
          <a:p>
            <a:r>
              <a:rPr lang="en-GB" dirty="0" smtClean="0"/>
              <a:t>References can be taken up before the interviews and used to determine the final selection at the interview.</a:t>
            </a:r>
          </a:p>
          <a:p>
            <a:r>
              <a:rPr lang="en-GB" dirty="0" smtClean="0"/>
              <a:t>Interviews – many forms</a:t>
            </a:r>
          </a:p>
          <a:p>
            <a:r>
              <a:rPr lang="en-GB" dirty="0" smtClean="0"/>
              <a:t>Tests for specific skills</a:t>
            </a:r>
          </a:p>
          <a:p>
            <a:r>
              <a:rPr lang="en-GB" dirty="0" smtClean="0"/>
              <a:t>Medical examination</a:t>
            </a:r>
          </a:p>
          <a:p>
            <a:r>
              <a:rPr lang="en-GB" dirty="0" smtClean="0"/>
              <a:t>Information for successful candidates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8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Forbidden questions(examples</a:t>
            </a:r>
            <a:r>
              <a:rPr lang="cs-CZ" sz="3600" dirty="0" smtClean="0"/>
              <a:t>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628800"/>
            <a:ext cx="7632964" cy="4680520"/>
          </a:xfrm>
        </p:spPr>
        <p:txBody>
          <a:bodyPr numCol="2">
            <a:normAutofit/>
          </a:bodyPr>
          <a:lstStyle/>
          <a:p>
            <a:pPr lvl="1"/>
            <a:r>
              <a:rPr lang="en-GB" sz="2000" b="1" dirty="0" smtClean="0"/>
              <a:t>Pregnancy and health</a:t>
            </a:r>
          </a:p>
          <a:p>
            <a:pPr lvl="1"/>
            <a:r>
              <a:rPr lang="en-GB" sz="2000" b="1" dirty="0" smtClean="0"/>
              <a:t>Are you pregnant?</a:t>
            </a:r>
          </a:p>
          <a:p>
            <a:r>
              <a:rPr lang="en-GB" sz="2400" b="1" dirty="0" smtClean="0"/>
              <a:t>Personal situation</a:t>
            </a:r>
          </a:p>
          <a:p>
            <a:pPr lvl="1"/>
            <a:r>
              <a:rPr lang="en-GB" sz="2000" b="1" dirty="0" smtClean="0"/>
              <a:t>Are you married?</a:t>
            </a:r>
          </a:p>
          <a:p>
            <a:pPr lvl="1"/>
            <a:r>
              <a:rPr lang="en-GB" sz="2000" b="1" dirty="0" smtClean="0"/>
              <a:t>How old are you?</a:t>
            </a:r>
            <a:endParaRPr lang="en-GB" sz="2000" dirty="0" smtClean="0"/>
          </a:p>
          <a:p>
            <a:r>
              <a:rPr lang="en-GB" sz="2400" b="1" dirty="0" smtClean="0"/>
              <a:t>Family affairs</a:t>
            </a:r>
          </a:p>
          <a:p>
            <a:pPr lvl="1"/>
            <a:r>
              <a:rPr lang="en-GB" sz="2000" b="1" dirty="0" smtClean="0"/>
              <a:t>How many </a:t>
            </a:r>
            <a:r>
              <a:rPr lang="en-GB" sz="2000" b="1" dirty="0" err="1" smtClean="0"/>
              <a:t>childred</a:t>
            </a:r>
            <a:r>
              <a:rPr lang="en-GB" sz="2000" b="1" dirty="0" smtClean="0"/>
              <a:t> do you have?</a:t>
            </a:r>
            <a:endParaRPr lang="en-GB" sz="2000" dirty="0" smtClean="0"/>
          </a:p>
          <a:p>
            <a:r>
              <a:rPr lang="en-GB" sz="2400" b="1" dirty="0" smtClean="0"/>
              <a:t>Sexual orientation </a:t>
            </a:r>
          </a:p>
          <a:p>
            <a:pPr lvl="1"/>
            <a:r>
              <a:rPr lang="en-GB" sz="2000" b="1" dirty="0" smtClean="0"/>
              <a:t>Are you homosexual?</a:t>
            </a:r>
            <a:endParaRPr lang="en-GB" sz="1600" b="1" dirty="0" smtClean="0"/>
          </a:p>
          <a:p>
            <a:r>
              <a:rPr lang="en-GB" sz="2400" b="1" dirty="0" smtClean="0"/>
              <a:t>Religion  </a:t>
            </a:r>
          </a:p>
          <a:p>
            <a:pPr lvl="1"/>
            <a:r>
              <a:rPr lang="en-GB" sz="2000" b="1" dirty="0" smtClean="0"/>
              <a:t>What is your religion?</a:t>
            </a:r>
          </a:p>
          <a:p>
            <a:pPr>
              <a:buNone/>
            </a:pPr>
            <a:r>
              <a:rPr lang="cs-CZ" sz="3500" dirty="0" smtClean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3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5 </a:t>
            </a:r>
            <a:r>
              <a:rPr lang="cs-CZ" sz="4000" b="1" dirty="0" err="1" smtClean="0"/>
              <a:t>steps</a:t>
            </a:r>
            <a:r>
              <a:rPr lang="cs-CZ" sz="4000" b="1" dirty="0" smtClean="0"/>
              <a:t> in </a:t>
            </a:r>
            <a:r>
              <a:rPr lang="cs-CZ" sz="4000" b="1" dirty="0" err="1" smtClean="0"/>
              <a:t>planning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human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resources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Determining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workload</a:t>
            </a:r>
            <a:endParaRPr lang="cs-CZ" dirty="0" smtClean="0"/>
          </a:p>
          <a:p>
            <a:r>
              <a:rPr lang="cs-CZ" dirty="0" smtClean="0"/>
              <a:t>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jobs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endParaRPr lang="cs-CZ" dirty="0" smtClean="0"/>
          </a:p>
          <a:p>
            <a:r>
              <a:rPr lang="cs-CZ" dirty="0" err="1" smtClean="0"/>
              <a:t>Forecasting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endParaRPr lang="cs-CZ" dirty="0" smtClean="0"/>
          </a:p>
          <a:p>
            <a:r>
              <a:rPr lang="cs-CZ" dirty="0" err="1" smtClean="0"/>
              <a:t>Inventory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manpower</a:t>
            </a:r>
            <a:endParaRPr lang="cs-CZ" dirty="0" smtClean="0"/>
          </a:p>
          <a:p>
            <a:r>
              <a:rPr lang="cs-CZ" dirty="0" err="1" smtClean="0"/>
              <a:t>Improvement</a:t>
            </a:r>
            <a:r>
              <a:rPr lang="cs-CZ" dirty="0" smtClean="0"/>
              <a:t> </a:t>
            </a:r>
            <a:r>
              <a:rPr lang="cs-CZ" dirty="0" err="1" smtClean="0"/>
              <a:t>plan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577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Determining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workload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r>
              <a:rPr lang="cs-CZ" dirty="0" smtClean="0"/>
              <a:t> and magnitude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workload</a:t>
            </a:r>
            <a:r>
              <a:rPr lang="cs-CZ" dirty="0" smtClean="0"/>
              <a:t> </a:t>
            </a:r>
            <a:r>
              <a:rPr lang="cs-CZ" dirty="0" err="1" smtClean="0"/>
              <a:t>determines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Organizational</a:t>
            </a:r>
            <a:r>
              <a:rPr lang="cs-CZ" dirty="0" smtClean="0"/>
              <a:t> </a:t>
            </a:r>
            <a:r>
              <a:rPr lang="cs-CZ" dirty="0" err="1" smtClean="0"/>
              <a:t>structure</a:t>
            </a:r>
            <a:endParaRPr lang="cs-CZ" dirty="0" smtClean="0"/>
          </a:p>
          <a:p>
            <a:pPr lvl="1"/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employees</a:t>
            </a:r>
            <a:r>
              <a:rPr lang="cs-CZ" dirty="0" smtClean="0"/>
              <a:t> </a:t>
            </a:r>
            <a:r>
              <a:rPr lang="cs-CZ" dirty="0" err="1" smtClean="0"/>
              <a:t>needed</a:t>
            </a:r>
            <a:endParaRPr lang="cs-CZ" dirty="0" smtClean="0"/>
          </a:p>
          <a:p>
            <a:pPr lvl="1"/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employees</a:t>
            </a:r>
            <a:r>
              <a:rPr lang="cs-CZ" dirty="0" smtClean="0"/>
              <a:t> </a:t>
            </a:r>
            <a:r>
              <a:rPr lang="cs-CZ" dirty="0" err="1" smtClean="0"/>
              <a:t>needed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447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Improvement</a:t>
            </a:r>
            <a:r>
              <a:rPr lang="cs-CZ" dirty="0" smtClean="0"/>
              <a:t> </a:t>
            </a:r>
            <a:r>
              <a:rPr lang="cs-CZ" dirty="0" err="1" smtClean="0"/>
              <a:t>plan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Implementing</a:t>
            </a:r>
            <a:r>
              <a:rPr lang="cs-CZ" dirty="0" smtClean="0"/>
              <a:t> and </a:t>
            </a:r>
            <a:r>
              <a:rPr lang="cs-CZ" dirty="0" err="1" smtClean="0"/>
              <a:t>improving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plan</a:t>
            </a:r>
            <a:r>
              <a:rPr lang="cs-CZ" dirty="0" smtClean="0"/>
              <a:t> to </a:t>
            </a:r>
            <a:r>
              <a:rPr lang="cs-CZ" dirty="0" err="1" smtClean="0"/>
              <a:t>meet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objectives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corporation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708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jobs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– </a:t>
            </a:r>
            <a:r>
              <a:rPr lang="cs-CZ" dirty="0" err="1" smtClean="0"/>
              <a:t>job</a:t>
            </a:r>
            <a:r>
              <a:rPr lang="cs-CZ" dirty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sz="1100" dirty="0" smtClean="0"/>
              <a:t>(</a:t>
            </a:r>
            <a:r>
              <a:rPr lang="cs-CZ" sz="1100" dirty="0"/>
              <a:t>https://</a:t>
            </a:r>
            <a:r>
              <a:rPr lang="cs-CZ" sz="1100" dirty="0" smtClean="0"/>
              <a:t>www.managementstudyguide.com/job-description-specification.htm)</a:t>
            </a:r>
            <a:endParaRPr lang="cs-CZ" sz="1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Job </a:t>
            </a:r>
            <a:r>
              <a:rPr lang="cs-CZ" dirty="0" err="1" smtClean="0"/>
              <a:t>description</a:t>
            </a:r>
            <a:endParaRPr lang="cs-CZ" dirty="0" smtClean="0"/>
          </a:p>
          <a:p>
            <a:r>
              <a:rPr lang="cs-CZ" dirty="0" smtClean="0"/>
              <a:t>Job </a:t>
            </a:r>
            <a:r>
              <a:rPr lang="cs-CZ" dirty="0" err="1" smtClean="0"/>
              <a:t>specification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5" descr="Job Description and Job Specificat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996952"/>
            <a:ext cx="5124450" cy="3086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717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Job </a:t>
            </a:r>
            <a:r>
              <a:rPr lang="cs-CZ" b="1" dirty="0" err="1"/>
              <a:t>description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Job </a:t>
            </a:r>
            <a:r>
              <a:rPr lang="en-US" dirty="0"/>
              <a:t>description includes basic job-related data that is useful to advertise a specific job and attract a pool of talent. It includes information such as job title, job location, reporting to and of employees, job summary, nature and objectives of a job, tasks and duties to be performed, working conditions, machines, tools and </a:t>
            </a:r>
            <a:r>
              <a:rPr lang="en-US" dirty="0" smtClean="0"/>
              <a:t>equipment </a:t>
            </a:r>
            <a:r>
              <a:rPr lang="en-US" dirty="0"/>
              <a:t>to be used by a prospective worker and hazards involved in it.</a:t>
            </a:r>
          </a:p>
          <a:p>
            <a:r>
              <a:rPr lang="en-US" b="1" dirty="0"/>
              <a:t>Purpose of Job Description</a:t>
            </a:r>
          </a:p>
          <a:p>
            <a:r>
              <a:rPr lang="en-US" dirty="0"/>
              <a:t>The main purpose of job description is to collect job-related data in order to advertise for a particular job. It helps in attracting, targeting, recruiting and selecting the right candidate for the right job. </a:t>
            </a:r>
          </a:p>
          <a:p>
            <a:r>
              <a:rPr lang="en-US" dirty="0"/>
              <a:t>It is done to determine what needs to be delivered in a particular job. It clarifies what employees are supposed to do if selected for that particular job opening. </a:t>
            </a:r>
          </a:p>
          <a:p>
            <a:r>
              <a:rPr lang="en-US" dirty="0"/>
              <a:t>It gives recruiting staff a clear view what kind of candidate is required by a particular department or division to perform a specific task or job. </a:t>
            </a:r>
          </a:p>
          <a:p>
            <a:r>
              <a:rPr lang="en-US" dirty="0"/>
              <a:t>It also clarifies who will report to whom.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03629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Job </a:t>
            </a:r>
            <a:r>
              <a:rPr lang="cs-CZ" dirty="0" err="1" smtClean="0"/>
              <a:t>description</a:t>
            </a:r>
            <a:r>
              <a:rPr lang="cs-CZ" dirty="0" smtClean="0"/>
              <a:t> –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manager</a:t>
            </a:r>
            <a:endParaRPr lang="cs-CZ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67806"/>
            <a:ext cx="60960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64798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10500</TotalTime>
  <Words>1821</Words>
  <Application>Microsoft Office PowerPoint</Application>
  <PresentationFormat>Předvádění na obrazovce (4:3)</PresentationFormat>
  <Paragraphs>221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Motiv systému Office</vt:lpstr>
      <vt:lpstr>Support activities</vt:lpstr>
      <vt:lpstr>Human resources management</vt:lpstr>
      <vt:lpstr>HRM basic functions:</vt:lpstr>
      <vt:lpstr>5 steps in planning human resources</vt:lpstr>
      <vt:lpstr>Determining the workload</vt:lpstr>
      <vt:lpstr>Improvement plan</vt:lpstr>
      <vt:lpstr>Study of jobs in the company – job analysis (https://www.managementstudyguide.com/job-description-specification.htm)</vt:lpstr>
      <vt:lpstr>Job description </vt:lpstr>
      <vt:lpstr>Job description – quality manager</vt:lpstr>
      <vt:lpstr>Job description</vt:lpstr>
      <vt:lpstr>Prezentace aplikace PowerPoint</vt:lpstr>
      <vt:lpstr>Prezentace aplikace PowerPoint</vt:lpstr>
      <vt:lpstr>Prezentace aplikace PowerPoint</vt:lpstr>
      <vt:lpstr>Job specification</vt:lpstr>
      <vt:lpstr>Forecasting human resource needs </vt:lpstr>
      <vt:lpstr>Inventory of manpower</vt:lpstr>
      <vt:lpstr>Two approach of planning</vt:lpstr>
      <vt:lpstr>The stages of manpower planning</vt:lpstr>
      <vt:lpstr>Recruitment</vt:lpstr>
      <vt:lpstr>Internal recruitment</vt:lpstr>
      <vt:lpstr>External recruitment</vt:lpstr>
      <vt:lpstr>Short-term staffing needs</vt:lpstr>
      <vt:lpstr>Long-term staffing need</vt:lpstr>
      <vt:lpstr>Personnel manager</vt:lpstr>
      <vt:lpstr>Special duties:</vt:lpstr>
      <vt:lpstr>Important factors in personnel policy</vt:lpstr>
      <vt:lpstr>Factors of organization structure</vt:lpstr>
      <vt:lpstr>Process analysis</vt:lpstr>
      <vt:lpstr>Method</vt:lpstr>
      <vt:lpstr>Prezentace aplikace PowerPoint</vt:lpstr>
      <vt:lpstr>Job design</vt:lpstr>
      <vt:lpstr>Job design</vt:lpstr>
      <vt:lpstr>Personal competencies</vt:lpstr>
      <vt:lpstr>Prezentace aplikace PowerPoint</vt:lpstr>
      <vt:lpstr>Procedure for recruitment and selection of staff</vt:lpstr>
      <vt:lpstr>Forbidden questions(examples)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Odehnalova Pavla</dc:creator>
  <cp:lastModifiedBy>Odehnalova Pavla</cp:lastModifiedBy>
  <cp:revision>34</cp:revision>
  <dcterms:created xsi:type="dcterms:W3CDTF">2017-02-08T07:54:11Z</dcterms:created>
  <dcterms:modified xsi:type="dcterms:W3CDTF">2019-04-29T07:22:19Z</dcterms:modified>
</cp:coreProperties>
</file>