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9" r:id="rId3"/>
    <p:sldId id="286" r:id="rId4"/>
    <p:sldId id="302" r:id="rId5"/>
    <p:sldId id="303" r:id="rId6"/>
    <p:sldId id="304" r:id="rId7"/>
    <p:sldId id="296" r:id="rId8"/>
    <p:sldId id="297" r:id="rId9"/>
    <p:sldId id="290" r:id="rId10"/>
    <p:sldId id="298" r:id="rId11"/>
    <p:sldId id="305" r:id="rId12"/>
    <p:sldId id="300" r:id="rId13"/>
    <p:sldId id="301" r:id="rId14"/>
    <p:sldId id="306" r:id="rId15"/>
    <p:sldId id="307" r:id="rId16"/>
    <p:sldId id="285"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A92AC-B61C-47EC-8D3B-8777919C8C1D}" type="datetimeFigureOut">
              <a:rPr lang="cs-CZ" smtClean="0"/>
              <a:t>29.3.2019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C6969-ECF2-43EE-8108-473A0F14A196}" type="slidenum">
              <a:rPr lang="cs-CZ" smtClean="0"/>
              <a:t>‹#›</a:t>
            </a:fld>
            <a:endParaRPr lang="cs-CZ"/>
          </a:p>
        </p:txBody>
      </p:sp>
    </p:spTree>
    <p:extLst>
      <p:ext uri="{BB962C8B-B14F-4D97-AF65-F5344CB8AC3E}">
        <p14:creationId xmlns:p14="http://schemas.microsoft.com/office/powerpoint/2010/main" val="15301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C217DA-7327-4FBD-BE6C-2293415A8710}" type="datetime1">
              <a:rPr lang="cs-CZ" smtClean="0"/>
              <a:t>29.3.2019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3352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3FDA8-AEEC-4EDD-BEDB-034ED31B6227}" type="datetime1">
              <a:rPr lang="cs-CZ" smtClean="0"/>
              <a:t>29.3.2019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84376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94CC43-3476-41B5-83BF-E66DB4584FF1}" type="datetime1">
              <a:rPr lang="cs-CZ" smtClean="0"/>
              <a:t>29.3.2019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15595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1D9994-8537-4D13-8370-2BB9BE0E9BF4}" type="datetime1">
              <a:rPr lang="cs-CZ" smtClean="0"/>
              <a:t>29.3.2019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406435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914F63-6142-432E-B790-1178460C0FC6}" type="datetime1">
              <a:rPr lang="cs-CZ" smtClean="0"/>
              <a:t>29.3.2019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8839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804A9E-A80B-4378-8648-61656822D1BE}" type="datetime1">
              <a:rPr lang="cs-CZ" smtClean="0"/>
              <a:t>29.3.2019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1178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BFA6AF5-1524-478D-A973-10148F02AD73}" type="datetime1">
              <a:rPr lang="cs-CZ" smtClean="0"/>
              <a:t>29.3.2019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634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B39AD47-97A4-4339-9FB0-940830D11209}" type="datetime1">
              <a:rPr lang="cs-CZ" smtClean="0"/>
              <a:t>29.3.2019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22985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6B1EEE-79DE-45EC-B7CF-3A4446A7E942}" type="datetime1">
              <a:rPr lang="cs-CZ" smtClean="0"/>
              <a:t>29.3.2019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8938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2774D7-DD2D-4706-952F-A1E6ADA38DD3}" type="datetime1">
              <a:rPr lang="cs-CZ" smtClean="0"/>
              <a:t>29.3.2019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283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datum 2"/>
          <p:cNvSpPr>
            <a:spLocks noGrp="1"/>
          </p:cNvSpPr>
          <p:nvPr>
            <p:ph type="dt" sz="half" idx="10"/>
          </p:nvPr>
        </p:nvSpPr>
        <p:spPr/>
        <p:txBody>
          <a:bodyPr/>
          <a:lstStyle/>
          <a:p>
            <a:fld id="{CF181EBA-482D-46E8-A1AA-C4C79B937A7E}" type="datetime1">
              <a:rPr lang="cs-CZ" smtClean="0"/>
              <a:t>29.3.2019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6466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0B5319-E6EB-4F6C-9FBD-71DBD71D5268}" type="datetime1">
              <a:rPr lang="cs-CZ" smtClean="0"/>
              <a:t>29.3.2019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189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EBA-482D-46E8-A1AA-C4C79B937A7E}" type="datetime1">
              <a:rPr lang="cs-CZ" smtClean="0"/>
              <a:t>29.3.2019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5A776-8594-4643-8B23-C6D16F173EE0}" type="slidenum">
              <a:rPr lang="cs-CZ" smtClean="0"/>
              <a:t>‹#›</a:t>
            </a:fld>
            <a:endParaRPr lang="cs-CZ"/>
          </a:p>
        </p:txBody>
      </p:sp>
    </p:spTree>
    <p:extLst>
      <p:ext uri="{BB962C8B-B14F-4D97-AF65-F5344CB8AC3E}">
        <p14:creationId xmlns:p14="http://schemas.microsoft.com/office/powerpoint/2010/main" val="15062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Hurwitz score related decision making methods</a:t>
            </a:r>
            <a:endParaRPr lang="en-US" b="1" dirty="0"/>
          </a:p>
        </p:txBody>
      </p:sp>
      <p:sp>
        <p:nvSpPr>
          <p:cNvPr id="3" name="Podnadpis 2"/>
          <p:cNvSpPr>
            <a:spLocks noGrp="1"/>
          </p:cNvSpPr>
          <p:nvPr>
            <p:ph type="subTitle" idx="1"/>
          </p:nvPr>
        </p:nvSpPr>
        <p:spPr/>
        <p:txBody>
          <a:bodyPr/>
          <a:lstStyle/>
          <a:p>
            <a:r>
              <a:rPr lang="cs-CZ" dirty="0" smtClean="0"/>
              <a:t>Skorkovský</a:t>
            </a:r>
          </a:p>
          <a:p>
            <a:r>
              <a:rPr lang="en-US" dirty="0" smtClean="0"/>
              <a:t>Department of </a:t>
            </a:r>
            <a:r>
              <a:rPr lang="cs-CZ" dirty="0" smtClean="0"/>
              <a:t>business</a:t>
            </a:r>
            <a:r>
              <a:rPr lang="en-US" dirty="0" smtClean="0"/>
              <a:t> economy</a:t>
            </a:r>
          </a:p>
          <a:p>
            <a:endParaRPr lang="cs-CZ" dirty="0"/>
          </a:p>
        </p:txBody>
      </p:sp>
    </p:spTree>
    <p:extLst>
      <p:ext uri="{BB962C8B-B14F-4D97-AF65-F5344CB8AC3E}">
        <p14:creationId xmlns:p14="http://schemas.microsoft.com/office/powerpoint/2010/main" val="181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in Payoff</a:t>
            </a:r>
          </a:p>
        </p:txBody>
      </p:sp>
      <p:sp>
        <p:nvSpPr>
          <p:cNvPr id="12293" name="Rectangle 4"/>
          <p:cNvSpPr>
            <a:spLocks noGrp="1" noChangeArrowheads="1"/>
          </p:cNvSpPr>
          <p:nvPr>
            <p:ph type="body" sz="half" idx="4294967295"/>
          </p:nvPr>
        </p:nvSpPr>
        <p:spPr>
          <a:xfrm>
            <a:off x="405606" y="1185863"/>
            <a:ext cx="8507412" cy="876300"/>
          </a:xfrm>
          <a:noFill/>
        </p:spPr>
        <p:txBody>
          <a:bodyPr>
            <a:normAutofit/>
          </a:bodyPr>
          <a:lstStyle/>
          <a:p>
            <a:pPr marL="0" indent="0" eaLnBrk="1" hangingPunct="1">
              <a:buFont typeface="Wingdings" pitchFamily="2" charset="2"/>
              <a:buNone/>
            </a:pPr>
            <a:r>
              <a:rPr lang="en-US" sz="1800" dirty="0"/>
              <a:t>Select the alternative which results in the maximum of minimum payoffs; a pessimistic criterion</a:t>
            </a:r>
          </a:p>
        </p:txBody>
      </p:sp>
      <p:graphicFrame>
        <p:nvGraphicFramePr>
          <p:cNvPr id="32816" name="Group 48"/>
          <p:cNvGraphicFramePr>
            <a:graphicFrameLocks noGrp="1"/>
          </p:cNvGraphicFramePr>
          <p:nvPr/>
        </p:nvGraphicFramePr>
        <p:xfrm>
          <a:off x="1538288" y="2703513"/>
          <a:ext cx="4613275" cy="2682876"/>
        </p:xfrm>
        <a:graphic>
          <a:graphicData uri="http://schemas.openxmlformats.org/drawingml/2006/table">
            <a:tbl>
              <a:tblPr/>
              <a:tblGrid>
                <a:gridCol w="1360487"/>
                <a:gridCol w="1087438"/>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Alternatives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 O1 </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46" name="Text Box 78"/>
          <p:cNvSpPr txBox="1">
            <a:spLocks noChangeArrowheads="1"/>
          </p:cNvSpPr>
          <p:nvPr/>
        </p:nvSpPr>
        <p:spPr bwMode="auto">
          <a:xfrm>
            <a:off x="6269038" y="3155950"/>
            <a:ext cx="13890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Minimum Payoff</a:t>
            </a:r>
          </a:p>
        </p:txBody>
      </p:sp>
      <p:sp>
        <p:nvSpPr>
          <p:cNvPr id="32847" name="Text Box 79"/>
          <p:cNvSpPr txBox="1">
            <a:spLocks noChangeArrowheads="1"/>
          </p:cNvSpPr>
          <p:nvPr/>
        </p:nvSpPr>
        <p:spPr bwMode="auto">
          <a:xfrm>
            <a:off x="6478588" y="3948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FF0000"/>
                </a:solidFill>
              </a:rPr>
              <a:t>$1,000</a:t>
            </a:r>
          </a:p>
        </p:txBody>
      </p:sp>
      <p:sp>
        <p:nvSpPr>
          <p:cNvPr id="32848" name="Text Box 80"/>
          <p:cNvSpPr txBox="1">
            <a:spLocks noChangeArrowheads="1"/>
          </p:cNvSpPr>
          <p:nvPr/>
        </p:nvSpPr>
        <p:spPr bwMode="auto">
          <a:xfrm>
            <a:off x="6478588" y="4313238"/>
            <a:ext cx="966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-$7,000</a:t>
            </a:r>
          </a:p>
        </p:txBody>
      </p:sp>
      <p:sp>
        <p:nvSpPr>
          <p:cNvPr id="12324" name="Text Box 81"/>
          <p:cNvSpPr txBox="1">
            <a:spLocks noChangeArrowheads="1"/>
          </p:cNvSpPr>
          <p:nvPr/>
        </p:nvSpPr>
        <p:spPr bwMode="auto">
          <a:xfrm>
            <a:off x="3544888" y="2062163"/>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996600"/>
                </a:solidFill>
              </a:rPr>
              <a:t>Payoff  Table</a:t>
            </a:r>
          </a:p>
        </p:txBody>
      </p:sp>
      <p:sp>
        <p:nvSpPr>
          <p:cNvPr id="32850" name="Text Box 82"/>
          <p:cNvSpPr txBox="1">
            <a:spLocks noChangeArrowheads="1"/>
          </p:cNvSpPr>
          <p:nvPr/>
        </p:nvSpPr>
        <p:spPr bwMode="auto">
          <a:xfrm>
            <a:off x="6480175" y="46990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$0</a:t>
            </a:r>
          </a:p>
        </p:txBody>
      </p:sp>
      <p:sp>
        <p:nvSpPr>
          <p:cNvPr id="32851" name="Text Box 83"/>
          <p:cNvSpPr txBox="1">
            <a:spLocks noChangeArrowheads="1"/>
          </p:cNvSpPr>
          <p:nvPr/>
        </p:nvSpPr>
        <p:spPr bwMode="auto">
          <a:xfrm>
            <a:off x="6480175" y="5051425"/>
            <a:ext cx="966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-$2,000</a:t>
            </a:r>
          </a:p>
        </p:txBody>
      </p:sp>
      <p:sp>
        <p:nvSpPr>
          <p:cNvPr id="32852" name="Oval 84"/>
          <p:cNvSpPr>
            <a:spLocks noChangeArrowheads="1"/>
          </p:cNvSpPr>
          <p:nvPr/>
        </p:nvSpPr>
        <p:spPr bwMode="auto">
          <a:xfrm>
            <a:off x="2020888" y="4014788"/>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2853" name="Text Box 85"/>
          <p:cNvSpPr txBox="1">
            <a:spLocks noChangeArrowheads="1"/>
          </p:cNvSpPr>
          <p:nvPr/>
        </p:nvSpPr>
        <p:spPr bwMode="auto">
          <a:xfrm>
            <a:off x="3236913" y="5503863"/>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A &gt; C &gt; D &gt; B</a:t>
            </a:r>
          </a:p>
        </p:txBody>
      </p:sp>
    </p:spTree>
    <p:extLst>
      <p:ext uri="{BB962C8B-B14F-4D97-AF65-F5344CB8AC3E}">
        <p14:creationId xmlns:p14="http://schemas.microsoft.com/office/powerpoint/2010/main" val="3558773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8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8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5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46" grpId="0"/>
      <p:bldP spid="32847" grpId="0"/>
      <p:bldP spid="32848" grpId="0"/>
      <p:bldP spid="32850" grpId="0"/>
      <p:bldP spid="32851" grpId="0"/>
      <p:bldP spid="32852" grpId="0" animBg="1"/>
      <p:bldP spid="3285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11</a:t>
            </a:fld>
            <a:endParaRPr lang="cs-CZ"/>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9353" y="2290419"/>
            <a:ext cx="3541712" cy="16208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276872"/>
            <a:ext cx="3395663" cy="16208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Šipka doprava 4"/>
          <p:cNvSpPr>
            <a:spLocks noChangeArrowheads="1"/>
          </p:cNvSpPr>
          <p:nvPr/>
        </p:nvSpPr>
        <p:spPr bwMode="auto">
          <a:xfrm>
            <a:off x="3943603" y="2577757"/>
            <a:ext cx="723900" cy="217487"/>
          </a:xfrm>
          <a:prstGeom prst="rightArrow">
            <a:avLst>
              <a:gd name="adj1" fmla="val 50000"/>
              <a:gd name="adj2" fmla="val 49711"/>
            </a:avLst>
          </a:prstGeom>
          <a:solidFill>
            <a:srgbClr val="FF0000"/>
          </a:solidFill>
          <a:ln w="9525" algn="ctr">
            <a:solidFill>
              <a:schemeClr val="tx1"/>
            </a:solidFill>
            <a:round/>
            <a:headEnd/>
            <a:tailEnd/>
          </a:ln>
        </p:spPr>
        <p:txBody>
          <a:bodyPr/>
          <a:lstStyle>
            <a:lvl1pPr>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spcBef>
                <a:spcPct val="20000"/>
              </a:spcBef>
              <a:buClr>
                <a:schemeClr val="tx1"/>
              </a:buClr>
              <a:buSzPct val="65000"/>
              <a:buFont typeface="Wingdings" pitchFamily="2" charset="2"/>
              <a:buChar char="n"/>
              <a:defRPr sz="2800">
                <a:solidFill>
                  <a:schemeClr val="tx1"/>
                </a:solidFill>
                <a:latin typeface="Tahoma" pitchFamily="34" charset="0"/>
              </a:defRPr>
            </a:lvl2pPr>
            <a:lvl3pPr marL="1143000" indent="-228600">
              <a:spcBef>
                <a:spcPct val="20000"/>
              </a:spcBef>
              <a:buClr>
                <a:schemeClr val="accent2"/>
              </a:buClr>
              <a:buSzPct val="65000"/>
              <a:buFont typeface="Wingdings" pitchFamily="2" charset="2"/>
              <a:buChar char="n"/>
              <a:defRPr sz="2400">
                <a:solidFill>
                  <a:schemeClr val="tx1"/>
                </a:solidFill>
                <a:latin typeface="Tahoma" pitchFamily="34" charset="0"/>
              </a:defRPr>
            </a:lvl3pPr>
            <a:lvl4pPr marL="1600200" indent="-228600">
              <a:spcBef>
                <a:spcPct val="20000"/>
              </a:spcBef>
              <a:buClr>
                <a:schemeClr val="tx1"/>
              </a:buClr>
              <a:buSzPct val="65000"/>
              <a:buFont typeface="Wingdings" pitchFamily="2" charset="2"/>
              <a:buChar char="n"/>
              <a:defRPr sz="2000">
                <a:solidFill>
                  <a:schemeClr val="tx1"/>
                </a:solidFill>
                <a:latin typeface="Tahoma" pitchFamily="34" charset="0"/>
              </a:defRPr>
            </a:lvl4pPr>
            <a:lvl5pPr marL="2057400" indent="-228600">
              <a:spcBef>
                <a:spcPct val="20000"/>
              </a:spcBef>
              <a:buClr>
                <a:schemeClr val="fo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fo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fo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fo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folHlink"/>
              </a:buClr>
              <a:buSzPct val="65000"/>
              <a:buFont typeface="Wingdings" pitchFamily="2" charset="2"/>
              <a:buChar char="n"/>
              <a:defRPr sz="2000">
                <a:solidFill>
                  <a:schemeClr val="tx1"/>
                </a:solidFill>
                <a:latin typeface="Tahoma" pitchFamily="34" charset="0"/>
              </a:defRPr>
            </a:lvl9pPr>
          </a:lstStyle>
          <a:p>
            <a:pPr>
              <a:spcBef>
                <a:spcPct val="0"/>
              </a:spcBef>
              <a:buClrTx/>
              <a:buSzTx/>
              <a:buFontTx/>
              <a:buNone/>
            </a:pPr>
            <a:endParaRPr lang="cs-CZ" altLang="cs-CZ" sz="1800">
              <a:latin typeface="Arial" charset="0"/>
            </a:endParaRPr>
          </a:p>
        </p:txBody>
      </p:sp>
      <p:sp>
        <p:nvSpPr>
          <p:cNvPr id="6" name="TextovéPole 5"/>
          <p:cNvSpPr txBox="1"/>
          <p:nvPr/>
        </p:nvSpPr>
        <p:spPr>
          <a:xfrm>
            <a:off x="835597" y="1844824"/>
            <a:ext cx="1073499" cy="307777"/>
          </a:xfrm>
          <a:prstGeom prst="rect">
            <a:avLst/>
          </a:prstGeom>
          <a:noFill/>
        </p:spPr>
        <p:txBody>
          <a:bodyPr wrap="none" rtlCol="0">
            <a:spAutoFit/>
          </a:bodyPr>
          <a:lstStyle/>
          <a:p>
            <a:r>
              <a:rPr lang="cs-CZ" sz="1400" b="1" dirty="0" err="1" smtClean="0"/>
              <a:t>Payoff</a:t>
            </a:r>
            <a:r>
              <a:rPr lang="cs-CZ" sz="1400" b="1" dirty="0" smtClean="0"/>
              <a:t> table</a:t>
            </a:r>
            <a:endParaRPr lang="cs-CZ" sz="1400" b="1" dirty="0"/>
          </a:p>
        </p:txBody>
      </p:sp>
      <p:sp>
        <p:nvSpPr>
          <p:cNvPr id="7" name="TextovéPole 6"/>
          <p:cNvSpPr txBox="1"/>
          <p:nvPr/>
        </p:nvSpPr>
        <p:spPr>
          <a:xfrm>
            <a:off x="4572000" y="1838376"/>
            <a:ext cx="1891736" cy="307777"/>
          </a:xfrm>
          <a:prstGeom prst="rect">
            <a:avLst/>
          </a:prstGeom>
          <a:noFill/>
        </p:spPr>
        <p:txBody>
          <a:bodyPr wrap="none" rtlCol="0">
            <a:spAutoFit/>
          </a:bodyPr>
          <a:lstStyle/>
          <a:p>
            <a:r>
              <a:rPr lang="cs-CZ" sz="1400" b="1" dirty="0" err="1"/>
              <a:t>Opportunity</a:t>
            </a:r>
            <a:r>
              <a:rPr lang="cs-CZ" sz="1400" b="1" dirty="0"/>
              <a:t> </a:t>
            </a:r>
            <a:r>
              <a:rPr lang="cs-CZ" sz="1400" b="1" dirty="0" err="1"/>
              <a:t>loss</a:t>
            </a:r>
            <a:r>
              <a:rPr lang="cs-CZ" sz="1400" b="1" dirty="0"/>
              <a:t> table </a:t>
            </a:r>
            <a:endParaRPr lang="cs-CZ" sz="1400" b="1" dirty="0"/>
          </a:p>
        </p:txBody>
      </p:sp>
      <p:sp>
        <p:nvSpPr>
          <p:cNvPr id="8" name="Obdélník 7"/>
          <p:cNvSpPr/>
          <p:nvPr/>
        </p:nvSpPr>
        <p:spPr>
          <a:xfrm>
            <a:off x="1362975" y="733346"/>
            <a:ext cx="6408712" cy="369332"/>
          </a:xfrm>
          <a:prstGeom prst="rect">
            <a:avLst/>
          </a:prstGeom>
        </p:spPr>
        <p:txBody>
          <a:bodyPr wrap="square">
            <a:spAutoFit/>
          </a:bodyPr>
          <a:lstStyle/>
          <a:p>
            <a:r>
              <a:rPr lang="cs-CZ" b="1" dirty="0" err="1"/>
              <a:t>MinMax</a:t>
            </a:r>
            <a:r>
              <a:rPr lang="cs-CZ" dirty="0"/>
              <a:t> (</a:t>
            </a:r>
            <a:r>
              <a:rPr lang="cs-CZ" dirty="0" err="1"/>
              <a:t>Savage</a:t>
            </a:r>
            <a:r>
              <a:rPr lang="cs-CZ" dirty="0"/>
              <a:t>) -vypočítám ztráty a nasadím </a:t>
            </a:r>
            <a:r>
              <a:rPr lang="cs-CZ" dirty="0" err="1"/>
              <a:t>MinMax</a:t>
            </a:r>
            <a:r>
              <a:rPr lang="cs-CZ" dirty="0"/>
              <a:t> </a:t>
            </a:r>
          </a:p>
        </p:txBody>
      </p:sp>
    </p:spTree>
    <p:extLst>
      <p:ext uri="{BB962C8B-B14F-4D97-AF65-F5344CB8AC3E}">
        <p14:creationId xmlns:p14="http://schemas.microsoft.com/office/powerpoint/2010/main" val="340201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12</a:t>
            </a:fld>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1585538142"/>
              </p:ext>
            </p:extLst>
          </p:nvPr>
        </p:nvGraphicFramePr>
        <p:xfrm>
          <a:off x="2280207" y="1988840"/>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mc:AlternateContent xmlns:mc="http://schemas.openxmlformats.org/markup-compatibility/2006" xmlns:a14="http://schemas.microsoft.com/office/drawing/2010/main">
        <mc:Choice Requires="a14">
          <p:sp>
            <p:nvSpPr>
              <p:cNvPr id="4" name="Obdélník 3"/>
              <p:cNvSpPr/>
              <p:nvPr/>
            </p:nvSpPr>
            <p:spPr>
              <a:xfrm>
                <a:off x="2249353" y="3789040"/>
                <a:ext cx="5527352" cy="2308324"/>
              </a:xfrm>
              <a:prstGeom prst="rect">
                <a:avLst/>
              </a:prstGeom>
            </p:spPr>
            <p:txBody>
              <a:bodyPr wrap="square">
                <a:spAutoFit/>
              </a:bodyPr>
              <a:lstStyle/>
              <a:p>
                <a:r>
                  <a:rPr lang="en-US" dirty="0" smtClean="0"/>
                  <a:t>Where : </a:t>
                </a:r>
                <a:r>
                  <a:rPr lang="en-US" b="1" dirty="0" smtClean="0"/>
                  <a:t>A</a:t>
                </a:r>
                <a:r>
                  <a:rPr lang="en-US" dirty="0" smtClean="0"/>
                  <a:t>=alternative(action, strategy); </a:t>
                </a:r>
                <a:r>
                  <a:rPr lang="en-US" b="1" dirty="0" smtClean="0"/>
                  <a:t>O</a:t>
                </a:r>
                <a:r>
                  <a:rPr lang="en-US" dirty="0" smtClean="0"/>
                  <a:t>=Outcome; </a:t>
                </a:r>
                <a:r>
                  <a:rPr lang="en-US" dirty="0" err="1" smtClean="0"/>
                  <a:t>po</a:t>
                </a:r>
                <a:r>
                  <a:rPr lang="en-US" dirty="0" smtClean="0"/>
                  <a:t>=payoff</a:t>
                </a:r>
                <a:r>
                  <a:rPr lang="cs-CZ" dirty="0" smtClean="0"/>
                  <a:t> (benefit, profit)</a:t>
                </a:r>
                <a:r>
                  <a:rPr lang="en-US" dirty="0" smtClean="0"/>
                  <a:t>; winning score, </a:t>
                </a:r>
                <a:r>
                  <a:rPr lang="en-US" b="1" dirty="0" smtClean="0">
                    <a:solidFill>
                      <a:srgbClr val="FF0000"/>
                    </a:solidFill>
                  </a:rPr>
                  <a:t>A</a:t>
                </a:r>
                <a:r>
                  <a:rPr lang="en-US" dirty="0" smtClean="0"/>
                  <a:t>=(A1,A2,…Ai) = inventory of viable options=vector,</a:t>
                </a:r>
                <a:endParaRPr lang="cs-CZ" dirty="0" smtClean="0"/>
              </a:p>
              <a:p>
                <a:r>
                  <a:rPr lang="en-US" b="1" dirty="0" smtClean="0">
                    <a:solidFill>
                      <a:schemeClr val="tx2">
                        <a:lumMod val="60000"/>
                        <a:lumOff val="40000"/>
                      </a:schemeClr>
                    </a:solidFill>
                  </a:rPr>
                  <a:t>O</a:t>
                </a:r>
                <a:r>
                  <a:rPr lang="en-US" dirty="0" smtClean="0"/>
                  <a:t>=(O1,O2,…Ok)= outcome vector,</a:t>
                </a:r>
              </a:p>
              <a:p>
                <a:r>
                  <a:rPr lang="en-US" dirty="0" smtClean="0"/>
                  <a:t>α = risk parameter (if 100 % optimistic -&gt;</a:t>
                </a:r>
                <a:r>
                  <a:rPr lang="en-US" b="1" dirty="0" smtClean="0"/>
                  <a:t>α=1</a:t>
                </a:r>
                <a:r>
                  <a:rPr lang="en-US" dirty="0" smtClean="0"/>
                  <a:t>, if 100 % </a:t>
                </a:r>
                <a:r>
                  <a:rPr lang="en-US" dirty="0" err="1" smtClean="0"/>
                  <a:t>pesimistic</a:t>
                </a:r>
                <a:r>
                  <a:rPr lang="en-US" dirty="0" smtClean="0"/>
                  <a:t> -&gt;</a:t>
                </a:r>
                <a:r>
                  <a:rPr lang="cs-CZ" dirty="0" smtClean="0"/>
                  <a:t> </a:t>
                </a:r>
                <a:r>
                  <a:rPr lang="en-US" b="1" dirty="0" smtClean="0"/>
                  <a:t>α=0</a:t>
                </a:r>
                <a:r>
                  <a:rPr lang="en-US" dirty="0" smtClean="0"/>
                  <a:t>)</a:t>
                </a:r>
              </a:p>
              <a:p>
                <a:endParaRPr lang="cs-CZ" dirty="0"/>
              </a:p>
              <a:p>
                <a:r>
                  <a:rPr lang="cs-CZ" dirty="0" smtClean="0"/>
                  <a:t>P* =</a:t>
                </a:r>
                <a:r>
                  <a:rPr lang="cs-CZ" dirty="0" err="1" smtClean="0"/>
                  <a:t>max</a:t>
                </a:r>
                <a:r>
                  <a:rPr lang="cs-CZ" dirty="0" smtClean="0"/>
                  <a:t> </a:t>
                </a:r>
                <a:r>
                  <a:rPr lang="en-US" dirty="0" smtClean="0"/>
                  <a:t>{</a:t>
                </a:r>
                <a:r>
                  <a:rPr lang="el-GR" dirty="0" smtClean="0"/>
                  <a:t>α</a:t>
                </a:r>
                <a:r>
                  <a:rPr lang="en-US" dirty="0" smtClean="0"/>
                  <a:t> * max </a:t>
                </a:r>
                <a:r>
                  <a:rPr lang="cs-CZ" dirty="0" smtClean="0"/>
                  <a:t>(</a:t>
                </a:r>
                <a:r>
                  <a:rPr lang="cs-CZ" dirty="0" err="1" smtClean="0"/>
                  <a:t>pi,Ok</a:t>
                </a:r>
                <a:r>
                  <a:rPr lang="cs-CZ" dirty="0" smtClean="0"/>
                  <a:t>)</a:t>
                </a:r>
                <a:r>
                  <a:rPr lang="en-US" dirty="0" smtClean="0"/>
                  <a:t>}</a:t>
                </a:r>
                <a14:m>
                  <m:oMath xmlns:m="http://schemas.openxmlformats.org/officeDocument/2006/math">
                    <m:r>
                      <a:rPr lang="cs-CZ" b="0" i="1" smtClean="0">
                        <a:latin typeface="Cambria Math"/>
                      </a:rPr>
                      <m:t>+(1−</m:t>
                    </m:r>
                    <m:r>
                      <m:rPr>
                        <m:nor/>
                      </m:rPr>
                      <a:rPr lang="el-GR" dirty="0"/>
                      <m:t>α</m:t>
                    </m:r>
                  </m:oMath>
                </a14:m>
                <a:r>
                  <a:rPr lang="cs-CZ" dirty="0" smtClean="0"/>
                  <a:t>) * min(</a:t>
                </a:r>
                <a:r>
                  <a:rPr lang="cs-CZ" dirty="0" err="1" smtClean="0"/>
                  <a:t>pi,Ok</a:t>
                </a:r>
                <a:r>
                  <a:rPr lang="cs-CZ" dirty="0" smtClean="0"/>
                  <a:t>)</a:t>
                </a:r>
                <a:r>
                  <a:rPr lang="en-US" dirty="0"/>
                  <a:t> }</a:t>
                </a:r>
              </a:p>
            </p:txBody>
          </p:sp>
        </mc:Choice>
        <mc:Fallback xmlns="">
          <p:sp>
            <p:nvSpPr>
              <p:cNvPr id="4" name="Obdélník 3"/>
              <p:cNvSpPr>
                <a:spLocks noRot="1" noChangeAspect="1" noMove="1" noResize="1" noEditPoints="1" noAdjustHandles="1" noChangeArrowheads="1" noChangeShapeType="1" noTextEdit="1"/>
              </p:cNvSpPr>
              <p:nvPr/>
            </p:nvSpPr>
            <p:spPr>
              <a:xfrm>
                <a:off x="2249353" y="3789040"/>
                <a:ext cx="5527352" cy="2308324"/>
              </a:xfrm>
              <a:prstGeom prst="rect">
                <a:avLst/>
              </a:prstGeom>
              <a:blipFill rotWithShape="1">
                <a:blip r:embed="rId2"/>
                <a:stretch>
                  <a:fillRect l="-992" t="-1323" r="-551" b="-3439"/>
                </a:stretch>
              </a:blipFill>
            </p:spPr>
            <p:txBody>
              <a:bodyPr/>
              <a:lstStyle/>
              <a:p>
                <a:r>
                  <a:rPr lang="cs-CZ">
                    <a:noFill/>
                  </a:rPr>
                  <a:t> </a:t>
                </a:r>
              </a:p>
            </p:txBody>
          </p:sp>
        </mc:Fallback>
      </mc:AlternateContent>
      <p:sp>
        <p:nvSpPr>
          <p:cNvPr id="5" name="Nadpis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 Strategy </a:t>
            </a:r>
            <a:r>
              <a:rPr lang="cs-CZ" dirty="0" smtClean="0"/>
              <a:t>I</a:t>
            </a:r>
          </a:p>
          <a:p>
            <a:r>
              <a:rPr lang="en-US" sz="1600" dirty="0" smtClean="0"/>
              <a:t>Hurwitz criterion allows to choose strategies depending on inclination </a:t>
            </a:r>
            <a:r>
              <a:rPr lang="en-AU" sz="1600" dirty="0" smtClean="0"/>
              <a:t>to </a:t>
            </a:r>
            <a:r>
              <a:rPr lang="en-US" sz="1600" dirty="0" smtClean="0"/>
              <a:t>risk </a:t>
            </a:r>
            <a:endParaRPr lang="en-US" sz="1600" dirty="0"/>
          </a:p>
        </p:txBody>
      </p:sp>
      <p:sp>
        <p:nvSpPr>
          <p:cNvPr id="6" name="Šipka doprava 5"/>
          <p:cNvSpPr/>
          <p:nvPr/>
        </p:nvSpPr>
        <p:spPr>
          <a:xfrm>
            <a:off x="1979712" y="6097364"/>
            <a:ext cx="6048672" cy="57199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rgbClr val="FF0000"/>
                </a:solidFill>
              </a:rPr>
              <a:t>Example on the next slide</a:t>
            </a:r>
            <a:endParaRPr lang="en-ZA" dirty="0">
              <a:solidFill>
                <a:srgbClr val="FF0000"/>
              </a:solidFill>
            </a:endParaRPr>
          </a:p>
        </p:txBody>
      </p:sp>
    </p:spTree>
    <p:extLst>
      <p:ext uri="{BB962C8B-B14F-4D97-AF65-F5344CB8AC3E}">
        <p14:creationId xmlns:p14="http://schemas.microsoft.com/office/powerpoint/2010/main" val="1874795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82960" y="404664"/>
            <a:ext cx="8229600" cy="1143000"/>
          </a:xfrm>
        </p:spPr>
        <p:txBody>
          <a:bodyPr>
            <a:normAutofit fontScale="90000"/>
          </a:bodyPr>
          <a:lstStyle/>
          <a:p>
            <a:r>
              <a:rPr lang="en-US" dirty="0"/>
              <a:t>Decision Strategy </a:t>
            </a:r>
            <a:r>
              <a:rPr lang="cs-CZ" dirty="0" smtClean="0"/>
              <a:t>II</a:t>
            </a:r>
            <a:r>
              <a:rPr lang="cs-CZ" dirty="0"/>
              <a:t/>
            </a:r>
            <a:br>
              <a:rPr lang="cs-CZ" dirty="0"/>
            </a:br>
            <a:endParaRPr lang="cs-CZ" dirty="0"/>
          </a:p>
        </p:txBody>
      </p:sp>
      <p:sp>
        <p:nvSpPr>
          <p:cNvPr id="2" name="Zástupný symbol pro číslo snímku 1"/>
          <p:cNvSpPr>
            <a:spLocks noGrp="1"/>
          </p:cNvSpPr>
          <p:nvPr>
            <p:ph type="sldNum" sz="quarter" idx="12"/>
          </p:nvPr>
        </p:nvSpPr>
        <p:spPr/>
        <p:txBody>
          <a:bodyPr/>
          <a:lstStyle/>
          <a:p>
            <a:fld id="{CC05A776-8594-4643-8B23-C6D16F173EE0}" type="slidenum">
              <a:rPr lang="cs-CZ" smtClean="0"/>
              <a:t>13</a:t>
            </a:fld>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2386039599"/>
              </p:ext>
            </p:extLst>
          </p:nvPr>
        </p:nvGraphicFramePr>
        <p:xfrm>
          <a:off x="2267744" y="1844824"/>
          <a:ext cx="3913637" cy="1545664"/>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a:solidFill>
                            <a:schemeClr val="tx2">
                              <a:lumMod val="60000"/>
                              <a:lumOff val="40000"/>
                            </a:schemeClr>
                          </a:solidFill>
                          <a:effectLst/>
                        </a:rPr>
                        <a:t> </a:t>
                      </a:r>
                      <a:r>
                        <a:rPr lang="cs-CZ" sz="1200" b="0" dirty="0" smtClean="0">
                          <a:solidFill>
                            <a:schemeClr val="tx2">
                              <a:lumMod val="60000"/>
                              <a:lumOff val="40000"/>
                            </a:schemeClr>
                          </a:solidFill>
                          <a:effectLst/>
                        </a:rPr>
                        <a:t>a</a:t>
                      </a:r>
                      <a:endParaRPr lang="cs-CZ" sz="1200" b="0"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smtClean="0">
                          <a:solidFill>
                            <a:schemeClr val="tx2">
                              <a:lumMod val="60000"/>
                              <a:lumOff val="40000"/>
                            </a:schemeClr>
                          </a:solidFill>
                          <a:effectLst/>
                        </a:rPr>
                        <a:t>b</a:t>
                      </a:r>
                      <a:r>
                        <a:rPr lang="cs-CZ" sz="1200" b="0" dirty="0">
                          <a:solidFill>
                            <a:schemeClr val="tx2">
                              <a:lumMod val="60000"/>
                              <a:lumOff val="40000"/>
                            </a:schemeClr>
                          </a:solidFill>
                          <a:effectLst/>
                        </a:rPr>
                        <a:t> </a:t>
                      </a:r>
                      <a:endParaRPr lang="cs-CZ" sz="1200" b="0"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 1</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5</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1</a:t>
                      </a:r>
                      <a:endParaRPr lang="cs-CZ" sz="1100" dirty="0">
                        <a:solidFill>
                          <a:srgbClr val="0070C0"/>
                        </a:solidFill>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latin typeface="Calibri"/>
                          <a:ea typeface="Calibri"/>
                          <a:cs typeface="Times New Roman"/>
                        </a:rPr>
                        <a:t>2</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2</a:t>
                      </a:r>
                      <a:endParaRPr lang="cs-CZ" sz="1100" dirty="0">
                        <a:solidFill>
                          <a:srgbClr val="0070C0"/>
                        </a:solidFill>
                        <a:effectLst/>
                        <a:latin typeface="Calibri"/>
                        <a:ea typeface="Calibri"/>
                        <a:cs typeface="Times New Roman"/>
                      </a:endParaRPr>
                    </a:p>
                  </a:txBody>
                  <a:tcPr marL="44450" marR="44450" marT="0" marB="0"/>
                </a:tc>
              </a:tr>
              <a:tr h="432048">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5</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latin typeface="Calibri"/>
                          <a:ea typeface="Calibri"/>
                          <a:cs typeface="Times New Roman"/>
                        </a:rPr>
                        <a:t>5</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3</a:t>
                      </a:r>
                      <a:endParaRPr lang="cs-CZ" sz="1100" dirty="0">
                        <a:solidFill>
                          <a:srgbClr val="0070C0"/>
                        </a:solidFill>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r>
            </a:tbl>
          </a:graphicData>
        </a:graphic>
      </p:graphicFrame>
      <p:sp>
        <p:nvSpPr>
          <p:cNvPr id="5" name="Obdélník 4"/>
          <p:cNvSpPr/>
          <p:nvPr/>
        </p:nvSpPr>
        <p:spPr>
          <a:xfrm>
            <a:off x="2267744" y="3613666"/>
            <a:ext cx="3188373" cy="369332"/>
          </a:xfrm>
          <a:prstGeom prst="rect">
            <a:avLst/>
          </a:prstGeom>
        </p:spPr>
        <p:txBody>
          <a:bodyPr wrap="none">
            <a:spAutoFit/>
          </a:bodyPr>
          <a:lstStyle/>
          <a:p>
            <a:r>
              <a:rPr lang="cs-CZ" dirty="0" err="1" smtClean="0"/>
              <a:t>Where</a:t>
            </a:r>
            <a:r>
              <a:rPr lang="cs-CZ" dirty="0" smtClean="0"/>
              <a:t> </a:t>
            </a:r>
            <a:r>
              <a:rPr lang="cs-CZ" b="1" dirty="0" err="1" smtClean="0"/>
              <a:t>ai</a:t>
            </a:r>
            <a:r>
              <a:rPr lang="cs-CZ" dirty="0" smtClean="0"/>
              <a:t> = </a:t>
            </a:r>
            <a:r>
              <a:rPr lang="en-US" dirty="0" smtClean="0"/>
              <a:t>max </a:t>
            </a:r>
            <a:r>
              <a:rPr lang="cs-CZ" dirty="0"/>
              <a:t>(</a:t>
            </a:r>
            <a:r>
              <a:rPr lang="cs-CZ" dirty="0" err="1"/>
              <a:t>pi,Ok</a:t>
            </a:r>
            <a:r>
              <a:rPr lang="cs-CZ" dirty="0" smtClean="0"/>
              <a:t>) and  </a:t>
            </a:r>
            <a:r>
              <a:rPr lang="cs-CZ" b="1" dirty="0" err="1" smtClean="0"/>
              <a:t>bi</a:t>
            </a:r>
            <a:r>
              <a:rPr lang="cs-CZ" dirty="0" smtClean="0"/>
              <a:t>= </a:t>
            </a:r>
            <a:endParaRPr lang="cs-CZ" dirty="0"/>
          </a:p>
        </p:txBody>
      </p:sp>
      <p:sp>
        <p:nvSpPr>
          <p:cNvPr id="6" name="Obdélník 5"/>
          <p:cNvSpPr/>
          <p:nvPr/>
        </p:nvSpPr>
        <p:spPr>
          <a:xfrm>
            <a:off x="5220072" y="3613666"/>
            <a:ext cx="1279517" cy="646331"/>
          </a:xfrm>
          <a:prstGeom prst="rect">
            <a:avLst/>
          </a:prstGeom>
        </p:spPr>
        <p:txBody>
          <a:bodyPr wrap="none">
            <a:spAutoFit/>
          </a:bodyPr>
          <a:lstStyle/>
          <a:p>
            <a:r>
              <a:rPr lang="cs-CZ" dirty="0" smtClean="0"/>
              <a:t>  min(</a:t>
            </a:r>
            <a:r>
              <a:rPr lang="cs-CZ" dirty="0" err="1" smtClean="0"/>
              <a:t>pi,Ok</a:t>
            </a:r>
            <a:r>
              <a:rPr lang="cs-CZ" dirty="0" smtClean="0"/>
              <a:t>)</a:t>
            </a:r>
          </a:p>
          <a:p>
            <a:endParaRPr lang="cs-CZ" dirty="0"/>
          </a:p>
        </p:txBody>
      </p:sp>
      <mc:AlternateContent xmlns:mc="http://schemas.openxmlformats.org/markup-compatibility/2006">
        <mc:Choice xmlns:a14="http://schemas.microsoft.com/office/drawing/2010/main" Requires="a14">
          <p:sp>
            <p:nvSpPr>
              <p:cNvPr id="7" name="Obdélník 6"/>
              <p:cNvSpPr/>
              <p:nvPr/>
            </p:nvSpPr>
            <p:spPr>
              <a:xfrm>
                <a:off x="2411760" y="4267477"/>
                <a:ext cx="4572000" cy="1477328"/>
              </a:xfrm>
              <a:prstGeom prst="rect">
                <a:avLst/>
              </a:prstGeom>
            </p:spPr>
            <p:txBody>
              <a:bodyPr>
                <a:spAutoFit/>
              </a:bodyPr>
              <a:lstStyle/>
              <a:p>
                <a:r>
                  <a:rPr lang="cs-CZ" dirty="0" smtClean="0"/>
                  <a:t>p* </a:t>
                </a:r>
                <a:r>
                  <a:rPr lang="cs-CZ" dirty="0"/>
                  <a:t>=</a:t>
                </a:r>
                <a:r>
                  <a:rPr lang="cs-CZ" dirty="0" err="1"/>
                  <a:t>max</a:t>
                </a:r>
                <a:r>
                  <a:rPr lang="cs-CZ" dirty="0"/>
                  <a:t> </a:t>
                </a:r>
                <a:r>
                  <a:rPr lang="en-US" dirty="0"/>
                  <a:t>{</a:t>
                </a:r>
                <a:r>
                  <a:rPr lang="el-GR" dirty="0"/>
                  <a:t>α</a:t>
                </a:r>
                <a:r>
                  <a:rPr lang="en-US" dirty="0"/>
                  <a:t> * </a:t>
                </a:r>
                <a:r>
                  <a:rPr lang="cs-CZ" dirty="0" err="1" smtClean="0"/>
                  <a:t>ai</a:t>
                </a:r>
                <a14:m>
                  <m:oMath xmlns:m="http://schemas.openxmlformats.org/officeDocument/2006/math">
                    <m:r>
                      <a:rPr lang="cs-CZ" i="1">
                        <a:latin typeface="Cambria Math"/>
                      </a:rPr>
                      <m:t>+(1−</m:t>
                    </m:r>
                    <m:r>
                      <m:rPr>
                        <m:nor/>
                      </m:rPr>
                      <a:rPr lang="el-GR" dirty="0"/>
                      <m:t>α</m:t>
                    </m:r>
                  </m:oMath>
                </a14:m>
                <a:r>
                  <a:rPr lang="cs-CZ" dirty="0"/>
                  <a:t>) * </a:t>
                </a:r>
                <a:r>
                  <a:rPr lang="cs-CZ" dirty="0" err="1" smtClean="0"/>
                  <a:t>bi</a:t>
                </a:r>
                <a:r>
                  <a:rPr lang="en-US" dirty="0" smtClean="0"/>
                  <a:t> }</a:t>
                </a:r>
                <a:r>
                  <a:rPr lang="cs-CZ" dirty="0" smtClean="0"/>
                  <a:t> - </a:t>
                </a:r>
                <a:r>
                  <a:rPr lang="cs-CZ" dirty="0" err="1" smtClean="0"/>
                  <a:t>calculation</a:t>
                </a:r>
                <a:r>
                  <a:rPr lang="cs-CZ" dirty="0" smtClean="0"/>
                  <a:t> </a:t>
                </a:r>
                <a:r>
                  <a:rPr lang="cs-CZ" dirty="0" err="1" smtClean="0"/>
                  <a:t>of</a:t>
                </a:r>
                <a:r>
                  <a:rPr lang="cs-CZ" dirty="0" smtClean="0"/>
                  <a:t> </a:t>
                </a:r>
                <a:r>
                  <a:rPr lang="cs-CZ" dirty="0" err="1" smtClean="0"/>
                  <a:t>payoff</a:t>
                </a:r>
                <a:r>
                  <a:rPr lang="cs-CZ" dirty="0" smtClean="0"/>
                  <a:t> (benefit, profit)</a:t>
                </a:r>
              </a:p>
              <a:p>
                <a:endParaRPr lang="cs-CZ" dirty="0"/>
              </a:p>
              <a:p>
                <a:r>
                  <a:rPr lang="cs-CZ" dirty="0" err="1" smtClean="0"/>
                  <a:t>E.g</a:t>
                </a:r>
                <a:r>
                  <a:rPr lang="cs-CZ" dirty="0" smtClean="0"/>
                  <a:t>. </a:t>
                </a:r>
                <a:r>
                  <a:rPr lang="cs-CZ" dirty="0" err="1" smtClean="0"/>
                  <a:t>If</a:t>
                </a:r>
                <a:r>
                  <a:rPr lang="cs-CZ" dirty="0" smtClean="0"/>
                  <a:t> </a:t>
                </a:r>
                <a:r>
                  <a:rPr lang="el-GR" dirty="0" smtClean="0"/>
                  <a:t>α</a:t>
                </a:r>
                <a:r>
                  <a:rPr lang="cs-CZ" dirty="0" smtClean="0"/>
                  <a:t> = 0,8, and  </a:t>
                </a:r>
                <a:r>
                  <a:rPr lang="cs-CZ" dirty="0" err="1" smtClean="0"/>
                  <a:t>max</a:t>
                </a:r>
                <a:r>
                  <a:rPr lang="cs-CZ" dirty="0" smtClean="0"/>
                  <a:t> </a:t>
                </a:r>
                <a:r>
                  <a:rPr lang="cs-CZ" dirty="0" err="1" smtClean="0"/>
                  <a:t>ai</a:t>
                </a:r>
                <a:r>
                  <a:rPr lang="cs-CZ" dirty="0" smtClean="0"/>
                  <a:t>=7 and min </a:t>
                </a:r>
                <a:r>
                  <a:rPr lang="cs-CZ" dirty="0" err="1" smtClean="0"/>
                  <a:t>bi</a:t>
                </a:r>
                <a:r>
                  <a:rPr lang="cs-CZ" dirty="0" smtClean="0"/>
                  <a:t>=1 </a:t>
                </a:r>
                <a:r>
                  <a:rPr lang="cs-CZ" dirty="0" err="1" smtClean="0"/>
                  <a:t>then</a:t>
                </a:r>
                <a:r>
                  <a:rPr lang="cs-CZ" dirty="0" smtClean="0"/>
                  <a:t> </a:t>
                </a:r>
              </a:p>
              <a:p>
                <a:r>
                  <a:rPr lang="cs-CZ" dirty="0" smtClean="0"/>
                  <a:t>p* = </a:t>
                </a:r>
                <a:r>
                  <a:rPr lang="cs-CZ" dirty="0" err="1" smtClean="0"/>
                  <a:t>max</a:t>
                </a:r>
                <a:r>
                  <a:rPr lang="en-US" dirty="0"/>
                  <a:t> </a:t>
                </a:r>
                <a:r>
                  <a:rPr lang="en-US" dirty="0" smtClean="0">
                    <a:solidFill>
                      <a:srgbClr val="00B050"/>
                    </a:solidFill>
                  </a:rPr>
                  <a:t>{</a:t>
                </a:r>
                <a:r>
                  <a:rPr lang="cs-CZ" dirty="0" smtClean="0">
                    <a:solidFill>
                      <a:srgbClr val="00B050"/>
                    </a:solidFill>
                  </a:rPr>
                  <a:t> 5,8</a:t>
                </a:r>
                <a:r>
                  <a:rPr lang="cs-CZ" dirty="0" smtClean="0"/>
                  <a:t>; </a:t>
                </a:r>
                <a:r>
                  <a:rPr lang="cs-CZ" dirty="0" smtClean="0">
                    <a:solidFill>
                      <a:schemeClr val="tx2">
                        <a:lumMod val="60000"/>
                        <a:lumOff val="40000"/>
                      </a:schemeClr>
                    </a:solidFill>
                  </a:rPr>
                  <a:t>5,2</a:t>
                </a:r>
                <a:r>
                  <a:rPr lang="cs-CZ" dirty="0" smtClean="0"/>
                  <a:t> ; 4,6 </a:t>
                </a:r>
                <a:r>
                  <a:rPr lang="en-US" dirty="0" smtClean="0"/>
                  <a:t>}</a:t>
                </a:r>
                <a:r>
                  <a:rPr lang="cs-CZ" dirty="0" smtClean="0"/>
                  <a:t> = </a:t>
                </a:r>
                <a:r>
                  <a:rPr lang="cs-CZ" b="1" dirty="0" smtClean="0">
                    <a:solidFill>
                      <a:srgbClr val="00B050"/>
                    </a:solidFill>
                  </a:rPr>
                  <a:t>5,8</a:t>
                </a:r>
                <a:r>
                  <a:rPr lang="cs-CZ" dirty="0" smtClean="0"/>
                  <a:t> </a:t>
                </a:r>
                <a:endParaRPr lang="en-US" dirty="0"/>
              </a:p>
            </p:txBody>
          </p:sp>
        </mc:Choice>
        <mc:Fallback>
          <p:sp>
            <p:nvSpPr>
              <p:cNvPr id="7" name="Obdélník 6"/>
              <p:cNvSpPr>
                <a:spLocks noRot="1" noChangeAspect="1" noMove="1" noResize="1" noEditPoints="1" noAdjustHandles="1" noChangeArrowheads="1" noChangeShapeType="1" noTextEdit="1"/>
              </p:cNvSpPr>
              <p:nvPr/>
            </p:nvSpPr>
            <p:spPr>
              <a:xfrm>
                <a:off x="2411760" y="4267477"/>
                <a:ext cx="4572000" cy="1477328"/>
              </a:xfrm>
              <a:prstGeom prst="rect">
                <a:avLst/>
              </a:prstGeom>
              <a:blipFill rotWithShape="1">
                <a:blip r:embed="rId2"/>
                <a:stretch>
                  <a:fillRect l="-1200" t="-2066" r="-533" b="-5785"/>
                </a:stretch>
              </a:blipFill>
            </p:spPr>
            <p:txBody>
              <a:bodyPr/>
              <a:lstStyle/>
              <a:p>
                <a:r>
                  <a:rPr lang="cs-CZ">
                    <a:noFill/>
                  </a:rPr>
                  <a:t> </a:t>
                </a:r>
              </a:p>
            </p:txBody>
          </p:sp>
        </mc:Fallback>
      </mc:AlternateContent>
      <p:sp>
        <p:nvSpPr>
          <p:cNvPr id="8" name="Obdélník 7"/>
          <p:cNvSpPr/>
          <p:nvPr/>
        </p:nvSpPr>
        <p:spPr>
          <a:xfrm>
            <a:off x="5004048" y="213285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643806" y="2138524"/>
            <a:ext cx="432048" cy="21602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331640" y="5760836"/>
            <a:ext cx="7092198" cy="369332"/>
          </a:xfrm>
          <a:prstGeom prst="rect">
            <a:avLst/>
          </a:prstGeom>
          <a:noFill/>
        </p:spPr>
        <p:txBody>
          <a:bodyPr wrap="none" rtlCol="0">
            <a:spAutoFit/>
          </a:bodyPr>
          <a:lstStyle/>
          <a:p>
            <a:r>
              <a:rPr lang="cs-CZ" dirty="0" smtClean="0"/>
              <a:t>                     </a:t>
            </a:r>
            <a:r>
              <a:rPr lang="cs-CZ" dirty="0" err="1" smtClean="0"/>
              <a:t>Where</a:t>
            </a:r>
            <a:r>
              <a:rPr lang="cs-CZ" dirty="0" smtClean="0"/>
              <a:t> </a:t>
            </a:r>
            <a:r>
              <a:rPr lang="cs-CZ" dirty="0" smtClean="0">
                <a:solidFill>
                  <a:srgbClr val="00B050"/>
                </a:solidFill>
              </a:rPr>
              <a:t>5,8</a:t>
            </a:r>
            <a:r>
              <a:rPr lang="cs-CZ" dirty="0" smtClean="0"/>
              <a:t>=7*0,8+(1-0,8)*1=5,6+0,2; </a:t>
            </a:r>
            <a:r>
              <a:rPr lang="cs-CZ" dirty="0" smtClean="0">
                <a:solidFill>
                  <a:schemeClr val="tx2">
                    <a:lumMod val="60000"/>
                    <a:lumOff val="40000"/>
                  </a:schemeClr>
                </a:solidFill>
              </a:rPr>
              <a:t>5,2</a:t>
            </a:r>
            <a:r>
              <a:rPr lang="cs-CZ" dirty="0" smtClean="0"/>
              <a:t>=6*0,8+(1-0,8)*2,…….</a:t>
            </a:r>
            <a:endParaRPr lang="cs-CZ" dirty="0"/>
          </a:p>
        </p:txBody>
      </p:sp>
    </p:spTree>
    <p:extLst>
      <p:ext uri="{BB962C8B-B14F-4D97-AF65-F5344CB8AC3E}">
        <p14:creationId xmlns:p14="http://schemas.microsoft.com/office/powerpoint/2010/main" val="612178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Hurwitzovo</a:t>
            </a:r>
            <a:r>
              <a:rPr lang="cs-CZ" dirty="0" smtClean="0"/>
              <a:t> pravidlo- příklad2</a:t>
            </a:r>
            <a:endParaRPr lang="cs-CZ" dirty="0"/>
          </a:p>
        </p:txBody>
      </p:sp>
      <p:sp>
        <p:nvSpPr>
          <p:cNvPr id="3" name="Zástupný symbol pro číslo snímku 2"/>
          <p:cNvSpPr>
            <a:spLocks noGrp="1"/>
          </p:cNvSpPr>
          <p:nvPr>
            <p:ph type="sldNum" sz="quarter" idx="12"/>
          </p:nvPr>
        </p:nvSpPr>
        <p:spPr/>
        <p:txBody>
          <a:bodyPr/>
          <a:lstStyle/>
          <a:p>
            <a:fld id="{CC05A776-8594-4643-8B23-C6D16F173EE0}" type="slidenum">
              <a:rPr lang="cs-CZ" smtClean="0"/>
              <a:t>14</a:t>
            </a:fld>
            <a:endParaRPr lang="cs-CZ"/>
          </a:p>
        </p:txBody>
      </p:sp>
      <p:sp>
        <p:nvSpPr>
          <p:cNvPr id="4" name="TextovéPole 3"/>
          <p:cNvSpPr txBox="1"/>
          <p:nvPr/>
        </p:nvSpPr>
        <p:spPr>
          <a:xfrm>
            <a:off x="323528" y="1416659"/>
            <a:ext cx="8135689" cy="1815882"/>
          </a:xfrm>
          <a:prstGeom prst="rect">
            <a:avLst/>
          </a:prstGeom>
          <a:noFill/>
        </p:spPr>
        <p:txBody>
          <a:bodyPr wrap="none" rtlCol="0">
            <a:spAutoFit/>
          </a:bodyPr>
          <a:lstStyle/>
          <a:p>
            <a:r>
              <a:rPr lang="cs-CZ" sz="1600" dirty="0" smtClean="0"/>
              <a:t>Chceme jako softwarová firma dodat na trh novou aplikaci plánování </a:t>
            </a:r>
          </a:p>
          <a:p>
            <a:r>
              <a:rPr lang="cs-CZ" sz="1600" dirty="0" smtClean="0"/>
              <a:t>zdrojů s konečnými kapacitami (</a:t>
            </a:r>
            <a:r>
              <a:rPr lang="cs-CZ" sz="1600" dirty="0" err="1" smtClean="0"/>
              <a:t>Advance</a:t>
            </a:r>
            <a:r>
              <a:rPr lang="cs-CZ" sz="1600" dirty="0" smtClean="0"/>
              <a:t> </a:t>
            </a:r>
            <a:r>
              <a:rPr lang="cs-CZ" sz="1600" dirty="0" err="1" smtClean="0"/>
              <a:t>Planning</a:t>
            </a:r>
            <a:r>
              <a:rPr lang="cs-CZ" sz="1600" dirty="0" smtClean="0"/>
              <a:t> and </a:t>
            </a:r>
            <a:r>
              <a:rPr lang="cs-CZ" sz="1600" dirty="0" err="1" smtClean="0"/>
              <a:t>Scheduling</a:t>
            </a:r>
            <a:r>
              <a:rPr lang="cs-CZ" sz="1600" dirty="0" smtClean="0"/>
              <a:t>) pro MS Dynamics NAV 2016. </a:t>
            </a:r>
          </a:p>
          <a:p>
            <a:endParaRPr lang="cs-CZ" sz="1600" dirty="0" smtClean="0"/>
          </a:p>
          <a:p>
            <a:r>
              <a:rPr lang="cs-CZ" sz="1600" dirty="0" smtClean="0"/>
              <a:t>Očekáváme různé typy poptávky podle charakteru průmyslu a tedy i využití dodávané aplikace </a:t>
            </a:r>
          </a:p>
          <a:p>
            <a:r>
              <a:rPr lang="cs-CZ" sz="1600" dirty="0" smtClean="0"/>
              <a:t> a komplexnosti aplikace (doplnění stávajícího plánovacího algoritmu,  jednoduchá varianta, </a:t>
            </a:r>
          </a:p>
          <a:p>
            <a:r>
              <a:rPr lang="cs-CZ" sz="1600" dirty="0" smtClean="0"/>
              <a:t>komplexní varianta, varianta rozšířená o řízení projektů (ne pouze pro výrobu) .</a:t>
            </a:r>
          </a:p>
          <a:p>
            <a:r>
              <a:rPr lang="cs-CZ" sz="1600" b="1" dirty="0" smtClean="0"/>
              <a:t>Varianta = Alternativa</a:t>
            </a:r>
            <a:endParaRPr lang="cs-CZ" sz="1600" b="1" dirty="0"/>
          </a:p>
        </p:txBody>
      </p:sp>
      <p:graphicFrame>
        <p:nvGraphicFramePr>
          <p:cNvPr id="5" name="Tabulka 4"/>
          <p:cNvGraphicFramePr>
            <a:graphicFrameLocks noGrp="1"/>
          </p:cNvGraphicFramePr>
          <p:nvPr>
            <p:extLst>
              <p:ext uri="{D42A27DB-BD31-4B8C-83A1-F6EECF244321}">
                <p14:modId xmlns:p14="http://schemas.microsoft.com/office/powerpoint/2010/main" val="4215320977"/>
              </p:ext>
            </p:extLst>
          </p:nvPr>
        </p:nvGraphicFramePr>
        <p:xfrm>
          <a:off x="323528" y="3356992"/>
          <a:ext cx="8229599" cy="2818351"/>
        </p:xfrm>
        <a:graphic>
          <a:graphicData uri="http://schemas.openxmlformats.org/drawingml/2006/table">
            <a:tbl>
              <a:tblPr>
                <a:tableStyleId>{5C22544A-7EE6-4342-B048-85BDC9FD1C3A}</a:tableStyleId>
              </a:tblPr>
              <a:tblGrid>
                <a:gridCol w="1889273"/>
                <a:gridCol w="750704"/>
                <a:gridCol w="778856"/>
                <a:gridCol w="750704"/>
                <a:gridCol w="853927"/>
                <a:gridCol w="591180"/>
                <a:gridCol w="487958"/>
                <a:gridCol w="738193"/>
                <a:gridCol w="788240"/>
                <a:gridCol w="600564"/>
              </a:tblGrid>
              <a:tr h="187890">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187890">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187890">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O1</a:t>
                      </a:r>
                      <a:endParaRPr lang="cs-CZ" sz="1100" b="1"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O2</a:t>
                      </a:r>
                      <a:endParaRPr lang="cs-CZ" sz="1100" b="1"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O3</a:t>
                      </a:r>
                      <a:endParaRPr lang="cs-CZ" sz="1100" b="1"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O4</a:t>
                      </a:r>
                      <a:endParaRPr lang="cs-CZ" sz="1100" b="1"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375781">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ctr" fontAlgn="ctr"/>
                      <a:r>
                        <a:rPr lang="cs-CZ" sz="1100" u="none" strike="noStrike">
                          <a:effectLst/>
                        </a:rPr>
                        <a:t>Velká poptávka </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Střední poptávka</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Malá poptávka </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Zanedbatelná poptávka</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Max</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Min</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alfa*a1</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(1-alfa)*bi</a:t>
                      </a:r>
                      <a:endParaRPr lang="cs-CZ" sz="1100" b="0" i="0" u="none" strike="noStrike">
                        <a:solidFill>
                          <a:srgbClr val="000000"/>
                        </a:solidFill>
                        <a:effectLst/>
                        <a:latin typeface="Calibri"/>
                      </a:endParaRPr>
                    </a:p>
                  </a:txBody>
                  <a:tcPr marL="9395" marR="9395" marT="9395" marB="0" anchor="ctr"/>
                </a:tc>
                <a:tc>
                  <a:txBody>
                    <a:bodyPr/>
                    <a:lstStyle/>
                    <a:p>
                      <a:pPr algn="ctr" fontAlgn="ctr"/>
                      <a:r>
                        <a:rPr lang="cs-CZ" sz="1100" u="none" strike="noStrike">
                          <a:effectLst/>
                        </a:rPr>
                        <a:t>P</a:t>
                      </a:r>
                      <a:endParaRPr lang="cs-CZ" sz="1100" b="1" i="0" u="none" strike="noStrike">
                        <a:solidFill>
                          <a:srgbClr val="000000"/>
                        </a:solidFill>
                        <a:effectLst/>
                        <a:latin typeface="Calibri"/>
                      </a:endParaRPr>
                    </a:p>
                  </a:txBody>
                  <a:tcPr marL="9395" marR="9395" marT="9395" marB="0" anchor="ctr"/>
                </a:tc>
              </a:tr>
              <a:tr h="187890">
                <a:tc>
                  <a:txBody>
                    <a:bodyPr/>
                    <a:lstStyle/>
                    <a:p>
                      <a:pPr algn="l" fontAlgn="b"/>
                      <a:r>
                        <a:rPr lang="cs-CZ" sz="1100" u="none" strike="noStrike">
                          <a:effectLst/>
                        </a:rPr>
                        <a:t>Alternativa </a:t>
                      </a:r>
                      <a:endParaRPr lang="cs-CZ" sz="1100" b="1"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a</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b</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c>
                  <a:txBody>
                    <a:bodyPr/>
                    <a:lstStyle/>
                    <a:p>
                      <a:pPr algn="l" fontAlgn="b"/>
                      <a:r>
                        <a:rPr lang="cs-CZ" sz="1100" u="none" strike="noStrike">
                          <a:effectLst/>
                        </a:rPr>
                        <a:t> </a:t>
                      </a:r>
                      <a:endParaRPr lang="cs-CZ" sz="1100" b="0" i="0" u="none" strike="noStrike">
                        <a:solidFill>
                          <a:srgbClr val="000000"/>
                        </a:solidFill>
                        <a:effectLst/>
                        <a:latin typeface="Calibri"/>
                      </a:endParaRPr>
                    </a:p>
                  </a:txBody>
                  <a:tcPr marL="9395" marR="9395" marT="9395" marB="0" anchor="b"/>
                </a:tc>
              </a:tr>
              <a:tr h="187890">
                <a:tc>
                  <a:txBody>
                    <a:bodyPr/>
                    <a:lstStyle/>
                    <a:p>
                      <a:pPr algn="l" fontAlgn="b"/>
                      <a:r>
                        <a:rPr lang="cs-CZ" sz="1100" u="none" strike="noStrike">
                          <a:effectLst/>
                        </a:rPr>
                        <a:t>Doplnění algoritmu MPR-II</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3</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3,2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0,2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3,4</a:t>
                      </a:r>
                      <a:endParaRPr lang="cs-CZ" sz="1100" b="0" i="0" u="none" strike="noStrike">
                        <a:solidFill>
                          <a:srgbClr val="000000"/>
                        </a:solidFill>
                        <a:effectLst/>
                        <a:latin typeface="Calibri"/>
                      </a:endParaRPr>
                    </a:p>
                  </a:txBody>
                  <a:tcPr marL="9395" marR="9395" marT="9395" marB="0" anchor="b"/>
                </a:tc>
              </a:tr>
              <a:tr h="187890">
                <a:tc>
                  <a:txBody>
                    <a:bodyPr/>
                    <a:lstStyle/>
                    <a:p>
                      <a:pPr algn="l" fontAlgn="b"/>
                      <a:r>
                        <a:rPr lang="cs-CZ" sz="1100" u="none" strike="noStrike">
                          <a:effectLst/>
                        </a:rPr>
                        <a:t>Jednoduchá varianta </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10</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11</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9,6</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0,4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10</a:t>
                      </a:r>
                      <a:endParaRPr lang="cs-CZ" sz="1100" b="0" i="0" u="none" strike="noStrike">
                        <a:solidFill>
                          <a:srgbClr val="000000"/>
                        </a:solidFill>
                        <a:effectLst/>
                        <a:latin typeface="Calibri"/>
                      </a:endParaRPr>
                    </a:p>
                  </a:txBody>
                  <a:tcPr marL="9395" marR="9395" marT="9395" marB="0" anchor="b"/>
                </a:tc>
              </a:tr>
              <a:tr h="187890">
                <a:tc>
                  <a:txBody>
                    <a:bodyPr/>
                    <a:lstStyle/>
                    <a:p>
                      <a:pPr algn="l" fontAlgn="b"/>
                      <a:r>
                        <a:rPr lang="cs-CZ" sz="1100" u="none" strike="noStrike">
                          <a:effectLst/>
                        </a:rPr>
                        <a:t>Komplexní varianta</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13</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7</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3</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13</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3</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10,4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0,6</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11</a:t>
                      </a:r>
                      <a:endParaRPr lang="cs-CZ" sz="1100" b="0" i="0" u="none" strike="noStrike">
                        <a:solidFill>
                          <a:srgbClr val="000000"/>
                        </a:solidFill>
                        <a:effectLst/>
                        <a:latin typeface="Calibri"/>
                      </a:endParaRPr>
                    </a:p>
                  </a:txBody>
                  <a:tcPr marL="9395" marR="9395" marT="9395" marB="0" anchor="b"/>
                </a:tc>
              </a:tr>
              <a:tr h="187890">
                <a:tc>
                  <a:txBody>
                    <a:bodyPr/>
                    <a:lstStyle/>
                    <a:p>
                      <a:pPr algn="l" fontAlgn="b"/>
                      <a:r>
                        <a:rPr lang="cs-CZ" sz="1100" u="none" strike="noStrike">
                          <a:effectLst/>
                        </a:rPr>
                        <a:t>Komplexní varianta + projekty</a:t>
                      </a:r>
                      <a:endParaRPr lang="cs-CZ" sz="1100" b="1" i="0" u="none" strike="noStrike">
                        <a:solidFill>
                          <a:srgbClr val="FF0000"/>
                        </a:solidFill>
                        <a:effectLst/>
                        <a:latin typeface="Calibri"/>
                      </a:endParaRPr>
                    </a:p>
                  </a:txBody>
                  <a:tcPr marL="9395" marR="9395" marT="9395" marB="0" anchor="b"/>
                </a:tc>
                <a:tc>
                  <a:txBody>
                    <a:bodyPr/>
                    <a:lstStyle/>
                    <a:p>
                      <a:pPr algn="ctr" fontAlgn="b"/>
                      <a:r>
                        <a:rPr lang="cs-CZ" sz="1100" u="none" strike="noStrike">
                          <a:effectLst/>
                        </a:rPr>
                        <a:t>14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14</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11,2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0,2</a:t>
                      </a:r>
                      <a:endParaRPr lang="cs-CZ" sz="1100" b="0" i="0" u="none" strike="noStrike">
                        <a:solidFill>
                          <a:srgbClr val="000000"/>
                        </a:solidFill>
                        <a:effectLst/>
                        <a:latin typeface="Calibri"/>
                      </a:endParaRPr>
                    </a:p>
                  </a:txBody>
                  <a:tcPr marL="9395" marR="9395" marT="9395" marB="0" anchor="b"/>
                </a:tc>
                <a:tc>
                  <a:txBody>
                    <a:bodyPr/>
                    <a:lstStyle/>
                    <a:p>
                      <a:pPr algn="ctr" fontAlgn="b"/>
                      <a:r>
                        <a:rPr lang="cs-CZ" sz="1100" u="none" strike="noStrike">
                          <a:effectLst/>
                        </a:rPr>
                        <a:t>11,4</a:t>
                      </a:r>
                      <a:endParaRPr lang="cs-CZ" sz="1100" b="1" i="0" u="none" strike="noStrike">
                        <a:solidFill>
                          <a:srgbClr val="FF0000"/>
                        </a:solidFill>
                        <a:effectLst/>
                        <a:latin typeface="Calibri"/>
                      </a:endParaRPr>
                    </a:p>
                  </a:txBody>
                  <a:tcPr marL="9395" marR="9395" marT="9395" marB="0" anchor="b"/>
                </a:tc>
              </a:tr>
              <a:tr h="187890">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187890">
                <a:tc>
                  <a:txBody>
                    <a:bodyPr/>
                    <a:lstStyle/>
                    <a:p>
                      <a:pPr algn="l" fontAlgn="b"/>
                      <a:r>
                        <a:rPr lang="cs-CZ" sz="1100" u="none" strike="noStrike">
                          <a:effectLst/>
                        </a:rPr>
                        <a:t>Optimista/pesimista = 0,8 = alfa</a:t>
                      </a:r>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187890">
                <a:tc>
                  <a:txBody>
                    <a:bodyPr/>
                    <a:lstStyle/>
                    <a:p>
                      <a:pPr algn="l" fontAlgn="b"/>
                      <a:r>
                        <a:rPr lang="cs-CZ" sz="1100" u="none" strike="noStrike">
                          <a:effectLst/>
                        </a:rPr>
                        <a:t>P=max{alfa*ai + (1-ALFA)*bi}</a:t>
                      </a:r>
                      <a:endParaRPr lang="cs-CZ" sz="1100" b="1"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187890">
                <a:tc>
                  <a:txBody>
                    <a:bodyPr/>
                    <a:lstStyle/>
                    <a:p>
                      <a:pPr algn="ctr" fontAlgn="b"/>
                      <a:r>
                        <a:rPr lang="cs-CZ" sz="1100" u="none" strike="noStrike">
                          <a:effectLst/>
                        </a:rPr>
                        <a:t>0,2</a:t>
                      </a:r>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r>
              <a:tr h="187890">
                <a:tc>
                  <a:txBody>
                    <a:bodyPr/>
                    <a:lstStyle/>
                    <a:p>
                      <a:pPr algn="ctr" fontAlgn="b"/>
                      <a:r>
                        <a:rPr lang="cs-CZ" sz="1100" u="none" strike="noStrike">
                          <a:effectLst/>
                        </a:rPr>
                        <a:t>0,8</a:t>
                      </a:r>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a:solidFill>
                          <a:srgbClr val="000000"/>
                        </a:solidFill>
                        <a:effectLst/>
                        <a:latin typeface="Calibri"/>
                      </a:endParaRPr>
                    </a:p>
                  </a:txBody>
                  <a:tcPr marL="9395" marR="9395" marT="9395" marB="0" anchor="b"/>
                </a:tc>
                <a:tc>
                  <a:txBody>
                    <a:bodyPr/>
                    <a:lstStyle/>
                    <a:p>
                      <a:pPr algn="l" fontAlgn="b"/>
                      <a:endParaRPr lang="cs-CZ" sz="1100" b="0" i="0" u="none" strike="noStrike" dirty="0">
                        <a:solidFill>
                          <a:srgbClr val="000000"/>
                        </a:solidFill>
                        <a:effectLst/>
                        <a:latin typeface="Calibri"/>
                      </a:endParaRPr>
                    </a:p>
                  </a:txBody>
                  <a:tcPr marL="9395" marR="9395" marT="9395" marB="0" anchor="b"/>
                </a:tc>
              </a:tr>
            </a:tbl>
          </a:graphicData>
        </a:graphic>
      </p:graphicFrame>
    </p:spTree>
    <p:extLst>
      <p:ext uri="{BB962C8B-B14F-4D97-AF65-F5344CB8AC3E}">
        <p14:creationId xmlns:p14="http://schemas.microsoft.com/office/powerpoint/2010/main" val="2193849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Laplaceovo</a:t>
            </a:r>
            <a:r>
              <a:rPr lang="cs-CZ" dirty="0" smtClean="0"/>
              <a:t> pravidlo </a:t>
            </a:r>
            <a:endParaRPr lang="cs-CZ" dirty="0"/>
          </a:p>
        </p:txBody>
      </p:sp>
      <p:sp>
        <p:nvSpPr>
          <p:cNvPr id="3" name="Zástupný symbol pro číslo snímku 2"/>
          <p:cNvSpPr>
            <a:spLocks noGrp="1"/>
          </p:cNvSpPr>
          <p:nvPr>
            <p:ph type="sldNum" sz="quarter" idx="12"/>
          </p:nvPr>
        </p:nvSpPr>
        <p:spPr/>
        <p:txBody>
          <a:bodyPr/>
          <a:lstStyle/>
          <a:p>
            <a:fld id="{CC05A776-8594-4643-8B23-C6D16F173EE0}" type="slidenum">
              <a:rPr lang="cs-CZ" smtClean="0"/>
              <a:t>15</a:t>
            </a:fld>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4138640301"/>
              </p:ext>
            </p:extLst>
          </p:nvPr>
        </p:nvGraphicFramePr>
        <p:xfrm>
          <a:off x="457199" y="2709919"/>
          <a:ext cx="8229602" cy="2303255"/>
        </p:xfrm>
        <a:graphic>
          <a:graphicData uri="http://schemas.openxmlformats.org/drawingml/2006/table">
            <a:tbl>
              <a:tblPr>
                <a:tableStyleId>{5C22544A-7EE6-4342-B048-85BDC9FD1C3A}</a:tableStyleId>
              </a:tblPr>
              <a:tblGrid>
                <a:gridCol w="1760779"/>
                <a:gridCol w="699647"/>
                <a:gridCol w="725884"/>
                <a:gridCol w="699647"/>
                <a:gridCol w="795849"/>
                <a:gridCol w="550972"/>
                <a:gridCol w="454771"/>
                <a:gridCol w="687987"/>
                <a:gridCol w="734630"/>
                <a:gridCol w="559718"/>
                <a:gridCol w="559718"/>
              </a:tblGrid>
              <a:tr h="193220">
                <a:tc>
                  <a:txBody>
                    <a:bodyPr/>
                    <a:lstStyle/>
                    <a:p>
                      <a:pPr algn="l" fontAlgn="b"/>
                      <a:endParaRPr lang="cs-CZ" sz="1000" b="0" i="0" u="none" strike="noStrike" dirty="0">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r>
              <a:tr h="193220">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O1</a:t>
                      </a:r>
                      <a:endParaRPr lang="cs-CZ" sz="1000" b="1"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O2</a:t>
                      </a:r>
                      <a:endParaRPr lang="cs-CZ" sz="1000" b="1"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O3</a:t>
                      </a:r>
                      <a:endParaRPr lang="cs-CZ" sz="1000" b="1"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O4</a:t>
                      </a:r>
                      <a:endParaRPr lang="cs-CZ" sz="1000" b="1"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r>
              <a:tr h="386441">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ctr" fontAlgn="ctr"/>
                      <a:r>
                        <a:rPr lang="cs-CZ" sz="1000" u="none" strike="noStrike" dirty="0">
                          <a:effectLst/>
                        </a:rPr>
                        <a:t>Velká poptávka </a:t>
                      </a:r>
                      <a:endParaRPr lang="cs-CZ" sz="1000" b="0" i="0" u="none" strike="noStrike" dirty="0">
                        <a:solidFill>
                          <a:srgbClr val="000000"/>
                        </a:solidFill>
                        <a:effectLst/>
                        <a:latin typeface="Calibri"/>
                      </a:endParaRPr>
                    </a:p>
                  </a:txBody>
                  <a:tcPr marL="8755" marR="8755" marT="8755" marB="0" anchor="ctr"/>
                </a:tc>
                <a:tc>
                  <a:txBody>
                    <a:bodyPr/>
                    <a:lstStyle/>
                    <a:p>
                      <a:pPr algn="ctr" fontAlgn="ctr"/>
                      <a:r>
                        <a:rPr lang="cs-CZ" sz="1000" u="none" strike="noStrike">
                          <a:effectLst/>
                        </a:rPr>
                        <a:t>Střední poptávka</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Malá poptávka </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Zanedbatelná poptávka</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Max</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Min</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alfa*a1</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(1-alfa)*bi</a:t>
                      </a:r>
                      <a:endParaRPr lang="cs-CZ" sz="1000" b="0"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P</a:t>
                      </a:r>
                      <a:endParaRPr lang="cs-CZ" sz="1000" b="1" i="0" u="none" strike="noStrike">
                        <a:solidFill>
                          <a:srgbClr val="000000"/>
                        </a:solidFill>
                        <a:effectLst/>
                        <a:latin typeface="Calibri"/>
                      </a:endParaRPr>
                    </a:p>
                  </a:txBody>
                  <a:tcPr marL="8755" marR="8755" marT="8755" marB="0" anchor="ctr"/>
                </a:tc>
                <a:tc>
                  <a:txBody>
                    <a:bodyPr/>
                    <a:lstStyle/>
                    <a:p>
                      <a:pPr algn="ctr" fontAlgn="ctr"/>
                      <a:r>
                        <a:rPr lang="cs-CZ" sz="1000" u="none" strike="noStrike">
                          <a:effectLst/>
                        </a:rPr>
                        <a:t>LP</a:t>
                      </a:r>
                      <a:endParaRPr lang="cs-CZ" sz="1000" b="0" i="0" u="none" strike="noStrike">
                        <a:solidFill>
                          <a:srgbClr val="000000"/>
                        </a:solidFill>
                        <a:effectLst/>
                        <a:latin typeface="Calibri"/>
                      </a:endParaRPr>
                    </a:p>
                  </a:txBody>
                  <a:tcPr marL="8755" marR="8755" marT="8755" marB="0" anchor="ctr"/>
                </a:tc>
              </a:tr>
              <a:tr h="193220">
                <a:tc>
                  <a:txBody>
                    <a:bodyPr/>
                    <a:lstStyle/>
                    <a:p>
                      <a:pPr algn="l" fontAlgn="b"/>
                      <a:r>
                        <a:rPr lang="cs-CZ" sz="1000" u="none" strike="noStrike">
                          <a:effectLst/>
                        </a:rPr>
                        <a:t>Alternativa </a:t>
                      </a:r>
                      <a:endParaRPr lang="cs-CZ" sz="1000" b="1"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a</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b</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l"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 </a:t>
                      </a:r>
                      <a:endParaRPr lang="cs-CZ" sz="1000" b="0" i="0" u="none" strike="noStrike">
                        <a:solidFill>
                          <a:srgbClr val="000000"/>
                        </a:solidFill>
                        <a:effectLst/>
                        <a:latin typeface="Calibri"/>
                      </a:endParaRPr>
                    </a:p>
                  </a:txBody>
                  <a:tcPr marL="8755" marR="8755" marT="8755" marB="0" anchor="b"/>
                </a:tc>
              </a:tr>
              <a:tr h="193220">
                <a:tc>
                  <a:txBody>
                    <a:bodyPr/>
                    <a:lstStyle/>
                    <a:p>
                      <a:pPr algn="l" fontAlgn="b"/>
                      <a:r>
                        <a:rPr lang="cs-CZ" sz="1000" u="none" strike="noStrike">
                          <a:effectLst/>
                        </a:rPr>
                        <a:t>Doplnění algoritmu MPR-II</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3</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3,2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0,2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3,4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2,5</a:t>
                      </a:r>
                      <a:endParaRPr lang="cs-CZ" sz="1000" b="0" i="0" u="none" strike="noStrike">
                        <a:solidFill>
                          <a:srgbClr val="000000"/>
                        </a:solidFill>
                        <a:effectLst/>
                        <a:latin typeface="Calibri"/>
                      </a:endParaRPr>
                    </a:p>
                  </a:txBody>
                  <a:tcPr marL="8755" marR="8755" marT="8755" marB="0" anchor="b"/>
                </a:tc>
              </a:tr>
              <a:tr h="193220">
                <a:tc>
                  <a:txBody>
                    <a:bodyPr/>
                    <a:lstStyle/>
                    <a:p>
                      <a:pPr algn="l" fontAlgn="b"/>
                      <a:r>
                        <a:rPr lang="cs-CZ" sz="1000" u="none" strike="noStrike">
                          <a:effectLst/>
                        </a:rPr>
                        <a:t>Jednoduchá varianta </a:t>
                      </a:r>
                      <a:endParaRPr lang="cs-CZ" sz="1000" b="0" i="0" u="none" strike="noStrike">
                        <a:solidFill>
                          <a:srgbClr val="0070C0"/>
                        </a:solidFill>
                        <a:effectLst/>
                        <a:latin typeface="Calibri"/>
                      </a:endParaRPr>
                    </a:p>
                  </a:txBody>
                  <a:tcPr marL="8755" marR="8755" marT="8755" marB="0" anchor="b"/>
                </a:tc>
                <a:tc>
                  <a:txBody>
                    <a:bodyPr/>
                    <a:lstStyle/>
                    <a:p>
                      <a:pPr algn="ctr" fontAlgn="b"/>
                      <a:r>
                        <a:rPr lang="cs-CZ" sz="1000" u="none" strike="noStrike">
                          <a:effectLst/>
                        </a:rPr>
                        <a:t>10</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11</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9,6</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0,4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10</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8,75</a:t>
                      </a:r>
                      <a:endParaRPr lang="cs-CZ" sz="1000" b="1" i="0" u="none" strike="noStrike">
                        <a:solidFill>
                          <a:srgbClr val="0070C0"/>
                        </a:solidFill>
                        <a:effectLst/>
                        <a:latin typeface="Calibri"/>
                      </a:endParaRPr>
                    </a:p>
                  </a:txBody>
                  <a:tcPr marL="8755" marR="8755" marT="8755" marB="0" anchor="b"/>
                </a:tc>
              </a:tr>
              <a:tr h="193220">
                <a:tc>
                  <a:txBody>
                    <a:bodyPr/>
                    <a:lstStyle/>
                    <a:p>
                      <a:pPr algn="l" fontAlgn="b"/>
                      <a:r>
                        <a:rPr lang="cs-CZ" sz="1000" u="none" strike="noStrike">
                          <a:effectLst/>
                        </a:rPr>
                        <a:t>Komplexní varianta</a:t>
                      </a:r>
                      <a:endParaRPr lang="cs-CZ" sz="1000" b="0" i="0" u="none" strike="noStrike">
                        <a:solidFill>
                          <a:srgbClr val="0070C0"/>
                        </a:solidFill>
                        <a:effectLst/>
                        <a:latin typeface="Calibri"/>
                      </a:endParaRPr>
                    </a:p>
                  </a:txBody>
                  <a:tcPr marL="8755" marR="8755" marT="8755" marB="0" anchor="b"/>
                </a:tc>
                <a:tc>
                  <a:txBody>
                    <a:bodyPr/>
                    <a:lstStyle/>
                    <a:p>
                      <a:pPr algn="ctr" fontAlgn="b"/>
                      <a:r>
                        <a:rPr lang="cs-CZ" sz="1000" u="none" strike="noStrike">
                          <a:effectLst/>
                        </a:rPr>
                        <a:t>12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13</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7</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3</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13</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3</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10,4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0,6</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11</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8,75</a:t>
                      </a:r>
                      <a:endParaRPr lang="cs-CZ" sz="1000" b="1" i="0" u="none" strike="noStrike">
                        <a:solidFill>
                          <a:srgbClr val="0070C0"/>
                        </a:solidFill>
                        <a:effectLst/>
                        <a:latin typeface="Calibri"/>
                      </a:endParaRPr>
                    </a:p>
                  </a:txBody>
                  <a:tcPr marL="8755" marR="8755" marT="8755" marB="0" anchor="b"/>
                </a:tc>
              </a:tr>
              <a:tr h="193220">
                <a:tc>
                  <a:txBody>
                    <a:bodyPr/>
                    <a:lstStyle/>
                    <a:p>
                      <a:pPr algn="l" fontAlgn="b"/>
                      <a:r>
                        <a:rPr lang="cs-CZ" sz="1000" u="none" strike="noStrike">
                          <a:effectLst/>
                        </a:rPr>
                        <a:t>Komplexní varianta + projekty</a:t>
                      </a:r>
                      <a:endParaRPr lang="cs-CZ" sz="1000" b="1" i="0" u="none" strike="noStrike">
                        <a:solidFill>
                          <a:srgbClr val="FF0000"/>
                        </a:solidFill>
                        <a:effectLst/>
                        <a:latin typeface="Calibri"/>
                      </a:endParaRPr>
                    </a:p>
                  </a:txBody>
                  <a:tcPr marL="8755" marR="8755" marT="8755" marB="0" anchor="b"/>
                </a:tc>
                <a:tc>
                  <a:txBody>
                    <a:bodyPr/>
                    <a:lstStyle/>
                    <a:p>
                      <a:pPr algn="ctr" fontAlgn="b"/>
                      <a:r>
                        <a:rPr lang="cs-CZ" sz="1000" u="none" strike="noStrike">
                          <a:effectLst/>
                        </a:rPr>
                        <a:t>14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5</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14</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11,2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0,2</a:t>
                      </a:r>
                      <a:endParaRPr lang="cs-CZ" sz="1000" b="0" i="0" u="none" strike="noStrike">
                        <a:solidFill>
                          <a:srgbClr val="000000"/>
                        </a:solidFill>
                        <a:effectLst/>
                        <a:latin typeface="Calibri"/>
                      </a:endParaRPr>
                    </a:p>
                  </a:txBody>
                  <a:tcPr marL="8755" marR="8755" marT="8755" marB="0" anchor="b"/>
                </a:tc>
                <a:tc>
                  <a:txBody>
                    <a:bodyPr/>
                    <a:lstStyle/>
                    <a:p>
                      <a:pPr algn="ctr" fontAlgn="b"/>
                      <a:r>
                        <a:rPr lang="cs-CZ" sz="1000" u="none" strike="noStrike">
                          <a:effectLst/>
                        </a:rPr>
                        <a:t>11,4</a:t>
                      </a:r>
                      <a:endParaRPr lang="cs-CZ" sz="1000" b="1" i="0" u="none" strike="noStrike">
                        <a:solidFill>
                          <a:srgbClr val="FF0000"/>
                        </a:solidFill>
                        <a:effectLst/>
                        <a:latin typeface="Calibri"/>
                      </a:endParaRPr>
                    </a:p>
                  </a:txBody>
                  <a:tcPr marL="8755" marR="8755" marT="8755" marB="0" anchor="b"/>
                </a:tc>
                <a:tc>
                  <a:txBody>
                    <a:bodyPr/>
                    <a:lstStyle/>
                    <a:p>
                      <a:pPr algn="ctr" fontAlgn="b"/>
                      <a:r>
                        <a:rPr lang="cs-CZ" sz="1000" u="none" strike="noStrike">
                          <a:effectLst/>
                        </a:rPr>
                        <a:t>6</a:t>
                      </a:r>
                      <a:endParaRPr lang="cs-CZ" sz="1000" b="0" i="0" u="none" strike="noStrike">
                        <a:solidFill>
                          <a:srgbClr val="000000"/>
                        </a:solidFill>
                        <a:effectLst/>
                        <a:latin typeface="Calibri"/>
                      </a:endParaRPr>
                    </a:p>
                  </a:txBody>
                  <a:tcPr marL="8755" marR="8755" marT="8755" marB="0" anchor="b"/>
                </a:tc>
              </a:tr>
              <a:tr h="193220">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dirty="0">
                        <a:solidFill>
                          <a:srgbClr val="000000"/>
                        </a:solidFill>
                        <a:effectLst/>
                        <a:latin typeface="Calibri"/>
                      </a:endParaRPr>
                    </a:p>
                  </a:txBody>
                  <a:tcPr marL="8755" marR="8755" marT="8755" marB="0" anchor="b"/>
                </a:tc>
              </a:tr>
              <a:tr h="193220">
                <a:tc>
                  <a:txBody>
                    <a:bodyPr/>
                    <a:lstStyle/>
                    <a:p>
                      <a:pPr algn="l" fontAlgn="b"/>
                      <a:r>
                        <a:rPr lang="cs-CZ" sz="1000" u="none" strike="noStrike">
                          <a:effectLst/>
                        </a:rPr>
                        <a:t>Optimista/pesimista = 0,8 = alfa</a:t>
                      </a:r>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r>
              <a:tr h="177834">
                <a:tc>
                  <a:txBody>
                    <a:bodyPr/>
                    <a:lstStyle/>
                    <a:p>
                      <a:pPr algn="l" fontAlgn="b"/>
                      <a:r>
                        <a:rPr lang="cs-CZ" sz="1000" u="none" strike="noStrike">
                          <a:effectLst/>
                        </a:rPr>
                        <a:t>P=max{alfa*ai + (1-ALFA)*bi}</a:t>
                      </a:r>
                      <a:endParaRPr lang="cs-CZ" sz="1000" b="1"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a:solidFill>
                          <a:srgbClr val="000000"/>
                        </a:solidFill>
                        <a:effectLst/>
                        <a:latin typeface="Calibri"/>
                      </a:endParaRPr>
                    </a:p>
                  </a:txBody>
                  <a:tcPr marL="8755" marR="8755" marT="8755" marB="0" anchor="b"/>
                </a:tc>
                <a:tc>
                  <a:txBody>
                    <a:bodyPr/>
                    <a:lstStyle/>
                    <a:p>
                      <a:pPr algn="l" fontAlgn="b"/>
                      <a:endParaRPr lang="cs-CZ" sz="1000" b="0" i="0" u="none" strike="noStrike" dirty="0">
                        <a:solidFill>
                          <a:srgbClr val="000000"/>
                        </a:solidFill>
                        <a:effectLst/>
                        <a:latin typeface="Calibri"/>
                      </a:endParaRPr>
                    </a:p>
                  </a:txBody>
                  <a:tcPr marL="8755" marR="8755" marT="8755" marB="0" anchor="b"/>
                </a:tc>
              </a:tr>
            </a:tbl>
          </a:graphicData>
        </a:graphic>
      </p:graphicFrame>
      <p:sp>
        <p:nvSpPr>
          <p:cNvPr id="5" name="Pravá složená závorka 4"/>
          <p:cNvSpPr/>
          <p:nvPr/>
        </p:nvSpPr>
        <p:spPr>
          <a:xfrm>
            <a:off x="8532440" y="3869059"/>
            <a:ext cx="144016" cy="3600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2445034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dirty="0" smtClean="0"/>
              <a:t>Thanks for Your attention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429000"/>
            <a:ext cx="28003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číslo snímku 1"/>
          <p:cNvSpPr>
            <a:spLocks noGrp="1"/>
          </p:cNvSpPr>
          <p:nvPr>
            <p:ph type="sldNum" sz="quarter" idx="12"/>
          </p:nvPr>
        </p:nvSpPr>
        <p:spPr/>
        <p:txBody>
          <a:bodyPr/>
          <a:lstStyle/>
          <a:p>
            <a:fld id="{CC05A776-8594-4643-8B23-C6D16F173EE0}" type="slidenum">
              <a:rPr lang="cs-CZ" smtClean="0"/>
              <a:t>16</a:t>
            </a:fld>
            <a:endParaRPr lang="cs-CZ"/>
          </a:p>
        </p:txBody>
      </p:sp>
    </p:spTree>
    <p:extLst>
      <p:ext uri="{BB962C8B-B14F-4D97-AF65-F5344CB8AC3E}">
        <p14:creationId xmlns:p14="http://schemas.microsoft.com/office/powerpoint/2010/main" val="298437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Uncertainty-Risk</a:t>
            </a:r>
            <a:endParaRPr lang="en-US" dirty="0"/>
          </a:p>
        </p:txBody>
      </p:sp>
      <p:sp>
        <p:nvSpPr>
          <p:cNvPr id="3" name="Zástupný symbol pro obsah 2"/>
          <p:cNvSpPr>
            <a:spLocks noGrp="1"/>
          </p:cNvSpPr>
          <p:nvPr>
            <p:ph idx="1"/>
          </p:nvPr>
        </p:nvSpPr>
        <p:spPr/>
        <p:txBody>
          <a:bodyPr>
            <a:normAutofit fontScale="92500" lnSpcReduction="10000"/>
          </a:bodyPr>
          <a:lstStyle/>
          <a:p>
            <a:pPr marL="0" indent="0">
              <a:buNone/>
            </a:pPr>
            <a:r>
              <a:rPr lang="en-GB" dirty="0"/>
              <a:t>Although the possible returns of the investment are beyond the control of the decision maker, the decision maker might or might not be able or willing to assign probabilities to them. If no probabilities are assigned to the possible consequences, then the decision situation is called "</a:t>
            </a:r>
            <a:r>
              <a:rPr lang="en-GB" i="1" dirty="0"/>
              <a:t>decision under uncertainty</a:t>
            </a:r>
            <a:r>
              <a:rPr lang="en-GB" dirty="0"/>
              <a:t>". If probabilities are assigned then the situation is called "</a:t>
            </a:r>
            <a:r>
              <a:rPr lang="en-GB" i="1" dirty="0"/>
              <a:t>decision under risk</a:t>
            </a:r>
            <a:r>
              <a:rPr lang="en-GB" dirty="0"/>
              <a:t>". This is a basic distinction in decision theory, and different analyses are in order. </a:t>
            </a:r>
            <a:endParaRPr lang="cs-CZ" dirty="0"/>
          </a:p>
          <a:p>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2</a:t>
            </a:fld>
            <a:endParaRPr lang="cs-CZ"/>
          </a:p>
        </p:txBody>
      </p:sp>
    </p:spTree>
    <p:extLst>
      <p:ext uri="{BB962C8B-B14F-4D97-AF65-F5344CB8AC3E}">
        <p14:creationId xmlns:p14="http://schemas.microsoft.com/office/powerpoint/2010/main" val="2991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First approach</a:t>
            </a:r>
            <a:endParaRPr lang="en-US" dirty="0"/>
          </a:p>
        </p:txBody>
      </p:sp>
      <p:sp>
        <p:nvSpPr>
          <p:cNvPr id="5" name="Obdélník 4"/>
          <p:cNvSpPr/>
          <p:nvPr/>
        </p:nvSpPr>
        <p:spPr>
          <a:xfrm>
            <a:off x="1907704" y="2321293"/>
            <a:ext cx="1800200"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Decision</a:t>
            </a:r>
            <a:endParaRPr lang="en-US" b="1" dirty="0">
              <a:solidFill>
                <a:schemeClr val="tx2"/>
              </a:solidFill>
            </a:endParaRPr>
          </a:p>
        </p:txBody>
      </p:sp>
      <p:sp>
        <p:nvSpPr>
          <p:cNvPr id="6" name="Obdélník 5"/>
          <p:cNvSpPr/>
          <p:nvPr/>
        </p:nvSpPr>
        <p:spPr>
          <a:xfrm>
            <a:off x="4296229" y="1713203"/>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Alternative 1</a:t>
            </a:r>
            <a:endParaRPr lang="en-US" b="1" dirty="0">
              <a:solidFill>
                <a:schemeClr val="tx1"/>
              </a:solidFill>
            </a:endParaRPr>
          </a:p>
        </p:txBody>
      </p:sp>
      <p:sp>
        <p:nvSpPr>
          <p:cNvPr id="7" name="Obdélník 6"/>
          <p:cNvSpPr/>
          <p:nvPr/>
        </p:nvSpPr>
        <p:spPr>
          <a:xfrm>
            <a:off x="4308490"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2</a:t>
            </a:r>
            <a:endParaRPr lang="en-US" b="1" dirty="0">
              <a:solidFill>
                <a:schemeClr val="tx1"/>
              </a:solidFill>
            </a:endParaRPr>
          </a:p>
        </p:txBody>
      </p:sp>
      <p:sp>
        <p:nvSpPr>
          <p:cNvPr id="8" name="Obdélník 7"/>
          <p:cNvSpPr/>
          <p:nvPr/>
        </p:nvSpPr>
        <p:spPr>
          <a:xfrm>
            <a:off x="4321314" y="364502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i</a:t>
            </a:r>
            <a:endParaRPr lang="en-US" b="1" dirty="0">
              <a:solidFill>
                <a:schemeClr val="tx1"/>
              </a:solidFill>
            </a:endParaRPr>
          </a:p>
        </p:txBody>
      </p:sp>
      <p:cxnSp>
        <p:nvCxnSpPr>
          <p:cNvPr id="10" name="Přímá spojnice 9"/>
          <p:cNvCxnSpPr>
            <a:stCxn id="7" idx="2"/>
            <a:endCxn id="8" idx="0"/>
          </p:cNvCxnSpPr>
          <p:nvPr/>
        </p:nvCxnSpPr>
        <p:spPr>
          <a:xfrm>
            <a:off x="5208590" y="3185389"/>
            <a:ext cx="12824" cy="45963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3"/>
            <a:endCxn id="6" idx="1"/>
          </p:cNvCxnSpPr>
          <p:nvPr/>
        </p:nvCxnSpPr>
        <p:spPr>
          <a:xfrm flipV="1">
            <a:off x="3707904" y="2001235"/>
            <a:ext cx="588325" cy="608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a:endCxn id="7" idx="1"/>
          </p:cNvCxnSpPr>
          <p:nvPr/>
        </p:nvCxnSpPr>
        <p:spPr>
          <a:xfrm>
            <a:off x="3707904" y="2609325"/>
            <a:ext cx="60058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3"/>
            <a:endCxn id="8" idx="1"/>
          </p:cNvCxnSpPr>
          <p:nvPr/>
        </p:nvCxnSpPr>
        <p:spPr>
          <a:xfrm>
            <a:off x="3707904" y="2609325"/>
            <a:ext cx="613410" cy="1323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0" name="Tabulka 29"/>
          <p:cNvGraphicFramePr>
            <a:graphicFrameLocks noGrp="1"/>
          </p:cNvGraphicFramePr>
          <p:nvPr>
            <p:extLst>
              <p:ext uri="{D42A27DB-BD31-4B8C-83A1-F6EECF244321}">
                <p14:modId xmlns:p14="http://schemas.microsoft.com/office/powerpoint/2010/main" val="1590081402"/>
              </p:ext>
            </p:extLst>
          </p:nvPr>
        </p:nvGraphicFramePr>
        <p:xfrm>
          <a:off x="2882553" y="4437112"/>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p:sp>
        <p:nvSpPr>
          <p:cNvPr id="31" name="Rectangle 1"/>
          <p:cNvSpPr>
            <a:spLocks noChangeArrowheads="1"/>
          </p:cNvSpPr>
          <p:nvPr/>
        </p:nvSpPr>
        <p:spPr bwMode="auto">
          <a:xfrm>
            <a:off x="2752725" y="3071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ovéPole 31"/>
          <p:cNvSpPr txBox="1"/>
          <p:nvPr/>
        </p:nvSpPr>
        <p:spPr>
          <a:xfrm>
            <a:off x="467544" y="6008229"/>
            <a:ext cx="8510677" cy="646331"/>
          </a:xfrm>
          <a:prstGeom prst="rect">
            <a:avLst/>
          </a:prstGeom>
          <a:noFill/>
        </p:spPr>
        <p:txBody>
          <a:bodyPr wrap="square" rtlCol="0">
            <a:spAutoFit/>
          </a:bodyPr>
          <a:lstStyle/>
          <a:p>
            <a:r>
              <a:rPr lang="en-US" dirty="0" smtClean="0"/>
              <a:t>Where : A=</a:t>
            </a:r>
            <a:r>
              <a:rPr lang="cs-CZ" dirty="0" smtClean="0"/>
              <a:t>A</a:t>
            </a:r>
            <a:r>
              <a:rPr lang="en-US" dirty="0" err="1" smtClean="0"/>
              <a:t>lternative</a:t>
            </a:r>
            <a:r>
              <a:rPr lang="en-US" dirty="0" smtClean="0"/>
              <a:t>(action); O=Outcome</a:t>
            </a:r>
            <a:r>
              <a:rPr lang="cs-CZ" dirty="0" smtClean="0"/>
              <a:t> </a:t>
            </a:r>
            <a:r>
              <a:rPr lang="cs-CZ" i="1" dirty="0" smtClean="0">
                <a:solidFill>
                  <a:srgbClr val="FF0000"/>
                </a:solidFill>
              </a:rPr>
              <a:t>(</a:t>
            </a:r>
            <a:r>
              <a:rPr lang="cs-CZ" sz="1400" i="1" dirty="0">
                <a:solidFill>
                  <a:srgbClr val="FF0000"/>
                </a:solidFill>
              </a:rPr>
              <a:t>výsledek, závěr</a:t>
            </a:r>
            <a:r>
              <a:rPr lang="cs-CZ" i="1" dirty="0" smtClean="0">
                <a:solidFill>
                  <a:srgbClr val="FF0000"/>
                </a:solidFill>
              </a:rPr>
              <a:t>) </a:t>
            </a:r>
            <a:r>
              <a:rPr lang="en-US" dirty="0" smtClean="0"/>
              <a:t>; </a:t>
            </a:r>
            <a:r>
              <a:rPr lang="en-US" dirty="0" err="1" smtClean="0"/>
              <a:t>po</a:t>
            </a:r>
            <a:r>
              <a:rPr lang="en-US" dirty="0" smtClean="0"/>
              <a:t>=payoff</a:t>
            </a:r>
            <a:r>
              <a:rPr lang="cs-CZ" dirty="0" smtClean="0"/>
              <a:t> </a:t>
            </a:r>
            <a:r>
              <a:rPr lang="cs-CZ" sz="1400" i="1" dirty="0" smtClean="0">
                <a:solidFill>
                  <a:srgbClr val="FF0000"/>
                </a:solidFill>
              </a:rPr>
              <a:t>(přínos, prospěch)</a:t>
            </a:r>
            <a:endParaRPr lang="en-US" sz="1400" i="1" dirty="0" smtClean="0">
              <a:solidFill>
                <a:srgbClr val="FF0000"/>
              </a:solidFill>
            </a:endParaRPr>
          </a:p>
          <a:p>
            <a:r>
              <a:rPr lang="en-US" b="1" dirty="0" smtClean="0">
                <a:solidFill>
                  <a:srgbClr val="FF0000"/>
                </a:solidFill>
              </a:rPr>
              <a:t>A</a:t>
            </a:r>
            <a:r>
              <a:rPr lang="en-US" dirty="0" smtClean="0"/>
              <a:t>=(A1,A2,…Ai) = inventory of viable options=vector, </a:t>
            </a:r>
            <a:r>
              <a:rPr lang="en-US" b="1" dirty="0" smtClean="0">
                <a:solidFill>
                  <a:schemeClr val="tx2">
                    <a:lumMod val="60000"/>
                    <a:lumOff val="40000"/>
                  </a:schemeClr>
                </a:solidFill>
              </a:rPr>
              <a:t>O</a:t>
            </a:r>
            <a:r>
              <a:rPr lang="en-US" dirty="0" smtClean="0"/>
              <a:t>=(O1,O2,…Ok)= outcome vector</a:t>
            </a:r>
            <a:endParaRPr lang="en-US" dirty="0"/>
          </a:p>
        </p:txBody>
      </p:sp>
      <p:sp>
        <p:nvSpPr>
          <p:cNvPr id="33" name="Šipka dolů 32"/>
          <p:cNvSpPr/>
          <p:nvPr/>
        </p:nvSpPr>
        <p:spPr>
          <a:xfrm>
            <a:off x="3131840" y="3185389"/>
            <a:ext cx="360040" cy="10356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Pravá složená závorka 33"/>
          <p:cNvSpPr/>
          <p:nvPr/>
        </p:nvSpPr>
        <p:spPr>
          <a:xfrm>
            <a:off x="7020272" y="4437112"/>
            <a:ext cx="304453" cy="12961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35" name="TextovéPole 34"/>
          <p:cNvSpPr txBox="1"/>
          <p:nvPr/>
        </p:nvSpPr>
        <p:spPr>
          <a:xfrm>
            <a:off x="7534428" y="4623519"/>
            <a:ext cx="1443793" cy="923330"/>
          </a:xfrm>
          <a:prstGeom prst="rect">
            <a:avLst/>
          </a:prstGeom>
          <a:noFill/>
        </p:spPr>
        <p:txBody>
          <a:bodyPr wrap="none" rtlCol="0">
            <a:spAutoFit/>
          </a:bodyPr>
          <a:lstStyle/>
          <a:p>
            <a:pPr algn="ctr"/>
            <a:r>
              <a:rPr lang="en-US" dirty="0" smtClean="0"/>
              <a:t>Decision </a:t>
            </a:r>
          </a:p>
          <a:p>
            <a:pPr algn="ctr"/>
            <a:r>
              <a:rPr lang="en-US" dirty="0" smtClean="0"/>
              <a:t>Table</a:t>
            </a:r>
            <a:endParaRPr lang="cs-CZ" dirty="0"/>
          </a:p>
          <a:p>
            <a:pPr algn="ctr"/>
            <a:r>
              <a:rPr lang="cs-CZ" dirty="0" smtClean="0"/>
              <a:t>(</a:t>
            </a:r>
            <a:r>
              <a:rPr lang="en-US" i="1" dirty="0" smtClean="0">
                <a:solidFill>
                  <a:schemeClr val="accent6">
                    <a:lumMod val="75000"/>
                  </a:schemeClr>
                </a:solidFill>
              </a:rPr>
              <a:t>payoff table</a:t>
            </a:r>
            <a:r>
              <a:rPr lang="cs-CZ" dirty="0" smtClean="0"/>
              <a:t>)</a:t>
            </a:r>
            <a:endParaRPr lang="en-US" dirty="0"/>
          </a:p>
        </p:txBody>
      </p:sp>
      <p:sp>
        <p:nvSpPr>
          <p:cNvPr id="3" name="Pravá složená závorka 2"/>
          <p:cNvSpPr/>
          <p:nvPr/>
        </p:nvSpPr>
        <p:spPr>
          <a:xfrm>
            <a:off x="6372200" y="1713203"/>
            <a:ext cx="648072" cy="243587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4" name="TextovéPole 3"/>
          <p:cNvSpPr txBox="1"/>
          <p:nvPr/>
        </p:nvSpPr>
        <p:spPr>
          <a:xfrm>
            <a:off x="7172498" y="2712691"/>
            <a:ext cx="1398716" cy="369332"/>
          </a:xfrm>
          <a:prstGeom prst="rect">
            <a:avLst/>
          </a:prstGeom>
          <a:noFill/>
        </p:spPr>
        <p:txBody>
          <a:bodyPr wrap="none" rtlCol="0">
            <a:spAutoFit/>
          </a:bodyPr>
          <a:lstStyle/>
          <a:p>
            <a:r>
              <a:rPr lang="cs-CZ" b="1" dirty="0" smtClean="0">
                <a:solidFill>
                  <a:srgbClr val="FF0000"/>
                </a:solidFill>
              </a:rPr>
              <a:t>A1,A2,A3,A4</a:t>
            </a:r>
            <a:endParaRPr lang="cs-CZ" b="1" dirty="0">
              <a:solidFill>
                <a:srgbClr val="FF0000"/>
              </a:solidFill>
            </a:endParaRPr>
          </a:p>
        </p:txBody>
      </p:sp>
    </p:spTree>
    <p:extLst>
      <p:ext uri="{BB962C8B-B14F-4D97-AF65-F5344CB8AC3E}">
        <p14:creationId xmlns:p14="http://schemas.microsoft.com/office/powerpoint/2010/main" val="26415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Podstata rozhodování </a:t>
            </a:r>
            <a:endParaRPr lang="cs-CZ" dirty="0"/>
          </a:p>
        </p:txBody>
      </p:sp>
      <p:sp>
        <p:nvSpPr>
          <p:cNvPr id="3" name="Zástupný symbol pro obsah 2"/>
          <p:cNvSpPr>
            <a:spLocks noGrp="1"/>
          </p:cNvSpPr>
          <p:nvPr>
            <p:ph idx="1"/>
          </p:nvPr>
        </p:nvSpPr>
        <p:spPr/>
        <p:txBody>
          <a:bodyPr>
            <a:normAutofit/>
          </a:bodyPr>
          <a:lstStyle/>
          <a:p>
            <a:r>
              <a:rPr lang="cs-CZ" sz="2400" b="1" dirty="0" smtClean="0"/>
              <a:t>Cíl </a:t>
            </a:r>
            <a:r>
              <a:rPr lang="cs-CZ" sz="2400" dirty="0" smtClean="0"/>
              <a:t>-&gt;nejlepší volba</a:t>
            </a:r>
          </a:p>
          <a:p>
            <a:r>
              <a:rPr lang="cs-CZ" sz="2400" b="1" dirty="0" smtClean="0"/>
              <a:t>Okolnosti </a:t>
            </a:r>
            <a:r>
              <a:rPr lang="cs-CZ" sz="2400" dirty="0" smtClean="0"/>
              <a:t>-&gt; vyjadřuje situace, za které se uskutečňuje  rozhodnutí a je to mimo kontrolu </a:t>
            </a:r>
            <a:r>
              <a:rPr lang="cs-CZ" sz="2400" dirty="0" err="1" smtClean="0"/>
              <a:t>rozhodovatele</a:t>
            </a:r>
            <a:r>
              <a:rPr lang="cs-CZ" sz="2400" dirty="0" smtClean="0"/>
              <a:t> (</a:t>
            </a:r>
            <a:r>
              <a:rPr lang="cs-CZ" sz="2400" dirty="0" err="1" smtClean="0"/>
              <a:t>outcomes</a:t>
            </a:r>
            <a:r>
              <a:rPr lang="cs-CZ" sz="2400" dirty="0" smtClean="0"/>
              <a:t>)</a:t>
            </a:r>
          </a:p>
          <a:p>
            <a:r>
              <a:rPr lang="cs-CZ" sz="2400" b="1" dirty="0" smtClean="0"/>
              <a:t>Stanovení rozhodovacího kritéria</a:t>
            </a:r>
          </a:p>
          <a:p>
            <a:r>
              <a:rPr lang="cs-CZ" sz="2400" b="1" dirty="0" smtClean="0"/>
              <a:t>Vektor rizika  </a:t>
            </a:r>
            <a:r>
              <a:rPr lang="cs-CZ" sz="2400" dirty="0" smtClean="0"/>
              <a:t>(pokud je znám)  </a:t>
            </a:r>
            <a:endParaRPr lang="cs-CZ" sz="2400"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4</a:t>
            </a:fld>
            <a:endParaRPr lang="cs-CZ"/>
          </a:p>
        </p:txBody>
      </p:sp>
    </p:spTree>
    <p:extLst>
      <p:ext uri="{BB962C8B-B14F-4D97-AF65-F5344CB8AC3E}">
        <p14:creationId xmlns:p14="http://schemas.microsoft.com/office/powerpoint/2010/main" val="596815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Rozhodování za úplné jistoty</a:t>
            </a:r>
            <a:endParaRPr lang="cs-CZ" dirty="0"/>
          </a:p>
        </p:txBody>
      </p:sp>
      <p:sp>
        <p:nvSpPr>
          <p:cNvPr id="3" name="Zástupný symbol pro obsah 2"/>
          <p:cNvSpPr>
            <a:spLocks noGrp="1"/>
          </p:cNvSpPr>
          <p:nvPr>
            <p:ph idx="1"/>
          </p:nvPr>
        </p:nvSpPr>
        <p:spPr/>
        <p:txBody>
          <a:bodyPr/>
          <a:lstStyle/>
          <a:p>
            <a:pPr lvl="0"/>
            <a:r>
              <a:rPr lang="cs-CZ" sz="2400" dirty="0"/>
              <a:t>Máme několik možností, ale jenom jedno jasné kritérium – zvolí se ta alternativa, </a:t>
            </a:r>
            <a:r>
              <a:rPr lang="cs-CZ" sz="2400" dirty="0"/>
              <a:t>která </a:t>
            </a:r>
            <a:r>
              <a:rPr lang="cs-CZ" sz="2400" dirty="0"/>
              <a:t>bude mít pro má </a:t>
            </a:r>
            <a:r>
              <a:rPr lang="cs-CZ" sz="2400" dirty="0"/>
              <a:t>pro daný stav okolností </a:t>
            </a:r>
            <a:r>
              <a:rPr lang="cs-CZ" sz="2400" dirty="0"/>
              <a:t>(</a:t>
            </a:r>
            <a:r>
              <a:rPr lang="cs-CZ" sz="2400" dirty="0" err="1"/>
              <a:t>outcomes</a:t>
            </a:r>
            <a:r>
              <a:rPr lang="cs-CZ" sz="2400" dirty="0"/>
              <a:t>)nejlepší přínos (</a:t>
            </a:r>
            <a:r>
              <a:rPr lang="cs-CZ" sz="2400" dirty="0" err="1"/>
              <a:t>payoff</a:t>
            </a:r>
            <a:r>
              <a:rPr lang="cs-CZ" sz="2400" dirty="0"/>
              <a:t>) </a:t>
            </a:r>
          </a:p>
          <a:p>
            <a:r>
              <a:rPr lang="cs-CZ" b="1" dirty="0" smtClean="0"/>
              <a:t>Otázka</a:t>
            </a:r>
            <a:r>
              <a:rPr lang="cs-CZ" dirty="0" smtClean="0"/>
              <a:t> : </a:t>
            </a:r>
            <a:r>
              <a:rPr lang="cs-CZ" sz="2400" dirty="0"/>
              <a:t>postavím větrnou elektrárnu </a:t>
            </a:r>
            <a:r>
              <a:rPr lang="cs-CZ" sz="2400" dirty="0"/>
              <a:t>tam, kde vím, že fouká vítr</a:t>
            </a:r>
            <a:r>
              <a:rPr lang="cs-CZ" sz="2400" dirty="0"/>
              <a:t>?</a:t>
            </a:r>
            <a:endParaRPr lang="cs-CZ" sz="2400" dirty="0"/>
          </a:p>
          <a:p>
            <a:pPr lvl="1"/>
            <a:r>
              <a:rPr lang="cs-CZ" sz="2000" b="1" dirty="0"/>
              <a:t>pravděpodobnost realizace </a:t>
            </a:r>
            <a:r>
              <a:rPr lang="cs-CZ" sz="2000" b="1" dirty="0" smtClean="0"/>
              <a:t> jistého </a:t>
            </a:r>
            <a:r>
              <a:rPr lang="cs-CZ" sz="2000" b="1" dirty="0"/>
              <a:t>stavu je rovna 1 a pravděpodobnosti ostatních stavů okolností jsou rovny nule</a:t>
            </a:r>
            <a:endParaRPr lang="cs-CZ" sz="2000" b="1" dirty="0"/>
          </a:p>
          <a:p>
            <a:endParaRPr lang="cs-CZ" b="1"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5</a:t>
            </a:fld>
            <a:endParaRPr lang="cs-CZ"/>
          </a:p>
        </p:txBody>
      </p:sp>
    </p:spTree>
    <p:extLst>
      <p:ext uri="{BB962C8B-B14F-4D97-AF65-F5344CB8AC3E}">
        <p14:creationId xmlns:p14="http://schemas.microsoft.com/office/powerpoint/2010/main" val="321369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Rozhodování za úplné </a:t>
            </a:r>
            <a:r>
              <a:rPr lang="cs-CZ" dirty="0" smtClean="0"/>
              <a:t>nejistoty</a:t>
            </a:r>
            <a:endParaRPr lang="cs-CZ" dirty="0"/>
          </a:p>
        </p:txBody>
      </p:sp>
      <p:sp>
        <p:nvSpPr>
          <p:cNvPr id="3" name="Zástupný symbol pro obsah 2"/>
          <p:cNvSpPr>
            <a:spLocks noGrp="1"/>
          </p:cNvSpPr>
          <p:nvPr>
            <p:ph idx="1"/>
          </p:nvPr>
        </p:nvSpPr>
        <p:spPr/>
        <p:txBody>
          <a:bodyPr>
            <a:normAutofit fontScale="92500" lnSpcReduction="20000"/>
          </a:bodyPr>
          <a:lstStyle/>
          <a:p>
            <a:r>
              <a:rPr lang="cs-CZ" sz="2400" dirty="0"/>
              <a:t>Nevím co se stane, když se rozhodnu pro tu kterou alternativu a okolnost (závěr</a:t>
            </a:r>
            <a:r>
              <a:rPr lang="cs-CZ" sz="2400" dirty="0" smtClean="0"/>
              <a:t>) </a:t>
            </a:r>
          </a:p>
          <a:p>
            <a:r>
              <a:rPr lang="cs-CZ" sz="2400" b="1" dirty="0" err="1" smtClean="0"/>
              <a:t>MaxiMax</a:t>
            </a:r>
            <a:r>
              <a:rPr lang="cs-CZ" sz="2400" dirty="0" smtClean="0"/>
              <a:t> -&gt; jsem jako </a:t>
            </a:r>
            <a:r>
              <a:rPr lang="cs-CZ" sz="2400" dirty="0" err="1" smtClean="0"/>
              <a:t>rozhodovatel</a:t>
            </a:r>
            <a:r>
              <a:rPr lang="cs-CZ" sz="2400" dirty="0" smtClean="0"/>
              <a:t> veliký optimista </a:t>
            </a:r>
          </a:p>
          <a:p>
            <a:r>
              <a:rPr lang="cs-CZ" sz="2400" b="1" dirty="0" smtClean="0"/>
              <a:t>Max Min </a:t>
            </a:r>
            <a:r>
              <a:rPr lang="cs-CZ" sz="2400" dirty="0" smtClean="0"/>
              <a:t>(</a:t>
            </a:r>
            <a:r>
              <a:rPr lang="cs-CZ" sz="2400" dirty="0" err="1" smtClean="0"/>
              <a:t>Waldovo</a:t>
            </a:r>
            <a:r>
              <a:rPr lang="cs-CZ" sz="2400" dirty="0" smtClean="0"/>
              <a:t> kritérium) -&gt; neriskuji, lepší vrabec nežli holub na střeše</a:t>
            </a:r>
          </a:p>
          <a:p>
            <a:r>
              <a:rPr lang="cs-CZ" sz="2400" b="1" dirty="0" err="1" smtClean="0"/>
              <a:t>MinMax</a:t>
            </a:r>
            <a:r>
              <a:rPr lang="cs-CZ" sz="2400" dirty="0" smtClean="0"/>
              <a:t> (</a:t>
            </a:r>
            <a:r>
              <a:rPr lang="cs-CZ" sz="2400" dirty="0" err="1" smtClean="0"/>
              <a:t>Savage</a:t>
            </a:r>
            <a:r>
              <a:rPr lang="cs-CZ" sz="2400" dirty="0" smtClean="0"/>
              <a:t>) -&gt;vypočítám ztráty a nasadím </a:t>
            </a:r>
            <a:r>
              <a:rPr lang="cs-CZ" sz="2400" dirty="0" err="1" smtClean="0"/>
              <a:t>MinMax</a:t>
            </a:r>
            <a:r>
              <a:rPr lang="cs-CZ" sz="2400" dirty="0" smtClean="0"/>
              <a:t> –viz dále</a:t>
            </a:r>
          </a:p>
          <a:p>
            <a:r>
              <a:rPr lang="cs-CZ" sz="2400" b="1" dirty="0" err="1" smtClean="0"/>
              <a:t>Hurwitzovo</a:t>
            </a:r>
            <a:r>
              <a:rPr lang="cs-CZ" sz="2400" b="1" dirty="0" smtClean="0"/>
              <a:t> kritérium -&gt;</a:t>
            </a:r>
            <a:r>
              <a:rPr lang="cs-CZ" sz="2400" dirty="0"/>
              <a:t>musíme zvolit optimisticko-pesimistický </a:t>
            </a:r>
            <a:r>
              <a:rPr lang="cs-CZ" sz="2400" dirty="0" smtClean="0"/>
              <a:t>index </a:t>
            </a:r>
          </a:p>
          <a:p>
            <a:r>
              <a:rPr lang="cs-CZ" sz="2400" b="1" dirty="0" err="1" smtClean="0"/>
              <a:t>Laplaceovo</a:t>
            </a:r>
            <a:r>
              <a:rPr lang="cs-CZ" sz="2400" b="1" dirty="0" smtClean="0"/>
              <a:t> kritérium nedostatečné evidence – </a:t>
            </a:r>
            <a:r>
              <a:rPr lang="cs-CZ" sz="2400" dirty="0" smtClean="0"/>
              <a:t>zde nevíme o přístupu </a:t>
            </a:r>
            <a:r>
              <a:rPr lang="cs-CZ" sz="2400" dirty="0" err="1" smtClean="0"/>
              <a:t>rozhodovatele</a:t>
            </a:r>
            <a:r>
              <a:rPr lang="cs-CZ" sz="2400" dirty="0" smtClean="0"/>
              <a:t> (jestli je nebo není pesimista) – Jde pouze o aritmetické průměry</a:t>
            </a:r>
          </a:p>
          <a:p>
            <a:endParaRPr lang="cs-CZ" dirty="0"/>
          </a:p>
          <a:p>
            <a:pPr marL="457200" lvl="1" indent="0">
              <a:buNone/>
            </a:pPr>
            <a:r>
              <a:rPr lang="cs-CZ" b="1" dirty="0" smtClean="0"/>
              <a:t> </a:t>
            </a:r>
            <a:endParaRPr lang="cs-CZ" sz="2400" dirty="0" smtClean="0"/>
          </a:p>
          <a:p>
            <a:endParaRPr lang="cs-CZ" sz="2400" dirty="0" smtClean="0"/>
          </a:p>
          <a:p>
            <a:endParaRPr lang="cs-CZ" sz="2400" dirty="0"/>
          </a:p>
          <a:p>
            <a:endParaRPr lang="cs-CZ" sz="2400" b="1"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6</a:t>
            </a:fld>
            <a:endParaRPr lang="cs-CZ"/>
          </a:p>
        </p:txBody>
      </p:sp>
    </p:spTree>
    <p:extLst>
      <p:ext uri="{BB962C8B-B14F-4D97-AF65-F5344CB8AC3E}">
        <p14:creationId xmlns:p14="http://schemas.microsoft.com/office/powerpoint/2010/main" val="47915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 </a:t>
            </a:r>
            <a:endParaRPr lang="en-US" dirty="0"/>
          </a:p>
        </p:txBody>
      </p:sp>
      <p:sp>
        <p:nvSpPr>
          <p:cNvPr id="3" name="Zástupný symbol pro obsah 2"/>
          <p:cNvSpPr>
            <a:spLocks noGrp="1"/>
          </p:cNvSpPr>
          <p:nvPr>
            <p:ph idx="1"/>
          </p:nvPr>
        </p:nvSpPr>
        <p:spPr>
          <a:xfrm>
            <a:off x="467544" y="1679616"/>
            <a:ext cx="8229600" cy="4525963"/>
          </a:xfrm>
        </p:spPr>
        <p:txBody>
          <a:bodyPr>
            <a:normAutofit/>
          </a:bodyPr>
          <a:lstStyle/>
          <a:p>
            <a:r>
              <a:rPr lang="cs-CZ" dirty="0" err="1" smtClean="0"/>
              <a:t>MaxiMax</a:t>
            </a:r>
            <a:r>
              <a:rPr lang="cs-CZ" dirty="0" smtClean="0"/>
              <a:t> </a:t>
            </a:r>
          </a:p>
          <a:p>
            <a:pPr lvl="1"/>
            <a:r>
              <a:rPr lang="cs-CZ" sz="1800" dirty="0" smtClean="0"/>
              <a:t>M</a:t>
            </a:r>
            <a:r>
              <a:rPr lang="en-US" sz="1800" dirty="0" err="1" smtClean="0"/>
              <a:t>axi</a:t>
            </a:r>
            <a:r>
              <a:rPr lang="cs-CZ" sz="1800" dirty="0" smtClean="0"/>
              <a:t>M</a:t>
            </a:r>
            <a:r>
              <a:rPr lang="en-US" sz="1800" dirty="0" smtClean="0"/>
              <a:t>ax </a:t>
            </a:r>
            <a:r>
              <a:rPr lang="en-US" sz="1800" dirty="0"/>
              <a:t>is the rule for the </a:t>
            </a:r>
            <a:r>
              <a:rPr lang="en-US" sz="1800" b="1" dirty="0"/>
              <a:t>optimist</a:t>
            </a:r>
            <a:r>
              <a:rPr lang="en-US" sz="1800" dirty="0"/>
              <a:t>. A slogan for </a:t>
            </a:r>
            <a:r>
              <a:rPr lang="cs-CZ" sz="1800" dirty="0" smtClean="0"/>
              <a:t>M</a:t>
            </a:r>
            <a:r>
              <a:rPr lang="en-US" sz="1800" dirty="0" err="1" smtClean="0"/>
              <a:t>axi</a:t>
            </a:r>
            <a:r>
              <a:rPr lang="cs-CZ" sz="1800" dirty="0" smtClean="0"/>
              <a:t>M</a:t>
            </a:r>
            <a:r>
              <a:rPr lang="en-US" sz="1800" dirty="0" smtClean="0"/>
              <a:t>ax </a:t>
            </a:r>
            <a:r>
              <a:rPr lang="en-US" sz="1800" dirty="0"/>
              <a:t>might be "best of the best" - a decision maker considers the best possible outcome for each course of action, and chooses the course of action that corresponds to the best of the best possible </a:t>
            </a:r>
            <a:r>
              <a:rPr lang="en-US" sz="1800" dirty="0" smtClean="0"/>
              <a:t>outcomes</a:t>
            </a:r>
            <a:r>
              <a:rPr lang="cs-CZ" sz="1800" dirty="0" smtClean="0"/>
              <a:t> </a:t>
            </a:r>
            <a:r>
              <a:rPr lang="en-US" sz="1800" dirty="0" smtClean="0"/>
              <a:t> </a:t>
            </a:r>
            <a:r>
              <a:rPr lang="cs-CZ" sz="1800" dirty="0" smtClean="0"/>
              <a:t> </a:t>
            </a:r>
            <a:endParaRPr lang="en-US" sz="1800" dirty="0"/>
          </a:p>
          <a:p>
            <a:pPr lvl="1"/>
            <a:endParaRPr lang="cs-CZ" dirty="0" smtClean="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7</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64693175"/>
              </p:ext>
            </p:extLst>
          </p:nvPr>
        </p:nvGraphicFramePr>
        <p:xfrm>
          <a:off x="395536" y="3990977"/>
          <a:ext cx="8229600" cy="2217420"/>
        </p:xfrm>
        <a:graphic>
          <a:graphicData uri="http://schemas.openxmlformats.org/drawingml/2006/table">
            <a:tbl>
              <a:tblPr/>
              <a:tblGrid>
                <a:gridCol w="2016224"/>
                <a:gridCol w="2098576"/>
                <a:gridCol w="2057400"/>
                <a:gridCol w="2057400"/>
              </a:tblGrid>
              <a:tr h="0">
                <a:tc>
                  <a:txBody>
                    <a:bodyPr/>
                    <a:lstStyle/>
                    <a:p>
                      <a:r>
                        <a:rPr lang="cs-CZ" dirty="0" err="1" smtClean="0"/>
                        <a:t>Choices</a:t>
                      </a:r>
                      <a:r>
                        <a:rPr lang="cs-CZ" dirty="0" smtClean="0"/>
                        <a:t> </a:t>
                      </a:r>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gridSpan="3">
                  <a:txBody>
                    <a:bodyPr/>
                    <a:lstStyle/>
                    <a:p>
                      <a:r>
                        <a:rPr lang="cs-CZ" dirty="0"/>
                        <a:t>Profit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hMerge="1">
                  <a:txBody>
                    <a:bodyPr/>
                    <a:lstStyle/>
                    <a:p>
                      <a:endParaRPr lang="cs-CZ"/>
                    </a:p>
                  </a:txBody>
                  <a:tcPr/>
                </a:tc>
                <a:tc hMerge="1">
                  <a:txBody>
                    <a:bodyPr/>
                    <a:lstStyle/>
                    <a:p>
                      <a:endParaRPr lang="cs-CZ"/>
                    </a:p>
                  </a:txBody>
                  <a:tcPr/>
                </a:tc>
              </a:tr>
              <a:tr h="0">
                <a:tc>
                  <a:txBody>
                    <a:bodyPr/>
                    <a:lstStyle/>
                    <a:p>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err="1"/>
                        <a:t>Strong</a:t>
                      </a:r>
                      <a:r>
                        <a:rPr lang="cs-CZ" dirty="0"/>
                        <a:t>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Fair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Poor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$8000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solidFill>
                            <a:srgbClr val="FF0000"/>
                          </a:solidFill>
                        </a:rPr>
                        <a:t>$800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$4000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$2000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dirty="0" err="1"/>
                        <a:t>invest</a:t>
                      </a:r>
                      <a:r>
                        <a:rPr lang="cs-CZ" dirty="0"/>
                        <a:t> $1000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$25</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bl>
          </a:graphicData>
        </a:graphic>
      </p:graphicFrame>
      <p:sp>
        <p:nvSpPr>
          <p:cNvPr id="6" name="Obdélník 5"/>
          <p:cNvSpPr/>
          <p:nvPr/>
        </p:nvSpPr>
        <p:spPr>
          <a:xfrm>
            <a:off x="2339752" y="4730891"/>
            <a:ext cx="792088" cy="1512168"/>
          </a:xfrm>
          <a:prstGeom prst="rect">
            <a:avLst/>
          </a:prstGeom>
          <a:solidFill>
            <a:schemeClr val="accent1">
              <a:lumMod val="20000"/>
              <a:lumOff val="80000"/>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99592" y="3630833"/>
            <a:ext cx="7571688" cy="369332"/>
          </a:xfrm>
          <a:prstGeom prst="rect">
            <a:avLst/>
          </a:prstGeom>
          <a:noFill/>
        </p:spPr>
        <p:txBody>
          <a:bodyPr wrap="none" rtlCol="0">
            <a:spAutoFit/>
          </a:bodyPr>
          <a:lstStyle/>
          <a:p>
            <a:r>
              <a:rPr lang="en-US" dirty="0" smtClean="0"/>
              <a:t>Example of the decision table   I (best of the vector {</a:t>
            </a:r>
            <a:r>
              <a:rPr lang="en-US" b="1" dirty="0" smtClean="0">
                <a:solidFill>
                  <a:srgbClr val="FF0000"/>
                </a:solidFill>
              </a:rPr>
              <a:t>800</a:t>
            </a:r>
            <a:r>
              <a:rPr lang="en-US" dirty="0" smtClean="0"/>
              <a:t>,400,200,100} is </a:t>
            </a:r>
            <a:r>
              <a:rPr lang="en-US" b="1" dirty="0" smtClean="0">
                <a:solidFill>
                  <a:srgbClr val="FF0000"/>
                </a:solidFill>
              </a:rPr>
              <a:t>800</a:t>
            </a:r>
            <a:r>
              <a:rPr lang="en-US" dirty="0" smtClean="0"/>
              <a:t> !!</a:t>
            </a:r>
            <a:endParaRPr lang="en-US" dirty="0"/>
          </a:p>
        </p:txBody>
      </p:sp>
      <p:sp>
        <p:nvSpPr>
          <p:cNvPr id="9" name="TextovéPole 8"/>
          <p:cNvSpPr txBox="1"/>
          <p:nvPr/>
        </p:nvSpPr>
        <p:spPr>
          <a:xfrm>
            <a:off x="3275856" y="6421978"/>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10" name="Šipka doprava 9"/>
          <p:cNvSpPr/>
          <p:nvPr/>
        </p:nvSpPr>
        <p:spPr>
          <a:xfrm>
            <a:off x="4788024" y="6421978"/>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3473380" y="4730891"/>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39" y="585015"/>
            <a:ext cx="1584176" cy="72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304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ax Payoff</a:t>
            </a:r>
          </a:p>
        </p:txBody>
      </p:sp>
      <p:sp>
        <p:nvSpPr>
          <p:cNvPr id="9221" name="Rectangle 3"/>
          <p:cNvSpPr>
            <a:spLocks noGrp="1" noChangeArrowheads="1"/>
          </p:cNvSpPr>
          <p:nvPr>
            <p:ph type="body" sz="half" idx="4294967295"/>
          </p:nvPr>
        </p:nvSpPr>
        <p:spPr>
          <a:xfrm>
            <a:off x="395536" y="1268760"/>
            <a:ext cx="8388350" cy="909638"/>
          </a:xfrm>
        </p:spPr>
        <p:txBody>
          <a:bodyPr>
            <a:normAutofit/>
          </a:bodyPr>
          <a:lstStyle/>
          <a:p>
            <a:pPr marL="0" indent="0" eaLnBrk="1" hangingPunct="1">
              <a:buFont typeface="Wingdings" pitchFamily="2" charset="2"/>
              <a:buNone/>
            </a:pPr>
            <a:r>
              <a:rPr lang="en-US" sz="1800" dirty="0"/>
              <a:t>Select the alternative which results in the maximum of maximum payoffs; </a:t>
            </a:r>
            <a:r>
              <a:rPr lang="en-US" sz="1800" b="1" dirty="0">
                <a:solidFill>
                  <a:schemeClr val="accent1">
                    <a:lumMod val="75000"/>
                  </a:schemeClr>
                </a:solidFill>
              </a:rPr>
              <a:t>an optimistic criterion</a:t>
            </a:r>
          </a:p>
        </p:txBody>
      </p:sp>
      <p:graphicFrame>
        <p:nvGraphicFramePr>
          <p:cNvPr id="30855" name="Group 135"/>
          <p:cNvGraphicFramePr>
            <a:graphicFrameLocks noGrp="1"/>
          </p:cNvGraphicFramePr>
          <p:nvPr>
            <p:ph sz="half" idx="4294967295"/>
            <p:extLst>
              <p:ext uri="{D42A27DB-BD31-4B8C-83A1-F6EECF244321}">
                <p14:modId xmlns:p14="http://schemas.microsoft.com/office/powerpoint/2010/main" val="708943274"/>
              </p:ext>
            </p:extLst>
          </p:nvPr>
        </p:nvGraphicFramePr>
        <p:xfrm>
          <a:off x="1358900" y="2714625"/>
          <a:ext cx="4613275" cy="2682876"/>
        </p:xfrm>
        <a:graphic>
          <a:graphicData uri="http://schemas.openxmlformats.org/drawingml/2006/table">
            <a:tbl>
              <a:tblPr/>
              <a:tblGrid>
                <a:gridCol w="1360488"/>
                <a:gridCol w="1087437"/>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rgbClr val="FF0000"/>
                          </a:solidFill>
                          <a:effectLst/>
                          <a:latin typeface="Times New Roman" pitchFamily="18" charset="0"/>
                          <a:cs typeface="Arial" charset="0"/>
                        </a:rPr>
                        <a:t>Alternatives</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cs typeface="Arial" charset="0"/>
                        </a:rPr>
                        <a:t> O1 </a:t>
                      </a:r>
                      <a:endParaRPr kumimoji="0" lang="en-US" sz="2000" b="1" i="0" u="none" strike="noStrike" cap="none" normalizeH="0" baseline="0" dirty="0" smtClean="0">
                        <a:ln>
                          <a:noFill/>
                        </a:ln>
                        <a:solidFill>
                          <a:schemeClr val="accent1">
                            <a:lumMod val="75000"/>
                          </a:schemeClr>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$1,000</a:t>
                      </a: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a:t>
                      </a:r>
                      <a:r>
                        <a:rPr kumimoji="0" lang="en-US" sz="2000" b="1" i="0" u="none" strike="noStrike" cap="none" normalizeH="0" baseline="0" dirty="0" smtClean="0">
                          <a:ln>
                            <a:noFill/>
                          </a:ln>
                          <a:solidFill>
                            <a:srgbClr val="FF0000"/>
                          </a:solidFill>
                          <a:effectLst/>
                          <a:latin typeface="Times New Roman" pitchFamily="18" charset="0"/>
                          <a:cs typeface="Arial" charset="0"/>
                        </a:rPr>
                        <a:t>10,000</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81" name="Text Box 61"/>
          <p:cNvSpPr txBox="1">
            <a:spLocks noChangeArrowheads="1"/>
          </p:cNvSpPr>
          <p:nvPr/>
        </p:nvSpPr>
        <p:spPr bwMode="auto">
          <a:xfrm>
            <a:off x="6089650" y="3167063"/>
            <a:ext cx="1389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Maximum Payoff</a:t>
            </a:r>
          </a:p>
        </p:txBody>
      </p:sp>
      <p:sp>
        <p:nvSpPr>
          <p:cNvPr id="30782" name="Text Box 62"/>
          <p:cNvSpPr txBox="1">
            <a:spLocks noChangeArrowheads="1"/>
          </p:cNvSpPr>
          <p:nvPr/>
        </p:nvSpPr>
        <p:spPr bwMode="auto">
          <a:xfrm>
            <a:off x="6299200" y="3959225"/>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$1,000</a:t>
            </a:r>
          </a:p>
        </p:txBody>
      </p:sp>
      <p:sp>
        <p:nvSpPr>
          <p:cNvPr id="30783" name="Text Box 63"/>
          <p:cNvSpPr txBox="1">
            <a:spLocks noChangeArrowheads="1"/>
          </p:cNvSpPr>
          <p:nvPr/>
        </p:nvSpPr>
        <p:spPr bwMode="auto">
          <a:xfrm>
            <a:off x="6299200" y="4324350"/>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3366FF"/>
                </a:solidFill>
              </a:rPr>
              <a:t>$</a:t>
            </a:r>
            <a:r>
              <a:rPr lang="en-US" sz="2000" b="1" dirty="0">
                <a:solidFill>
                  <a:srgbClr val="FF0000"/>
                </a:solidFill>
              </a:rPr>
              <a:t>10,000</a:t>
            </a:r>
          </a:p>
        </p:txBody>
      </p:sp>
      <p:sp>
        <p:nvSpPr>
          <p:cNvPr id="9252" name="Text Box 83"/>
          <p:cNvSpPr txBox="1">
            <a:spLocks noChangeArrowheads="1"/>
          </p:cNvSpPr>
          <p:nvPr/>
        </p:nvSpPr>
        <p:spPr bwMode="auto">
          <a:xfrm>
            <a:off x="3365500" y="2073275"/>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solidFill>
                  <a:srgbClr val="996600"/>
                </a:solidFill>
              </a:rPr>
              <a:t>Payoff  Table</a:t>
            </a:r>
          </a:p>
        </p:txBody>
      </p:sp>
      <p:sp>
        <p:nvSpPr>
          <p:cNvPr id="30856" name="Text Box 136"/>
          <p:cNvSpPr txBox="1">
            <a:spLocks noChangeArrowheads="1"/>
          </p:cNvSpPr>
          <p:nvPr/>
        </p:nvSpPr>
        <p:spPr bwMode="auto">
          <a:xfrm>
            <a:off x="6300788" y="4710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$5,000</a:t>
            </a:r>
          </a:p>
        </p:txBody>
      </p:sp>
      <p:sp>
        <p:nvSpPr>
          <p:cNvPr id="30857" name="Text Box 137"/>
          <p:cNvSpPr txBox="1">
            <a:spLocks noChangeArrowheads="1"/>
          </p:cNvSpPr>
          <p:nvPr/>
        </p:nvSpPr>
        <p:spPr bwMode="auto">
          <a:xfrm>
            <a:off x="6300788" y="5062538"/>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$8,000</a:t>
            </a:r>
          </a:p>
        </p:txBody>
      </p:sp>
      <p:sp>
        <p:nvSpPr>
          <p:cNvPr id="30858" name="Oval 138"/>
          <p:cNvSpPr>
            <a:spLocks noChangeArrowheads="1"/>
          </p:cNvSpPr>
          <p:nvPr/>
        </p:nvSpPr>
        <p:spPr bwMode="auto">
          <a:xfrm>
            <a:off x="1841500" y="4356100"/>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859" name="Text Box 139"/>
          <p:cNvSpPr txBox="1">
            <a:spLocks noChangeArrowheads="1"/>
          </p:cNvSpPr>
          <p:nvPr/>
        </p:nvSpPr>
        <p:spPr bwMode="auto">
          <a:xfrm>
            <a:off x="3057525" y="5629275"/>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B &gt; D &gt; C &gt; A</a:t>
            </a:r>
          </a:p>
        </p:txBody>
      </p:sp>
      <p:sp>
        <p:nvSpPr>
          <p:cNvPr id="2" name="TextovéPole 1"/>
          <p:cNvSpPr txBox="1"/>
          <p:nvPr/>
        </p:nvSpPr>
        <p:spPr>
          <a:xfrm>
            <a:off x="611560" y="6381328"/>
            <a:ext cx="7633628" cy="369332"/>
          </a:xfrm>
          <a:prstGeom prst="rect">
            <a:avLst/>
          </a:prstGeom>
          <a:noFill/>
        </p:spPr>
        <p:txBody>
          <a:bodyPr wrap="none" rtlCol="0">
            <a:spAutoFit/>
          </a:bodyPr>
          <a:lstStyle/>
          <a:p>
            <a:r>
              <a:rPr lang="en-US" dirty="0" smtClean="0"/>
              <a:t>Alternatives (invested amount, expectant spouse inheritance, type of the car,..)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48680"/>
            <a:ext cx="985062" cy="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7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8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85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1" grpId="0"/>
      <p:bldP spid="30782" grpId="0"/>
      <p:bldP spid="30783" grpId="0"/>
      <p:bldP spid="30856" grpId="0"/>
      <p:bldP spid="30857" grpId="0"/>
      <p:bldP spid="30858" grpId="0" animBg="1"/>
      <p:bldP spid="3085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II </a:t>
            </a:r>
            <a:endParaRPr lang="en-US" dirty="0"/>
          </a:p>
        </p:txBody>
      </p:sp>
      <p:sp>
        <p:nvSpPr>
          <p:cNvPr id="3" name="Zástupný symbol pro obsah 2"/>
          <p:cNvSpPr>
            <a:spLocks noGrp="1"/>
          </p:cNvSpPr>
          <p:nvPr>
            <p:ph idx="1"/>
          </p:nvPr>
        </p:nvSpPr>
        <p:spPr/>
        <p:txBody>
          <a:bodyPr>
            <a:normAutofit/>
          </a:bodyPr>
          <a:lstStyle/>
          <a:p>
            <a:r>
              <a:rPr lang="cs-CZ" dirty="0" smtClean="0"/>
              <a:t> </a:t>
            </a:r>
            <a:r>
              <a:rPr lang="cs-CZ" dirty="0" err="1" smtClean="0"/>
              <a:t>MaxiMin</a:t>
            </a:r>
            <a:r>
              <a:rPr lang="cs-CZ" dirty="0" smtClean="0"/>
              <a:t> (</a:t>
            </a:r>
            <a:r>
              <a:rPr lang="cs-CZ" dirty="0" err="1" smtClean="0"/>
              <a:t>Wald</a:t>
            </a:r>
            <a:r>
              <a:rPr lang="cs-CZ" dirty="0" smtClean="0"/>
              <a:t> </a:t>
            </a:r>
            <a:r>
              <a:rPr lang="cs-CZ" dirty="0" err="1" smtClean="0"/>
              <a:t>criteria</a:t>
            </a:r>
            <a:r>
              <a:rPr lang="cs-CZ" dirty="0" smtClean="0"/>
              <a:t>)</a:t>
            </a:r>
            <a:endParaRPr lang="cs-CZ" dirty="0" smtClean="0"/>
          </a:p>
          <a:p>
            <a:pPr lvl="1"/>
            <a:r>
              <a:rPr lang="en-US" sz="1800" dirty="0" smtClean="0"/>
              <a:t>The </a:t>
            </a:r>
            <a:r>
              <a:rPr lang="en-US" sz="1800" dirty="0" err="1" smtClean="0"/>
              <a:t>MaxiMin</a:t>
            </a:r>
            <a:r>
              <a:rPr lang="en-US" sz="1800" dirty="0" smtClean="0"/>
              <a:t> decision rule is used by a </a:t>
            </a:r>
            <a:r>
              <a:rPr lang="en-US" sz="1800" b="1" dirty="0" smtClean="0">
                <a:solidFill>
                  <a:srgbClr val="FF0000"/>
                </a:solidFill>
              </a:rPr>
              <a:t>pessimistic decision </a:t>
            </a:r>
            <a:r>
              <a:rPr lang="en-US" sz="1800" dirty="0" smtClean="0"/>
              <a:t>maker who wants to make a </a:t>
            </a:r>
            <a:r>
              <a:rPr lang="en-US" sz="1800" b="1" dirty="0" smtClean="0">
                <a:solidFill>
                  <a:srgbClr val="FF0000"/>
                </a:solidFill>
              </a:rPr>
              <a:t>conservative decision</a:t>
            </a:r>
            <a:r>
              <a:rPr lang="en-US" sz="1800" dirty="0" smtClean="0"/>
              <a:t>. Basically, the decision rule is to consider the worst consequence of each possible course of action and chooses the one that has the </a:t>
            </a:r>
            <a:r>
              <a:rPr lang="en-US" sz="1800" b="1" dirty="0" smtClean="0">
                <a:solidFill>
                  <a:srgbClr val="FF0000"/>
                </a:solidFill>
              </a:rPr>
              <a:t>least worst consequence </a:t>
            </a:r>
            <a:r>
              <a:rPr lang="en-US" sz="1800" dirty="0" smtClean="0"/>
              <a:t>(in our case= -50). </a:t>
            </a:r>
            <a:r>
              <a:rPr lang="en-US" sz="1800" b="1" dirty="0" smtClean="0">
                <a:solidFill>
                  <a:srgbClr val="FF0000"/>
                </a:solidFill>
              </a:rPr>
              <a:t>So it is better to invest nothing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9</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757274832"/>
              </p:ext>
            </p:extLst>
          </p:nvPr>
        </p:nvGraphicFramePr>
        <p:xfrm>
          <a:off x="611560" y="3645024"/>
          <a:ext cx="8229600" cy="2217420"/>
        </p:xfrm>
        <a:graphic>
          <a:graphicData uri="http://schemas.openxmlformats.org/drawingml/2006/table">
            <a:tbl>
              <a:tblPr/>
              <a:tblGrid>
                <a:gridCol w="2057400"/>
                <a:gridCol w="2057400"/>
                <a:gridCol w="2057400"/>
                <a:gridCol w="2057400"/>
              </a:tblGrid>
              <a:tr h="0">
                <a:tc>
                  <a:txBody>
                    <a:bodyPr/>
                    <a:lstStyle/>
                    <a:p>
                      <a:r>
                        <a:rPr lang="cs-CZ" dirty="0" err="1"/>
                        <a:t>Choices</a:t>
                      </a:r>
                      <a:endParaRPr lang="cs-CZ" dirty="0"/>
                    </a:p>
                  </a:txBody>
                  <a:tcPr marL="47625" marR="47625" marT="47625" marB="47625" anchor="ctr">
                    <a:lnL>
                      <a:noFill/>
                    </a:lnL>
                    <a:lnR>
                      <a:noFill/>
                    </a:lnR>
                    <a:lnT>
                      <a:noFill/>
                    </a:lnT>
                    <a:lnB>
                      <a:noFill/>
                    </a:lnB>
                  </a:tcPr>
                </a:tc>
                <a:tc gridSpan="3">
                  <a:txBody>
                    <a:bodyPr/>
                    <a:lstStyle/>
                    <a:p>
                      <a:r>
                        <a:rPr lang="cs-CZ" dirty="0"/>
                        <a:t>Profit</a:t>
                      </a:r>
                    </a:p>
                  </a:txBody>
                  <a:tcPr marL="47625" marR="47625" marT="47625" marB="47625" anchor="ctr">
                    <a:lnL>
                      <a:noFill/>
                    </a:lnL>
                    <a:lnR>
                      <a:noFill/>
                    </a:lnR>
                    <a:lnT>
                      <a:noFill/>
                    </a:lnT>
                    <a:lnB>
                      <a:noFill/>
                    </a:lnB>
                  </a:tcPr>
                </a:tc>
                <a:tc hMerge="1">
                  <a:txBody>
                    <a:bodyPr/>
                    <a:lstStyle/>
                    <a:p>
                      <a:endParaRPr lang="cs-CZ"/>
                    </a:p>
                  </a:txBody>
                  <a:tcPr/>
                </a:tc>
                <a:tc hMerge="1">
                  <a:txBody>
                    <a:bodyPr/>
                    <a:lstStyle/>
                    <a:p>
                      <a:endParaRPr lang="cs-CZ"/>
                    </a:p>
                  </a:txBody>
                  <a:tcPr/>
                </a:tc>
              </a:tr>
              <a:tr h="0">
                <a:tc>
                  <a:txBody>
                    <a:bodyPr/>
                    <a:lstStyle/>
                    <a:p>
                      <a:endParaRPr lang="cs-CZ"/>
                    </a:p>
                  </a:txBody>
                  <a:tcPr marL="47625" marR="47625" marT="47625" marB="47625" anchor="ctr">
                    <a:lnL>
                      <a:noFill/>
                    </a:lnL>
                    <a:lnR>
                      <a:noFill/>
                    </a:lnR>
                    <a:lnT>
                      <a:noFill/>
                    </a:lnT>
                    <a:lnB>
                      <a:noFill/>
                    </a:lnB>
                  </a:tcPr>
                </a:tc>
                <a:tc>
                  <a:txBody>
                    <a:bodyPr/>
                    <a:lstStyle/>
                    <a:p>
                      <a:r>
                        <a:rPr lang="cs-CZ"/>
                        <a:t>Strong market</a:t>
                      </a:r>
                    </a:p>
                  </a:txBody>
                  <a:tcPr marL="47625" marR="47625" marT="47625" marB="47625" anchor="ctr">
                    <a:lnL>
                      <a:noFill/>
                    </a:lnL>
                    <a:lnR>
                      <a:noFill/>
                    </a:lnR>
                    <a:lnT>
                      <a:noFill/>
                    </a:lnT>
                    <a:lnB>
                      <a:noFill/>
                    </a:lnB>
                  </a:tcPr>
                </a:tc>
                <a:tc>
                  <a:txBody>
                    <a:bodyPr/>
                    <a:lstStyle/>
                    <a:p>
                      <a:r>
                        <a:rPr lang="cs-CZ"/>
                        <a:t>Fair market</a:t>
                      </a:r>
                    </a:p>
                  </a:txBody>
                  <a:tcPr marL="47625" marR="47625" marT="47625" marB="47625" anchor="ctr">
                    <a:lnL>
                      <a:noFill/>
                    </a:lnL>
                    <a:lnR>
                      <a:noFill/>
                    </a:lnR>
                    <a:lnT>
                      <a:noFill/>
                    </a:lnT>
                    <a:lnB>
                      <a:noFill/>
                    </a:lnB>
                  </a:tcPr>
                </a:tc>
                <a:tc>
                  <a:txBody>
                    <a:bodyPr/>
                    <a:lstStyle/>
                    <a:p>
                      <a:r>
                        <a:rPr lang="cs-CZ"/>
                        <a:t>Poor market</a:t>
                      </a:r>
                    </a:p>
                  </a:txBody>
                  <a:tcPr marL="47625" marR="47625" marT="47625" marB="47625" anchor="ctr">
                    <a:lnL>
                      <a:noFill/>
                    </a:lnL>
                    <a:lnR>
                      <a:noFill/>
                    </a:lnR>
                    <a:lnT>
                      <a:noFill/>
                    </a:lnT>
                    <a:lnB>
                      <a:noFill/>
                    </a:lnB>
                  </a:tcPr>
                </a:tc>
              </a:tr>
              <a:tr h="0">
                <a:tc>
                  <a:txBody>
                    <a:bodyPr/>
                    <a:lstStyle/>
                    <a:p>
                      <a:r>
                        <a:rPr lang="cs-CZ"/>
                        <a:t>invest $8000</a:t>
                      </a:r>
                    </a:p>
                  </a:txBody>
                  <a:tcPr marL="47625" marR="47625" marT="47625" marB="47625" anchor="ctr">
                    <a:lnL>
                      <a:noFill/>
                    </a:lnL>
                    <a:lnR>
                      <a:noFill/>
                    </a:lnR>
                    <a:lnT>
                      <a:noFill/>
                    </a:lnT>
                    <a:lnB>
                      <a:noFill/>
                    </a:lnB>
                  </a:tcPr>
                </a:tc>
                <a:tc>
                  <a:txBody>
                    <a:bodyPr/>
                    <a:lstStyle/>
                    <a:p>
                      <a:r>
                        <a:rPr lang="cs-CZ"/>
                        <a:t>$800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solidFill>
                      <a:srgbClr val="FFA500"/>
                    </a:solidFill>
                  </a:tcPr>
                </a:tc>
              </a:tr>
              <a:tr h="0">
                <a:tc>
                  <a:txBody>
                    <a:bodyPr/>
                    <a:lstStyle/>
                    <a:p>
                      <a:r>
                        <a:rPr lang="cs-CZ"/>
                        <a:t>invest $4000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solidFill>
                      <a:srgbClr val="FFA500"/>
                    </a:solidFill>
                  </a:tcPr>
                </a:tc>
              </a:tr>
              <a:tr h="0">
                <a:tc>
                  <a:txBody>
                    <a:bodyPr/>
                    <a:lstStyle/>
                    <a:p>
                      <a:r>
                        <a:rPr lang="cs-CZ"/>
                        <a:t>invest $2000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$50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solidFill>
                      <a:srgbClr val="FFA500"/>
                    </a:solidFill>
                  </a:tcPr>
                </a:tc>
              </a:tr>
              <a:tr h="0">
                <a:tc>
                  <a:txBody>
                    <a:bodyPr/>
                    <a:lstStyle/>
                    <a:p>
                      <a:r>
                        <a:rPr lang="cs-CZ"/>
                        <a:t>invest $1000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dirty="0"/>
                        <a:t>$25</a:t>
                      </a:r>
                    </a:p>
                  </a:txBody>
                  <a:tcPr marL="47625" marR="47625" marT="47625" marB="47625" anchor="ctr">
                    <a:lnL>
                      <a:noFill/>
                    </a:lnL>
                    <a:lnR>
                      <a:noFill/>
                    </a:lnR>
                    <a:lnT>
                      <a:noFill/>
                    </a:lnT>
                    <a:lnB>
                      <a:noFill/>
                    </a:lnB>
                  </a:tcPr>
                </a:tc>
                <a:tc>
                  <a:txBody>
                    <a:bodyPr/>
                    <a:lstStyle/>
                    <a:p>
                      <a:r>
                        <a:rPr lang="cs-CZ" b="1" dirty="0">
                          <a:solidFill>
                            <a:srgbClr val="FF0000"/>
                          </a:solidFill>
                        </a:rPr>
                        <a:t>-$50</a:t>
                      </a:r>
                    </a:p>
                  </a:txBody>
                  <a:tcPr marL="47625" marR="47625" marT="47625" marB="47625" anchor="ctr">
                    <a:lnL>
                      <a:noFill/>
                    </a:lnL>
                    <a:lnR>
                      <a:noFill/>
                    </a:lnR>
                    <a:lnT>
                      <a:noFill/>
                    </a:lnT>
                    <a:lnB>
                      <a:noFill/>
                    </a:lnB>
                    <a:solidFill>
                      <a:srgbClr val="FFA500"/>
                    </a:solidFill>
                  </a:tcPr>
                </a:tc>
              </a:tr>
            </a:tbl>
          </a:graphicData>
        </a:graphic>
      </p:graphicFrame>
      <p:sp>
        <p:nvSpPr>
          <p:cNvPr id="6" name="TextovéPole 5"/>
          <p:cNvSpPr txBox="1"/>
          <p:nvPr/>
        </p:nvSpPr>
        <p:spPr>
          <a:xfrm>
            <a:off x="3131840" y="6065785"/>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7" name="Šipka doprava 6"/>
          <p:cNvSpPr/>
          <p:nvPr/>
        </p:nvSpPr>
        <p:spPr>
          <a:xfrm>
            <a:off x="4644008" y="6065785"/>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3250" y="332656"/>
            <a:ext cx="1795214" cy="1601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Šipka nahoru 7"/>
          <p:cNvSpPr/>
          <p:nvPr/>
        </p:nvSpPr>
        <p:spPr>
          <a:xfrm>
            <a:off x="7740352" y="1628800"/>
            <a:ext cx="216024"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01340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1245</Words>
  <Application>Microsoft Office PowerPoint</Application>
  <PresentationFormat>Předvádění na obrazovce (4:3)</PresentationFormat>
  <Paragraphs>419</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Hurwitz score related decision making methods</vt:lpstr>
      <vt:lpstr>Uncertainty-Risk</vt:lpstr>
      <vt:lpstr>First approach</vt:lpstr>
      <vt:lpstr>Podstata rozhodování </vt:lpstr>
      <vt:lpstr>Rozhodování za úplné jistoty</vt:lpstr>
      <vt:lpstr>Rozhodování za úplné nejistoty</vt:lpstr>
      <vt:lpstr>Chosen criteria I </vt:lpstr>
      <vt:lpstr>MaxiMax Payoff</vt:lpstr>
      <vt:lpstr>Chosen criteria II </vt:lpstr>
      <vt:lpstr>MaxiMin Payoff</vt:lpstr>
      <vt:lpstr>Prezentace aplikace PowerPoint</vt:lpstr>
      <vt:lpstr>Prezentace aplikace PowerPoint</vt:lpstr>
      <vt:lpstr>Decision Strategy II </vt:lpstr>
      <vt:lpstr>Hurwitzovo pravidlo- příklad2</vt:lpstr>
      <vt:lpstr>Laplaceovo pravidlo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Kepner-Tregoe Methodology</dc:title>
  <dc:creator>Skorkovsky Jaromir</dc:creator>
  <cp:lastModifiedBy>Skorkovsky Jaromir</cp:lastModifiedBy>
  <cp:revision>67</cp:revision>
  <dcterms:created xsi:type="dcterms:W3CDTF">2012-07-23T07:06:28Z</dcterms:created>
  <dcterms:modified xsi:type="dcterms:W3CDTF">2019-03-29T11:21:14Z</dcterms:modified>
</cp:coreProperties>
</file>