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93" r:id="rId3"/>
    <p:sldId id="272" r:id="rId4"/>
    <p:sldId id="257" r:id="rId5"/>
    <p:sldId id="258" r:id="rId6"/>
    <p:sldId id="259" r:id="rId7"/>
    <p:sldId id="283" r:id="rId8"/>
    <p:sldId id="284" r:id="rId9"/>
    <p:sldId id="286" r:id="rId10"/>
    <p:sldId id="287" r:id="rId11"/>
    <p:sldId id="288" r:id="rId12"/>
    <p:sldId id="260" r:id="rId13"/>
    <p:sldId id="262" r:id="rId14"/>
    <p:sldId id="294" r:id="rId15"/>
    <p:sldId id="295" r:id="rId16"/>
    <p:sldId id="297" r:id="rId17"/>
    <p:sldId id="261" r:id="rId18"/>
    <p:sldId id="264" r:id="rId19"/>
    <p:sldId id="266" r:id="rId20"/>
    <p:sldId id="267" r:id="rId21"/>
    <p:sldId id="265" r:id="rId22"/>
    <p:sldId id="268" r:id="rId23"/>
    <p:sldId id="269" r:id="rId24"/>
    <p:sldId id="270" r:id="rId25"/>
    <p:sldId id="271" r:id="rId26"/>
    <p:sldId id="279" r:id="rId27"/>
    <p:sldId id="280" r:id="rId28"/>
    <p:sldId id="281" r:id="rId29"/>
    <p:sldId id="282" r:id="rId30"/>
    <p:sldId id="291" r:id="rId31"/>
    <p:sldId id="292" r:id="rId32"/>
    <p:sldId id="273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50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2256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718D1-C4BE-49EF-A912-C04C3E5A2C87}" type="datetimeFigureOut">
              <a:rPr lang="cs-CZ" smtClean="0"/>
              <a:t>6.2.2019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17B6E-4D73-4451-BFBE-AD093870FD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46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7B6E-4D73-4451-BFBE-AD093870FDD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740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7B6E-4D73-4451-BFBE-AD093870FDDC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605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https://www.toc.tv/TV/video.php?id=701&amp;open=excerpt#.V6xCP00kpFo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7B6E-4D73-4451-BFBE-AD093870FDD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7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6.2.2019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94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6.2.2019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73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6.2.2019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363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442E-CA44-4225-AE43-48E0E809FF17}" type="datetime1">
              <a:rPr lang="cs-CZ" smtClean="0"/>
              <a:pPr/>
              <a:t>6.2.2019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B0BBEA9-92D2-4262-B587-B606C37867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44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6.2.2019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71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6.2.2019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56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6.2.2019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40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6.2.2019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43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6.2.2019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26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6.2.2019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90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6.2.2019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92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6.2.2019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53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7FF0E-1D5E-4F02-BD4B-064F00A83B5F}" type="datetimeFigureOut">
              <a:rPr lang="cs-CZ" smtClean="0"/>
              <a:t>6.2.2019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29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lokad.com/service-level-definition-and-formul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iki@econ.muni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Operation Management (OM) Introduction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ZA" sz="1800" dirty="0" err="1" smtClean="0"/>
              <a:t>Ing.J.Skorkovský</a:t>
            </a:r>
            <a:r>
              <a:rPr lang="en-ZA" sz="1800" dirty="0" smtClean="0"/>
              <a:t>, </a:t>
            </a:r>
            <a:r>
              <a:rPr lang="en-ZA" sz="1800" dirty="0" err="1" smtClean="0"/>
              <a:t>CSc</a:t>
            </a:r>
            <a:r>
              <a:rPr lang="en-ZA" sz="1800" dirty="0" smtClean="0"/>
              <a:t>,</a:t>
            </a:r>
          </a:p>
          <a:p>
            <a:r>
              <a:rPr lang="en-ZA" sz="1800" dirty="0" smtClean="0"/>
              <a:t>Department of Corporate Economy</a:t>
            </a:r>
          </a:p>
          <a:p>
            <a:r>
              <a:rPr lang="en-ZA" sz="1800" dirty="0" smtClean="0"/>
              <a:t>FACULTY OF ECONOMICS AND ADMINISTRATION</a:t>
            </a:r>
          </a:p>
          <a:p>
            <a:r>
              <a:rPr lang="en-ZA" sz="1800" dirty="0" smtClean="0"/>
              <a:t>Masaryk University Brno</a:t>
            </a:r>
          </a:p>
          <a:p>
            <a:r>
              <a:rPr lang="en-ZA" sz="1800" dirty="0" smtClean="0"/>
              <a:t>Czech Republic</a:t>
            </a:r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3149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600" dirty="0" smtClean="0"/>
              <a:t>Some basic processes controlled by ERP –IV.</a:t>
            </a:r>
            <a:endParaRPr lang="en-ZA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CRM </a:t>
            </a:r>
          </a:p>
          <a:p>
            <a:pPr lvl="1"/>
            <a:r>
              <a:rPr lang="en-ZA" dirty="0" smtClean="0"/>
              <a:t>Contact management  </a:t>
            </a:r>
          </a:p>
          <a:p>
            <a:pPr lvl="1"/>
            <a:r>
              <a:rPr lang="en-ZA" dirty="0" smtClean="0"/>
              <a:t>Opportunities  </a:t>
            </a:r>
          </a:p>
          <a:p>
            <a:pPr lvl="1"/>
            <a:r>
              <a:rPr lang="en-ZA" dirty="0" smtClean="0"/>
              <a:t>Market segmentation  </a:t>
            </a:r>
          </a:p>
          <a:p>
            <a:pPr lvl="1"/>
            <a:r>
              <a:rPr lang="en-ZA" dirty="0" smtClean="0"/>
              <a:t>Ge</a:t>
            </a:r>
            <a:r>
              <a:rPr lang="cs-CZ" dirty="0" smtClean="0"/>
              <a:t>t</a:t>
            </a:r>
            <a:r>
              <a:rPr lang="en-ZA" dirty="0" smtClean="0"/>
              <a:t>ting new leads  </a:t>
            </a:r>
          </a:p>
          <a:p>
            <a:pPr lvl="1"/>
            <a:endParaRPr lang="en-ZA" dirty="0" smtClean="0"/>
          </a:p>
          <a:p>
            <a:pPr marL="457200" lvl="1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5" name="TextovéPole 4"/>
          <p:cNvSpPr txBox="1"/>
          <p:nvPr/>
        </p:nvSpPr>
        <p:spPr>
          <a:xfrm>
            <a:off x="428058" y="6200589"/>
            <a:ext cx="37016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</a:t>
            </a:r>
            <a:r>
              <a:rPr lang="en-ZA" sz="1000" dirty="0" smtClean="0"/>
              <a:t>: </a:t>
            </a:r>
            <a:r>
              <a:rPr lang="cs-CZ" sz="1000" b="1" dirty="0" smtClean="0"/>
              <a:t>CRM –</a:t>
            </a:r>
            <a:r>
              <a:rPr lang="cs-CZ" sz="1000" dirty="0" smtClean="0"/>
              <a:t> </a:t>
            </a:r>
            <a:r>
              <a:rPr lang="en-US" sz="1000" dirty="0" smtClean="0"/>
              <a:t>Customer Relationship Management   </a:t>
            </a:r>
            <a:endParaRPr lang="en-US" sz="1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412776"/>
            <a:ext cx="7468353" cy="466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86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Some basic processes controlled by ERP –V.</a:t>
            </a:r>
            <a:endParaRPr lang="en-ZA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dirty="0" smtClean="0"/>
              <a:t>Selling </a:t>
            </a:r>
          </a:p>
          <a:p>
            <a:pPr lvl="1"/>
            <a:r>
              <a:rPr lang="en-ZA" dirty="0" smtClean="0"/>
              <a:t>Credit limits   </a:t>
            </a:r>
          </a:p>
          <a:p>
            <a:pPr lvl="1"/>
            <a:r>
              <a:rPr lang="en-ZA" dirty="0" smtClean="0"/>
              <a:t>Price lists and discounts   </a:t>
            </a:r>
          </a:p>
          <a:p>
            <a:pPr lvl="1"/>
            <a:r>
              <a:rPr lang="en-ZA" dirty="0" smtClean="0"/>
              <a:t>Drop shipment   </a:t>
            </a:r>
          </a:p>
          <a:p>
            <a:pPr lvl="1"/>
            <a:r>
              <a:rPr lang="en-ZA" dirty="0" smtClean="0"/>
              <a:t>Substitutions </a:t>
            </a:r>
          </a:p>
          <a:p>
            <a:pPr lvl="1"/>
            <a:r>
              <a:rPr lang="en-ZA" dirty="0" smtClean="0"/>
              <a:t>Blank orders</a:t>
            </a:r>
          </a:p>
          <a:p>
            <a:pPr lvl="1"/>
            <a:r>
              <a:rPr lang="en-ZA" dirty="0" smtClean="0"/>
              <a:t>Quotations</a:t>
            </a:r>
          </a:p>
          <a:p>
            <a:pPr lvl="1"/>
            <a:r>
              <a:rPr lang="en-ZA" dirty="0" smtClean="0"/>
              <a:t>Invoicing </a:t>
            </a:r>
          </a:p>
          <a:p>
            <a:pPr lvl="1"/>
            <a:r>
              <a:rPr lang="en-ZA" dirty="0" smtClean="0"/>
              <a:t>Due date performance </a:t>
            </a:r>
          </a:p>
          <a:p>
            <a:pPr lvl="1"/>
            <a:r>
              <a:rPr lang="en-ZA" dirty="0" smtClean="0"/>
              <a:t>ATP|CTP</a:t>
            </a:r>
          </a:p>
          <a:p>
            <a:pPr lvl="1"/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800" y="6446810"/>
            <a:ext cx="60292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</a:t>
            </a:r>
            <a:r>
              <a:rPr lang="en-ZA" sz="1000" dirty="0" smtClean="0"/>
              <a:t>: </a:t>
            </a:r>
            <a:r>
              <a:rPr lang="en-ZA" sz="1000" b="1" dirty="0" smtClean="0"/>
              <a:t>ATP|CTP–</a:t>
            </a:r>
            <a:r>
              <a:rPr lang="en-ZA" sz="1000" dirty="0" smtClean="0"/>
              <a:t> Available to Promise | Capable to Promise</a:t>
            </a:r>
            <a:r>
              <a:rPr lang="cs-CZ" sz="1000" dirty="0" smtClean="0"/>
              <a:t>, Sales </a:t>
            </a:r>
            <a:r>
              <a:rPr lang="cs-CZ" sz="1000" dirty="0" err="1" smtClean="0"/>
              <a:t>Order</a:t>
            </a:r>
            <a:r>
              <a:rPr lang="cs-CZ" sz="1000" dirty="0" smtClean="0"/>
              <a:t>-&gt;Prodejní objednávka</a:t>
            </a:r>
            <a:r>
              <a:rPr lang="en-ZA" sz="1000" dirty="0" smtClean="0"/>
              <a:t>    </a:t>
            </a:r>
            <a:endParaRPr lang="en-ZA" sz="1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16" y="1268760"/>
            <a:ext cx="8589862" cy="489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79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b="1" dirty="0" smtClean="0"/>
              <a:t>Controlling processes in Supply Chain Management (SCM)</a:t>
            </a:r>
            <a:endParaRPr lang="en-ZA" sz="2400" b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455990"/>
              </p:ext>
            </p:extLst>
          </p:nvPr>
        </p:nvGraphicFramePr>
        <p:xfrm>
          <a:off x="1979712" y="2060848"/>
          <a:ext cx="6096000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Supply</a:t>
                      </a:r>
                      <a:endParaRPr lang="cs-CZ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    </a:t>
                      </a:r>
                      <a:r>
                        <a:rPr lang="en-US" sz="14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Production</a:t>
                      </a:r>
                      <a:endParaRPr lang="en-US" sz="14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         </a:t>
                      </a:r>
                      <a:r>
                        <a:rPr lang="en-US" sz="1400" noProof="0" dirty="0" smtClean="0"/>
                        <a:t>Orders (Demands)</a:t>
                      </a:r>
                      <a:endParaRPr lang="en-US" sz="14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    </a:t>
                      </a:r>
                      <a:endParaRPr lang="cs-CZ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Operation Strategies and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In</a:t>
                      </a:r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ovations</a:t>
                      </a:r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, R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&amp;D</a:t>
                      </a:r>
                      <a:endParaRPr lang="en-US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</a:t>
                      </a:r>
                      <a:r>
                        <a:rPr lang="en-ZA" sz="1200" noProof="0" dirty="0" smtClean="0"/>
                        <a:t>Forecasts, Blank Orders</a:t>
                      </a:r>
                      <a:endParaRPr lang="en-ZA" sz="1200" noProof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 term planning 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</a:t>
                      </a:r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ting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Logistic operations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Routing control, TQM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noProof="0" dirty="0" smtClean="0"/>
                        <a:t>Packaging , Transportation</a:t>
                      </a:r>
                      <a:endParaRPr lang="en-ZA" sz="1200" noProof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MRP, Replenishment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 </a:t>
                      </a:r>
                      <a:r>
                        <a:rPr lang="en-ZA" sz="1200" noProof="0" dirty="0" smtClean="0"/>
                        <a:t>MRP_II ; JIT, Capacities</a:t>
                      </a:r>
                      <a:endParaRPr lang="en-ZA" sz="1200" noProof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Cash flow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971600" y="2559760"/>
            <a:ext cx="936104" cy="2264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>
                <a:solidFill>
                  <a:schemeClr val="tx1"/>
                </a:solidFill>
              </a:rPr>
              <a:t>Strategic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7" name="Levá složená závorka 6"/>
          <p:cNvSpPr/>
          <p:nvPr/>
        </p:nvSpPr>
        <p:spPr>
          <a:xfrm>
            <a:off x="582987" y="2446555"/>
            <a:ext cx="216024" cy="213457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971600" y="3645024"/>
            <a:ext cx="901499" cy="2763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>
                <a:solidFill>
                  <a:schemeClr val="tx1"/>
                </a:solidFill>
              </a:rPr>
              <a:t>Operational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971600" y="2924944"/>
            <a:ext cx="936104" cy="2421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>
                <a:solidFill>
                  <a:schemeClr val="tx1"/>
                </a:solidFill>
              </a:rPr>
              <a:t>Tactical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21322" y="2672966"/>
            <a:ext cx="461665" cy="14819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Planning levels</a:t>
            </a:r>
            <a:endParaRPr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971600" y="3288117"/>
            <a:ext cx="936104" cy="2516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>
                <a:solidFill>
                  <a:schemeClr val="tx1"/>
                </a:solidFill>
              </a:rPr>
              <a:t>Operational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12" name="Šipka doleva 11"/>
          <p:cNvSpPr/>
          <p:nvPr/>
        </p:nvSpPr>
        <p:spPr>
          <a:xfrm>
            <a:off x="3347864" y="2559760"/>
            <a:ext cx="720080" cy="2264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5940152" y="2559760"/>
            <a:ext cx="792088" cy="226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8172400" y="2348880"/>
            <a:ext cx="504056" cy="16561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8214791" y="2498571"/>
            <a:ext cx="400110" cy="142282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dirty="0" smtClean="0"/>
              <a:t>Demand Planning </a:t>
            </a:r>
            <a:endParaRPr lang="en-US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99" y="4154910"/>
            <a:ext cx="6057671" cy="193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9339" y="6156012"/>
            <a:ext cx="8424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</a:t>
            </a:r>
            <a:r>
              <a:rPr lang="en-ZA" sz="1000" dirty="0" smtClean="0"/>
              <a:t>: </a:t>
            </a:r>
            <a:r>
              <a:rPr lang="en-ZA" sz="1000" b="1" dirty="0" smtClean="0"/>
              <a:t>R&amp;D</a:t>
            </a:r>
            <a:r>
              <a:rPr lang="en-ZA" sz="1000" dirty="0" smtClean="0"/>
              <a:t> –Research and Development; </a:t>
            </a:r>
            <a:r>
              <a:rPr lang="en-ZA" sz="1000" b="1" dirty="0" smtClean="0"/>
              <a:t>TQM</a:t>
            </a:r>
            <a:r>
              <a:rPr lang="en-ZA" sz="1000" dirty="0" smtClean="0"/>
              <a:t>-Total Quality Management; </a:t>
            </a:r>
            <a:r>
              <a:rPr lang="en-ZA" sz="1000" b="1" dirty="0" smtClean="0"/>
              <a:t>JIT</a:t>
            </a:r>
            <a:r>
              <a:rPr lang="en-ZA" sz="1000" dirty="0" smtClean="0"/>
              <a:t>- Just –In-Time; </a:t>
            </a:r>
            <a:r>
              <a:rPr lang="en-ZA" sz="1000" b="1" dirty="0" smtClean="0"/>
              <a:t>MRP_II</a:t>
            </a:r>
            <a:r>
              <a:rPr lang="en-ZA" sz="1000" dirty="0" smtClean="0"/>
              <a:t>-Manufacturing  and Resource </a:t>
            </a:r>
            <a:r>
              <a:rPr lang="en-US" sz="1000" dirty="0" smtClean="0"/>
              <a:t>Planning</a:t>
            </a:r>
            <a:endParaRPr lang="en-US" sz="1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00087" y="6415768"/>
            <a:ext cx="64075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(slide number 3 ): </a:t>
            </a:r>
            <a:r>
              <a:rPr lang="en-ZA" sz="1000" dirty="0" smtClean="0"/>
              <a:t>: </a:t>
            </a:r>
            <a:r>
              <a:rPr lang="en-ZA" sz="1000" b="1" dirty="0" smtClean="0"/>
              <a:t>ERP </a:t>
            </a:r>
            <a:r>
              <a:rPr lang="en-ZA" sz="1000" dirty="0" smtClean="0"/>
              <a:t>- Enterprise Resource Planning </a:t>
            </a:r>
            <a:r>
              <a:rPr lang="en-ZA" sz="1000" b="1" dirty="0" smtClean="0"/>
              <a:t>; APS – </a:t>
            </a:r>
            <a:r>
              <a:rPr lang="en-ZA" sz="1000" dirty="0" smtClean="0"/>
              <a:t>Advanced Planning and Scheduling  </a:t>
            </a:r>
            <a:endParaRPr lang="en-ZA" sz="1000" dirty="0"/>
          </a:p>
        </p:txBody>
      </p:sp>
    </p:spTree>
    <p:extLst>
      <p:ext uri="{BB962C8B-B14F-4D97-AF65-F5344CB8AC3E}">
        <p14:creationId xmlns:p14="http://schemas.microsoft.com/office/powerpoint/2010/main" val="29550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Deming cycle</a:t>
            </a:r>
            <a:r>
              <a:rPr lang="cs-CZ" dirty="0" smtClean="0"/>
              <a:t> (PDCA)</a:t>
            </a:r>
            <a:r>
              <a:rPr lang="en-ZA" dirty="0" smtClean="0"/>
              <a:t> </a:t>
            </a:r>
            <a:r>
              <a:rPr lang="en-ZA" sz="1300" dirty="0" smtClean="0"/>
              <a:t>(based on periodicity)</a:t>
            </a:r>
            <a:endParaRPr lang="en-ZA" sz="1300" dirty="0"/>
          </a:p>
        </p:txBody>
      </p:sp>
      <p:sp>
        <p:nvSpPr>
          <p:cNvPr id="4" name="Obdélník 3"/>
          <p:cNvSpPr/>
          <p:nvPr/>
        </p:nvSpPr>
        <p:spPr>
          <a:xfrm>
            <a:off x="899592" y="3068960"/>
            <a:ext cx="698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Plan</a:t>
            </a:r>
            <a:r>
              <a:rPr lang="en-US" b="1" i="1" dirty="0"/>
              <a:t>:</a:t>
            </a:r>
            <a:r>
              <a:rPr lang="en-US" i="1" dirty="0"/>
              <a:t> </a:t>
            </a:r>
            <a:r>
              <a:rPr lang="en-US" dirty="0"/>
              <a:t>Define the problem to be addressed, collect relevant data, and ascertain the </a:t>
            </a:r>
            <a:r>
              <a:rPr lang="en-US" b="1" dirty="0"/>
              <a:t>problem's root </a:t>
            </a:r>
            <a:r>
              <a:rPr lang="en-US" b="1" dirty="0" smtClean="0"/>
              <a:t>cause</a:t>
            </a:r>
            <a:r>
              <a:rPr lang="cs-CZ" b="1" dirty="0" smtClean="0"/>
              <a:t> </a:t>
            </a:r>
            <a:r>
              <a:rPr lang="en-ZA" sz="1400" dirty="0" smtClean="0"/>
              <a:t>(</a:t>
            </a:r>
            <a:r>
              <a:rPr lang="en-ZA" sz="1400" dirty="0" smtClean="0">
                <a:solidFill>
                  <a:srgbClr val="C00000"/>
                </a:solidFill>
              </a:rPr>
              <a:t>e.g. by use of TOC=Theory of Constraints</a:t>
            </a:r>
            <a:r>
              <a:rPr lang="en-ZA" sz="1400" dirty="0" smtClean="0"/>
              <a:t>)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Do: </a:t>
            </a:r>
            <a:r>
              <a:rPr lang="en-US" dirty="0"/>
              <a:t>Develop and implement a solution; decide upon a measurement to gauge its </a:t>
            </a:r>
            <a:r>
              <a:rPr lang="en-US" dirty="0" smtClean="0"/>
              <a:t>effectiveness</a:t>
            </a:r>
            <a:endParaRPr lang="cs-CZ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Check: </a:t>
            </a:r>
            <a:r>
              <a:rPr lang="en-US" dirty="0"/>
              <a:t>Confirm the results through before-and-after data comparison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Act: </a:t>
            </a:r>
            <a:r>
              <a:rPr lang="en-US" dirty="0"/>
              <a:t>Document the results, inform others about process changes, and make recommendations for the problem to be addressed in the next PDCA cycle</a:t>
            </a:r>
            <a:r>
              <a:rPr lang="en-US" dirty="0" smtClean="0"/>
              <a:t>.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45835"/>
            <a:ext cx="3149589" cy="182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90800" y="6446810"/>
            <a:ext cx="29354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</a:t>
            </a:r>
            <a:r>
              <a:rPr lang="en-ZA" sz="1000" b="1" dirty="0" smtClean="0"/>
              <a:t>TOC </a:t>
            </a:r>
            <a:r>
              <a:rPr lang="en-ZA" sz="1000" dirty="0" smtClean="0"/>
              <a:t>– Theory of Constraints   </a:t>
            </a:r>
            <a:endParaRPr lang="en-ZA" sz="1000" dirty="0"/>
          </a:p>
        </p:txBody>
      </p:sp>
    </p:spTree>
    <p:extLst>
      <p:ext uri="{BB962C8B-B14F-4D97-AF65-F5344CB8AC3E}">
        <p14:creationId xmlns:p14="http://schemas.microsoft.com/office/powerpoint/2010/main" val="124319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Simple example of Deming cycle</a:t>
            </a:r>
            <a:r>
              <a:rPr lang="cs-CZ" sz="3600" dirty="0" smtClean="0"/>
              <a:t> </a:t>
            </a:r>
            <a:r>
              <a:rPr lang="cs-CZ" sz="2000" b="1" dirty="0" smtClean="0">
                <a:solidFill>
                  <a:srgbClr val="FF0000"/>
                </a:solidFill>
              </a:rPr>
              <a:t>(</a:t>
            </a:r>
            <a:r>
              <a:rPr lang="cs-CZ" sz="2000" b="1" dirty="0" err="1" smtClean="0">
                <a:solidFill>
                  <a:srgbClr val="FF0000"/>
                </a:solidFill>
              </a:rPr>
              <a:t>home</a:t>
            </a:r>
            <a:r>
              <a:rPr lang="cs-CZ" sz="2000" b="1" dirty="0" smtClean="0">
                <a:solidFill>
                  <a:srgbClr val="FF0000"/>
                </a:solidFill>
              </a:rPr>
              <a:t> study)</a:t>
            </a:r>
            <a:endParaRPr lang="en-ZA" sz="2000" b="1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27584" y="1264018"/>
            <a:ext cx="7200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Plan</a:t>
            </a:r>
            <a:r>
              <a:rPr lang="en-US" b="1" i="1" dirty="0" smtClean="0">
                <a:solidFill>
                  <a:srgbClr val="0070C0"/>
                </a:solidFill>
              </a:rPr>
              <a:t>:</a:t>
            </a:r>
            <a:r>
              <a:rPr lang="en-US" i="1" dirty="0" smtClean="0">
                <a:solidFill>
                  <a:srgbClr val="0070C0"/>
                </a:solidFill>
              </a:rPr>
              <a:t>  </a:t>
            </a:r>
            <a:r>
              <a:rPr lang="en-US" dirty="0" smtClean="0">
                <a:solidFill>
                  <a:srgbClr val="0070C0"/>
                </a:solidFill>
              </a:rPr>
              <a:t>Excessively high value of the stock, which is one of the reasons of low liquidity of our company  (converting assets to cash)= </a:t>
            </a:r>
            <a:r>
              <a:rPr lang="en-US" b="1" dirty="0" smtClean="0">
                <a:solidFill>
                  <a:srgbClr val="0070C0"/>
                </a:solidFill>
              </a:rPr>
              <a:t>problem's root cause </a:t>
            </a:r>
            <a:r>
              <a:rPr lang="en-US" dirty="0" smtClean="0">
                <a:solidFill>
                  <a:srgbClr val="0070C0"/>
                </a:solidFill>
              </a:rPr>
              <a:t>detected  by use of TOC=Theory of Constraints and Current Reality Tree (will be presented later)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Do:</a:t>
            </a:r>
            <a:r>
              <a:rPr lang="en-US" dirty="0" smtClean="0">
                <a:solidFill>
                  <a:srgbClr val="FF0000"/>
                </a:solidFill>
              </a:rPr>
              <a:t> Implement algorithm controlling  stock replenishment based on MRP principle and ROP and </a:t>
            </a:r>
            <a:r>
              <a:rPr lang="en-US" b="1" dirty="0" smtClean="0">
                <a:solidFill>
                  <a:srgbClr val="FF0000"/>
                </a:solidFill>
              </a:rPr>
              <a:t>Safety Stock </a:t>
            </a:r>
            <a:r>
              <a:rPr lang="en-US" dirty="0" smtClean="0">
                <a:solidFill>
                  <a:srgbClr val="FF0000"/>
                </a:solidFill>
              </a:rPr>
              <a:t>level setup. Metrix for effectiveness will be I</a:t>
            </a:r>
            <a:r>
              <a:rPr lang="en-US" b="1" dirty="0" smtClean="0">
                <a:solidFill>
                  <a:srgbClr val="FF0000"/>
                </a:solidFill>
              </a:rPr>
              <a:t>nventory Dollar Days (IDD)  - </a:t>
            </a:r>
            <a:r>
              <a:rPr lang="en-US" dirty="0" smtClean="0">
                <a:solidFill>
                  <a:srgbClr val="FF0000"/>
                </a:solidFill>
              </a:rPr>
              <a:t>which is one of TOC metrics </a:t>
            </a:r>
            <a:r>
              <a:rPr lang="en-US" sz="1000" dirty="0" smtClean="0">
                <a:solidFill>
                  <a:srgbClr val="FF0000"/>
                </a:solidFill>
              </a:rPr>
              <a:t>(will be mentioned during the course)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Check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b="1" dirty="0" smtClean="0">
                <a:solidFill>
                  <a:srgbClr val="C00000"/>
                </a:solidFill>
              </a:rPr>
              <a:t>ERP</a:t>
            </a:r>
            <a:r>
              <a:rPr lang="en-US" dirty="0" smtClean="0">
                <a:solidFill>
                  <a:srgbClr val="C00000"/>
                </a:solidFill>
              </a:rPr>
              <a:t> inventory costing routines before and after implementation of stage </a:t>
            </a:r>
            <a:r>
              <a:rPr lang="en-US" b="1" dirty="0" smtClean="0">
                <a:solidFill>
                  <a:srgbClr val="C00000"/>
                </a:solidFill>
              </a:rPr>
              <a:t>Do</a:t>
            </a:r>
            <a:r>
              <a:rPr lang="en-US" dirty="0" smtClean="0">
                <a:solidFill>
                  <a:srgbClr val="C00000"/>
                </a:solidFill>
              </a:rPr>
              <a:t> application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Act: </a:t>
            </a:r>
            <a:r>
              <a:rPr lang="en-US" dirty="0" smtClean="0">
                <a:solidFill>
                  <a:srgbClr val="00B050"/>
                </a:solidFill>
              </a:rPr>
              <a:t>Document the results, inform others about process changes, and recommend  how to continue in inventory management routines (e.g. use of EAN readers  or calculation of </a:t>
            </a:r>
            <a:r>
              <a:rPr lang="en-US" b="1" dirty="0" smtClean="0">
                <a:solidFill>
                  <a:srgbClr val="00B050"/>
                </a:solidFill>
              </a:rPr>
              <a:t>inventory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service level </a:t>
            </a:r>
            <a:r>
              <a:rPr lang="en-US" dirty="0" smtClean="0">
                <a:solidFill>
                  <a:srgbClr val="00B050"/>
                </a:solidFill>
              </a:rPr>
              <a:t>in order  to speed up inventory procedures such as put-away and pick or optimize inventory level differently) in the next PDCA cycle</a:t>
            </a:r>
            <a:r>
              <a:rPr lang="en-ZA" dirty="0" smtClean="0"/>
              <a:t>.</a:t>
            </a:r>
            <a:endParaRPr lang="cs-CZ" dirty="0" smtClean="0"/>
          </a:p>
          <a:p>
            <a:endParaRPr lang="en-ZA" dirty="0" smtClean="0"/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2871" y="6071608"/>
            <a:ext cx="785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</a:t>
            </a:r>
            <a:r>
              <a:rPr lang="cs-CZ" sz="1000" b="1" dirty="0" smtClean="0"/>
              <a:t>MRP</a:t>
            </a:r>
            <a:r>
              <a:rPr lang="cs-CZ" sz="1000" dirty="0" smtClean="0"/>
              <a:t> – </a:t>
            </a:r>
            <a:r>
              <a:rPr lang="en-ZA" sz="1000" dirty="0" smtClean="0"/>
              <a:t>Material Requirement Planning – will be presented</a:t>
            </a:r>
            <a:r>
              <a:rPr lang="cs-CZ" sz="1000" dirty="0" smtClean="0"/>
              <a:t>;</a:t>
            </a:r>
            <a:r>
              <a:rPr lang="en-ZA" sz="1000" dirty="0" smtClean="0"/>
              <a:t> </a:t>
            </a:r>
            <a:r>
              <a:rPr lang="en-ZA" sz="1000" b="1" dirty="0" smtClean="0"/>
              <a:t>ROP</a:t>
            </a:r>
            <a:r>
              <a:rPr lang="en-ZA" sz="1000" dirty="0" smtClean="0"/>
              <a:t> – Reorder Point –see next slide)</a:t>
            </a:r>
            <a:r>
              <a:rPr lang="cs-CZ" sz="1000" dirty="0" smtClean="0"/>
              <a:t>;</a:t>
            </a:r>
            <a:r>
              <a:rPr lang="en-ZA" sz="1000" dirty="0" smtClean="0"/>
              <a:t> </a:t>
            </a:r>
            <a:r>
              <a:rPr lang="cs-CZ" sz="1000" b="1" dirty="0" smtClean="0"/>
              <a:t>ERP</a:t>
            </a:r>
            <a:r>
              <a:rPr lang="cs-CZ" sz="1000" dirty="0" smtClean="0"/>
              <a:t>- </a:t>
            </a:r>
            <a:r>
              <a:rPr lang="cs-CZ" sz="1000" dirty="0" err="1" smtClean="0"/>
              <a:t>see</a:t>
            </a:r>
            <a:r>
              <a:rPr lang="cs-CZ" sz="1000" dirty="0" smtClean="0"/>
              <a:t> </a:t>
            </a:r>
            <a:r>
              <a:rPr lang="cs-CZ" sz="1000" dirty="0" err="1" smtClean="0"/>
              <a:t>slide</a:t>
            </a:r>
            <a:r>
              <a:rPr lang="cs-CZ" sz="1000" dirty="0" smtClean="0"/>
              <a:t> </a:t>
            </a:r>
            <a:r>
              <a:rPr lang="cs-CZ" sz="1000" dirty="0" err="1" smtClean="0"/>
              <a:t>number</a:t>
            </a:r>
            <a:r>
              <a:rPr lang="cs-CZ" sz="1000" dirty="0" smtClean="0"/>
              <a:t> 12</a:t>
            </a:r>
            <a:r>
              <a:rPr lang="en-ZA" sz="1000" dirty="0" smtClean="0"/>
              <a:t> </a:t>
            </a:r>
            <a:endParaRPr lang="en-ZA" sz="1000" dirty="0"/>
          </a:p>
        </p:txBody>
      </p:sp>
      <p:sp>
        <p:nvSpPr>
          <p:cNvPr id="9" name="Obdélník 8"/>
          <p:cNvSpPr/>
          <p:nvPr/>
        </p:nvSpPr>
        <p:spPr>
          <a:xfrm>
            <a:off x="395536" y="6329703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1" dirty="0" smtClean="0"/>
              <a:t>      </a:t>
            </a:r>
            <a:r>
              <a:rPr lang="en-ZA" sz="1000" b="1" dirty="0" smtClean="0"/>
              <a:t>IDD definition  </a:t>
            </a:r>
            <a:r>
              <a:rPr lang="en-ZA" sz="1000" dirty="0" smtClean="0"/>
              <a:t>: https://elischragenheim.com/2016/05/23/throughput-dollar-days-tdd-and-inventory-dollar-days-idd-the-value-and-limitations</a:t>
            </a:r>
            <a:r>
              <a:rPr lang="cs-CZ" sz="1000" dirty="0" smtClean="0"/>
              <a:t>/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1664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b="1" dirty="0" smtClean="0"/>
              <a:t>Explanation of some terms used in PDCA Deming Cycle simple example</a:t>
            </a:r>
            <a:r>
              <a:rPr lang="cs-CZ" sz="2400" b="1" dirty="0" smtClean="0"/>
              <a:t> </a:t>
            </a:r>
            <a:r>
              <a:rPr lang="cs-CZ" sz="2400" dirty="0" smtClean="0"/>
              <a:t>(</a:t>
            </a:r>
            <a:r>
              <a:rPr lang="cs-CZ" sz="2400" b="1" dirty="0" err="1" smtClean="0">
                <a:solidFill>
                  <a:srgbClr val="FF0000"/>
                </a:solidFill>
              </a:rPr>
              <a:t>home</a:t>
            </a:r>
            <a:r>
              <a:rPr lang="cs-CZ" sz="2400" b="1" dirty="0" smtClean="0">
                <a:solidFill>
                  <a:srgbClr val="FF0000"/>
                </a:solidFill>
              </a:rPr>
              <a:t> study</a:t>
            </a:r>
            <a:r>
              <a:rPr lang="cs-CZ" sz="2400" dirty="0" smtClean="0"/>
              <a:t>) I.</a:t>
            </a:r>
            <a:endParaRPr lang="en-ZA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/>
          <a:lstStyle/>
          <a:p>
            <a:r>
              <a:rPr lang="en-ZA" b="1" dirty="0" smtClean="0"/>
              <a:t>Service level </a:t>
            </a:r>
            <a:r>
              <a:rPr lang="cs-CZ" dirty="0" smtClean="0"/>
              <a:t>:</a:t>
            </a:r>
            <a:r>
              <a:rPr lang="en-US" sz="2000" dirty="0"/>
              <a:t>represents the expected probability of not hitting a </a:t>
            </a:r>
            <a:r>
              <a:rPr lang="en-US" sz="2000" b="1" dirty="0"/>
              <a:t>stock-out. </a:t>
            </a:r>
            <a:r>
              <a:rPr lang="en-US" sz="2000" dirty="0"/>
              <a:t>This percentage is required to compute </a:t>
            </a:r>
            <a:r>
              <a:rPr lang="en-US" sz="2000" dirty="0" smtClean="0"/>
              <a:t>the</a:t>
            </a:r>
            <a:r>
              <a:rPr lang="cs-CZ" sz="2000" dirty="0" smtClean="0"/>
              <a:t> </a:t>
            </a:r>
            <a:r>
              <a:rPr lang="en-ZA" sz="2000" dirty="0" smtClean="0"/>
              <a:t>safety stock</a:t>
            </a:r>
            <a:r>
              <a:rPr lang="cs-CZ" sz="2000" dirty="0" smtClean="0"/>
              <a:t>.</a:t>
            </a:r>
            <a:r>
              <a:rPr lang="en-US" sz="2000" dirty="0" smtClean="0"/>
              <a:t> </a:t>
            </a: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en-ZA" sz="2000" dirty="0" smtClean="0"/>
              <a:t>Intuitively, the service level represents a trade-off (compromise) between the cost of inventory and the cost of stock-outs (which incur missed sales, lost opportunities and client frustration among others). </a:t>
            </a:r>
            <a:endParaRPr lang="en-ZA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6127288"/>
            <a:ext cx="5393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/>
              <a:t>Resource</a:t>
            </a:r>
            <a:r>
              <a:rPr lang="cs-CZ" sz="1400" dirty="0"/>
              <a:t>:</a:t>
            </a:r>
            <a:r>
              <a:rPr lang="cs-CZ" dirty="0"/>
              <a:t> </a:t>
            </a:r>
            <a:r>
              <a:rPr lang="cs-CZ" sz="1400" dirty="0">
                <a:hlinkClick r:id="rId2"/>
              </a:rPr>
              <a:t>https://</a:t>
            </a:r>
            <a:r>
              <a:rPr lang="cs-CZ" sz="1400" dirty="0" smtClean="0">
                <a:hlinkClick r:id="rId2"/>
              </a:rPr>
              <a:t>www.lokad.com/service-level-definition-and-formula</a:t>
            </a:r>
            <a:endParaRPr lang="cs-CZ" sz="1400" dirty="0" smtClean="0"/>
          </a:p>
          <a:p>
            <a:r>
              <a:rPr lang="cs-CZ" sz="1400" dirty="0" err="1" smtClean="0"/>
              <a:t>Lead</a:t>
            </a:r>
            <a:r>
              <a:rPr lang="cs-CZ" sz="1400" dirty="0" smtClean="0"/>
              <a:t> </a:t>
            </a:r>
            <a:r>
              <a:rPr lang="cs-CZ" sz="1400" dirty="0" err="1" smtClean="0"/>
              <a:t>time</a:t>
            </a:r>
            <a:r>
              <a:rPr lang="cs-CZ" sz="1400" dirty="0" smtClean="0"/>
              <a:t> = Průběžný čas (bude mnohokrát v kurzu použito) </a:t>
            </a:r>
            <a:endParaRPr lang="cs-CZ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11444"/>
            <a:ext cx="20955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059832" y="4293096"/>
            <a:ext cx="5709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- stock-out cost (often 3 time the gross margin)</a:t>
            </a:r>
          </a:p>
          <a:p>
            <a:r>
              <a:rPr lang="en-US" dirty="0" smtClean="0"/>
              <a:t>H -  carrying cost per unit for the duration of the lead time 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3092" y="5013176"/>
            <a:ext cx="75970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cs-CZ" dirty="0" smtClean="0"/>
              <a:t>litr</a:t>
            </a:r>
            <a:r>
              <a:rPr lang="en-US" dirty="0" smtClean="0"/>
              <a:t> </a:t>
            </a:r>
            <a:r>
              <a:rPr lang="en-US" dirty="0"/>
              <a:t>milk pack </a:t>
            </a:r>
            <a:r>
              <a:rPr lang="cs-CZ" dirty="0" smtClean="0"/>
              <a:t>-&gt; </a:t>
            </a:r>
            <a:r>
              <a:rPr lang="en-US" dirty="0" smtClean="0"/>
              <a:t>1.50</a:t>
            </a:r>
            <a:r>
              <a:rPr lang="en-US" dirty="0"/>
              <a:t>€ selling </a:t>
            </a:r>
            <a:r>
              <a:rPr lang="en-US" dirty="0" smtClean="0"/>
              <a:t>price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dirty="0"/>
              <a:t>10% margin </a:t>
            </a:r>
            <a:r>
              <a:rPr lang="cs-CZ" dirty="0" smtClean="0"/>
              <a:t>-&gt; =0,15</a:t>
            </a:r>
            <a:r>
              <a:rPr lang="en-US" dirty="0"/>
              <a:t> </a:t>
            </a:r>
            <a:r>
              <a:rPr lang="en-US" dirty="0" smtClean="0"/>
              <a:t>€. Lead time </a:t>
            </a:r>
            <a:r>
              <a:rPr lang="cs-CZ" dirty="0" smtClean="0"/>
              <a:t>=</a:t>
            </a:r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4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days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annual carrying cost is </a:t>
            </a:r>
            <a:r>
              <a:rPr lang="en-US" dirty="0" smtClean="0">
                <a:solidFill>
                  <a:srgbClr val="00B050"/>
                </a:solidFill>
              </a:rPr>
              <a:t>1.50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€ </a:t>
            </a:r>
            <a:r>
              <a:rPr lang="en-US" dirty="0"/>
              <a:t>(</a:t>
            </a:r>
            <a:r>
              <a:rPr lang="en-US" sz="1100" dirty="0"/>
              <a:t>the value is high because milk is a highly perishable product</a:t>
            </a:r>
            <a:r>
              <a:rPr lang="en-US" dirty="0" smtClean="0"/>
              <a:t>).</a:t>
            </a:r>
            <a:endParaRPr lang="cs-CZ" dirty="0" smtClean="0"/>
          </a:p>
          <a:p>
            <a:r>
              <a:rPr lang="cs-CZ" dirty="0" smtClean="0"/>
              <a:t>S</a:t>
            </a:r>
            <a:r>
              <a:rPr lang="en-US" dirty="0" smtClean="0"/>
              <a:t>tock-out </a:t>
            </a:r>
            <a:r>
              <a:rPr lang="en-US" dirty="0"/>
              <a:t>cost </a:t>
            </a:r>
            <a:r>
              <a:rPr lang="en-US" dirty="0" smtClean="0"/>
              <a:t> </a:t>
            </a:r>
            <a:r>
              <a:rPr lang="cs-CZ" dirty="0" smtClean="0"/>
              <a:t>-&gt;</a:t>
            </a:r>
            <a:r>
              <a:rPr lang="en-US" dirty="0" smtClean="0"/>
              <a:t>3 </a:t>
            </a:r>
            <a:r>
              <a:rPr lang="en-US" dirty="0"/>
              <a:t>time the gross margin, that is to </a:t>
            </a:r>
            <a:r>
              <a:rPr lang="en-US" dirty="0" smtClean="0"/>
              <a:t>say</a:t>
            </a:r>
            <a:r>
              <a:rPr lang="cs-CZ" dirty="0" smtClean="0"/>
              <a:t>-&gt;M=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0.45</a:t>
            </a:r>
            <a:r>
              <a:rPr lang="en-US" dirty="0" smtClean="0">
                <a:solidFill>
                  <a:srgbClr val="FF0000"/>
                </a:solidFill>
              </a:rPr>
              <a:t>€</a:t>
            </a:r>
            <a:r>
              <a:rPr lang="cs-CZ" dirty="0" smtClean="0">
                <a:solidFill>
                  <a:srgbClr val="FF0000"/>
                </a:solidFill>
              </a:rPr>
              <a:t>= 3*0,15</a:t>
            </a:r>
            <a:r>
              <a:rPr lang="en-US" dirty="0">
                <a:solidFill>
                  <a:srgbClr val="FF0000"/>
                </a:solidFill>
              </a:rPr>
              <a:t> €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H=</a:t>
            </a:r>
            <a:r>
              <a:rPr lang="cs-CZ" dirty="0" smtClean="0"/>
              <a:t>(</a:t>
            </a:r>
            <a:r>
              <a:rPr lang="en-US" dirty="0" smtClean="0">
                <a:solidFill>
                  <a:srgbClr val="0070C0"/>
                </a:solidFill>
              </a:rPr>
              <a:t>4</a:t>
            </a:r>
            <a:r>
              <a:rPr lang="cs-CZ" dirty="0" smtClean="0"/>
              <a:t>/</a:t>
            </a:r>
            <a:r>
              <a:rPr lang="en-US" dirty="0" smtClean="0"/>
              <a:t>365</a:t>
            </a:r>
            <a:r>
              <a:rPr lang="cs-CZ" dirty="0" smtClean="0"/>
              <a:t>)x</a:t>
            </a:r>
            <a:r>
              <a:rPr lang="en-US" dirty="0"/>
              <a:t> </a:t>
            </a:r>
            <a:r>
              <a:rPr lang="en-US" dirty="0">
                <a:solidFill>
                  <a:srgbClr val="00B050"/>
                </a:solidFill>
              </a:rPr>
              <a:t>1.5</a:t>
            </a:r>
            <a:r>
              <a:rPr lang="en-US" dirty="0"/>
              <a:t>≈0.0055 </a:t>
            </a:r>
            <a:r>
              <a:rPr lang="cs-CZ" dirty="0" smtClean="0"/>
              <a:t>-&gt; </a:t>
            </a:r>
            <a:r>
              <a:rPr lang="en-US" dirty="0" smtClean="0"/>
              <a:t>H≈</a:t>
            </a:r>
            <a:r>
              <a:rPr lang="en-US" dirty="0"/>
              <a:t>0.0055 . </a:t>
            </a:r>
            <a:r>
              <a:rPr lang="cs-CZ" dirty="0" smtClean="0"/>
              <a:t>So p=98,5% 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4033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538" y="1184086"/>
            <a:ext cx="8499404" cy="579438"/>
          </a:xfrm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4716016" y="4509120"/>
            <a:ext cx="36724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 flipV="1">
            <a:off x="4682685" y="1591406"/>
            <a:ext cx="46718" cy="2891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4669298" y="2348880"/>
            <a:ext cx="3431094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4692657" y="2348880"/>
            <a:ext cx="1535527" cy="2142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044763" y="343429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793240" y="1378117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</a:t>
            </a:r>
            <a:endParaRPr lang="cs-CZ" dirty="0"/>
          </a:p>
        </p:txBody>
      </p:sp>
      <p:sp>
        <p:nvSpPr>
          <p:cNvPr id="12" name="Pravá složená závorka 11"/>
          <p:cNvSpPr/>
          <p:nvPr/>
        </p:nvSpPr>
        <p:spPr>
          <a:xfrm rot="5400000">
            <a:off x="5206206" y="4124700"/>
            <a:ext cx="386103" cy="136617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6691295" y="361896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</a:t>
            </a:r>
            <a:endParaRPr lang="cs-CZ" dirty="0"/>
          </a:p>
        </p:txBody>
      </p:sp>
      <p:sp>
        <p:nvSpPr>
          <p:cNvPr id="14" name="Pravá složená závorka 13"/>
          <p:cNvSpPr/>
          <p:nvPr/>
        </p:nvSpPr>
        <p:spPr>
          <a:xfrm rot="5400000">
            <a:off x="6803315" y="4124701"/>
            <a:ext cx="386103" cy="136617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8100392" y="471585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time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6215903" y="2340084"/>
            <a:ext cx="0" cy="2142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6210970" y="2340084"/>
            <a:ext cx="1535527" cy="2142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467544" y="1763524"/>
            <a:ext cx="372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D= </a:t>
            </a:r>
            <a:r>
              <a:rPr lang="cs-CZ" dirty="0" err="1" smtClean="0"/>
              <a:t>Demand</a:t>
            </a:r>
            <a:r>
              <a:rPr lang="cs-CZ" dirty="0" smtClean="0"/>
              <a:t> = </a:t>
            </a:r>
            <a:r>
              <a:rPr lang="cs-CZ" dirty="0" err="1" smtClean="0"/>
              <a:t>Reorder</a:t>
            </a:r>
            <a:r>
              <a:rPr lang="cs-CZ" dirty="0" smtClean="0"/>
              <a:t> </a:t>
            </a:r>
            <a:r>
              <a:rPr lang="cs-CZ" dirty="0" err="1" smtClean="0"/>
              <a:t>Quantity</a:t>
            </a:r>
            <a:r>
              <a:rPr lang="cs-CZ" dirty="0" smtClean="0"/>
              <a:t>=</a:t>
            </a:r>
            <a:r>
              <a:rPr lang="cs-CZ" b="1" dirty="0" smtClean="0">
                <a:solidFill>
                  <a:srgbClr val="FF0000"/>
                </a:solidFill>
              </a:rPr>
              <a:t>EOQ</a:t>
            </a:r>
            <a:r>
              <a:rPr lang="cs-CZ" dirty="0" smtClean="0"/>
              <a:t> </a:t>
            </a:r>
            <a:endParaRPr lang="cs-CZ" dirty="0"/>
          </a:p>
        </p:txBody>
      </p:sp>
      <p:cxnSp>
        <p:nvCxnSpPr>
          <p:cNvPr id="22" name="Přímá spojnice 21"/>
          <p:cNvCxnSpPr/>
          <p:nvPr/>
        </p:nvCxnSpPr>
        <p:spPr>
          <a:xfrm>
            <a:off x="4706044" y="4149080"/>
            <a:ext cx="353836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3275856" y="3964414"/>
            <a:ext cx="131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00B050"/>
                </a:solidFill>
              </a:rPr>
              <a:t>Safety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Stock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8243086" y="21388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80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27" name="Přímá spojnice 26"/>
          <p:cNvCxnSpPr/>
          <p:nvPr/>
        </p:nvCxnSpPr>
        <p:spPr>
          <a:xfrm>
            <a:off x="4692657" y="3140968"/>
            <a:ext cx="3538364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8388424" y="2956302"/>
            <a:ext cx="418704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C000"/>
                </a:solidFill>
              </a:rPr>
              <a:t>50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8326254" y="39536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10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229178" y="508518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6830295" y="508518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430756" y="2161340"/>
            <a:ext cx="3834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ROP= </a:t>
            </a:r>
            <a:r>
              <a:rPr lang="cs-CZ" dirty="0" err="1" smtClean="0"/>
              <a:t>Reorder</a:t>
            </a:r>
            <a:r>
              <a:rPr lang="cs-CZ" dirty="0" smtClean="0"/>
              <a:t> Point =50 (in </a:t>
            </a:r>
            <a:r>
              <a:rPr lang="cs-CZ" dirty="0" err="1" smtClean="0"/>
              <a:t>our</a:t>
            </a:r>
            <a:r>
              <a:rPr lang="cs-CZ" dirty="0" smtClean="0"/>
              <a:t> model)</a:t>
            </a:r>
          </a:p>
          <a:p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3969738" y="2956302"/>
            <a:ext cx="591187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C000"/>
                </a:solidFill>
              </a:rPr>
              <a:t>ROP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8" name="10cípá hvězda 37"/>
          <p:cNvSpPr/>
          <p:nvPr/>
        </p:nvSpPr>
        <p:spPr>
          <a:xfrm>
            <a:off x="4874976" y="2627470"/>
            <a:ext cx="297866" cy="360402"/>
          </a:xfrm>
          <a:prstGeom prst="star10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42" name="10cípá hvězda 41"/>
          <p:cNvSpPr/>
          <p:nvPr/>
        </p:nvSpPr>
        <p:spPr>
          <a:xfrm>
            <a:off x="5311487" y="3325634"/>
            <a:ext cx="297866" cy="360402"/>
          </a:xfrm>
          <a:prstGeom prst="star10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43" name="10cípá hvězda 42"/>
          <p:cNvSpPr/>
          <p:nvPr/>
        </p:nvSpPr>
        <p:spPr>
          <a:xfrm>
            <a:off x="896134" y="5724463"/>
            <a:ext cx="297866" cy="360402"/>
          </a:xfrm>
          <a:prstGeom prst="star10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44" name="10cípá hvězda 43"/>
          <p:cNvSpPr/>
          <p:nvPr/>
        </p:nvSpPr>
        <p:spPr>
          <a:xfrm>
            <a:off x="884841" y="6127710"/>
            <a:ext cx="297866" cy="360402"/>
          </a:xfrm>
          <a:prstGeom prst="star10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1369274" y="5715533"/>
            <a:ext cx="543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- </a:t>
            </a:r>
            <a:r>
              <a:rPr lang="en-ZA" dirty="0" smtClean="0">
                <a:solidFill>
                  <a:srgbClr val="00B050"/>
                </a:solidFill>
              </a:rPr>
              <a:t>No replenishment suggestion (current quantity &gt;= ROP</a:t>
            </a:r>
            <a:endParaRPr lang="en-ZA" dirty="0">
              <a:solidFill>
                <a:srgbClr val="00B050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1453400" y="6079069"/>
            <a:ext cx="7627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-</a:t>
            </a:r>
            <a:r>
              <a:rPr lang="en-ZA" dirty="0" smtClean="0">
                <a:solidFill>
                  <a:srgbClr val="00B050"/>
                </a:solidFill>
              </a:rPr>
              <a:t>Replenishment is suggested (current quantity &lt; ROP and quantity may be EO</a:t>
            </a:r>
            <a:r>
              <a:rPr lang="cs-CZ" dirty="0" smtClean="0">
                <a:solidFill>
                  <a:srgbClr val="00B050"/>
                </a:solidFill>
              </a:rPr>
              <a:t>Q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5" name="Nadpis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400" b="1" dirty="0" smtClean="0"/>
              <a:t>Explanation of some terms used in PDCA Deming Cycle simple example</a:t>
            </a:r>
            <a:r>
              <a:rPr lang="cs-CZ" sz="2400" b="1" dirty="0" smtClean="0"/>
              <a:t> </a:t>
            </a:r>
            <a:r>
              <a:rPr lang="cs-CZ" sz="2400" dirty="0" smtClean="0"/>
              <a:t>(</a:t>
            </a:r>
            <a:r>
              <a:rPr lang="cs-CZ" sz="2400" b="1" dirty="0" err="1" smtClean="0">
                <a:solidFill>
                  <a:srgbClr val="FF0000"/>
                </a:solidFill>
              </a:rPr>
              <a:t>home</a:t>
            </a:r>
            <a:r>
              <a:rPr lang="cs-CZ" sz="2400" b="1" dirty="0" smtClean="0">
                <a:solidFill>
                  <a:srgbClr val="FF0000"/>
                </a:solidFill>
              </a:rPr>
              <a:t> study</a:t>
            </a:r>
            <a:r>
              <a:rPr lang="cs-CZ" sz="2400" dirty="0" smtClean="0"/>
              <a:t>) II.</a:t>
            </a:r>
            <a:endParaRPr lang="en-ZA" sz="2400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1553148" y="6488111"/>
            <a:ext cx="5782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</a:t>
            </a:r>
            <a:r>
              <a:rPr lang="cs-CZ" sz="1000" b="1" dirty="0" smtClean="0"/>
              <a:t>EOQ</a:t>
            </a:r>
            <a:r>
              <a:rPr lang="cs-CZ" sz="1000" dirty="0" smtClean="0"/>
              <a:t> – </a:t>
            </a:r>
            <a:r>
              <a:rPr lang="en-US" sz="1000" dirty="0" smtClean="0"/>
              <a:t>Economic Order Quantity – will be explained during this course in ERP sect</a:t>
            </a:r>
            <a:r>
              <a:rPr lang="cs-CZ" sz="1000" dirty="0" smtClean="0"/>
              <a:t>ion </a:t>
            </a:r>
            <a:endParaRPr lang="en-Z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76" y="1376791"/>
            <a:ext cx="8461724" cy="507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018629" y="2956302"/>
            <a:ext cx="1643161" cy="6626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48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5140" y="3731012"/>
            <a:ext cx="908073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Project management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87441" y="3716493"/>
            <a:ext cx="1780018" cy="28803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Theory of constraints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411475" y="3732748"/>
            <a:ext cx="868103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bg1"/>
                </a:solidFill>
              </a:rPr>
              <a:t>Production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259632" y="4131996"/>
            <a:ext cx="1083292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bg1"/>
                </a:solidFill>
              </a:rPr>
              <a:t>Critical chain</a:t>
            </a:r>
            <a:endParaRPr lang="en-ZA" sz="900" b="1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424959" y="4142569"/>
            <a:ext cx="868103" cy="2880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Drum –Buffer-Rope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411474" y="4153316"/>
            <a:ext cx="868103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tx1"/>
                </a:solidFill>
              </a:rPr>
              <a:t>MRP-MRP-II,JIT,APS</a:t>
            </a:r>
            <a:endParaRPr lang="cs-CZ" sz="9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356651" y="3731266"/>
            <a:ext cx="868103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Linear programming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384112" y="4152963"/>
            <a:ext cx="868103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tx1"/>
                </a:solidFill>
              </a:rPr>
              <a:t>Cutting</a:t>
            </a:r>
            <a:r>
              <a:rPr lang="cs-CZ" sz="900" b="1" dirty="0">
                <a:solidFill>
                  <a:schemeClr val="tx1"/>
                </a:solidFill>
              </a:rPr>
              <a:t>, </a:t>
            </a:r>
            <a:r>
              <a:rPr lang="cs-CZ" sz="900" b="1" dirty="0" err="1">
                <a:solidFill>
                  <a:schemeClr val="tx1"/>
                </a:solidFill>
              </a:rPr>
              <a:t>blending</a:t>
            </a:r>
            <a:endParaRPr lang="cs-CZ" sz="900" b="1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352729" y="3751676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Total quality</a:t>
            </a:r>
          </a:p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management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377154" y="4152660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chemeClr val="tx1"/>
                </a:solidFill>
              </a:rPr>
              <a:t>Pareto</a:t>
            </a:r>
            <a:r>
              <a:rPr lang="cs-CZ" sz="900" dirty="0">
                <a:solidFill>
                  <a:schemeClr val="tx1"/>
                </a:solidFill>
              </a:rPr>
              <a:t>, </a:t>
            </a:r>
            <a:r>
              <a:rPr lang="cs-CZ" sz="900" dirty="0" err="1">
                <a:solidFill>
                  <a:schemeClr val="tx1"/>
                </a:solidFill>
              </a:rPr>
              <a:t>ishikawa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382220" y="3757118"/>
            <a:ext cx="1214115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postitioning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435174" y="6115116"/>
            <a:ext cx="185716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rgbClr val="FF0000"/>
                </a:solidFill>
              </a:rPr>
              <a:t>Little´s law</a:t>
            </a:r>
            <a:endParaRPr lang="en-ZA" sz="900" b="1" dirty="0">
              <a:solidFill>
                <a:srgbClr val="FF000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410797" y="4152660"/>
            <a:ext cx="54158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Boston Matrix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027339" y="4152660"/>
            <a:ext cx="568997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Gartner</a:t>
            </a:r>
            <a:r>
              <a:rPr lang="cs-CZ" sz="900" dirty="0" smtClean="0">
                <a:solidFill>
                  <a:srgbClr val="FF0000"/>
                </a:solidFill>
              </a:rPr>
              <a:t> QM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72205" y="4132652"/>
            <a:ext cx="674984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bg1"/>
                </a:solidFill>
              </a:rPr>
              <a:t>Workflow</a:t>
            </a:r>
            <a:endParaRPr lang="en-ZA" sz="900" b="1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422414" y="4524104"/>
            <a:ext cx="868103" cy="2880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CONWIP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436991" y="4524104"/>
            <a:ext cx="84258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>
                <a:solidFill>
                  <a:schemeClr val="bg1"/>
                </a:solidFill>
              </a:rPr>
              <a:t>Logistics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424233" y="493078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EOQ 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7728575" y="4148544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Decision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Making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7728575" y="4504409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Kepner-Tregoe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7719020" y="4869932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Hurwitz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7724108" y="3748481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Business </a:t>
            </a:r>
            <a:r>
              <a:rPr lang="cs-CZ" sz="900" dirty="0" err="1" smtClean="0">
                <a:solidFill>
                  <a:srgbClr val="FF0000"/>
                </a:solidFill>
              </a:rPr>
              <a:t>Intelligence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414958" y="4869932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Yield</a:t>
            </a:r>
            <a:r>
              <a:rPr lang="cs-CZ" sz="900" dirty="0" smtClean="0">
                <a:solidFill>
                  <a:srgbClr val="FF0000"/>
                </a:solidFill>
              </a:rPr>
              <a:t>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719019" y="5247961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Prospect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8" name="Nadpis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Another</a:t>
            </a:r>
            <a:r>
              <a:rPr lang="cs-CZ" dirty="0" smtClean="0"/>
              <a:t> point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view</a:t>
            </a:r>
            <a:r>
              <a:rPr lang="cs-CZ" dirty="0" smtClean="0"/>
              <a:t> I.</a:t>
            </a:r>
            <a:endParaRPr lang="cs-CZ" dirty="0"/>
          </a:p>
        </p:txBody>
      </p:sp>
      <p:sp>
        <p:nvSpPr>
          <p:cNvPr id="30" name="Obdélník 29"/>
          <p:cNvSpPr/>
          <p:nvPr/>
        </p:nvSpPr>
        <p:spPr>
          <a:xfrm>
            <a:off x="3409946" y="5309498"/>
            <a:ext cx="868103" cy="28803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</a:rPr>
              <a:t>ABC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035" y="1177888"/>
            <a:ext cx="2515693" cy="253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bdélník 31"/>
          <p:cNvSpPr/>
          <p:nvPr/>
        </p:nvSpPr>
        <p:spPr>
          <a:xfrm>
            <a:off x="5385856" y="4545196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chemeClr val="tx1"/>
                </a:solidFill>
              </a:rPr>
              <a:t>Pareto</a:t>
            </a:r>
            <a:r>
              <a:rPr lang="cs-CZ" sz="900">
                <a:solidFill>
                  <a:schemeClr val="tx1"/>
                </a:solidFill>
              </a:rPr>
              <a:t>, </a:t>
            </a:r>
            <a:r>
              <a:rPr lang="cs-CZ" sz="900" smtClean="0">
                <a:solidFill>
                  <a:schemeClr val="tx1"/>
                </a:solidFill>
              </a:rPr>
              <a:t>Ishikawa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5386251" y="4946574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chemeClr val="tx1"/>
                </a:solidFill>
              </a:rPr>
              <a:t>Six</a:t>
            </a:r>
            <a:r>
              <a:rPr lang="cs-CZ" sz="900" dirty="0" smtClean="0">
                <a:solidFill>
                  <a:schemeClr val="tx1"/>
                </a:solidFill>
              </a:rPr>
              <a:t> Sigma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6414958" y="4504409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Life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Cycle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3424233" y="5676101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chemeClr val="tx1"/>
                </a:solidFill>
              </a:rPr>
              <a:t>LEAN </a:t>
            </a:r>
          </a:p>
        </p:txBody>
      </p:sp>
      <p:cxnSp>
        <p:nvCxnSpPr>
          <p:cNvPr id="31" name="Přímá spojnice 30"/>
          <p:cNvCxnSpPr>
            <a:stCxn id="20" idx="3"/>
          </p:cNvCxnSpPr>
          <p:nvPr/>
        </p:nvCxnSpPr>
        <p:spPr>
          <a:xfrm>
            <a:off x="4279579" y="4668120"/>
            <a:ext cx="538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4818163" y="4668120"/>
            <a:ext cx="0" cy="1591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Přímá spojnice se šipkou 2052"/>
          <p:cNvCxnSpPr/>
          <p:nvPr/>
        </p:nvCxnSpPr>
        <p:spPr>
          <a:xfrm>
            <a:off x="4818163" y="6259132"/>
            <a:ext cx="349825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xtovéPole 2053"/>
          <p:cNvSpPr txBox="1"/>
          <p:nvPr/>
        </p:nvSpPr>
        <p:spPr>
          <a:xfrm>
            <a:off x="4887746" y="5820117"/>
            <a:ext cx="25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/>
              <a:t>Function block Logistic more in detail</a:t>
            </a:r>
          </a:p>
          <a:p>
            <a:r>
              <a:rPr lang="en-ZA" sz="1200" dirty="0" smtClean="0"/>
              <a:t>will be presented later in this show</a:t>
            </a:r>
            <a:endParaRPr lang="en-ZA" sz="1200" dirty="0"/>
          </a:p>
        </p:txBody>
      </p:sp>
      <p:sp>
        <p:nvSpPr>
          <p:cNvPr id="44" name="Obdélník 43"/>
          <p:cNvSpPr/>
          <p:nvPr/>
        </p:nvSpPr>
        <p:spPr>
          <a:xfrm>
            <a:off x="488872" y="4573084"/>
            <a:ext cx="674984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SCRUM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190800" y="6446810"/>
            <a:ext cx="84737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QM– Quadrant Matrix; </a:t>
            </a:r>
            <a:r>
              <a:rPr lang="en-ZA" sz="1000" b="1" dirty="0" smtClean="0"/>
              <a:t>CONWIP – </a:t>
            </a:r>
            <a:r>
              <a:rPr lang="en-ZA" sz="1000" dirty="0" smtClean="0"/>
              <a:t>Constant Work in Progress; </a:t>
            </a:r>
            <a:r>
              <a:rPr lang="en-ZA" sz="1000" b="1" dirty="0" smtClean="0"/>
              <a:t>EOQ </a:t>
            </a:r>
            <a:r>
              <a:rPr lang="en-ZA" sz="1000" dirty="0" smtClean="0"/>
              <a:t>– Economic Order Quantity</a:t>
            </a:r>
            <a:r>
              <a:rPr lang="cs-CZ" sz="1000" dirty="0" smtClean="0"/>
              <a:t> ; </a:t>
            </a:r>
            <a:r>
              <a:rPr lang="cs-CZ" sz="1000" b="1" dirty="0" smtClean="0"/>
              <a:t>MRP  - </a:t>
            </a:r>
            <a:r>
              <a:rPr lang="en-ZA" sz="1000" dirty="0" smtClean="0"/>
              <a:t>Material  Requirement Planning</a:t>
            </a:r>
            <a:endParaRPr lang="en-ZA" sz="1000" dirty="0"/>
          </a:p>
        </p:txBody>
      </p:sp>
      <p:sp>
        <p:nvSpPr>
          <p:cNvPr id="2" name="Pravá složená závorka 1"/>
          <p:cNvSpPr/>
          <p:nvPr/>
        </p:nvSpPr>
        <p:spPr>
          <a:xfrm>
            <a:off x="5352728" y="1268760"/>
            <a:ext cx="515416" cy="21602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139018" y="1844824"/>
            <a:ext cx="2484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rgbClr val="FF0000"/>
                </a:solidFill>
              </a:rPr>
              <a:t>This will be modified  in following </a:t>
            </a:r>
            <a:r>
              <a:rPr lang="en-ZA" sz="1400" b="1" dirty="0" smtClean="0">
                <a:solidFill>
                  <a:srgbClr val="FF0000"/>
                </a:solidFill>
              </a:rPr>
              <a:t>South African </a:t>
            </a:r>
            <a:r>
              <a:rPr lang="en-ZA" sz="1400" dirty="0" smtClean="0">
                <a:solidFill>
                  <a:srgbClr val="FF0000"/>
                </a:solidFill>
              </a:rPr>
              <a:t>project show (</a:t>
            </a:r>
            <a:r>
              <a:rPr lang="cs-CZ" sz="1400" dirty="0" err="1" smtClean="0">
                <a:solidFill>
                  <a:srgbClr val="FF0000"/>
                </a:solidFill>
              </a:rPr>
              <a:t>example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</a:rPr>
              <a:t>of</a:t>
            </a:r>
            <a:r>
              <a:rPr lang="cs-CZ" sz="1400" dirty="0" smtClean="0">
                <a:solidFill>
                  <a:srgbClr val="FF0000"/>
                </a:solidFill>
              </a:rPr>
              <a:t>  </a:t>
            </a:r>
            <a:r>
              <a:rPr lang="en-ZA" sz="1400" dirty="0" smtClean="0">
                <a:solidFill>
                  <a:srgbClr val="FF0000"/>
                </a:solidFill>
              </a:rPr>
              <a:t>Balanced Score Card</a:t>
            </a:r>
            <a:r>
              <a:rPr lang="cs-CZ" sz="1400" dirty="0" smtClean="0">
                <a:solidFill>
                  <a:srgbClr val="FF0000"/>
                </a:solidFill>
              </a:rPr>
              <a:t> use </a:t>
            </a:r>
            <a:r>
              <a:rPr lang="en-ZA" sz="1400" dirty="0" smtClean="0">
                <a:solidFill>
                  <a:srgbClr val="FF0000"/>
                </a:solidFill>
              </a:rPr>
              <a:t>) </a:t>
            </a:r>
            <a:endParaRPr lang="en-ZA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Another point of view</a:t>
            </a:r>
            <a:r>
              <a:rPr lang="cs-CZ" dirty="0" smtClean="0"/>
              <a:t> II.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52" y="1556791"/>
            <a:ext cx="1202485" cy="11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1621749" cy="123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810" y="3501008"/>
            <a:ext cx="2323294" cy="1246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01008"/>
            <a:ext cx="2292671" cy="1223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se šipkou 4"/>
          <p:cNvCxnSpPr>
            <a:stCxn id="2050" idx="2"/>
            <a:endCxn id="2051" idx="0"/>
          </p:cNvCxnSpPr>
          <p:nvPr/>
        </p:nvCxnSpPr>
        <p:spPr>
          <a:xfrm flipH="1">
            <a:off x="1710467" y="2748954"/>
            <a:ext cx="2547028" cy="7520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>
            <a:stCxn id="2050" idx="2"/>
          </p:cNvCxnSpPr>
          <p:nvPr/>
        </p:nvCxnSpPr>
        <p:spPr>
          <a:xfrm flipH="1">
            <a:off x="4257494" y="2748954"/>
            <a:ext cx="1" cy="7520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>
            <a:stCxn id="2050" idx="2"/>
            <a:endCxn id="2053" idx="0"/>
          </p:cNvCxnSpPr>
          <p:nvPr/>
        </p:nvCxnSpPr>
        <p:spPr>
          <a:xfrm>
            <a:off x="4257495" y="2748954"/>
            <a:ext cx="2901001" cy="7520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Šipka doleva 9"/>
          <p:cNvSpPr/>
          <p:nvPr/>
        </p:nvSpPr>
        <p:spPr>
          <a:xfrm>
            <a:off x="5479377" y="4293096"/>
            <a:ext cx="504056" cy="21602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5295131" y="4787334"/>
            <a:ext cx="1914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b="1" dirty="0" smtClean="0">
                <a:solidFill>
                  <a:srgbClr val="FF0000"/>
                </a:solidFill>
              </a:rPr>
              <a:t>Demand</a:t>
            </a:r>
            <a:r>
              <a:rPr lang="cs-CZ" sz="1400" b="1" dirty="0" smtClean="0">
                <a:solidFill>
                  <a:srgbClr val="FF0000"/>
                </a:solidFill>
              </a:rPr>
              <a:t> (CRM, Sales…)</a:t>
            </a:r>
            <a:endParaRPr lang="en-ZA" sz="1400" b="1" dirty="0">
              <a:solidFill>
                <a:srgbClr val="FF0000"/>
              </a:solidFill>
            </a:endParaRPr>
          </a:p>
        </p:txBody>
      </p:sp>
      <p:sp>
        <p:nvSpPr>
          <p:cNvPr id="16" name="Šipka doleva 15"/>
          <p:cNvSpPr/>
          <p:nvPr/>
        </p:nvSpPr>
        <p:spPr>
          <a:xfrm>
            <a:off x="2521341" y="4160326"/>
            <a:ext cx="653145" cy="1327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2357233" y="4877733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en-ZA" sz="1400" b="1" dirty="0" smtClean="0">
                <a:solidFill>
                  <a:srgbClr val="0070C0"/>
                </a:solidFill>
              </a:rPr>
              <a:t>Financial needs</a:t>
            </a:r>
            <a:endParaRPr lang="en-ZA" sz="1400" b="1" dirty="0">
              <a:solidFill>
                <a:srgbClr val="0070C0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2521341" y="3573016"/>
            <a:ext cx="653145" cy="2160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521341" y="3280123"/>
            <a:ext cx="707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B050"/>
                </a:solidFill>
              </a:rPr>
              <a:t>Money</a:t>
            </a:r>
            <a:endParaRPr lang="cs-CZ" sz="1400" b="1" dirty="0">
              <a:solidFill>
                <a:srgbClr val="00B050"/>
              </a:solidFill>
            </a:endParaRPr>
          </a:p>
        </p:txBody>
      </p:sp>
      <p:sp>
        <p:nvSpPr>
          <p:cNvPr id="20" name="Šipka doprava 19"/>
          <p:cNvSpPr/>
          <p:nvPr/>
        </p:nvSpPr>
        <p:spPr>
          <a:xfrm>
            <a:off x="5508105" y="3681028"/>
            <a:ext cx="504056" cy="2160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5386312" y="3215199"/>
            <a:ext cx="769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b="1" dirty="0" err="1" smtClean="0">
                <a:solidFill>
                  <a:srgbClr val="C00000"/>
                </a:solidFill>
              </a:rPr>
              <a:t>Produc</a:t>
            </a:r>
            <a:r>
              <a:rPr lang="cs-CZ" sz="1400" b="1" dirty="0" smtClean="0">
                <a:solidFill>
                  <a:srgbClr val="C00000"/>
                </a:solidFill>
              </a:rPr>
              <a:t>t</a:t>
            </a:r>
            <a:endParaRPr lang="en-ZA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8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6" grpId="0" animBg="1"/>
      <p:bldP spid="17" grpId="0"/>
      <p:bldP spid="12" grpId="0" animBg="1"/>
      <p:bldP spid="19" grpId="0"/>
      <p:bldP spid="20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Operations</a:t>
            </a:r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553" y="1838075"/>
            <a:ext cx="3741807" cy="348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80" y="836713"/>
            <a:ext cx="2350945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V="1">
            <a:off x="5796136" y="2266713"/>
            <a:ext cx="792088" cy="296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6192180" y="3579525"/>
            <a:ext cx="512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80" y="3181749"/>
            <a:ext cx="1553392" cy="289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95340"/>
            <a:ext cx="1609031" cy="171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>
            <a:stCxn id="3074" idx="1"/>
          </p:cNvCxnSpPr>
          <p:nvPr/>
        </p:nvCxnSpPr>
        <p:spPr>
          <a:xfrm flipH="1" flipV="1">
            <a:off x="1326804" y="2924945"/>
            <a:ext cx="1262749" cy="654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2004567" y="3473369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7" y="4545806"/>
            <a:ext cx="294322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Přímá spojnice se šipkou 19"/>
          <p:cNvCxnSpPr/>
          <p:nvPr/>
        </p:nvCxnSpPr>
        <p:spPr>
          <a:xfrm flipH="1" flipV="1">
            <a:off x="2004567" y="1760340"/>
            <a:ext cx="1262749" cy="654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1095676" y="1340768"/>
            <a:ext cx="1493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See next slide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Pravá složená závorka 15"/>
          <p:cNvSpPr/>
          <p:nvPr/>
        </p:nvSpPr>
        <p:spPr>
          <a:xfrm>
            <a:off x="3491880" y="5409220"/>
            <a:ext cx="251322" cy="12601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3743202" y="5481894"/>
            <a:ext cx="353943" cy="11154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100" b="1" dirty="0" smtClean="0"/>
              <a:t>Bill  of material</a:t>
            </a:r>
            <a:endParaRPr lang="en-US" sz="1100" b="1" dirty="0"/>
          </a:p>
        </p:txBody>
      </p:sp>
      <p:sp>
        <p:nvSpPr>
          <p:cNvPr id="3" name="Šipka doprava 2"/>
          <p:cNvSpPr/>
          <p:nvPr/>
        </p:nvSpPr>
        <p:spPr>
          <a:xfrm>
            <a:off x="2699792" y="1340768"/>
            <a:ext cx="3240360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73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Coordinates</a:t>
            </a:r>
            <a:r>
              <a:rPr lang="cs-CZ" dirty="0" smtClean="0"/>
              <a:t> – </a:t>
            </a:r>
            <a:r>
              <a:rPr lang="cs-CZ" sz="1200" dirty="0" smtClean="0"/>
              <a:t>již bylo prezentováno </a:t>
            </a:r>
            <a:endParaRPr lang="en-ZA" sz="1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ZA" sz="2400" b="1" dirty="0" smtClean="0"/>
              <a:t>Lecturer :</a:t>
            </a:r>
            <a:r>
              <a:rPr lang="en-ZA" sz="2400" dirty="0" smtClean="0"/>
              <a:t> </a:t>
            </a:r>
            <a:r>
              <a:rPr lang="en-ZA" sz="2400" dirty="0" err="1" smtClean="0"/>
              <a:t>Ing.Jaromír</a:t>
            </a:r>
            <a:r>
              <a:rPr lang="en-ZA" sz="2400" dirty="0" smtClean="0"/>
              <a:t> Skorkovský,</a:t>
            </a:r>
            <a:r>
              <a:rPr lang="cs-CZ" sz="2400" dirty="0" smtClean="0"/>
              <a:t> </a:t>
            </a:r>
            <a:r>
              <a:rPr lang="en-ZA" sz="2400" dirty="0" err="1" smtClean="0"/>
              <a:t>CSc</a:t>
            </a:r>
            <a:r>
              <a:rPr lang="en-ZA" sz="2400" dirty="0" smtClean="0"/>
              <a:t>.</a:t>
            </a:r>
          </a:p>
          <a:p>
            <a:pPr lvl="1"/>
            <a:r>
              <a:rPr lang="en-ZA" sz="2400" dirty="0" smtClean="0"/>
              <a:t>Department of Corporate Economy (5th floor)</a:t>
            </a:r>
          </a:p>
          <a:p>
            <a:pPr lvl="1"/>
            <a:r>
              <a:rPr lang="en-ZA" sz="2400" dirty="0" smtClean="0">
                <a:hlinkClick r:id="rId2"/>
              </a:rPr>
              <a:t>miki@econ.muni.cz</a:t>
            </a:r>
            <a:endParaRPr lang="en-ZA" sz="2400" dirty="0" smtClean="0"/>
          </a:p>
          <a:p>
            <a:pPr lvl="1"/>
            <a:r>
              <a:rPr lang="en-ZA" sz="2400" dirty="0" smtClean="0"/>
              <a:t>+420 731113517</a:t>
            </a:r>
          </a:p>
          <a:p>
            <a:r>
              <a:rPr lang="en-ZA" sz="2400" b="1" dirty="0" smtClean="0"/>
              <a:t>Study material : </a:t>
            </a:r>
            <a:r>
              <a:rPr lang="en-ZA" sz="2400" dirty="0" smtClean="0"/>
              <a:t>will be updated regularly (is.muni.cz)</a:t>
            </a:r>
          </a:p>
          <a:p>
            <a:r>
              <a:rPr lang="en-ZA" sz="2400" b="1" dirty="0" smtClean="0"/>
              <a:t>Attendance :</a:t>
            </a:r>
            <a:r>
              <a:rPr lang="en-ZA" sz="2400" dirty="0" smtClean="0"/>
              <a:t> seminar and lectures  are obligatory – see subject specification (is.muni.cz) – first important condition to be  admitted to exam)</a:t>
            </a:r>
          </a:p>
          <a:p>
            <a:r>
              <a:rPr lang="en-ZA" sz="2400" b="1" dirty="0" smtClean="0"/>
              <a:t>Excuses :</a:t>
            </a:r>
            <a:r>
              <a:rPr lang="en-ZA" sz="2400" dirty="0" smtClean="0"/>
              <a:t> if serious reason emerges- only written from is accepted  </a:t>
            </a:r>
          </a:p>
          <a:p>
            <a:r>
              <a:rPr lang="en-ZA" sz="2400" b="1" dirty="0" smtClean="0">
                <a:solidFill>
                  <a:srgbClr val="C00000"/>
                </a:solidFill>
              </a:rPr>
              <a:t>Seminar work </a:t>
            </a:r>
            <a:r>
              <a:rPr lang="cs-CZ" sz="2400" b="1" dirty="0" smtClean="0">
                <a:solidFill>
                  <a:srgbClr val="C00000"/>
                </a:solidFill>
              </a:rPr>
              <a:t>(pouze MKH-RIOP) </a:t>
            </a:r>
            <a:r>
              <a:rPr lang="en-ZA" sz="2400" dirty="0" smtClean="0">
                <a:solidFill>
                  <a:srgbClr val="C00000"/>
                </a:solidFill>
              </a:rPr>
              <a:t>: will assigned after some theory will be presented. Accepted seminar work is the second condition to be  admitted to exam)</a:t>
            </a:r>
            <a:endParaRPr lang="cs-CZ" sz="2400" dirty="0" smtClean="0">
              <a:solidFill>
                <a:srgbClr val="C00000"/>
              </a:solidFill>
            </a:endParaRPr>
          </a:p>
          <a:p>
            <a:r>
              <a:rPr lang="en-ZA" sz="2400" b="1" dirty="0" smtClean="0"/>
              <a:t>Tuition plan : </a:t>
            </a:r>
            <a:r>
              <a:rPr lang="en-ZA" sz="2400" dirty="0" smtClean="0"/>
              <a:t>at the </a:t>
            </a:r>
            <a:r>
              <a:rPr lang="cs-CZ" sz="2400" b="1" dirty="0" smtClean="0">
                <a:solidFill>
                  <a:srgbClr val="FF0000"/>
                </a:solidFill>
              </a:rPr>
              <a:t>end </a:t>
            </a:r>
            <a:r>
              <a:rPr lang="en-ZA" sz="2400" dirty="0" smtClean="0"/>
              <a:t>of this slide show  </a:t>
            </a:r>
          </a:p>
          <a:p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5331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Function block Logistic-simplified</a:t>
            </a:r>
            <a:endParaRPr lang="en-ZA" dirty="0"/>
          </a:p>
        </p:txBody>
      </p:sp>
      <p:sp>
        <p:nvSpPr>
          <p:cNvPr id="5" name="Obdélník 4"/>
          <p:cNvSpPr/>
          <p:nvPr/>
        </p:nvSpPr>
        <p:spPr>
          <a:xfrm>
            <a:off x="559601" y="2951375"/>
            <a:ext cx="1790242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Orders (dependent demand) 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59601" y="3405661"/>
            <a:ext cx="1780018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Forecasts (independent demand</a:t>
            </a:r>
            <a:r>
              <a:rPr lang="cs-CZ" sz="900" b="1" dirty="0" smtClean="0">
                <a:solidFill>
                  <a:schemeClr val="tx1"/>
                </a:solidFill>
              </a:rPr>
              <a:t>)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779912" y="2420888"/>
            <a:ext cx="178001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Inventory Manage</a:t>
            </a:r>
            <a:r>
              <a:rPr lang="cs-CZ" sz="900" b="1" dirty="0" err="1" smtClean="0">
                <a:solidFill>
                  <a:schemeClr val="bg1"/>
                </a:solidFill>
              </a:rPr>
              <a:t>ment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779912" y="2959937"/>
            <a:ext cx="1780018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Inventory Costing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771152" y="3527121"/>
            <a:ext cx="178001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Transportation 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732240" y="2931073"/>
            <a:ext cx="178001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Warehouse Management</a:t>
            </a:r>
            <a:endParaRPr lang="en-US" sz="900" b="1" dirty="0">
              <a:solidFill>
                <a:schemeClr val="bg1"/>
              </a:solidFill>
            </a:endParaRPr>
          </a:p>
        </p:txBody>
      </p:sp>
      <p:cxnSp>
        <p:nvCxnSpPr>
          <p:cNvPr id="12" name="Přímá spojnice se šipkou 11"/>
          <p:cNvCxnSpPr>
            <a:stCxn id="5" idx="3"/>
            <a:endCxn id="13" idx="1"/>
          </p:cNvCxnSpPr>
          <p:nvPr/>
        </p:nvCxnSpPr>
        <p:spPr>
          <a:xfrm>
            <a:off x="2349843" y="3095391"/>
            <a:ext cx="565973" cy="169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2915816" y="2386980"/>
            <a:ext cx="45719" cy="14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2325941" y="3549677"/>
            <a:ext cx="56597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endCxn id="7" idx="1"/>
          </p:cNvCxnSpPr>
          <p:nvPr/>
        </p:nvCxnSpPr>
        <p:spPr>
          <a:xfrm>
            <a:off x="2987824" y="256490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2987824" y="3103953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2987824" y="3671137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ousměrná svislá šipka 23"/>
          <p:cNvSpPr/>
          <p:nvPr/>
        </p:nvSpPr>
        <p:spPr>
          <a:xfrm>
            <a:off x="4669921" y="2708920"/>
            <a:ext cx="45719" cy="242455"/>
          </a:xfrm>
          <a:prstGeom prst="up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ousměrná svislá šipka 24"/>
          <p:cNvSpPr/>
          <p:nvPr/>
        </p:nvSpPr>
        <p:spPr>
          <a:xfrm>
            <a:off x="4661161" y="3284433"/>
            <a:ext cx="45719" cy="242455"/>
          </a:xfrm>
          <a:prstGeom prst="up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6012160" y="2406715"/>
            <a:ext cx="45719" cy="14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Přímá spojnice se šipkou 26"/>
          <p:cNvCxnSpPr/>
          <p:nvPr/>
        </p:nvCxnSpPr>
        <p:spPr>
          <a:xfrm>
            <a:off x="5559930" y="2564904"/>
            <a:ext cx="4522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5559930" y="3114158"/>
            <a:ext cx="4522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>
            <a:off x="5531860" y="3663714"/>
            <a:ext cx="4522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ousměrná vodorovná šipka 30"/>
          <p:cNvSpPr/>
          <p:nvPr/>
        </p:nvSpPr>
        <p:spPr>
          <a:xfrm>
            <a:off x="6057879" y="3003081"/>
            <a:ext cx="674361" cy="144016"/>
          </a:xfrm>
          <a:prstGeom prst="left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ousměrná vodorovná šipka 32"/>
          <p:cNvSpPr/>
          <p:nvPr/>
        </p:nvSpPr>
        <p:spPr>
          <a:xfrm>
            <a:off x="559601" y="4005064"/>
            <a:ext cx="7900831" cy="6480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1187624" y="414443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Will be part of our course regarding ERP system MS Dynamics NAV   </a:t>
            </a:r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975" y="4653136"/>
            <a:ext cx="2142097" cy="156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02" y="4672881"/>
            <a:ext cx="2288182" cy="154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Přímá spojnice 35"/>
          <p:cNvCxnSpPr/>
          <p:nvPr/>
        </p:nvCxnSpPr>
        <p:spPr>
          <a:xfrm>
            <a:off x="3513684" y="5444107"/>
            <a:ext cx="2272361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0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Procedures-simplified</a:t>
            </a:r>
            <a:r>
              <a:rPr lang="cs-CZ" dirty="0" smtClean="0"/>
              <a:t> (feedback)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381250"/>
            <a:ext cx="46101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77050" y="6317629"/>
            <a:ext cx="1449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(modified) : </a:t>
            </a:r>
            <a:r>
              <a:rPr lang="en-ZA" sz="800" b="1" dirty="0" err="1" smtClean="0"/>
              <a:t>dowtsx</a:t>
            </a:r>
            <a:r>
              <a:rPr lang="en-ZA" sz="800" b="1" dirty="0" smtClean="0"/>
              <a:t> </a:t>
            </a:r>
            <a:endParaRPr lang="en-ZA" sz="800" b="1" dirty="0"/>
          </a:p>
        </p:txBody>
      </p:sp>
      <p:sp>
        <p:nvSpPr>
          <p:cNvPr id="5" name="Obdélník 4"/>
          <p:cNvSpPr/>
          <p:nvPr/>
        </p:nvSpPr>
        <p:spPr>
          <a:xfrm>
            <a:off x="2299138" y="2060848"/>
            <a:ext cx="929810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Input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093294" y="2060848"/>
            <a:ext cx="957412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Transformation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817715" y="2060848"/>
            <a:ext cx="104679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Output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8" name="Pravá složená závorka 7"/>
          <p:cNvSpPr/>
          <p:nvPr/>
        </p:nvSpPr>
        <p:spPr>
          <a:xfrm>
            <a:off x="7147685" y="1790952"/>
            <a:ext cx="251322" cy="6300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386462" y="1350002"/>
            <a:ext cx="353943" cy="15119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100" b="1" dirty="0" smtClean="0"/>
              <a:t>Color agenda used later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60260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cs-CZ" dirty="0" smtClean="0"/>
              <a:t>Processing </a:t>
            </a:r>
            <a:r>
              <a:rPr lang="en-ZA" altLang="cs-CZ" sz="1400" dirty="0" smtClean="0"/>
              <a:t>(not organised set of processes, will be presented also as a intro</a:t>
            </a:r>
            <a:r>
              <a:rPr lang="cs-CZ" altLang="cs-CZ" sz="1400" dirty="0" err="1" smtClean="0"/>
              <a:t>duction</a:t>
            </a:r>
            <a:r>
              <a:rPr lang="en-ZA" altLang="cs-CZ" sz="1400" dirty="0" smtClean="0"/>
              <a:t> to project management PWP presentation later) </a:t>
            </a:r>
          </a:p>
        </p:txBody>
      </p:sp>
      <p:sp>
        <p:nvSpPr>
          <p:cNvPr id="11267" name="Obdélník 3"/>
          <p:cNvSpPr>
            <a:spLocks noChangeArrowheads="1"/>
          </p:cNvSpPr>
          <p:nvPr/>
        </p:nvSpPr>
        <p:spPr bwMode="auto">
          <a:xfrm>
            <a:off x="7005638" y="46878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11268" name="Obdélník 8"/>
          <p:cNvSpPr>
            <a:spLocks noChangeArrowheads="1"/>
          </p:cNvSpPr>
          <p:nvPr/>
        </p:nvSpPr>
        <p:spPr bwMode="auto">
          <a:xfrm>
            <a:off x="4233863" y="4699000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</a:p>
        </p:txBody>
      </p:sp>
      <p:sp>
        <p:nvSpPr>
          <p:cNvPr id="11269" name="Obdélník 9"/>
          <p:cNvSpPr>
            <a:spLocks noChangeArrowheads="1"/>
          </p:cNvSpPr>
          <p:nvPr/>
        </p:nvSpPr>
        <p:spPr bwMode="auto">
          <a:xfrm>
            <a:off x="5581650" y="469900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11270" name="Obdélník 10"/>
          <p:cNvSpPr>
            <a:spLocks noChangeArrowheads="1"/>
          </p:cNvSpPr>
          <p:nvPr/>
        </p:nvSpPr>
        <p:spPr bwMode="auto">
          <a:xfrm>
            <a:off x="2808288" y="4687888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Production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1" name="Obdélník 11"/>
          <p:cNvSpPr>
            <a:spLocks noChangeArrowheads="1"/>
          </p:cNvSpPr>
          <p:nvPr/>
        </p:nvSpPr>
        <p:spPr bwMode="auto">
          <a:xfrm>
            <a:off x="2808288" y="2924175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11272" name="Obdélník 12"/>
          <p:cNvSpPr>
            <a:spLocks noChangeArrowheads="1"/>
          </p:cNvSpPr>
          <p:nvPr/>
        </p:nvSpPr>
        <p:spPr bwMode="auto">
          <a:xfrm>
            <a:off x="4233863" y="29241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11273" name="Obdélník 13"/>
          <p:cNvSpPr>
            <a:spLocks noChangeArrowheads="1"/>
          </p:cNvSpPr>
          <p:nvPr/>
        </p:nvSpPr>
        <p:spPr bwMode="auto">
          <a:xfrm>
            <a:off x="5600700" y="2941638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4" name="Obdélník 14"/>
          <p:cNvSpPr>
            <a:spLocks noChangeArrowheads="1"/>
          </p:cNvSpPr>
          <p:nvPr/>
        </p:nvSpPr>
        <p:spPr bwMode="auto">
          <a:xfrm>
            <a:off x="7000875" y="29241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 dirty="0">
                <a:latin typeface="Times New Roman" pitchFamily="18" charset="0"/>
              </a:rPr>
              <a:t> </a:t>
            </a: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9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(Quality  control</a:t>
            </a:r>
            <a:r>
              <a:rPr kumimoji="0" lang="cs-CZ" altLang="cs-CZ" sz="9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kumimoji="0" lang="cs-CZ" altLang="cs-CZ" sz="9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5" name="Obdélník 15"/>
          <p:cNvSpPr>
            <a:spLocks noChangeArrowheads="1"/>
          </p:cNvSpPr>
          <p:nvPr/>
        </p:nvSpPr>
        <p:spPr bwMode="auto">
          <a:xfrm>
            <a:off x="2808288" y="3776663"/>
            <a:ext cx="1150937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Delivery</a:t>
            </a:r>
          </a:p>
        </p:txBody>
      </p:sp>
      <p:sp>
        <p:nvSpPr>
          <p:cNvPr id="11276" name="Obdélník 16"/>
          <p:cNvSpPr>
            <a:spLocks noChangeArrowheads="1"/>
          </p:cNvSpPr>
          <p:nvPr/>
        </p:nvSpPr>
        <p:spPr bwMode="auto">
          <a:xfrm>
            <a:off x="2808288" y="2035175"/>
            <a:ext cx="1150937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11277" name="Obdélník 17"/>
          <p:cNvSpPr>
            <a:spLocks noChangeArrowheads="1"/>
          </p:cNvSpPr>
          <p:nvPr/>
        </p:nvSpPr>
        <p:spPr bwMode="auto">
          <a:xfrm>
            <a:off x="4237038" y="3797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11278" name="Obdélník 18"/>
          <p:cNvSpPr>
            <a:spLocks noChangeArrowheads="1"/>
          </p:cNvSpPr>
          <p:nvPr/>
        </p:nvSpPr>
        <p:spPr bwMode="auto">
          <a:xfrm>
            <a:off x="5595938" y="3797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9" name="Obdélník 19"/>
          <p:cNvSpPr>
            <a:spLocks noChangeArrowheads="1"/>
          </p:cNvSpPr>
          <p:nvPr/>
        </p:nvSpPr>
        <p:spPr bwMode="auto">
          <a:xfrm>
            <a:off x="7005638" y="380841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11280" name="Obdélník 20"/>
          <p:cNvSpPr>
            <a:spLocks noChangeArrowheads="1"/>
          </p:cNvSpPr>
          <p:nvPr/>
        </p:nvSpPr>
        <p:spPr bwMode="auto">
          <a:xfrm>
            <a:off x="4246563" y="19954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81" name="Obdélník 21"/>
          <p:cNvSpPr>
            <a:spLocks noChangeArrowheads="1"/>
          </p:cNvSpPr>
          <p:nvPr/>
        </p:nvSpPr>
        <p:spPr bwMode="auto">
          <a:xfrm>
            <a:off x="5600700" y="5575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11282" name="Obdélník 22"/>
          <p:cNvSpPr>
            <a:spLocks noChangeArrowheads="1"/>
          </p:cNvSpPr>
          <p:nvPr/>
        </p:nvSpPr>
        <p:spPr bwMode="auto">
          <a:xfrm>
            <a:off x="7005638" y="558006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</a:t>
            </a:r>
          </a:p>
        </p:txBody>
      </p:sp>
      <p:sp>
        <p:nvSpPr>
          <p:cNvPr id="11283" name="Obdélník 23"/>
          <p:cNvSpPr>
            <a:spLocks noChangeArrowheads="1"/>
          </p:cNvSpPr>
          <p:nvPr/>
        </p:nvSpPr>
        <p:spPr bwMode="auto">
          <a:xfrm>
            <a:off x="2808288" y="5580063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Finished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84" name="Obdélník 24"/>
          <p:cNvSpPr>
            <a:spLocks noChangeArrowheads="1"/>
          </p:cNvSpPr>
          <p:nvPr/>
        </p:nvSpPr>
        <p:spPr bwMode="auto">
          <a:xfrm>
            <a:off x="4233863" y="558006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85" name="Obdélník 25"/>
          <p:cNvSpPr>
            <a:spLocks noChangeArrowheads="1"/>
          </p:cNvSpPr>
          <p:nvPr/>
        </p:nvSpPr>
        <p:spPr bwMode="auto">
          <a:xfrm>
            <a:off x="5595938" y="202565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11286" name="Obdélník 26"/>
          <p:cNvSpPr>
            <a:spLocks noChangeArrowheads="1"/>
          </p:cNvSpPr>
          <p:nvPr/>
        </p:nvSpPr>
        <p:spPr bwMode="auto">
          <a:xfrm>
            <a:off x="6992938" y="2035175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7000875" y="6428315"/>
            <a:ext cx="1152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</a:t>
            </a:r>
            <a:r>
              <a:rPr lang="cs-CZ" sz="800" b="1" dirty="0" smtClean="0"/>
              <a:t>: Skorkovský</a:t>
            </a:r>
            <a:endParaRPr lang="en-ZA" sz="800" b="1" dirty="0"/>
          </a:p>
        </p:txBody>
      </p:sp>
    </p:spTree>
    <p:extLst>
      <p:ext uri="{BB962C8B-B14F-4D97-AF65-F5344CB8AC3E}">
        <p14:creationId xmlns:p14="http://schemas.microsoft.com/office/powerpoint/2010/main" val="2281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Your main task </a:t>
            </a:r>
            <a:r>
              <a:rPr lang="en-US" altLang="cs-CZ" sz="1400" dirty="0" smtClean="0"/>
              <a:t>(to organize  processes based on business logic)</a:t>
            </a:r>
          </a:p>
        </p:txBody>
      </p:sp>
      <p:sp>
        <p:nvSpPr>
          <p:cNvPr id="12291" name="Obdélník 3"/>
          <p:cNvSpPr>
            <a:spLocks noChangeArrowheads="1"/>
          </p:cNvSpPr>
          <p:nvPr/>
        </p:nvSpPr>
        <p:spPr bwMode="auto">
          <a:xfrm>
            <a:off x="7453313" y="1322388"/>
            <a:ext cx="1152525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12292" name="Obdélník 8"/>
          <p:cNvSpPr>
            <a:spLocks noChangeArrowheads="1"/>
          </p:cNvSpPr>
          <p:nvPr/>
        </p:nvSpPr>
        <p:spPr bwMode="auto">
          <a:xfrm>
            <a:off x="7415213" y="2451100"/>
            <a:ext cx="1152525" cy="711200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cs-CZ" altLang="cs-CZ" sz="1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cs-CZ" altLang="cs-CZ" sz="12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  <a:endParaRPr lang="en-US" altLang="cs-CZ" sz="12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3" name="Obdélník 9"/>
          <p:cNvSpPr>
            <a:spLocks noChangeArrowheads="1"/>
          </p:cNvSpPr>
          <p:nvPr/>
        </p:nvSpPr>
        <p:spPr bwMode="auto">
          <a:xfrm>
            <a:off x="4552950" y="3430588"/>
            <a:ext cx="1152525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endParaRPr lang="cs-CZ" altLang="cs-CZ" sz="1200" b="1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</a:pPr>
            <a:r>
              <a:rPr lang="cs-CZ" altLang="cs-CZ" sz="1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12294" name="Obdélník 10"/>
          <p:cNvSpPr>
            <a:spLocks noChangeArrowheads="1"/>
          </p:cNvSpPr>
          <p:nvPr/>
        </p:nvSpPr>
        <p:spPr bwMode="auto">
          <a:xfrm>
            <a:off x="3163888" y="2463800"/>
            <a:ext cx="1152525" cy="719138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Production</a:t>
            </a:r>
            <a:r>
              <a:rPr kumimoji="0" lang="cs-CZ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5" name="Obdélník 11"/>
          <p:cNvSpPr>
            <a:spLocks noChangeArrowheads="1"/>
          </p:cNvSpPr>
          <p:nvPr/>
        </p:nvSpPr>
        <p:spPr bwMode="auto">
          <a:xfrm>
            <a:off x="1712913" y="2466975"/>
            <a:ext cx="1152525" cy="720725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12296" name="Obdélník 12"/>
          <p:cNvSpPr>
            <a:spLocks noChangeArrowheads="1"/>
          </p:cNvSpPr>
          <p:nvPr/>
        </p:nvSpPr>
        <p:spPr bwMode="auto">
          <a:xfrm>
            <a:off x="1714500" y="3406775"/>
            <a:ext cx="1152525" cy="720725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12297" name="Obdélník 13"/>
          <p:cNvSpPr>
            <a:spLocks noChangeArrowheads="1"/>
          </p:cNvSpPr>
          <p:nvPr/>
        </p:nvSpPr>
        <p:spPr bwMode="auto">
          <a:xfrm>
            <a:off x="5973763" y="2457450"/>
            <a:ext cx="1150937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</a:pPr>
            <a:r>
              <a:rPr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</a:pPr>
            <a:endParaRPr lang="cs-CZ" altLang="cs-CZ" sz="12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8" name="Obdélník 14"/>
          <p:cNvSpPr>
            <a:spLocks noChangeArrowheads="1"/>
          </p:cNvSpPr>
          <p:nvPr/>
        </p:nvSpPr>
        <p:spPr bwMode="auto">
          <a:xfrm>
            <a:off x="7415213" y="4387850"/>
            <a:ext cx="1152525" cy="7191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 dirty="0">
                <a:latin typeface="Times New Roman" pitchFamily="18" charset="0"/>
              </a:rPr>
              <a:t> </a:t>
            </a: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9" name="Obdélník 15"/>
          <p:cNvSpPr>
            <a:spLocks noChangeArrowheads="1"/>
          </p:cNvSpPr>
          <p:nvPr/>
        </p:nvSpPr>
        <p:spPr bwMode="auto">
          <a:xfrm>
            <a:off x="4564063" y="4416425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Shipment</a:t>
            </a:r>
          </a:p>
        </p:txBody>
      </p:sp>
      <p:sp>
        <p:nvSpPr>
          <p:cNvPr id="12300" name="Obdélník 16"/>
          <p:cNvSpPr>
            <a:spLocks noChangeArrowheads="1"/>
          </p:cNvSpPr>
          <p:nvPr/>
        </p:nvSpPr>
        <p:spPr bwMode="auto">
          <a:xfrm>
            <a:off x="7453313" y="3406775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12301" name="Obdélník 17"/>
          <p:cNvSpPr>
            <a:spLocks noChangeArrowheads="1"/>
          </p:cNvSpPr>
          <p:nvPr/>
        </p:nvSpPr>
        <p:spPr bwMode="auto">
          <a:xfrm>
            <a:off x="3160713" y="1322388"/>
            <a:ext cx="1150937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12302" name="Obdélník 18"/>
          <p:cNvSpPr>
            <a:spLocks noChangeArrowheads="1"/>
          </p:cNvSpPr>
          <p:nvPr/>
        </p:nvSpPr>
        <p:spPr bwMode="auto">
          <a:xfrm>
            <a:off x="1703388" y="13716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  <a:b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(demand)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3" name="Obdélník 19"/>
          <p:cNvSpPr>
            <a:spLocks noChangeArrowheads="1"/>
          </p:cNvSpPr>
          <p:nvPr/>
        </p:nvSpPr>
        <p:spPr bwMode="auto">
          <a:xfrm>
            <a:off x="4552950" y="1349375"/>
            <a:ext cx="1152525" cy="7191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12304" name="Obdélník 20"/>
          <p:cNvSpPr>
            <a:spLocks noChangeArrowheads="1"/>
          </p:cNvSpPr>
          <p:nvPr/>
        </p:nvSpPr>
        <p:spPr bwMode="auto">
          <a:xfrm>
            <a:off x="5973763" y="1331913"/>
            <a:ext cx="1150937" cy="720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5" name="Obdélník 21"/>
          <p:cNvSpPr>
            <a:spLocks noChangeArrowheads="1"/>
          </p:cNvSpPr>
          <p:nvPr/>
        </p:nvSpPr>
        <p:spPr bwMode="auto">
          <a:xfrm>
            <a:off x="5973763" y="4387850"/>
            <a:ext cx="1150937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12306" name="Obdélník 22"/>
          <p:cNvSpPr>
            <a:spLocks noChangeArrowheads="1"/>
          </p:cNvSpPr>
          <p:nvPr/>
        </p:nvSpPr>
        <p:spPr bwMode="auto">
          <a:xfrm>
            <a:off x="1677988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Customer </a:t>
            </a:r>
          </a:p>
        </p:txBody>
      </p:sp>
      <p:sp>
        <p:nvSpPr>
          <p:cNvPr id="12307" name="Obdélník 23"/>
          <p:cNvSpPr>
            <a:spLocks noChangeArrowheads="1"/>
          </p:cNvSpPr>
          <p:nvPr/>
        </p:nvSpPr>
        <p:spPr bwMode="auto">
          <a:xfrm>
            <a:off x="5981700" y="3406775"/>
            <a:ext cx="1150938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cs-CZ" altLang="cs-CZ" sz="1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n-ZA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Finished </a:t>
            </a:r>
          </a:p>
          <a:p>
            <a:pPr algn="ctr">
              <a:spcBef>
                <a:spcPct val="0"/>
              </a:spcBef>
            </a:pPr>
            <a:r>
              <a:rPr lang="en-ZA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</a:pPr>
            <a:r>
              <a:rPr lang="en-ZA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 algn="ctr">
              <a:spcBef>
                <a:spcPct val="0"/>
              </a:spcBef>
            </a:pPr>
            <a:endParaRPr lang="cs-CZ" altLang="cs-CZ" sz="12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8" name="Obdélník 24"/>
          <p:cNvSpPr>
            <a:spLocks noChangeArrowheads="1"/>
          </p:cNvSpPr>
          <p:nvPr/>
        </p:nvSpPr>
        <p:spPr bwMode="auto">
          <a:xfrm>
            <a:off x="4552950" y="2446338"/>
            <a:ext cx="1152525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endParaRPr kumimoji="0" lang="cs-CZ" altLang="cs-CZ" sz="12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9" name="Obdélník 25"/>
          <p:cNvSpPr>
            <a:spLocks noChangeArrowheads="1"/>
          </p:cNvSpPr>
          <p:nvPr/>
        </p:nvSpPr>
        <p:spPr bwMode="auto">
          <a:xfrm>
            <a:off x="3136900" y="5408613"/>
            <a:ext cx="1152525" cy="7191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12310" name="Obdélník 26"/>
          <p:cNvSpPr>
            <a:spLocks noChangeArrowheads="1"/>
          </p:cNvSpPr>
          <p:nvPr/>
        </p:nvSpPr>
        <p:spPr bwMode="auto">
          <a:xfrm>
            <a:off x="4552950" y="5394325"/>
            <a:ext cx="1152525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11" name="Obdélník 27"/>
          <p:cNvSpPr>
            <a:spLocks noChangeArrowheads="1"/>
          </p:cNvSpPr>
          <p:nvPr/>
        </p:nvSpPr>
        <p:spPr bwMode="auto">
          <a:xfrm>
            <a:off x="3184525" y="4373563"/>
            <a:ext cx="1150938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12" name="Obdélník 28"/>
          <p:cNvSpPr>
            <a:spLocks noChangeArrowheads="1"/>
          </p:cNvSpPr>
          <p:nvPr/>
        </p:nvSpPr>
        <p:spPr bwMode="auto">
          <a:xfrm>
            <a:off x="3184525" y="3430588"/>
            <a:ext cx="1150938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13" name="Obdélník 30"/>
          <p:cNvSpPr>
            <a:spLocks noChangeArrowheads="1"/>
          </p:cNvSpPr>
          <p:nvPr/>
        </p:nvSpPr>
        <p:spPr bwMode="auto">
          <a:xfrm>
            <a:off x="1712913" y="4360863"/>
            <a:ext cx="1152525" cy="7191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ZA" altLang="cs-CZ" sz="12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Payment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Vendor </a:t>
            </a: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cxnSp>
        <p:nvCxnSpPr>
          <p:cNvPr id="12314" name="Přímá spojnice se šipkou 4"/>
          <p:cNvCxnSpPr>
            <a:cxnSpLocks noChangeShapeType="1"/>
            <a:stCxn id="12302" idx="3"/>
          </p:cNvCxnSpPr>
          <p:nvPr/>
        </p:nvCxnSpPr>
        <p:spPr bwMode="auto">
          <a:xfrm>
            <a:off x="2855913" y="1731963"/>
            <a:ext cx="3286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5" name="Přímá spojnice se šipkou 31"/>
          <p:cNvCxnSpPr>
            <a:cxnSpLocks noChangeShapeType="1"/>
          </p:cNvCxnSpPr>
          <p:nvPr/>
        </p:nvCxnSpPr>
        <p:spPr bwMode="auto">
          <a:xfrm flipV="1">
            <a:off x="4311650" y="1789113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6" name="Přímá spojnice se šipkou 32"/>
          <p:cNvCxnSpPr>
            <a:cxnSpLocks noChangeShapeType="1"/>
          </p:cNvCxnSpPr>
          <p:nvPr/>
        </p:nvCxnSpPr>
        <p:spPr bwMode="auto">
          <a:xfrm flipV="1">
            <a:off x="5716588" y="1773238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7" name="Přímá spojnice se šipkou 33"/>
          <p:cNvCxnSpPr>
            <a:cxnSpLocks noChangeShapeType="1"/>
            <a:stCxn id="12304" idx="3"/>
            <a:endCxn id="12291" idx="1"/>
          </p:cNvCxnSpPr>
          <p:nvPr/>
        </p:nvCxnSpPr>
        <p:spPr bwMode="auto">
          <a:xfrm flipV="1">
            <a:off x="7124700" y="1682750"/>
            <a:ext cx="328613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8" name="Přímá spojnice se šipkou 39"/>
          <p:cNvCxnSpPr>
            <a:cxnSpLocks noChangeShapeType="1"/>
            <a:stCxn id="12291" idx="2"/>
          </p:cNvCxnSpPr>
          <p:nvPr/>
        </p:nvCxnSpPr>
        <p:spPr bwMode="auto">
          <a:xfrm>
            <a:off x="8029575" y="2043113"/>
            <a:ext cx="0" cy="403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9" name="Přímá spojnice se šipkou 43"/>
          <p:cNvCxnSpPr>
            <a:cxnSpLocks noChangeShapeType="1"/>
          </p:cNvCxnSpPr>
          <p:nvPr/>
        </p:nvCxnSpPr>
        <p:spPr bwMode="auto">
          <a:xfrm flipH="1">
            <a:off x="7124700" y="2791691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0" name="Přímá spojnice se šipkou 45"/>
          <p:cNvCxnSpPr>
            <a:cxnSpLocks noChangeShapeType="1"/>
          </p:cNvCxnSpPr>
          <p:nvPr/>
        </p:nvCxnSpPr>
        <p:spPr bwMode="auto">
          <a:xfrm flipH="1">
            <a:off x="5676900" y="2827338"/>
            <a:ext cx="319088" cy="0"/>
          </a:xfrm>
          <a:prstGeom prst="straightConnector1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21" name="Přímá spojnice se šipkou 46"/>
          <p:cNvCxnSpPr>
            <a:cxnSpLocks noChangeShapeType="1"/>
          </p:cNvCxnSpPr>
          <p:nvPr/>
        </p:nvCxnSpPr>
        <p:spPr bwMode="auto">
          <a:xfrm flipH="1">
            <a:off x="4289425" y="2827338"/>
            <a:ext cx="2635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2" name="Přímá spojnice se šipkou 47"/>
          <p:cNvCxnSpPr>
            <a:cxnSpLocks noChangeShapeType="1"/>
          </p:cNvCxnSpPr>
          <p:nvPr/>
        </p:nvCxnSpPr>
        <p:spPr bwMode="auto">
          <a:xfrm flipH="1">
            <a:off x="2860675" y="2827338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3" name="Přímá spojnice se šipkou 53"/>
          <p:cNvCxnSpPr>
            <a:cxnSpLocks noChangeShapeType="1"/>
          </p:cNvCxnSpPr>
          <p:nvPr/>
        </p:nvCxnSpPr>
        <p:spPr bwMode="auto">
          <a:xfrm>
            <a:off x="2305050" y="3167063"/>
            <a:ext cx="0" cy="2428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4" name="Přímá spojnice se šipkou 55"/>
          <p:cNvCxnSpPr>
            <a:cxnSpLocks noChangeShapeType="1"/>
          </p:cNvCxnSpPr>
          <p:nvPr/>
        </p:nvCxnSpPr>
        <p:spPr bwMode="auto">
          <a:xfrm>
            <a:off x="2878930" y="3749386"/>
            <a:ext cx="3286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5" name="Přímá spojnice se šipkou 56"/>
          <p:cNvCxnSpPr>
            <a:cxnSpLocks noChangeShapeType="1"/>
          </p:cNvCxnSpPr>
          <p:nvPr/>
        </p:nvCxnSpPr>
        <p:spPr bwMode="auto">
          <a:xfrm flipV="1">
            <a:off x="4335463" y="3762375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6" name="Přímá spojnice se šipkou 57"/>
          <p:cNvCxnSpPr>
            <a:cxnSpLocks noChangeShapeType="1"/>
          </p:cNvCxnSpPr>
          <p:nvPr/>
        </p:nvCxnSpPr>
        <p:spPr bwMode="auto">
          <a:xfrm flipV="1">
            <a:off x="5705475" y="3757612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7" name="Přímá spojnice se šipkou 58"/>
          <p:cNvCxnSpPr>
            <a:cxnSpLocks noChangeShapeType="1"/>
          </p:cNvCxnSpPr>
          <p:nvPr/>
        </p:nvCxnSpPr>
        <p:spPr bwMode="auto">
          <a:xfrm flipV="1">
            <a:off x="7132638" y="3752850"/>
            <a:ext cx="328612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8" name="Přímá spojnice se šipkou 59"/>
          <p:cNvCxnSpPr>
            <a:cxnSpLocks noChangeShapeType="1"/>
          </p:cNvCxnSpPr>
          <p:nvPr/>
        </p:nvCxnSpPr>
        <p:spPr bwMode="auto">
          <a:xfrm>
            <a:off x="8029575" y="4117975"/>
            <a:ext cx="0" cy="242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9" name="Přímá spojnice se šipkou 60"/>
          <p:cNvCxnSpPr>
            <a:cxnSpLocks noChangeShapeType="1"/>
          </p:cNvCxnSpPr>
          <p:nvPr/>
        </p:nvCxnSpPr>
        <p:spPr bwMode="auto">
          <a:xfrm flipH="1">
            <a:off x="7113588" y="4733925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0" name="Přímá spojnice se šipkou 61"/>
          <p:cNvCxnSpPr>
            <a:cxnSpLocks noChangeShapeType="1"/>
          </p:cNvCxnSpPr>
          <p:nvPr/>
        </p:nvCxnSpPr>
        <p:spPr bwMode="auto">
          <a:xfrm flipH="1">
            <a:off x="5718175" y="4748213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1" name="Přímá spojnice se šipkou 62"/>
          <p:cNvCxnSpPr>
            <a:cxnSpLocks noChangeShapeType="1"/>
          </p:cNvCxnSpPr>
          <p:nvPr/>
        </p:nvCxnSpPr>
        <p:spPr bwMode="auto">
          <a:xfrm flipH="1">
            <a:off x="4311650" y="4730823"/>
            <a:ext cx="2809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2" name="Přímá spojnice se šipkou 63"/>
          <p:cNvCxnSpPr>
            <a:cxnSpLocks noChangeShapeType="1"/>
          </p:cNvCxnSpPr>
          <p:nvPr/>
        </p:nvCxnSpPr>
        <p:spPr bwMode="auto">
          <a:xfrm flipH="1">
            <a:off x="2901950" y="474345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3" name="Přímá spojnice se šipkou 64"/>
          <p:cNvCxnSpPr>
            <a:cxnSpLocks noChangeShapeType="1"/>
          </p:cNvCxnSpPr>
          <p:nvPr/>
        </p:nvCxnSpPr>
        <p:spPr bwMode="auto">
          <a:xfrm>
            <a:off x="2316163" y="5106988"/>
            <a:ext cx="0" cy="244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4" name="Přímá spojnice se šipkou 65"/>
          <p:cNvCxnSpPr>
            <a:cxnSpLocks noChangeShapeType="1"/>
          </p:cNvCxnSpPr>
          <p:nvPr/>
        </p:nvCxnSpPr>
        <p:spPr bwMode="auto">
          <a:xfrm>
            <a:off x="2830513" y="5734050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5" name="Přímá spojnice se šipkou 66"/>
          <p:cNvCxnSpPr>
            <a:cxnSpLocks noChangeShapeType="1"/>
          </p:cNvCxnSpPr>
          <p:nvPr/>
        </p:nvCxnSpPr>
        <p:spPr bwMode="auto">
          <a:xfrm>
            <a:off x="4268788" y="5754688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Obdélník 1"/>
          <p:cNvSpPr/>
          <p:nvPr/>
        </p:nvSpPr>
        <p:spPr>
          <a:xfrm>
            <a:off x="6156176" y="5661248"/>
            <a:ext cx="957412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Transformation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6156176" y="6007038"/>
            <a:ext cx="929810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Input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50" name="Obdélník 49"/>
          <p:cNvSpPr/>
          <p:nvPr/>
        </p:nvSpPr>
        <p:spPr>
          <a:xfrm>
            <a:off x="7197618" y="5661248"/>
            <a:ext cx="104679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Output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51" name="Obdélník 50"/>
          <p:cNvSpPr/>
          <p:nvPr/>
        </p:nvSpPr>
        <p:spPr>
          <a:xfrm>
            <a:off x="7217462" y="6007038"/>
            <a:ext cx="1026946" cy="2160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chemeClr val="tx1"/>
                </a:solidFill>
              </a:rPr>
              <a:t>Control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3" name="Pravá složená závorka 2"/>
          <p:cNvSpPr/>
          <p:nvPr/>
        </p:nvSpPr>
        <p:spPr>
          <a:xfrm>
            <a:off x="8316416" y="5517232"/>
            <a:ext cx="251322" cy="7058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8567738" y="5589906"/>
            <a:ext cx="353943" cy="5251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100" dirty="0" smtClean="0"/>
              <a:t>Agenda</a:t>
            </a:r>
            <a:endParaRPr lang="cs-CZ" sz="1100" dirty="0"/>
          </a:p>
        </p:txBody>
      </p:sp>
      <p:sp>
        <p:nvSpPr>
          <p:cNvPr id="54" name="Obdélník 53"/>
          <p:cNvSpPr/>
          <p:nvPr/>
        </p:nvSpPr>
        <p:spPr>
          <a:xfrm>
            <a:off x="6156176" y="6375462"/>
            <a:ext cx="929810" cy="2160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   </a:t>
            </a:r>
            <a:r>
              <a:rPr lang="cs-CZ" sz="1000" b="1" dirty="0" err="1" smtClean="0">
                <a:solidFill>
                  <a:schemeClr val="bg1"/>
                </a:solidFill>
              </a:rPr>
              <a:t>Logistics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7667968" y="6470960"/>
            <a:ext cx="1152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</a:t>
            </a:r>
            <a:r>
              <a:rPr lang="cs-CZ" sz="800" b="1" dirty="0" smtClean="0"/>
              <a:t>: Skorkovský</a:t>
            </a:r>
            <a:endParaRPr lang="en-ZA" sz="800" b="1" dirty="0"/>
          </a:p>
        </p:txBody>
      </p:sp>
    </p:spTree>
    <p:extLst>
      <p:ext uri="{BB962C8B-B14F-4D97-AF65-F5344CB8AC3E}">
        <p14:creationId xmlns:p14="http://schemas.microsoft.com/office/powerpoint/2010/main" val="34726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cs-CZ" dirty="0" smtClean="0"/>
              <a:t>Your main task </a:t>
            </a:r>
            <a:r>
              <a:rPr lang="en-ZA" altLang="cs-CZ" sz="1400" dirty="0" smtClean="0"/>
              <a:t>(possible problems, bottlenecks, undesirable effects..) </a:t>
            </a:r>
          </a:p>
        </p:txBody>
      </p:sp>
      <p:sp>
        <p:nvSpPr>
          <p:cNvPr id="13315" name="Obdélník 3"/>
          <p:cNvSpPr>
            <a:spLocks noChangeArrowheads="1"/>
          </p:cNvSpPr>
          <p:nvPr/>
        </p:nvSpPr>
        <p:spPr bwMode="auto">
          <a:xfrm>
            <a:off x="7453313" y="13223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13316" name="Obdélník 8"/>
          <p:cNvSpPr>
            <a:spLocks noChangeArrowheads="1"/>
          </p:cNvSpPr>
          <p:nvPr/>
        </p:nvSpPr>
        <p:spPr bwMode="auto">
          <a:xfrm>
            <a:off x="7415213" y="2451100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</a:p>
        </p:txBody>
      </p:sp>
      <p:sp>
        <p:nvSpPr>
          <p:cNvPr id="13317" name="Obdélník 9"/>
          <p:cNvSpPr>
            <a:spLocks noChangeArrowheads="1"/>
          </p:cNvSpPr>
          <p:nvPr/>
        </p:nvSpPr>
        <p:spPr bwMode="auto">
          <a:xfrm>
            <a:off x="4487069" y="336602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13318" name="Obdélník 10"/>
          <p:cNvSpPr>
            <a:spLocks noChangeArrowheads="1"/>
          </p:cNvSpPr>
          <p:nvPr/>
        </p:nvSpPr>
        <p:spPr bwMode="auto">
          <a:xfrm>
            <a:off x="3163888" y="246380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Production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19" name="Obdélník 11"/>
          <p:cNvSpPr>
            <a:spLocks noChangeArrowheads="1"/>
          </p:cNvSpPr>
          <p:nvPr/>
        </p:nvSpPr>
        <p:spPr bwMode="auto">
          <a:xfrm>
            <a:off x="1712913" y="24669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13320" name="Obdélník 12"/>
          <p:cNvSpPr>
            <a:spLocks noChangeArrowheads="1"/>
          </p:cNvSpPr>
          <p:nvPr/>
        </p:nvSpPr>
        <p:spPr bwMode="auto">
          <a:xfrm>
            <a:off x="1714500" y="34067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13321" name="Obdélník 13"/>
          <p:cNvSpPr>
            <a:spLocks noChangeArrowheads="1"/>
          </p:cNvSpPr>
          <p:nvPr/>
        </p:nvSpPr>
        <p:spPr bwMode="auto">
          <a:xfrm>
            <a:off x="5973763" y="2457450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22" name="Obdélník 14"/>
          <p:cNvSpPr>
            <a:spLocks noChangeArrowheads="1"/>
          </p:cNvSpPr>
          <p:nvPr/>
        </p:nvSpPr>
        <p:spPr bwMode="auto">
          <a:xfrm>
            <a:off x="7415213" y="438785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</a:p>
        </p:txBody>
      </p:sp>
      <p:sp>
        <p:nvSpPr>
          <p:cNvPr id="13323" name="Obdélník 15"/>
          <p:cNvSpPr>
            <a:spLocks noChangeArrowheads="1"/>
          </p:cNvSpPr>
          <p:nvPr/>
        </p:nvSpPr>
        <p:spPr bwMode="auto">
          <a:xfrm>
            <a:off x="4564063" y="4416425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Shipment</a:t>
            </a:r>
          </a:p>
        </p:txBody>
      </p:sp>
      <p:sp>
        <p:nvSpPr>
          <p:cNvPr id="13324" name="Obdélník 16"/>
          <p:cNvSpPr>
            <a:spLocks noChangeArrowheads="1"/>
          </p:cNvSpPr>
          <p:nvPr/>
        </p:nvSpPr>
        <p:spPr bwMode="auto">
          <a:xfrm>
            <a:off x="7453313" y="3406775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13325" name="Obdélník 17"/>
          <p:cNvSpPr>
            <a:spLocks noChangeArrowheads="1"/>
          </p:cNvSpPr>
          <p:nvPr/>
        </p:nvSpPr>
        <p:spPr bwMode="auto">
          <a:xfrm>
            <a:off x="3160713" y="1322388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13326" name="Obdélník 18"/>
          <p:cNvSpPr>
            <a:spLocks noChangeArrowheads="1"/>
          </p:cNvSpPr>
          <p:nvPr/>
        </p:nvSpPr>
        <p:spPr bwMode="auto">
          <a:xfrm>
            <a:off x="1703388" y="13716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27" name="Obdélník 19"/>
          <p:cNvSpPr>
            <a:spLocks noChangeArrowheads="1"/>
          </p:cNvSpPr>
          <p:nvPr/>
        </p:nvSpPr>
        <p:spPr bwMode="auto">
          <a:xfrm>
            <a:off x="4552950" y="1349375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13328" name="Obdélník 20"/>
          <p:cNvSpPr>
            <a:spLocks noChangeArrowheads="1"/>
          </p:cNvSpPr>
          <p:nvPr/>
        </p:nvSpPr>
        <p:spPr bwMode="auto">
          <a:xfrm>
            <a:off x="5973763" y="1331913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29" name="Obdélník 21"/>
          <p:cNvSpPr>
            <a:spLocks noChangeArrowheads="1"/>
          </p:cNvSpPr>
          <p:nvPr/>
        </p:nvSpPr>
        <p:spPr bwMode="auto">
          <a:xfrm>
            <a:off x="5973763" y="4387850"/>
            <a:ext cx="1150937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13330" name="Obdélník 22"/>
          <p:cNvSpPr>
            <a:spLocks noChangeArrowheads="1"/>
          </p:cNvSpPr>
          <p:nvPr/>
        </p:nvSpPr>
        <p:spPr bwMode="auto">
          <a:xfrm>
            <a:off x="1677988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Customer </a:t>
            </a:r>
          </a:p>
        </p:txBody>
      </p:sp>
      <p:sp>
        <p:nvSpPr>
          <p:cNvPr id="13331" name="Obdélník 23"/>
          <p:cNvSpPr>
            <a:spLocks noChangeArrowheads="1"/>
          </p:cNvSpPr>
          <p:nvPr/>
        </p:nvSpPr>
        <p:spPr bwMode="auto">
          <a:xfrm>
            <a:off x="5981700" y="3406775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Finished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2" name="Obdélník 24"/>
          <p:cNvSpPr>
            <a:spLocks noChangeArrowheads="1"/>
          </p:cNvSpPr>
          <p:nvPr/>
        </p:nvSpPr>
        <p:spPr bwMode="auto">
          <a:xfrm>
            <a:off x="4552950" y="244633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3" name="Obdélník 25"/>
          <p:cNvSpPr>
            <a:spLocks noChangeArrowheads="1"/>
          </p:cNvSpPr>
          <p:nvPr/>
        </p:nvSpPr>
        <p:spPr bwMode="auto">
          <a:xfrm>
            <a:off x="3136900" y="5408613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13334" name="Obdélník 26"/>
          <p:cNvSpPr>
            <a:spLocks noChangeArrowheads="1"/>
          </p:cNvSpPr>
          <p:nvPr/>
        </p:nvSpPr>
        <p:spPr bwMode="auto">
          <a:xfrm>
            <a:off x="4552950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</a:p>
        </p:txBody>
      </p:sp>
      <p:sp>
        <p:nvSpPr>
          <p:cNvPr id="13335" name="Obdélník 27"/>
          <p:cNvSpPr>
            <a:spLocks noChangeArrowheads="1"/>
          </p:cNvSpPr>
          <p:nvPr/>
        </p:nvSpPr>
        <p:spPr bwMode="auto">
          <a:xfrm>
            <a:off x="3184525" y="4373563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6" name="Obdélník 28"/>
          <p:cNvSpPr>
            <a:spLocks noChangeArrowheads="1"/>
          </p:cNvSpPr>
          <p:nvPr/>
        </p:nvSpPr>
        <p:spPr bwMode="auto">
          <a:xfrm>
            <a:off x="3184525" y="3430588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7" name="Obdélník 30"/>
          <p:cNvSpPr>
            <a:spLocks noChangeArrowheads="1"/>
          </p:cNvSpPr>
          <p:nvPr/>
        </p:nvSpPr>
        <p:spPr bwMode="auto">
          <a:xfrm>
            <a:off x="1712913" y="4360863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Vendor </a:t>
            </a:r>
          </a:p>
        </p:txBody>
      </p:sp>
      <p:cxnSp>
        <p:nvCxnSpPr>
          <p:cNvPr id="13338" name="Přímá spojnice se šipkou 4"/>
          <p:cNvCxnSpPr>
            <a:cxnSpLocks noChangeShapeType="1"/>
            <a:stCxn id="13326" idx="3"/>
          </p:cNvCxnSpPr>
          <p:nvPr/>
        </p:nvCxnSpPr>
        <p:spPr bwMode="auto">
          <a:xfrm>
            <a:off x="2855913" y="1731963"/>
            <a:ext cx="3286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9" name="Přímá spojnice se šipkou 31"/>
          <p:cNvCxnSpPr>
            <a:cxnSpLocks noChangeShapeType="1"/>
          </p:cNvCxnSpPr>
          <p:nvPr/>
        </p:nvCxnSpPr>
        <p:spPr bwMode="auto">
          <a:xfrm flipV="1">
            <a:off x="4311650" y="1789113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0" name="Přímá spojnice se šipkou 32"/>
          <p:cNvCxnSpPr>
            <a:cxnSpLocks noChangeShapeType="1"/>
          </p:cNvCxnSpPr>
          <p:nvPr/>
        </p:nvCxnSpPr>
        <p:spPr bwMode="auto">
          <a:xfrm flipV="1">
            <a:off x="5716588" y="1773238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1" name="Přímá spojnice se šipkou 33"/>
          <p:cNvCxnSpPr>
            <a:cxnSpLocks noChangeShapeType="1"/>
            <a:stCxn id="13328" idx="3"/>
            <a:endCxn id="13315" idx="1"/>
          </p:cNvCxnSpPr>
          <p:nvPr/>
        </p:nvCxnSpPr>
        <p:spPr bwMode="auto">
          <a:xfrm flipV="1">
            <a:off x="7124700" y="1682750"/>
            <a:ext cx="328613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2" name="Přímá spojnice se šipkou 39"/>
          <p:cNvCxnSpPr>
            <a:cxnSpLocks noChangeShapeType="1"/>
            <a:stCxn id="13315" idx="2"/>
          </p:cNvCxnSpPr>
          <p:nvPr/>
        </p:nvCxnSpPr>
        <p:spPr bwMode="auto">
          <a:xfrm>
            <a:off x="8029575" y="2043113"/>
            <a:ext cx="0" cy="403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3" name="Přímá spojnice se šipkou 43"/>
          <p:cNvCxnSpPr>
            <a:cxnSpLocks noChangeShapeType="1"/>
          </p:cNvCxnSpPr>
          <p:nvPr/>
        </p:nvCxnSpPr>
        <p:spPr bwMode="auto">
          <a:xfrm flipH="1">
            <a:off x="7132638" y="265430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4" name="Přímá spojnice se šipkou 45"/>
          <p:cNvCxnSpPr>
            <a:cxnSpLocks noChangeShapeType="1"/>
          </p:cNvCxnSpPr>
          <p:nvPr/>
        </p:nvCxnSpPr>
        <p:spPr bwMode="auto">
          <a:xfrm flipH="1">
            <a:off x="5676900" y="2997200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5" name="Přímá spojnice se šipkou 46"/>
          <p:cNvCxnSpPr>
            <a:cxnSpLocks noChangeShapeType="1"/>
          </p:cNvCxnSpPr>
          <p:nvPr/>
        </p:nvCxnSpPr>
        <p:spPr bwMode="auto">
          <a:xfrm flipH="1">
            <a:off x="4289425" y="2997200"/>
            <a:ext cx="2635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6" name="Přímá spojnice se šipkou 47"/>
          <p:cNvCxnSpPr>
            <a:cxnSpLocks noChangeShapeType="1"/>
          </p:cNvCxnSpPr>
          <p:nvPr/>
        </p:nvCxnSpPr>
        <p:spPr bwMode="auto">
          <a:xfrm flipH="1">
            <a:off x="2860675" y="2827338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7" name="Přímá spojnice se šipkou 53"/>
          <p:cNvCxnSpPr>
            <a:cxnSpLocks noChangeShapeType="1"/>
          </p:cNvCxnSpPr>
          <p:nvPr/>
        </p:nvCxnSpPr>
        <p:spPr bwMode="auto">
          <a:xfrm>
            <a:off x="2305050" y="3167063"/>
            <a:ext cx="0" cy="2428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8" name="Přímá spojnice se šipkou 55"/>
          <p:cNvCxnSpPr>
            <a:cxnSpLocks noChangeShapeType="1"/>
          </p:cNvCxnSpPr>
          <p:nvPr/>
        </p:nvCxnSpPr>
        <p:spPr bwMode="auto">
          <a:xfrm>
            <a:off x="2901950" y="3644900"/>
            <a:ext cx="3286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9" name="Přímá spojnice se šipkou 56"/>
          <p:cNvCxnSpPr>
            <a:cxnSpLocks noChangeShapeType="1"/>
          </p:cNvCxnSpPr>
          <p:nvPr/>
        </p:nvCxnSpPr>
        <p:spPr bwMode="auto">
          <a:xfrm flipV="1">
            <a:off x="4344988" y="3613150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0" name="Přímá spojnice se šipkou 57"/>
          <p:cNvCxnSpPr>
            <a:cxnSpLocks noChangeShapeType="1"/>
          </p:cNvCxnSpPr>
          <p:nvPr/>
        </p:nvCxnSpPr>
        <p:spPr bwMode="auto">
          <a:xfrm flipV="1">
            <a:off x="5738813" y="3646488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1" name="Přímá spojnice se šipkou 58"/>
          <p:cNvCxnSpPr>
            <a:cxnSpLocks noChangeShapeType="1"/>
          </p:cNvCxnSpPr>
          <p:nvPr/>
        </p:nvCxnSpPr>
        <p:spPr bwMode="auto">
          <a:xfrm flipV="1">
            <a:off x="7132638" y="3752850"/>
            <a:ext cx="328612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2" name="Přímá spojnice se šipkou 59"/>
          <p:cNvCxnSpPr>
            <a:cxnSpLocks noChangeShapeType="1"/>
          </p:cNvCxnSpPr>
          <p:nvPr/>
        </p:nvCxnSpPr>
        <p:spPr bwMode="auto">
          <a:xfrm>
            <a:off x="8029575" y="4117975"/>
            <a:ext cx="0" cy="242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3" name="Přímá spojnice se šipkou 60"/>
          <p:cNvCxnSpPr>
            <a:cxnSpLocks noChangeShapeType="1"/>
          </p:cNvCxnSpPr>
          <p:nvPr/>
        </p:nvCxnSpPr>
        <p:spPr bwMode="auto">
          <a:xfrm flipH="1">
            <a:off x="7113588" y="4733925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4" name="Přímá spojnice se šipkou 61"/>
          <p:cNvCxnSpPr>
            <a:cxnSpLocks noChangeShapeType="1"/>
          </p:cNvCxnSpPr>
          <p:nvPr/>
        </p:nvCxnSpPr>
        <p:spPr bwMode="auto">
          <a:xfrm flipH="1">
            <a:off x="5718175" y="4748213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5" name="Přímá spojnice se šipkou 62"/>
          <p:cNvCxnSpPr>
            <a:cxnSpLocks noChangeShapeType="1"/>
          </p:cNvCxnSpPr>
          <p:nvPr/>
        </p:nvCxnSpPr>
        <p:spPr bwMode="auto">
          <a:xfrm flipH="1">
            <a:off x="4303713" y="4786313"/>
            <a:ext cx="2809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6" name="Přímá spojnice se šipkou 63"/>
          <p:cNvCxnSpPr>
            <a:cxnSpLocks noChangeShapeType="1"/>
          </p:cNvCxnSpPr>
          <p:nvPr/>
        </p:nvCxnSpPr>
        <p:spPr bwMode="auto">
          <a:xfrm flipH="1">
            <a:off x="2901950" y="474345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7" name="Přímá spojnice se šipkou 64"/>
          <p:cNvCxnSpPr>
            <a:cxnSpLocks noChangeShapeType="1"/>
          </p:cNvCxnSpPr>
          <p:nvPr/>
        </p:nvCxnSpPr>
        <p:spPr bwMode="auto">
          <a:xfrm>
            <a:off x="2316163" y="5106988"/>
            <a:ext cx="0" cy="244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8" name="Přímá spojnice se šipkou 65"/>
          <p:cNvCxnSpPr>
            <a:cxnSpLocks noChangeShapeType="1"/>
          </p:cNvCxnSpPr>
          <p:nvPr/>
        </p:nvCxnSpPr>
        <p:spPr bwMode="auto">
          <a:xfrm>
            <a:off x="2830513" y="5734050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9" name="Přímá spojnice se šipkou 66"/>
          <p:cNvCxnSpPr>
            <a:cxnSpLocks noChangeShapeType="1"/>
          </p:cNvCxnSpPr>
          <p:nvPr/>
        </p:nvCxnSpPr>
        <p:spPr bwMode="auto">
          <a:xfrm>
            <a:off x="4268788" y="5754688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3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512888"/>
            <a:ext cx="757238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2779713"/>
            <a:ext cx="87788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64100"/>
            <a:ext cx="9620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3878263"/>
            <a:ext cx="963612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4652963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92275"/>
            <a:ext cx="16160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73558" y="6197439"/>
            <a:ext cx="661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 of TOC -&gt;thinking tools-&gt;Current Reality Tree – first stage</a:t>
            </a:r>
            <a:endParaRPr lang="en-US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7884368" y="6570930"/>
            <a:ext cx="1152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</a:t>
            </a:r>
            <a:r>
              <a:rPr lang="cs-CZ" sz="800" b="1" dirty="0" smtClean="0"/>
              <a:t>: Skorkovský</a:t>
            </a:r>
            <a:endParaRPr lang="en-ZA" sz="800" b="1" dirty="0"/>
          </a:p>
        </p:txBody>
      </p:sp>
    </p:spTree>
    <p:extLst>
      <p:ext uri="{BB962C8B-B14F-4D97-AF65-F5344CB8AC3E}">
        <p14:creationId xmlns:p14="http://schemas.microsoft.com/office/powerpoint/2010/main" val="10188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Your main task </a:t>
            </a:r>
            <a:br>
              <a:rPr lang="cs-CZ" altLang="cs-CZ" smtClean="0"/>
            </a:br>
            <a:r>
              <a:rPr lang="cs-CZ" altLang="cs-CZ" sz="1400" smtClean="0"/>
              <a:t>(Search  </a:t>
            </a:r>
            <a:r>
              <a:rPr lang="cs-CZ" altLang="cs-CZ" sz="1400" b="1" smtClean="0">
                <a:solidFill>
                  <a:srgbClr val="FF0000"/>
                </a:solidFill>
              </a:rPr>
              <a:t>- HOW  </a:t>
            </a:r>
            <a:r>
              <a:rPr lang="cs-CZ" altLang="cs-CZ" sz="1400" smtClean="0"/>
              <a:t>???  Measure impacts –</a:t>
            </a:r>
            <a:r>
              <a:rPr lang="cs-CZ" altLang="cs-CZ" sz="1400" b="1" smtClean="0">
                <a:solidFill>
                  <a:srgbClr val="FF0000"/>
                </a:solidFill>
              </a:rPr>
              <a:t>HOW</a:t>
            </a:r>
            <a:r>
              <a:rPr lang="cs-CZ" altLang="cs-CZ" sz="1400" smtClean="0"/>
              <a:t> ??? and  Destroy – </a:t>
            </a:r>
            <a:r>
              <a:rPr lang="cs-CZ" altLang="cs-CZ" sz="1400" b="1" smtClean="0">
                <a:solidFill>
                  <a:srgbClr val="FF0000"/>
                </a:solidFill>
              </a:rPr>
              <a:t>HOW</a:t>
            </a:r>
            <a:r>
              <a:rPr lang="cs-CZ" altLang="cs-CZ" sz="1400" smtClean="0"/>
              <a:t>  ???)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1652588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1484313"/>
            <a:ext cx="8763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4192588"/>
            <a:ext cx="963612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759075"/>
            <a:ext cx="962025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4008438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5472113"/>
            <a:ext cx="1262062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345" name="Přímá spojnice se šipkou 11"/>
          <p:cNvCxnSpPr>
            <a:cxnSpLocks noChangeShapeType="1"/>
            <a:stCxn id="14344" idx="0"/>
          </p:cNvCxnSpPr>
          <p:nvPr/>
        </p:nvCxnSpPr>
        <p:spPr bwMode="auto">
          <a:xfrm flipV="1">
            <a:off x="5170488" y="4875213"/>
            <a:ext cx="982662" cy="596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6" name="Přímá spojnice se šipkou 13"/>
          <p:cNvCxnSpPr>
            <a:cxnSpLocks noChangeShapeType="1"/>
            <a:stCxn id="14344" idx="0"/>
          </p:cNvCxnSpPr>
          <p:nvPr/>
        </p:nvCxnSpPr>
        <p:spPr bwMode="auto">
          <a:xfrm flipH="1" flipV="1">
            <a:off x="4440239" y="4765675"/>
            <a:ext cx="729455" cy="706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7" name="Přímá spojnice se šipkou 16"/>
          <p:cNvCxnSpPr>
            <a:cxnSpLocks noChangeShapeType="1"/>
            <a:stCxn id="14343" idx="0"/>
            <a:endCxn id="14342" idx="2"/>
          </p:cNvCxnSpPr>
          <p:nvPr/>
        </p:nvCxnSpPr>
        <p:spPr bwMode="auto">
          <a:xfrm flipV="1">
            <a:off x="4410075" y="3481388"/>
            <a:ext cx="652463" cy="527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8" name="Přímá spojnice se šipkou 18"/>
          <p:cNvCxnSpPr>
            <a:cxnSpLocks noChangeShapeType="1"/>
            <a:stCxn id="14341" idx="0"/>
            <a:endCxn id="14342" idx="2"/>
          </p:cNvCxnSpPr>
          <p:nvPr/>
        </p:nvCxnSpPr>
        <p:spPr bwMode="auto">
          <a:xfrm flipH="1" flipV="1">
            <a:off x="5062538" y="3481388"/>
            <a:ext cx="1093787" cy="711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9" name="Přímá spojnice se šipkou 20"/>
          <p:cNvCxnSpPr>
            <a:cxnSpLocks noChangeShapeType="1"/>
            <a:endCxn id="14339" idx="2"/>
          </p:cNvCxnSpPr>
          <p:nvPr/>
        </p:nvCxnSpPr>
        <p:spPr bwMode="auto">
          <a:xfrm flipH="1" flipV="1">
            <a:off x="3939382" y="2409825"/>
            <a:ext cx="471487" cy="165331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0" name="Přímá spojnice se šipkou 22"/>
          <p:cNvCxnSpPr>
            <a:cxnSpLocks noChangeShapeType="1"/>
            <a:stCxn id="14342" idx="0"/>
          </p:cNvCxnSpPr>
          <p:nvPr/>
        </p:nvCxnSpPr>
        <p:spPr bwMode="auto">
          <a:xfrm flipV="1">
            <a:off x="5062538" y="2182813"/>
            <a:ext cx="481012" cy="576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ovéPole 1"/>
          <p:cNvSpPr txBox="1"/>
          <p:nvPr/>
        </p:nvSpPr>
        <p:spPr>
          <a:xfrm>
            <a:off x="6084168" y="5666065"/>
            <a:ext cx="2382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Root Problem</a:t>
            </a:r>
          </a:p>
          <a:p>
            <a:r>
              <a:rPr lang="en-ZA" sz="1000" dirty="0" smtClean="0"/>
              <a:t>         (</a:t>
            </a:r>
            <a:r>
              <a:rPr lang="en-ZA" sz="1000" dirty="0" err="1" smtClean="0"/>
              <a:t>e.g.low</a:t>
            </a:r>
            <a:r>
              <a:rPr lang="en-ZA" sz="1000" dirty="0" smtClean="0"/>
              <a:t> profit</a:t>
            </a:r>
            <a:r>
              <a:rPr lang="cs-CZ" sz="1000" dirty="0" smtClean="0"/>
              <a:t> </a:t>
            </a:r>
            <a:r>
              <a:rPr lang="cs-CZ" sz="1000" dirty="0" err="1" smtClean="0"/>
              <a:t>or</a:t>
            </a:r>
            <a:r>
              <a:rPr lang="cs-CZ" sz="1000" dirty="0" smtClean="0"/>
              <a:t> </a:t>
            </a:r>
            <a:r>
              <a:rPr lang="cs-CZ" sz="1000" dirty="0" err="1" smtClean="0"/>
              <a:t>lack</a:t>
            </a:r>
            <a:r>
              <a:rPr lang="cs-CZ" sz="1000" dirty="0" smtClean="0"/>
              <a:t> </a:t>
            </a:r>
            <a:r>
              <a:rPr lang="cs-CZ" sz="1000" dirty="0" err="1" smtClean="0"/>
              <a:t>of</a:t>
            </a:r>
            <a:r>
              <a:rPr lang="cs-CZ" sz="1000" dirty="0" smtClean="0"/>
              <a:t> </a:t>
            </a:r>
            <a:r>
              <a:rPr lang="cs-CZ" sz="1000" dirty="0" err="1" smtClean="0"/>
              <a:t>component</a:t>
            </a:r>
            <a:r>
              <a:rPr lang="en-ZA" sz="1000" dirty="0" smtClean="0"/>
              <a:t> )</a:t>
            </a:r>
            <a:endParaRPr lang="en-ZA" sz="1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835075" y="3560247"/>
            <a:ext cx="13805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r>
              <a:rPr lang="cs-CZ" sz="1050" dirty="0" smtClean="0"/>
              <a:t>s</a:t>
            </a:r>
            <a:endParaRPr lang="en-ZA" sz="105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975121" y="5124728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193218" y="4997770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529414" y="3109522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541963" y="2343986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</p:spTree>
    <p:extLst>
      <p:ext uri="{BB962C8B-B14F-4D97-AF65-F5344CB8AC3E}">
        <p14:creationId xmlns:p14="http://schemas.microsoft.com/office/powerpoint/2010/main" val="299228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539553" y="188640"/>
            <a:ext cx="826313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dirty="0" smtClean="0">
                <a:effectLst>
                  <a:reflection blurRad="6350" stA="20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20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20000" endPos="0" dir="5400000" sy="-100000" algn="bl" rotWithShape="0"/>
                </a:effectLst>
              </a:rPr>
              <a:t> I</a:t>
            </a:r>
            <a:r>
              <a:rPr lang="en-US" altLang="cs-CZ" dirty="0" smtClean="0">
                <a:effectLst>
                  <a:reflection blurRad="6350" stA="20000" endPos="0" dir="5400000" sy="-100000" algn="bl" rotWithShape="0"/>
                </a:effectLst>
              </a:rPr>
              <a:t>.  </a:t>
            </a:r>
            <a:r>
              <a:rPr lang="en-US" altLang="cs-CZ" sz="1200" dirty="0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(availability of components  solved by product </a:t>
            </a:r>
            <a:r>
              <a:rPr lang="en-US" altLang="cs-CZ" sz="1200" dirty="0" err="1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PlannerOne</a:t>
            </a:r>
            <a:r>
              <a:rPr lang="en-US" altLang="cs-CZ" sz="1200" dirty="0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 application) </a:t>
            </a:r>
            <a:r>
              <a:rPr lang="en-US" altLang="cs-CZ" dirty="0" smtClean="0">
                <a:effectLst>
                  <a:reflection blurRad="6350" stA="20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57338"/>
            <a:ext cx="5616575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149725"/>
            <a:ext cx="71834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ovéPole 3"/>
          <p:cNvSpPr txBox="1">
            <a:spLocks noChangeArrowheads="1"/>
          </p:cNvSpPr>
          <p:nvPr/>
        </p:nvSpPr>
        <p:spPr bwMode="auto">
          <a:xfrm>
            <a:off x="1893888" y="5835650"/>
            <a:ext cx="5319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APS result -&gt;18.8.-&gt;23.8. a 27.8.-&gt;10.9 </a:t>
            </a:r>
          </a:p>
        </p:txBody>
      </p:sp>
    </p:spTree>
    <p:extLst>
      <p:ext uri="{BB962C8B-B14F-4D97-AF65-F5344CB8AC3E}">
        <p14:creationId xmlns:p14="http://schemas.microsoft.com/office/powerpoint/2010/main" val="13339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3" y="188640"/>
            <a:ext cx="8263135" cy="1143000"/>
          </a:xfrm>
        </p:spPr>
        <p:txBody>
          <a:bodyPr/>
          <a:lstStyle/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II-I.  </a:t>
            </a:r>
            <a:r>
              <a:rPr lang="en-US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 budget or under budget in our case) </a:t>
            </a:r>
            <a:r>
              <a:rPr lang="en-US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11358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1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39553" y="188640"/>
            <a:ext cx="826313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II-II. 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budget)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– nákup služeb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2" y="1052736"/>
            <a:ext cx="718026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1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39553" y="188640"/>
            <a:ext cx="826313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II-III. 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budget) </a:t>
            </a:r>
            <a:r>
              <a:rPr lang="en-ZA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55726"/>
            <a:ext cx="7374682" cy="341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15616" y="5589240"/>
            <a:ext cx="6292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Other problems (examples which could be solved are mentioned </a:t>
            </a:r>
          </a:p>
          <a:p>
            <a:r>
              <a:rPr lang="en-ZA" dirty="0" smtClean="0"/>
              <a:t>in PWP Project activities </a:t>
            </a:r>
            <a:r>
              <a:rPr lang="cs-CZ" dirty="0" smtClean="0"/>
              <a:t>(Činnosti spojené s projektem)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05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going</a:t>
            </a:r>
            <a:r>
              <a:rPr lang="cs-CZ" dirty="0" smtClean="0"/>
              <a:t> on ?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649396" y="1700808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en-ZA" sz="1400" dirty="0" smtClean="0"/>
              <a:t>Use of Operation</a:t>
            </a:r>
            <a:r>
              <a:rPr lang="cs-CZ" sz="1400" dirty="0" smtClean="0"/>
              <a:t>s</a:t>
            </a:r>
            <a:r>
              <a:rPr lang="en-ZA" sz="1400" dirty="0" smtClean="0"/>
              <a:t> Management (OM) in external environment </a:t>
            </a:r>
            <a:endParaRPr lang="cs-CZ" sz="1400" dirty="0" smtClean="0"/>
          </a:p>
          <a:p>
            <a:pPr algn="ctr"/>
            <a:r>
              <a:rPr lang="cs-CZ" sz="1400" b="1" dirty="0" smtClean="0">
                <a:solidFill>
                  <a:srgbClr val="FF0000"/>
                </a:solidFill>
              </a:rPr>
              <a:t>(</a:t>
            </a:r>
            <a:r>
              <a:rPr lang="cs-CZ" sz="1400" b="1" dirty="0" err="1" smtClean="0">
                <a:solidFill>
                  <a:srgbClr val="FF0000"/>
                </a:solidFill>
              </a:rPr>
              <a:t>main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target</a:t>
            </a:r>
            <a:r>
              <a:rPr lang="cs-CZ" sz="1400" b="1" dirty="0" smtClean="0">
                <a:solidFill>
                  <a:srgbClr val="FF0000"/>
                </a:solidFill>
              </a:rPr>
              <a:t>)</a:t>
            </a:r>
            <a:endParaRPr lang="en-ZA" sz="1400" b="1" dirty="0" smtClean="0">
              <a:solidFill>
                <a:srgbClr val="FF0000"/>
              </a:solidFill>
            </a:endParaRPr>
          </a:p>
          <a:p>
            <a:pPr algn="ctr"/>
            <a:endParaRPr lang="en-ZA" dirty="0"/>
          </a:p>
        </p:txBody>
      </p:sp>
      <p:sp>
        <p:nvSpPr>
          <p:cNvPr id="5" name="Zaoblený obdélník 4"/>
          <p:cNvSpPr/>
          <p:nvPr/>
        </p:nvSpPr>
        <p:spPr>
          <a:xfrm>
            <a:off x="5940152" y="1700808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en-ZA" sz="1400" dirty="0" smtClean="0"/>
              <a:t>General knowledge of OM methods  acquired  at university and  long-standing experience     </a:t>
            </a:r>
          </a:p>
          <a:p>
            <a:pPr algn="ctr"/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1691680" y="3374364"/>
            <a:ext cx="2376264" cy="11521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en-ZA" sz="1400" dirty="0" smtClean="0">
                <a:solidFill>
                  <a:srgbClr val="00B050"/>
                </a:solidFill>
              </a:rPr>
              <a:t>Knowledge of methods and experience from research</a:t>
            </a:r>
            <a:r>
              <a:rPr lang="cs-CZ" sz="1400" dirty="0" smtClean="0">
                <a:solidFill>
                  <a:srgbClr val="00B050"/>
                </a:solidFill>
              </a:rPr>
              <a:t> and </a:t>
            </a:r>
            <a:r>
              <a:rPr lang="cs-CZ" sz="1400" dirty="0" err="1" smtClean="0">
                <a:solidFill>
                  <a:srgbClr val="00B050"/>
                </a:solidFill>
              </a:rPr>
              <a:t>literature</a:t>
            </a:r>
            <a:r>
              <a:rPr lang="en-ZA" sz="1400" dirty="0" smtClean="0">
                <a:solidFill>
                  <a:srgbClr val="00B050"/>
                </a:solidFill>
              </a:rPr>
              <a:t> - </a:t>
            </a:r>
            <a:r>
              <a:rPr lang="en-ZA" sz="1400" b="1" dirty="0" smtClean="0">
                <a:solidFill>
                  <a:srgbClr val="00B050"/>
                </a:solidFill>
              </a:rPr>
              <a:t>teachers</a:t>
            </a:r>
          </a:p>
          <a:p>
            <a:pPr algn="ctr"/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4505202" y="3374364"/>
            <a:ext cx="2376264" cy="11521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en-ZA" sz="1400" dirty="0">
                <a:solidFill>
                  <a:srgbClr val="FF0000"/>
                </a:solidFill>
              </a:rPr>
              <a:t>Knowledge of methods and experience from outside world – </a:t>
            </a:r>
            <a:r>
              <a:rPr lang="en-ZA" sz="1400" b="1" dirty="0">
                <a:solidFill>
                  <a:srgbClr val="FF0000"/>
                </a:solidFill>
              </a:rPr>
              <a:t>consultants, managers</a:t>
            </a:r>
            <a:r>
              <a:rPr lang="en-ZA" sz="1400" dirty="0" smtClean="0">
                <a:solidFill>
                  <a:srgbClr val="FF0000"/>
                </a:solidFill>
              </a:rPr>
              <a:t>,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en-ZA" sz="1400" dirty="0" smtClean="0">
                <a:solidFill>
                  <a:srgbClr val="FF0000"/>
                </a:solidFill>
              </a:rPr>
              <a:t>…  </a:t>
            </a:r>
            <a:endParaRPr lang="en-ZA" sz="1400" dirty="0">
              <a:solidFill>
                <a:srgbClr val="FF0000"/>
              </a:solidFill>
            </a:endParaRPr>
          </a:p>
          <a:p>
            <a:pPr algn="ctr"/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1691680" y="4797152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sz="1400" dirty="0" smtClean="0"/>
              <a:t> </a:t>
            </a:r>
            <a:endParaRPr lang="en-ZA" sz="1400" dirty="0" smtClean="0"/>
          </a:p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1919714" y="5033445"/>
            <a:ext cx="972108" cy="64807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203849" y="5197731"/>
            <a:ext cx="432048" cy="3195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4477715" y="4842384"/>
            <a:ext cx="2376264" cy="1106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sz="1400" dirty="0" smtClean="0"/>
              <a:t> </a:t>
            </a:r>
            <a:endParaRPr lang="en-ZA" sz="1400" dirty="0" smtClean="0"/>
          </a:p>
          <a:p>
            <a:pPr algn="ctr"/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4716016" y="5199449"/>
            <a:ext cx="648072" cy="31778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724324" y="5090428"/>
            <a:ext cx="935907" cy="5910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ousměrná vodorovná šipka 13"/>
          <p:cNvSpPr/>
          <p:nvPr/>
        </p:nvSpPr>
        <p:spPr>
          <a:xfrm>
            <a:off x="3070252" y="2132856"/>
            <a:ext cx="2869900" cy="288032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1937922" cy="129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38" y="3463251"/>
            <a:ext cx="1330721" cy="93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284" y="1155125"/>
            <a:ext cx="1738920" cy="74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357" y="2591917"/>
            <a:ext cx="1701946" cy="73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Přímá spojnice 15"/>
          <p:cNvCxnSpPr/>
          <p:nvPr/>
        </p:nvCxnSpPr>
        <p:spPr>
          <a:xfrm>
            <a:off x="8604448" y="1916673"/>
            <a:ext cx="0" cy="714509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63251"/>
            <a:ext cx="1447401" cy="98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délník 19"/>
          <p:cNvSpPr/>
          <p:nvPr/>
        </p:nvSpPr>
        <p:spPr>
          <a:xfrm>
            <a:off x="3383868" y="6166411"/>
            <a:ext cx="1080119" cy="50405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3937655" y="6166411"/>
            <a:ext cx="1080119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3937655" y="6169794"/>
            <a:ext cx="553787" cy="5006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5123423" y="6166411"/>
            <a:ext cx="374378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ZA" sz="2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Synergy and put OM into practice</a:t>
            </a:r>
            <a:endParaRPr lang="en-ZA" sz="2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Pravá složená závorka 22"/>
          <p:cNvSpPr/>
          <p:nvPr/>
        </p:nvSpPr>
        <p:spPr>
          <a:xfrm>
            <a:off x="6931329" y="4855693"/>
            <a:ext cx="196955" cy="10112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7206963" y="5246898"/>
            <a:ext cx="1678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solidFill>
                  <a:srgbClr val="FF0000"/>
                </a:solidFill>
              </a:rPr>
              <a:t>Extent of knowledge  </a:t>
            </a:r>
            <a:endParaRPr lang="en-ZA" sz="1200" b="1" dirty="0">
              <a:solidFill>
                <a:srgbClr val="FF0000"/>
              </a:solidFill>
            </a:endParaRPr>
          </a:p>
        </p:txBody>
      </p:sp>
      <p:sp>
        <p:nvSpPr>
          <p:cNvPr id="25" name="Levá složená závorka 24"/>
          <p:cNvSpPr/>
          <p:nvPr/>
        </p:nvSpPr>
        <p:spPr>
          <a:xfrm>
            <a:off x="1455697" y="4924585"/>
            <a:ext cx="157322" cy="9423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0" y="5219841"/>
            <a:ext cx="1678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solidFill>
                  <a:srgbClr val="00FF00"/>
                </a:solidFill>
              </a:rPr>
              <a:t>Extent of knowledge  </a:t>
            </a:r>
            <a:endParaRPr lang="en-ZA" sz="1200" b="1" dirty="0">
              <a:solidFill>
                <a:srgbClr val="00FF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405768" y="524689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cxnSp>
        <p:nvCxnSpPr>
          <p:cNvPr id="29" name="Přímá spojnice se šipkou 28"/>
          <p:cNvCxnSpPr/>
          <p:nvPr/>
        </p:nvCxnSpPr>
        <p:spPr>
          <a:xfrm>
            <a:off x="6192277" y="4524355"/>
            <a:ext cx="0" cy="5532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>
            <a:off x="2451487" y="4524356"/>
            <a:ext cx="0" cy="506953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>
            <a:off x="3923927" y="4524355"/>
            <a:ext cx="1093847" cy="673376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endCxn id="10" idx="0"/>
          </p:cNvCxnSpPr>
          <p:nvPr/>
        </p:nvCxnSpPr>
        <p:spPr>
          <a:xfrm flipH="1">
            <a:off x="3419873" y="4526492"/>
            <a:ext cx="1296143" cy="6712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95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6" grpId="0" animBg="1"/>
      <p:bldP spid="21" grpId="0" animBg="1"/>
      <p:bldP spid="22" grpId="0"/>
      <p:bldP spid="23" grpId="0" animBg="1"/>
      <p:bldP spid="24" grpId="0"/>
      <p:bldP spid="25" grpId="0" animBg="1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Tuition –plan-theory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ZA" sz="2400" dirty="0" smtClean="0"/>
              <a:t>OM-intro – done (this slide show)</a:t>
            </a:r>
          </a:p>
          <a:p>
            <a:r>
              <a:rPr lang="en-ZA" sz="2400" dirty="0" smtClean="0"/>
              <a:t>Real project-South African client (wholesale)</a:t>
            </a:r>
          </a:p>
          <a:p>
            <a:r>
              <a:rPr lang="en-ZA" sz="2400" dirty="0" smtClean="0"/>
              <a:t>Theory of constraints</a:t>
            </a:r>
          </a:p>
          <a:p>
            <a:r>
              <a:rPr lang="en-ZA" sz="2400" dirty="0" smtClean="0"/>
              <a:t>Critical chain and project management</a:t>
            </a:r>
          </a:p>
          <a:p>
            <a:r>
              <a:rPr lang="en-ZA" sz="2400" dirty="0" smtClean="0"/>
              <a:t>Quality management I. (Pareto+ Ishikawa)</a:t>
            </a:r>
          </a:p>
          <a:p>
            <a:r>
              <a:rPr lang="en-ZA" sz="2400" dirty="0" smtClean="0"/>
              <a:t>Quality management II. (Six Sigma, Kaizen, </a:t>
            </a:r>
            <a:r>
              <a:rPr lang="en-ZA" sz="2400" dirty="0" err="1" smtClean="0"/>
              <a:t>Poka</a:t>
            </a:r>
            <a:r>
              <a:rPr lang="en-ZA" sz="2400" dirty="0" smtClean="0"/>
              <a:t> Yoke)</a:t>
            </a:r>
          </a:p>
          <a:p>
            <a:r>
              <a:rPr lang="en-ZA" sz="2400" dirty="0" smtClean="0"/>
              <a:t>Business metrics (use of matrices – Boston, Gartner MQ)</a:t>
            </a:r>
          </a:p>
          <a:p>
            <a:r>
              <a:rPr lang="en-ZA" sz="2400" dirty="0" smtClean="0"/>
              <a:t>Balanced Score Card </a:t>
            </a:r>
          </a:p>
          <a:p>
            <a:r>
              <a:rPr lang="en-ZA" sz="2400" dirty="0" smtClean="0"/>
              <a:t>DBR , CONWIP</a:t>
            </a:r>
          </a:p>
          <a:p>
            <a:r>
              <a:rPr lang="en-ZA" sz="2400" dirty="0" smtClean="0"/>
              <a:t>Decision making (</a:t>
            </a:r>
            <a:r>
              <a:rPr lang="en-ZA" sz="2400" dirty="0" err="1" smtClean="0"/>
              <a:t>Kepner-Tregoe</a:t>
            </a:r>
            <a:r>
              <a:rPr lang="en-ZA" sz="2400" dirty="0" smtClean="0"/>
              <a:t> methodology,..)</a:t>
            </a:r>
          </a:p>
          <a:p>
            <a:r>
              <a:rPr lang="en-ZA" sz="2400" dirty="0" smtClean="0"/>
              <a:t>P&amp;Q analysis (mix of products)</a:t>
            </a:r>
          </a:p>
          <a:p>
            <a:r>
              <a:rPr lang="en-ZA" sz="2400" dirty="0" smtClean="0"/>
              <a:t>Business Intelligence – intro and concept</a:t>
            </a:r>
          </a:p>
          <a:p>
            <a:r>
              <a:rPr lang="en-ZA" sz="2400" dirty="0" smtClean="0"/>
              <a:t>Little´s law</a:t>
            </a:r>
          </a:p>
          <a:p>
            <a:r>
              <a:rPr lang="en-ZA" sz="2400" dirty="0" smtClean="0"/>
              <a:t>Yield management – intro to concept  </a:t>
            </a:r>
          </a:p>
          <a:p>
            <a:r>
              <a:rPr lang="en-ZA" sz="2400" dirty="0" smtClean="0"/>
              <a:t>Linear programming – concept and use </a:t>
            </a:r>
          </a:p>
          <a:p>
            <a:r>
              <a:rPr lang="en-ZA" sz="2400" dirty="0" smtClean="0"/>
              <a:t>Business Intelligence</a:t>
            </a:r>
          </a:p>
          <a:p>
            <a:r>
              <a:rPr lang="en-ZA" sz="2400" dirty="0" smtClean="0"/>
              <a:t> </a:t>
            </a:r>
            <a:r>
              <a:rPr lang="cs-CZ" sz="2400" dirty="0" err="1" smtClean="0"/>
              <a:t>Decision</a:t>
            </a:r>
            <a:r>
              <a:rPr lang="cs-CZ" sz="2400" dirty="0" smtClean="0"/>
              <a:t> </a:t>
            </a:r>
            <a:r>
              <a:rPr lang="cs-CZ" sz="2400" dirty="0" err="1" smtClean="0"/>
              <a:t>trees</a:t>
            </a:r>
            <a:endParaRPr lang="en-ZA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457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Tuition –plan-ERP used in OM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ERP basics (principles) and ERP handling and installation</a:t>
            </a:r>
          </a:p>
          <a:p>
            <a:r>
              <a:rPr lang="en-US" sz="2400" dirty="0" smtClean="0"/>
              <a:t>Purchase – basic parameters and impacts of parameter setting (Stock, General Ledger)  </a:t>
            </a:r>
          </a:p>
          <a:p>
            <a:r>
              <a:rPr lang="en-US" sz="2400" dirty="0" smtClean="0"/>
              <a:t>Sale  - basic parameters and impacts of parameter setting (Stock, General Ledger, Discounts) </a:t>
            </a:r>
          </a:p>
          <a:p>
            <a:r>
              <a:rPr lang="en-US" sz="2400" dirty="0" smtClean="0"/>
              <a:t>Inventory – basics </a:t>
            </a:r>
          </a:p>
          <a:p>
            <a:r>
              <a:rPr lang="en-US" sz="2400" dirty="0" smtClean="0"/>
              <a:t>Transfers of items   </a:t>
            </a:r>
          </a:p>
          <a:p>
            <a:r>
              <a:rPr lang="en-US" sz="2400" dirty="0" smtClean="0"/>
              <a:t>Banking operations (posting and payments)</a:t>
            </a:r>
          </a:p>
          <a:p>
            <a:r>
              <a:rPr lang="en-US" sz="2400" dirty="0" smtClean="0"/>
              <a:t>Customer Relationship Management</a:t>
            </a:r>
          </a:p>
          <a:p>
            <a:r>
              <a:rPr lang="en-US" sz="2400" dirty="0" smtClean="0"/>
              <a:t>Basic tools used for analysis of created transactions</a:t>
            </a:r>
          </a:p>
          <a:p>
            <a:endParaRPr lang="en-US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865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79712" y="4509120"/>
            <a:ext cx="5486400" cy="566738"/>
          </a:xfrm>
        </p:spPr>
        <p:txBody>
          <a:bodyPr/>
          <a:lstStyle/>
          <a:p>
            <a:pPr algn="ctr"/>
            <a:r>
              <a:rPr lang="cs-CZ" dirty="0" smtClean="0"/>
              <a:t>Děkuji za pozornost 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 b="8725"/>
          <a:stretch>
            <a:fillRect/>
          </a:stretch>
        </p:blipFill>
        <p:spPr>
          <a:xfrm>
            <a:off x="3491880" y="2420888"/>
            <a:ext cx="2562672" cy="1922004"/>
          </a:xfrm>
        </p:spPr>
      </p:pic>
    </p:spTree>
    <p:extLst>
      <p:ext uri="{BB962C8B-B14F-4D97-AF65-F5344CB8AC3E}">
        <p14:creationId xmlns:p14="http://schemas.microsoft.com/office/powerpoint/2010/main" val="249155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OM all around us</a:t>
            </a:r>
            <a:endParaRPr lang="en-Z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1" y="2077975"/>
            <a:ext cx="1004294" cy="82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07" y="2058590"/>
            <a:ext cx="1059130" cy="82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 descr="Výsledek obrázku pro Bank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43" y="2048826"/>
            <a:ext cx="1010789" cy="92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71" y="2132856"/>
            <a:ext cx="1175361" cy="74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30" y="2096707"/>
            <a:ext cx="1000469" cy="74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300" y="2009917"/>
            <a:ext cx="2508428" cy="83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72401" y="1196752"/>
            <a:ext cx="8283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OM is the management of all processes used to design, supply, produce, and deliver valuable goods and services to customers</a:t>
            </a:r>
            <a:endParaRPr lang="en-ZA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9" y="3739483"/>
            <a:ext cx="1368153" cy="102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00" y="3739484"/>
            <a:ext cx="1361137" cy="102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56" y="3739485"/>
            <a:ext cx="1539990" cy="102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531" y="3739482"/>
            <a:ext cx="1301717" cy="102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28719"/>
            <a:ext cx="1507143" cy="102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1816762" y="4241258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/>
          <p:cNvSpPr/>
          <p:nvPr/>
        </p:nvSpPr>
        <p:spPr>
          <a:xfrm>
            <a:off x="3451365" y="4197804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/>
          <p:cNvSpPr/>
          <p:nvPr/>
        </p:nvSpPr>
        <p:spPr>
          <a:xfrm>
            <a:off x="5262740" y="4197804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>
            <a:off x="6829442" y="4143331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>
            <a:stCxn id="1027" idx="2"/>
          </p:cNvCxnSpPr>
          <p:nvPr/>
        </p:nvCxnSpPr>
        <p:spPr>
          <a:xfrm>
            <a:off x="792418" y="2903596"/>
            <a:ext cx="0" cy="825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1691680" y="2914362"/>
            <a:ext cx="0" cy="825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867274" y="4869160"/>
            <a:ext cx="4683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018532" y="4869160"/>
            <a:ext cx="6655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Out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Obousměrná vodorovná šipka 10"/>
          <p:cNvSpPr/>
          <p:nvPr/>
        </p:nvSpPr>
        <p:spPr>
          <a:xfrm>
            <a:off x="2054406" y="4794930"/>
            <a:ext cx="4749842" cy="610124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3299065" y="4889511"/>
            <a:ext cx="270522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Processing-transformation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Obousměrná vodorovná šipka 30"/>
          <p:cNvSpPr/>
          <p:nvPr/>
        </p:nvSpPr>
        <p:spPr>
          <a:xfrm>
            <a:off x="387051" y="5405054"/>
            <a:ext cx="8084552" cy="610124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3277293" y="5556227"/>
            <a:ext cx="2748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/>
              <a:t>TQM = Total Quality Management</a:t>
            </a:r>
            <a:endParaRPr lang="en-ZA" sz="1400" dirty="0"/>
          </a:p>
        </p:txBody>
      </p:sp>
      <p:sp>
        <p:nvSpPr>
          <p:cNvPr id="33" name="Obousměrná vodorovná šipka 32"/>
          <p:cNvSpPr/>
          <p:nvPr/>
        </p:nvSpPr>
        <p:spPr>
          <a:xfrm>
            <a:off x="2043972" y="6015178"/>
            <a:ext cx="4749842" cy="610124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 smtClean="0">
                <a:solidFill>
                  <a:schemeClr val="tx1"/>
                </a:solidFill>
              </a:rPr>
              <a:t>MRP, JIT, APS, Lean Manufacturing, Little´s law</a:t>
            </a:r>
            <a:endParaRPr lang="en-ZA" sz="1200" dirty="0">
              <a:solidFill>
                <a:schemeClr val="tx1"/>
              </a:solidFill>
            </a:endParaRPr>
          </a:p>
        </p:txBody>
      </p:sp>
      <p:sp>
        <p:nvSpPr>
          <p:cNvPr id="34" name="Obousměrná vodorovná šipka 33"/>
          <p:cNvSpPr/>
          <p:nvPr/>
        </p:nvSpPr>
        <p:spPr>
          <a:xfrm>
            <a:off x="6847073" y="6015178"/>
            <a:ext cx="2160240" cy="610124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tx1"/>
                </a:solidFill>
              </a:rPr>
              <a:t>ERP</a:t>
            </a:r>
            <a:r>
              <a:rPr lang="en-ZA" sz="900" b="1" dirty="0" smtClean="0">
                <a:solidFill>
                  <a:schemeClr val="tx1"/>
                </a:solidFill>
              </a:rPr>
              <a:t>:</a:t>
            </a:r>
            <a:r>
              <a:rPr lang="en-ZA" sz="900" dirty="0" smtClean="0">
                <a:solidFill>
                  <a:schemeClr val="tx1"/>
                </a:solidFill>
              </a:rPr>
              <a:t> Marketing, Selling, Invoicing, Payment,….</a:t>
            </a:r>
            <a:endParaRPr lang="en-ZA" sz="900" dirty="0">
              <a:solidFill>
                <a:schemeClr val="tx1"/>
              </a:solidFill>
            </a:endParaRPr>
          </a:p>
        </p:txBody>
      </p:sp>
      <p:sp>
        <p:nvSpPr>
          <p:cNvPr id="35" name="Obousměrná vodorovná šipka 34"/>
          <p:cNvSpPr/>
          <p:nvPr/>
        </p:nvSpPr>
        <p:spPr>
          <a:xfrm>
            <a:off x="53710" y="6003059"/>
            <a:ext cx="1894471" cy="610124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00" dirty="0" smtClean="0">
              <a:solidFill>
                <a:schemeClr val="tx1"/>
              </a:solidFill>
            </a:endParaRPr>
          </a:p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ERP</a:t>
            </a:r>
            <a:r>
              <a:rPr lang="en-ZA" sz="900" dirty="0" smtClean="0">
                <a:solidFill>
                  <a:schemeClr val="tx1"/>
                </a:solidFill>
              </a:rPr>
              <a:t>:</a:t>
            </a:r>
            <a:r>
              <a:rPr lang="cs-CZ" sz="900" dirty="0" smtClean="0">
                <a:solidFill>
                  <a:schemeClr val="tx1"/>
                </a:solidFill>
              </a:rPr>
              <a:t> </a:t>
            </a:r>
            <a:r>
              <a:rPr lang="en-ZA" sz="900" dirty="0" smtClean="0">
                <a:solidFill>
                  <a:schemeClr val="tx1"/>
                </a:solidFill>
              </a:rPr>
              <a:t>Logistics, Transportation </a:t>
            </a:r>
            <a:r>
              <a:rPr lang="cs-CZ" sz="900" dirty="0" smtClean="0">
                <a:solidFill>
                  <a:schemeClr val="tx1"/>
                </a:solidFill>
              </a:rPr>
              <a:t>, </a:t>
            </a:r>
            <a:endParaRPr lang="cs-CZ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Some OM methods  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sz="2400" dirty="0" smtClean="0"/>
              <a:t>Theory of Constraints</a:t>
            </a:r>
          </a:p>
          <a:p>
            <a:r>
              <a:rPr lang="en-ZA" sz="2400" dirty="0" smtClean="0"/>
              <a:t>Balanced Scorecard </a:t>
            </a:r>
          </a:p>
          <a:p>
            <a:r>
              <a:rPr lang="en-ZA" sz="2400" dirty="0" smtClean="0"/>
              <a:t>Project Management methods (Critical Chain, SCRUM,…)</a:t>
            </a:r>
          </a:p>
          <a:p>
            <a:r>
              <a:rPr lang="en-ZA" sz="2400" dirty="0" smtClean="0"/>
              <a:t>Material Requirement Planning and Just-in-Time </a:t>
            </a:r>
          </a:p>
          <a:p>
            <a:r>
              <a:rPr lang="en-ZA" sz="2400" dirty="0" smtClean="0"/>
              <a:t>Advanced Planning and Scheduling </a:t>
            </a:r>
          </a:p>
          <a:p>
            <a:r>
              <a:rPr lang="en-ZA" sz="2400" dirty="0" smtClean="0"/>
              <a:t>Six Sigma – quality management</a:t>
            </a:r>
          </a:p>
          <a:p>
            <a:r>
              <a:rPr lang="en-ZA" sz="2400" dirty="0" smtClean="0"/>
              <a:t>Boston, SWOT and Magic Quadrant Matrices</a:t>
            </a:r>
          </a:p>
          <a:p>
            <a:r>
              <a:rPr lang="en-ZA" sz="2400" dirty="0" smtClean="0"/>
              <a:t>Little ´s Law </a:t>
            </a:r>
            <a:r>
              <a:rPr lang="en-ZA" sz="1900" dirty="0" smtClean="0"/>
              <a:t>(relations between WIP, Throughput and Cycle time)</a:t>
            </a:r>
          </a:p>
          <a:p>
            <a:r>
              <a:rPr lang="en-ZA" sz="2400" dirty="0" smtClean="0"/>
              <a:t>Linear programming</a:t>
            </a:r>
            <a:r>
              <a:rPr lang="cs-CZ" sz="2400" dirty="0" smtClean="0"/>
              <a:t> (</a:t>
            </a:r>
            <a:r>
              <a:rPr lang="cs-CZ" sz="2400" dirty="0" err="1" smtClean="0"/>
              <a:t>cutting</a:t>
            </a:r>
            <a:r>
              <a:rPr lang="cs-CZ" sz="2400" dirty="0" smtClean="0"/>
              <a:t>, </a:t>
            </a:r>
            <a:r>
              <a:rPr lang="cs-CZ" sz="2400" dirty="0" err="1" smtClean="0"/>
              <a:t>blending</a:t>
            </a:r>
            <a:r>
              <a:rPr lang="cs-CZ" sz="2400" dirty="0" smtClean="0"/>
              <a:t>,..)</a:t>
            </a:r>
            <a:r>
              <a:rPr lang="en-ZA" sz="2400" dirty="0" smtClean="0"/>
              <a:t> </a:t>
            </a:r>
          </a:p>
          <a:p>
            <a:r>
              <a:rPr lang="en-ZA" sz="2400" dirty="0" smtClean="0"/>
              <a:t>Yield Management</a:t>
            </a:r>
          </a:p>
          <a:p>
            <a:r>
              <a:rPr lang="en-ZA" sz="2400" dirty="0" err="1" smtClean="0"/>
              <a:t>Kepner-Tregoe</a:t>
            </a:r>
            <a:r>
              <a:rPr lang="en-ZA" sz="2400" dirty="0" smtClean="0"/>
              <a:t> (support of decision making)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93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Some  tools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smtClean="0"/>
              <a:t>ERP</a:t>
            </a:r>
            <a:r>
              <a:rPr lang="en-US" sz="2400" dirty="0" smtClean="0"/>
              <a:t>-Enterprise Resource Planning (MS Dynamics NAV) </a:t>
            </a:r>
          </a:p>
          <a:p>
            <a:pPr lvl="1"/>
            <a:r>
              <a:rPr lang="en-US" sz="2000" dirty="0" smtClean="0"/>
              <a:t>Basic installation, handling and setup</a:t>
            </a:r>
          </a:p>
          <a:p>
            <a:pPr lvl="1"/>
            <a:r>
              <a:rPr lang="en-US" sz="2000" dirty="0" smtClean="0"/>
              <a:t>Inventory – Items – Transports </a:t>
            </a:r>
          </a:p>
          <a:p>
            <a:pPr lvl="1"/>
            <a:r>
              <a:rPr lang="en-US" sz="2000" dirty="0" smtClean="0"/>
              <a:t>Purchase –dealing with Suppliers</a:t>
            </a:r>
          </a:p>
          <a:p>
            <a:pPr lvl="1"/>
            <a:r>
              <a:rPr lang="en-US" sz="2000" dirty="0" smtClean="0"/>
              <a:t>Selling – dealing with Customers</a:t>
            </a:r>
          </a:p>
          <a:p>
            <a:pPr lvl="1"/>
            <a:r>
              <a:rPr lang="en-US" sz="2000" dirty="0" smtClean="0"/>
              <a:t>Payment – Bank operations</a:t>
            </a:r>
          </a:p>
          <a:p>
            <a:pPr lvl="1"/>
            <a:r>
              <a:rPr lang="en-US" sz="2000" dirty="0" smtClean="0"/>
              <a:t>Accounting basics</a:t>
            </a:r>
          </a:p>
          <a:p>
            <a:pPr lvl="1"/>
            <a:r>
              <a:rPr lang="en-US" sz="2000" dirty="0" smtClean="0"/>
              <a:t>CRM- Customer Relationship Management </a:t>
            </a:r>
          </a:p>
          <a:p>
            <a:pPr lvl="1"/>
            <a:r>
              <a:rPr lang="en-US" sz="2000" dirty="0" smtClean="0"/>
              <a:t>Manufacturing – Planning and Shop Floor Control </a:t>
            </a:r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cs-CZ" sz="2400" dirty="0" smtClean="0"/>
              <a:t> 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59"/>
            <a:ext cx="7632848" cy="518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74160" y="2780928"/>
            <a:ext cx="7019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MS Dynamics NAV 2009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229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Some basic processes controlled by ERP –I.</a:t>
            </a:r>
            <a:endParaRPr lang="en-ZA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Logistics (Warehouse management)</a:t>
            </a:r>
          </a:p>
          <a:p>
            <a:pPr lvl="1"/>
            <a:r>
              <a:rPr lang="en-ZA" dirty="0" smtClean="0"/>
              <a:t>Replenishment </a:t>
            </a:r>
            <a:r>
              <a:rPr lang="en-ZA" sz="2000" dirty="0" smtClean="0"/>
              <a:t>(EOQ, ROP, Safety Stock, MRP)</a:t>
            </a:r>
          </a:p>
          <a:p>
            <a:pPr lvl="1"/>
            <a:r>
              <a:rPr lang="en-ZA" dirty="0" smtClean="0"/>
              <a:t>Inventory costing </a:t>
            </a:r>
            <a:r>
              <a:rPr lang="en-ZA" sz="2000" dirty="0" smtClean="0"/>
              <a:t>(FIFO, Specific, Average, Standard, COGS)</a:t>
            </a:r>
          </a:p>
          <a:p>
            <a:pPr lvl="1"/>
            <a:r>
              <a:rPr lang="en-ZA" dirty="0" smtClean="0"/>
              <a:t>Stock taking </a:t>
            </a:r>
          </a:p>
          <a:p>
            <a:pPr lvl="1"/>
            <a:r>
              <a:rPr lang="en-ZA" dirty="0" smtClean="0"/>
              <a:t>MRP</a:t>
            </a:r>
          </a:p>
          <a:p>
            <a:pPr lvl="1"/>
            <a:r>
              <a:rPr lang="en-ZA" dirty="0" smtClean="0"/>
              <a:t>Put-away, picking, bins, zones, cross docking</a:t>
            </a:r>
          </a:p>
          <a:p>
            <a:pPr lvl="1"/>
            <a:r>
              <a:rPr lang="en-ZA" dirty="0" smtClean="0"/>
              <a:t>Shipment</a:t>
            </a:r>
          </a:p>
          <a:p>
            <a:pPr lvl="1"/>
            <a:r>
              <a:rPr lang="en-ZA" dirty="0" smtClean="0"/>
              <a:t>Receiving</a:t>
            </a:r>
            <a:endParaRPr lang="en-ZA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800" y="6446810"/>
            <a:ext cx="761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</a:t>
            </a:r>
            <a:r>
              <a:rPr lang="en-ZA" sz="1000" dirty="0" smtClean="0"/>
              <a:t>: </a:t>
            </a:r>
            <a:r>
              <a:rPr lang="cs-CZ" sz="1000" b="1" dirty="0" smtClean="0"/>
              <a:t>EOQ</a:t>
            </a:r>
            <a:r>
              <a:rPr lang="en-ZA" sz="1000" dirty="0" smtClean="0"/>
              <a:t> </a:t>
            </a:r>
            <a:r>
              <a:rPr lang="cs-CZ" sz="1000" dirty="0" smtClean="0"/>
              <a:t>– </a:t>
            </a:r>
            <a:r>
              <a:rPr lang="cs-CZ" sz="1000" dirty="0" err="1" smtClean="0"/>
              <a:t>Economic</a:t>
            </a:r>
            <a:r>
              <a:rPr lang="cs-CZ" sz="1000" dirty="0" smtClean="0"/>
              <a:t> </a:t>
            </a:r>
            <a:r>
              <a:rPr lang="cs-CZ" sz="1000" dirty="0" err="1" smtClean="0"/>
              <a:t>Order</a:t>
            </a:r>
            <a:r>
              <a:rPr lang="cs-CZ" sz="1000" dirty="0" smtClean="0"/>
              <a:t> </a:t>
            </a:r>
            <a:r>
              <a:rPr lang="cs-CZ" sz="1000" dirty="0" err="1" smtClean="0"/>
              <a:t>Quantity</a:t>
            </a:r>
            <a:r>
              <a:rPr lang="cs-CZ" sz="1000" dirty="0" smtClean="0"/>
              <a:t>; </a:t>
            </a:r>
            <a:r>
              <a:rPr lang="cs-CZ" sz="1000" b="1" dirty="0" smtClean="0"/>
              <a:t>ROP</a:t>
            </a:r>
            <a:r>
              <a:rPr lang="cs-CZ" sz="1000" dirty="0" smtClean="0"/>
              <a:t> – </a:t>
            </a:r>
            <a:r>
              <a:rPr lang="cs-CZ" sz="1000" dirty="0" err="1" smtClean="0"/>
              <a:t>Reorder</a:t>
            </a:r>
            <a:r>
              <a:rPr lang="cs-CZ" sz="1000" dirty="0" smtClean="0"/>
              <a:t> Point; </a:t>
            </a:r>
            <a:r>
              <a:rPr lang="cs-CZ" sz="1000" b="1" dirty="0" smtClean="0"/>
              <a:t>MRP</a:t>
            </a:r>
            <a:r>
              <a:rPr lang="cs-CZ" sz="1000" dirty="0" smtClean="0"/>
              <a:t> –</a:t>
            </a:r>
            <a:r>
              <a:rPr lang="cs-CZ" sz="1000" dirty="0" err="1" smtClean="0"/>
              <a:t>Material</a:t>
            </a:r>
            <a:r>
              <a:rPr lang="cs-CZ" sz="1000" dirty="0" smtClean="0"/>
              <a:t> </a:t>
            </a:r>
            <a:r>
              <a:rPr lang="cs-CZ" sz="1000" dirty="0" err="1" smtClean="0"/>
              <a:t>Requirement</a:t>
            </a:r>
            <a:r>
              <a:rPr lang="cs-CZ" sz="1000" dirty="0" smtClean="0"/>
              <a:t>  </a:t>
            </a:r>
            <a:r>
              <a:rPr lang="cs-CZ" sz="1000" dirty="0" err="1" smtClean="0"/>
              <a:t>Planning</a:t>
            </a:r>
            <a:r>
              <a:rPr lang="cs-CZ" sz="1000" dirty="0" smtClean="0"/>
              <a:t>; </a:t>
            </a:r>
            <a:r>
              <a:rPr lang="cs-CZ" sz="1000" b="1" dirty="0" smtClean="0"/>
              <a:t>COGS </a:t>
            </a:r>
            <a:r>
              <a:rPr lang="cs-CZ" sz="1000" dirty="0" smtClean="0"/>
              <a:t>– </a:t>
            </a:r>
            <a:r>
              <a:rPr lang="cs-CZ" sz="1000" dirty="0" err="1" smtClean="0"/>
              <a:t>Cost</a:t>
            </a:r>
            <a:r>
              <a:rPr lang="cs-CZ" sz="1000" dirty="0" smtClean="0"/>
              <a:t> </a:t>
            </a:r>
            <a:r>
              <a:rPr lang="cs-CZ" sz="1000" dirty="0" err="1" smtClean="0"/>
              <a:t>of</a:t>
            </a:r>
            <a:r>
              <a:rPr lang="cs-CZ" sz="1000" dirty="0" smtClean="0"/>
              <a:t> </a:t>
            </a:r>
            <a:r>
              <a:rPr lang="cs-CZ" sz="1000" dirty="0" err="1" smtClean="0"/>
              <a:t>Good</a:t>
            </a:r>
            <a:r>
              <a:rPr lang="cs-CZ" sz="1000" dirty="0" smtClean="0"/>
              <a:t> Sold</a:t>
            </a:r>
            <a:endParaRPr lang="en-ZA" sz="1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74726"/>
            <a:ext cx="7920880" cy="537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57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Some basic processes controlled by ERP –II</a:t>
            </a:r>
            <a:r>
              <a:rPr lang="cs-CZ" sz="3600" dirty="0" smtClean="0"/>
              <a:t>.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Finance management (accounting)</a:t>
            </a:r>
          </a:p>
          <a:p>
            <a:pPr lvl="1"/>
            <a:r>
              <a:rPr lang="en-ZA" dirty="0" smtClean="0"/>
              <a:t>Reporting (BS, Income statement,..)</a:t>
            </a:r>
          </a:p>
          <a:p>
            <a:pPr lvl="1"/>
            <a:r>
              <a:rPr lang="en-ZA" dirty="0" smtClean="0"/>
              <a:t>Controlling  (Cost management,…)</a:t>
            </a:r>
          </a:p>
          <a:p>
            <a:pPr lvl="1"/>
            <a:r>
              <a:rPr lang="en-ZA" dirty="0" smtClean="0"/>
              <a:t>Banking operations</a:t>
            </a:r>
          </a:p>
          <a:p>
            <a:pPr lvl="1"/>
            <a:endParaRPr lang="en-ZA" dirty="0" smtClean="0"/>
          </a:p>
          <a:p>
            <a:pPr lvl="1"/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800" y="6446810"/>
            <a:ext cx="23855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</a:t>
            </a:r>
            <a:r>
              <a:rPr lang="en-ZA" sz="1000" dirty="0" smtClean="0"/>
              <a:t>: </a:t>
            </a:r>
            <a:r>
              <a:rPr lang="cs-CZ" sz="1000" dirty="0" smtClean="0"/>
              <a:t>BS– </a:t>
            </a:r>
            <a:r>
              <a:rPr lang="cs-CZ" sz="1000" dirty="0" err="1" smtClean="0"/>
              <a:t>Balanced</a:t>
            </a:r>
            <a:r>
              <a:rPr lang="cs-CZ" sz="1000" dirty="0" smtClean="0"/>
              <a:t> </a:t>
            </a:r>
            <a:r>
              <a:rPr lang="cs-CZ" sz="1000" dirty="0" err="1" smtClean="0"/>
              <a:t>Sheet</a:t>
            </a:r>
            <a:r>
              <a:rPr lang="cs-CZ" sz="1000" dirty="0" smtClean="0"/>
              <a:t> </a:t>
            </a:r>
            <a:endParaRPr lang="en-ZA" sz="1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7997278" cy="399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88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600" dirty="0" smtClean="0"/>
              <a:t>Some basic processes controlled by ERP –III.</a:t>
            </a:r>
            <a:endParaRPr lang="en-ZA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Manufacturing </a:t>
            </a:r>
          </a:p>
          <a:p>
            <a:pPr lvl="1"/>
            <a:r>
              <a:rPr lang="en-ZA" dirty="0" smtClean="0"/>
              <a:t>Product design (BOM, Routing)  </a:t>
            </a:r>
          </a:p>
          <a:p>
            <a:pPr lvl="1"/>
            <a:r>
              <a:rPr lang="en-ZA" dirty="0" smtClean="0"/>
              <a:t>Machines (Capacity management) </a:t>
            </a:r>
          </a:p>
          <a:p>
            <a:pPr lvl="1"/>
            <a:r>
              <a:rPr lang="en-ZA" dirty="0" smtClean="0"/>
              <a:t>Planning </a:t>
            </a:r>
          </a:p>
          <a:p>
            <a:pPr lvl="1"/>
            <a:r>
              <a:rPr lang="en-ZA" dirty="0" smtClean="0"/>
              <a:t>Product registration </a:t>
            </a:r>
          </a:p>
          <a:p>
            <a:pPr lvl="1"/>
            <a:r>
              <a:rPr lang="en-ZA" dirty="0" smtClean="0"/>
              <a:t>Concepts (Lean , MRP-II, JIT,DBR,….)</a:t>
            </a:r>
          </a:p>
          <a:p>
            <a:pPr lvl="1"/>
            <a:r>
              <a:rPr lang="en-ZA" dirty="0" smtClean="0"/>
              <a:t>QM</a:t>
            </a:r>
          </a:p>
          <a:p>
            <a:pPr lvl="1"/>
            <a:endParaRPr lang="en-ZA" dirty="0" smtClean="0"/>
          </a:p>
          <a:p>
            <a:pPr marL="457200" lvl="1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800" y="6446810"/>
            <a:ext cx="83471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</a:t>
            </a:r>
            <a:r>
              <a:rPr lang="en-ZA" sz="1000" dirty="0" smtClean="0"/>
              <a:t>: </a:t>
            </a:r>
            <a:r>
              <a:rPr lang="cs-CZ" sz="1000" b="1" dirty="0" smtClean="0"/>
              <a:t>MRP-II –</a:t>
            </a:r>
            <a:r>
              <a:rPr lang="cs-CZ" sz="1000" dirty="0" smtClean="0"/>
              <a:t> </a:t>
            </a:r>
            <a:r>
              <a:rPr lang="en-US" sz="1000" dirty="0" smtClean="0"/>
              <a:t>Manufacturing Resource Planning </a:t>
            </a:r>
            <a:r>
              <a:rPr lang="cs-CZ" sz="1000" dirty="0" smtClean="0"/>
              <a:t>= </a:t>
            </a:r>
            <a:r>
              <a:rPr lang="cs-CZ" sz="1000" dirty="0" err="1" smtClean="0"/>
              <a:t>MRP+Resource</a:t>
            </a:r>
            <a:r>
              <a:rPr lang="cs-CZ" sz="1000" dirty="0" smtClean="0"/>
              <a:t> </a:t>
            </a:r>
            <a:r>
              <a:rPr lang="cs-CZ" sz="1000" dirty="0" err="1" smtClean="0"/>
              <a:t>Planning</a:t>
            </a:r>
            <a:r>
              <a:rPr lang="cs-CZ" sz="1000" dirty="0" smtClean="0"/>
              <a:t> ; </a:t>
            </a:r>
            <a:r>
              <a:rPr lang="cs-CZ" sz="1000" b="1" dirty="0" smtClean="0"/>
              <a:t>JIT</a:t>
            </a:r>
            <a:r>
              <a:rPr lang="cs-CZ" sz="1000" dirty="0" smtClean="0"/>
              <a:t> – Just In </a:t>
            </a:r>
            <a:r>
              <a:rPr lang="cs-CZ" sz="1000" dirty="0" err="1" smtClean="0"/>
              <a:t>Time</a:t>
            </a:r>
            <a:r>
              <a:rPr lang="cs-CZ" sz="1000" dirty="0" smtClean="0"/>
              <a:t>; </a:t>
            </a:r>
            <a:r>
              <a:rPr lang="cs-CZ" sz="1000" b="1" dirty="0" smtClean="0"/>
              <a:t>DBR</a:t>
            </a:r>
            <a:r>
              <a:rPr lang="cs-CZ" sz="1000" dirty="0" smtClean="0"/>
              <a:t>-</a:t>
            </a:r>
            <a:r>
              <a:rPr lang="cs-CZ" sz="1000" dirty="0" err="1" smtClean="0"/>
              <a:t>Drum</a:t>
            </a:r>
            <a:r>
              <a:rPr lang="cs-CZ" sz="1000" dirty="0" smtClean="0"/>
              <a:t>-</a:t>
            </a:r>
            <a:r>
              <a:rPr lang="cs-CZ" sz="1000" dirty="0" err="1" smtClean="0"/>
              <a:t>Buffer</a:t>
            </a:r>
            <a:r>
              <a:rPr lang="cs-CZ" sz="1000" dirty="0" smtClean="0"/>
              <a:t>; </a:t>
            </a:r>
            <a:r>
              <a:rPr lang="cs-CZ" sz="1000" b="1" dirty="0" smtClean="0"/>
              <a:t>QM</a:t>
            </a:r>
            <a:r>
              <a:rPr lang="cs-CZ" sz="1000" dirty="0" smtClean="0"/>
              <a:t>-</a:t>
            </a:r>
            <a:r>
              <a:rPr lang="cs-CZ" sz="1000" dirty="0" err="1" smtClean="0"/>
              <a:t>Quality</a:t>
            </a:r>
            <a:r>
              <a:rPr lang="cs-CZ" sz="1000" dirty="0" smtClean="0"/>
              <a:t> Management </a:t>
            </a:r>
            <a:endParaRPr lang="en-ZA" sz="1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7416824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67544" y="5836622"/>
            <a:ext cx="3334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BOM=Bill </a:t>
            </a:r>
            <a:r>
              <a:rPr lang="cs-CZ" b="1" dirty="0" err="1" smtClean="0">
                <a:solidFill>
                  <a:srgbClr val="C00000"/>
                </a:solidFill>
              </a:rPr>
              <a:t>Of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Material</a:t>
            </a:r>
            <a:r>
              <a:rPr lang="cs-CZ" b="1" dirty="0" smtClean="0">
                <a:solidFill>
                  <a:srgbClr val="C00000"/>
                </a:solidFill>
              </a:rPr>
              <a:t>-&gt;Kusovník </a:t>
            </a: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6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1917</Words>
  <Application>Microsoft Office PowerPoint</Application>
  <PresentationFormat>Předvádění na obrazovce (4:3)</PresentationFormat>
  <Paragraphs>452</Paragraphs>
  <Slides>32</Slides>
  <Notes>3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 systému Office</vt:lpstr>
      <vt:lpstr>Operation Management (OM) Introduction</vt:lpstr>
      <vt:lpstr>Coordinates – již bylo prezentováno </vt:lpstr>
      <vt:lpstr>What is going on ?</vt:lpstr>
      <vt:lpstr>OM all around us</vt:lpstr>
      <vt:lpstr>Some OM methods  </vt:lpstr>
      <vt:lpstr>Some  tools</vt:lpstr>
      <vt:lpstr>Some basic processes controlled by ERP –I.</vt:lpstr>
      <vt:lpstr>Some basic processes controlled by ERP –II.</vt:lpstr>
      <vt:lpstr>Some basic processes controlled by ERP –III.</vt:lpstr>
      <vt:lpstr>Some basic processes controlled by ERP –IV.</vt:lpstr>
      <vt:lpstr>Some basic processes controlled by ERP –V.</vt:lpstr>
      <vt:lpstr>Controlling processes in Supply Chain Management (SCM)</vt:lpstr>
      <vt:lpstr>Deming cycle (PDCA) (based on periodicity)</vt:lpstr>
      <vt:lpstr>Simple example of Deming cycle (home study)</vt:lpstr>
      <vt:lpstr>Explanation of some terms used in PDCA Deming Cycle simple example (home study) I.</vt:lpstr>
      <vt:lpstr> </vt:lpstr>
      <vt:lpstr>Another point of view I.</vt:lpstr>
      <vt:lpstr>Another point of view II.</vt:lpstr>
      <vt:lpstr>Operations</vt:lpstr>
      <vt:lpstr>Function block Logistic-simplified</vt:lpstr>
      <vt:lpstr>Procedures-simplified (feedback)</vt:lpstr>
      <vt:lpstr>Processing (not organised set of processes, will be presented also as a introduction to project management PWP presentation later) </vt:lpstr>
      <vt:lpstr>Your main task (to organize  processes based on business logic)</vt:lpstr>
      <vt:lpstr>Your main task (possible problems, bottlenecks, undesirable effects..) </vt:lpstr>
      <vt:lpstr>Your main task  (Search  - HOW  ???  Measure impacts –HOW ??? and  Destroy – HOW  ???) </vt:lpstr>
      <vt:lpstr>Basic problem I.  (availability of components  solved by product PlannerOne application)   </vt:lpstr>
      <vt:lpstr>Basic problem II-I.  (over budget or under budget in our case)   </vt:lpstr>
      <vt:lpstr>Prezentace aplikace PowerPoint</vt:lpstr>
      <vt:lpstr>Prezentace aplikace PowerPoint</vt:lpstr>
      <vt:lpstr>Tuition –plan-theory</vt:lpstr>
      <vt:lpstr>Tuition –plan-ERP used in OM</vt:lpstr>
      <vt:lpstr>Děkuji za pozornost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 Management Introduction</dc:title>
  <dc:creator>Skorkovsky Jaromir</dc:creator>
  <cp:lastModifiedBy>Skorkovsky Jaromir</cp:lastModifiedBy>
  <cp:revision>89</cp:revision>
  <dcterms:created xsi:type="dcterms:W3CDTF">2016-08-05T07:59:00Z</dcterms:created>
  <dcterms:modified xsi:type="dcterms:W3CDTF">2019-02-06T14:06:47Z</dcterms:modified>
</cp:coreProperties>
</file>