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21" r:id="rId3"/>
    <p:sldId id="309" r:id="rId4"/>
    <p:sldId id="310" r:id="rId5"/>
    <p:sldId id="312" r:id="rId6"/>
    <p:sldId id="322" r:id="rId7"/>
    <p:sldId id="313" r:id="rId8"/>
    <p:sldId id="314" r:id="rId9"/>
    <p:sldId id="316" r:id="rId10"/>
    <p:sldId id="317" r:id="rId11"/>
    <p:sldId id="318" r:id="rId12"/>
    <p:sldId id="319" r:id="rId13"/>
    <p:sldId id="320" r:id="rId14"/>
    <p:sldId id="31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93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MS Dynamics NAV </a:t>
            </a:r>
            <a:br>
              <a:rPr lang="cs-CZ" dirty="0" smtClean="0"/>
            </a:br>
            <a:r>
              <a:rPr lang="cs-CZ" sz="1600" b="1" dirty="0" smtClean="0">
                <a:solidFill>
                  <a:srgbClr val="0070C0"/>
                </a:solidFill>
              </a:rPr>
              <a:t>(Slevy)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Fakturační sleva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57325"/>
            <a:ext cx="7808913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56992"/>
            <a:ext cx="3863976" cy="252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4139952" y="2564904"/>
            <a:ext cx="49182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1245" y="6089316"/>
            <a:ext cx="734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Fakturační sleva musí být povolena a je nutné manuálně zahájit její výpočet, aby byla aplikována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97603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Výpočet </a:t>
            </a:r>
            <a:r>
              <a:rPr lang="cs-CZ" smtClean="0"/>
              <a:t>fakturační slevy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0" y="3356992"/>
            <a:ext cx="2953778" cy="11521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7617396" cy="17281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44" y="4725143"/>
            <a:ext cx="8069357" cy="14401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13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dokumentu F7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1285875"/>
            <a:ext cx="6580187" cy="428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21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Položky hlavní knihy po zaúčtování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75656" y="1556792"/>
            <a:ext cx="5145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Oblasti-&gt;Finance-&gt;Archiv-&gt;Historie-&gt;Finanční žurnály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2014538"/>
            <a:ext cx="8513763" cy="282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9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Konec prezentace slevy</a:t>
            </a:r>
            <a:r>
              <a:rPr lang="en-ZA" dirty="0" smtClean="0"/>
              <a:t> </a:t>
            </a:r>
            <a:endParaRPr lang="en-ZA" dirty="0"/>
          </a:p>
        </p:txBody>
      </p:sp>
      <p:sp>
        <p:nvSpPr>
          <p:cNvPr id="3" name="Obdélník 2"/>
          <p:cNvSpPr/>
          <p:nvPr/>
        </p:nvSpPr>
        <p:spPr>
          <a:xfrm>
            <a:off x="2699792" y="41692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ZA" dirty="0" smtClean="0"/>
              <a:t>This is the end</a:t>
            </a:r>
            <a:br>
              <a:rPr lang="en-ZA" dirty="0" smtClean="0"/>
            </a:br>
            <a:r>
              <a:rPr lang="en-ZA" dirty="0" smtClean="0"/>
              <a:t>Beautiful friend</a:t>
            </a:r>
            <a:br>
              <a:rPr lang="en-ZA" dirty="0" smtClean="0"/>
            </a:br>
            <a:r>
              <a:rPr lang="en-ZA" dirty="0" smtClean="0"/>
              <a:t>This is the end</a:t>
            </a:r>
            <a:br>
              <a:rPr lang="en-ZA" dirty="0" smtClean="0"/>
            </a:br>
            <a:r>
              <a:rPr lang="en-ZA" dirty="0" smtClean="0"/>
              <a:t>My only friend, the end…</a:t>
            </a:r>
          </a:p>
          <a:p>
            <a:endParaRPr lang="en-ZA" dirty="0" smtClean="0"/>
          </a:p>
          <a:p>
            <a:r>
              <a:rPr lang="en-ZA" dirty="0" smtClean="0"/>
              <a:t>So why worry now ……</a:t>
            </a:r>
            <a:br>
              <a:rPr lang="en-ZA" dirty="0" smtClean="0"/>
            </a:b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96752"/>
            <a:ext cx="408622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5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Slevy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Využití slev</a:t>
            </a:r>
            <a:r>
              <a:rPr lang="en-ZA" dirty="0" smtClean="0"/>
              <a:t>: </a:t>
            </a:r>
          </a:p>
          <a:p>
            <a:pPr lvl="1"/>
            <a:r>
              <a:rPr lang="cs-CZ" dirty="0" smtClean="0"/>
              <a:t>Podpora prodeje </a:t>
            </a:r>
            <a:r>
              <a:rPr lang="en-ZA" dirty="0" smtClean="0"/>
              <a:t>-&gt;</a:t>
            </a:r>
            <a:r>
              <a:rPr lang="cs-CZ" sz="2600" dirty="0" smtClean="0"/>
              <a:t>nižší hodnota skladů-&gt;lepší likvidita  </a:t>
            </a:r>
            <a:endParaRPr lang="en-ZA" sz="2600" dirty="0" smtClean="0"/>
          </a:p>
          <a:p>
            <a:pPr lvl="1"/>
            <a:r>
              <a:rPr lang="cs-CZ" dirty="0"/>
              <a:t>Podpora </a:t>
            </a:r>
            <a:r>
              <a:rPr lang="cs-CZ" dirty="0" smtClean="0"/>
              <a:t>marketingu </a:t>
            </a:r>
            <a:r>
              <a:rPr lang="en-ZA" dirty="0" smtClean="0">
                <a:solidFill>
                  <a:srgbClr val="0070C0"/>
                </a:solidFill>
              </a:rPr>
              <a:t>-&gt;</a:t>
            </a:r>
            <a:r>
              <a:rPr lang="cs-CZ" sz="2600" dirty="0" smtClean="0"/>
              <a:t>noví </a:t>
            </a:r>
            <a:r>
              <a:rPr lang="cs-CZ" sz="2600" dirty="0"/>
              <a:t>zákazníci </a:t>
            </a:r>
            <a:r>
              <a:rPr lang="en-ZA" sz="2600" dirty="0"/>
              <a:t> </a:t>
            </a:r>
          </a:p>
          <a:p>
            <a:pPr lvl="1"/>
            <a:r>
              <a:rPr lang="cs-CZ" dirty="0"/>
              <a:t>Základní  typ pobídky pro každého zákazníka</a:t>
            </a:r>
            <a:r>
              <a:rPr lang="en-ZA" dirty="0"/>
              <a:t> </a:t>
            </a:r>
          </a:p>
          <a:p>
            <a:pPr lvl="1"/>
            <a:r>
              <a:rPr lang="cs-CZ" dirty="0"/>
              <a:t>Diferenciace zákazníků (založeno např. na prodejních v posledním </a:t>
            </a:r>
            <a:r>
              <a:rPr lang="cs-CZ" dirty="0" smtClean="0"/>
              <a:t>definovaném  období </a:t>
            </a:r>
            <a:r>
              <a:rPr lang="cs-CZ" dirty="0"/>
              <a:t>nebo na základě  dalších kritérií) </a:t>
            </a:r>
            <a:r>
              <a:rPr lang="en-ZA" dirty="0"/>
              <a:t> </a:t>
            </a:r>
            <a:r>
              <a:rPr lang="cs-CZ" dirty="0"/>
              <a:t> </a:t>
            </a:r>
            <a:endParaRPr lang="en-ZA" dirty="0"/>
          </a:p>
          <a:p>
            <a:pPr lvl="1"/>
            <a:r>
              <a:rPr lang="cs-CZ" dirty="0" smtClean="0"/>
              <a:t>Typy:</a:t>
            </a:r>
            <a:endParaRPr lang="cs-CZ" dirty="0" smtClean="0">
              <a:solidFill>
                <a:srgbClr val="0070C0"/>
              </a:solidFill>
            </a:endParaRP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Cena -&gt;modifikace jednotkové ceny (změna absolutní hodnoty)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Řádková sleva -&gt;změna konečné ceny v  %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Fakturační sleva -&gt;na základě celkové částky na faktuře </a:t>
            </a:r>
          </a:p>
          <a:p>
            <a:pPr lvl="1"/>
            <a:endParaRPr lang="en-Z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1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Základní funkční bloky </a:t>
            </a:r>
            <a:endParaRPr lang="en-US" altLang="cs-CZ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Zákazník</a:t>
            </a:r>
            <a:endParaRPr lang="en-US" altLang="cs-CZ" dirty="0"/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30217" y="4645338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ZBOŽÍ</a:t>
            </a:r>
            <a:endParaRPr lang="en-US" altLang="cs-CZ" dirty="0"/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2411760" y="6029874"/>
            <a:ext cx="1184253" cy="2873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000" dirty="0"/>
              <a:t>Tlačítko Prodej (2009)</a:t>
            </a:r>
            <a:endParaRPr lang="en-US" altLang="cs-CZ" sz="1000" dirty="0"/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2339753" y="3141663"/>
            <a:ext cx="1222598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000" dirty="0" smtClean="0"/>
              <a:t>Tlačítko Prodej (2009)</a:t>
            </a:r>
            <a:endParaRPr lang="en-US" altLang="cs-CZ" sz="100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53492" y="4903452"/>
            <a:ext cx="8451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cs-CZ" altLang="cs-CZ" sz="1000" b="1" dirty="0" smtClean="0">
                <a:solidFill>
                  <a:srgbClr val="FF3300"/>
                </a:solidFill>
              </a:rPr>
              <a:t>Skupina slev</a:t>
            </a:r>
          </a:p>
          <a:p>
            <a:pPr eaLnBrk="1" hangingPunct="1"/>
            <a:r>
              <a:rPr lang="cs-CZ" altLang="cs-CZ" sz="1000" b="1" dirty="0" smtClean="0">
                <a:solidFill>
                  <a:srgbClr val="FF3300"/>
                </a:solidFill>
              </a:rPr>
              <a:t>zboží</a:t>
            </a:r>
            <a:endParaRPr lang="en-US" altLang="cs-CZ" sz="1000" b="1" dirty="0">
              <a:solidFill>
                <a:srgbClr val="FF3300"/>
              </a:solidFill>
            </a:endParaRP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92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cs-CZ" altLang="cs-CZ" sz="1200" dirty="0" smtClean="0">
                <a:solidFill>
                  <a:srgbClr val="0033CC"/>
                </a:solidFill>
              </a:rPr>
              <a:t>Cenová skupina</a:t>
            </a:r>
          </a:p>
          <a:p>
            <a:pPr eaLnBrk="1" hangingPunct="1"/>
            <a:r>
              <a:rPr lang="cs-CZ" altLang="cs-CZ" sz="1200" dirty="0" smtClean="0">
                <a:solidFill>
                  <a:srgbClr val="0033CC"/>
                </a:solidFill>
              </a:rPr>
              <a:t>zákazníka</a:t>
            </a:r>
            <a:endParaRPr lang="en-US" altLang="cs-CZ" sz="1200" dirty="0">
              <a:solidFill>
                <a:srgbClr val="0033CC"/>
              </a:solidFill>
            </a:endParaRP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12286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cs-CZ" altLang="cs-CZ" sz="1200" dirty="0" smtClean="0">
                <a:solidFill>
                  <a:srgbClr val="008000"/>
                </a:solidFill>
              </a:rPr>
              <a:t>Povolit řádkovou</a:t>
            </a:r>
          </a:p>
          <a:p>
            <a:pPr eaLnBrk="1" hangingPunct="1"/>
            <a:r>
              <a:rPr lang="cs-CZ" altLang="cs-CZ" sz="1200" dirty="0" smtClean="0">
                <a:solidFill>
                  <a:srgbClr val="008000"/>
                </a:solidFill>
              </a:rPr>
              <a:t> slevu </a:t>
            </a:r>
            <a:endParaRPr lang="en-US" altLang="cs-CZ" sz="1200" dirty="0">
              <a:solidFill>
                <a:srgbClr val="008000"/>
              </a:solidFill>
            </a:endParaRP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104868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cs-CZ" altLang="cs-CZ" sz="1000" b="1" dirty="0" smtClean="0"/>
              <a:t>Povolit </a:t>
            </a:r>
          </a:p>
          <a:p>
            <a:pPr eaLnBrk="1" hangingPunct="1"/>
            <a:r>
              <a:rPr lang="cs-CZ" altLang="cs-CZ" sz="1000" b="1" dirty="0" smtClean="0"/>
              <a:t>Fakturační slevu</a:t>
            </a:r>
          </a:p>
          <a:p>
            <a:pPr eaLnBrk="1" hangingPunct="1"/>
            <a:endParaRPr lang="en-US" altLang="cs-CZ" sz="1000" b="1" dirty="0"/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200" dirty="0" smtClean="0"/>
              <a:t>Hlavička </a:t>
            </a:r>
          </a:p>
          <a:p>
            <a:pPr algn="ctr" eaLnBrk="1" hangingPunct="1"/>
            <a:r>
              <a:rPr lang="cs-CZ" altLang="cs-CZ" sz="1200" dirty="0" smtClean="0"/>
              <a:t>Prodejní objednávky</a:t>
            </a:r>
            <a:endParaRPr lang="en-US" altLang="cs-CZ" sz="1200" dirty="0"/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200" dirty="0" smtClean="0"/>
              <a:t>Prodejní řádek</a:t>
            </a:r>
            <a:endParaRPr lang="en-US" altLang="cs-CZ" sz="1200" dirty="0"/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994774" y="4219574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600" dirty="0"/>
              <a:t>Okno (ikona) pro nastavení</a:t>
            </a:r>
          </a:p>
          <a:p>
            <a:pPr algn="ctr" eaLnBrk="1" hangingPunct="1"/>
            <a:r>
              <a:rPr lang="cs-CZ" altLang="cs-CZ" sz="1600" dirty="0"/>
              <a:t>fakturační slevy</a:t>
            </a:r>
          </a:p>
          <a:p>
            <a:pPr algn="ctr" eaLnBrk="1" hangingPunct="1"/>
            <a:r>
              <a:rPr lang="cs-CZ" altLang="cs-CZ" sz="1200" dirty="0" smtClean="0">
                <a:solidFill>
                  <a:srgbClr val="FF0000"/>
                </a:solidFill>
              </a:rPr>
              <a:t>Kde : Navigace-&gt;Prodej</a:t>
            </a:r>
            <a:endParaRPr lang="en-US" altLang="cs-CZ" sz="1200" dirty="0">
              <a:solidFill>
                <a:srgbClr val="FF0000"/>
              </a:solidFill>
            </a:endParaRP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endParaRPr lang="cs-CZ" altLang="cs-CZ" sz="1600" dirty="0" smtClean="0"/>
          </a:p>
          <a:p>
            <a:pPr algn="ctr" eaLnBrk="1" hangingPunct="1"/>
            <a:r>
              <a:rPr lang="cs-CZ" altLang="cs-CZ" sz="1600" dirty="0" smtClean="0"/>
              <a:t>Okno (ikona) pro nastavení </a:t>
            </a:r>
          </a:p>
          <a:p>
            <a:pPr algn="ctr" eaLnBrk="1" hangingPunct="1"/>
            <a:r>
              <a:rPr lang="cs-CZ" altLang="cs-CZ" sz="1600" dirty="0" smtClean="0"/>
              <a:t>cenové slevy</a:t>
            </a:r>
          </a:p>
          <a:p>
            <a:pPr algn="ctr" eaLnBrk="1" hangingPunct="1"/>
            <a:r>
              <a:rPr lang="cs-CZ" altLang="cs-CZ" sz="1200" dirty="0">
                <a:solidFill>
                  <a:srgbClr val="FF0000"/>
                </a:solidFill>
              </a:rPr>
              <a:t>Kde : Navigace-&gt;Prodej</a:t>
            </a:r>
            <a:endParaRPr lang="en-US" altLang="cs-CZ" sz="1200" dirty="0">
              <a:solidFill>
                <a:srgbClr val="FF0000"/>
              </a:solidFill>
            </a:endParaRPr>
          </a:p>
          <a:p>
            <a:pPr algn="ctr" eaLnBrk="1" hangingPunct="1"/>
            <a:endParaRPr lang="en-US" altLang="cs-CZ" sz="1600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endParaRPr lang="cs-CZ" altLang="cs-CZ" sz="1600" dirty="0" smtClean="0"/>
          </a:p>
          <a:p>
            <a:pPr algn="ctr" eaLnBrk="1" hangingPunct="1"/>
            <a:r>
              <a:rPr lang="cs-CZ" altLang="cs-CZ" sz="1600" dirty="0" smtClean="0"/>
              <a:t>Okno (ikona) pro nastavení </a:t>
            </a:r>
          </a:p>
          <a:p>
            <a:pPr algn="ctr" eaLnBrk="1" hangingPunct="1"/>
            <a:r>
              <a:rPr lang="cs-CZ" altLang="cs-CZ" sz="1600" dirty="0" smtClean="0"/>
              <a:t>řádkové slevy v % </a:t>
            </a:r>
          </a:p>
          <a:p>
            <a:pPr algn="ctr" eaLnBrk="1" hangingPunct="1"/>
            <a:r>
              <a:rPr lang="cs-CZ" altLang="cs-CZ" sz="1200" dirty="0">
                <a:solidFill>
                  <a:srgbClr val="FF0000"/>
                </a:solidFill>
              </a:rPr>
              <a:t>Kde : Navigace-&gt;Prodej</a:t>
            </a:r>
            <a:endParaRPr lang="en-US" altLang="cs-CZ" sz="1200" dirty="0">
              <a:solidFill>
                <a:srgbClr val="FF0000"/>
              </a:solidFill>
            </a:endParaRPr>
          </a:p>
          <a:p>
            <a:pPr algn="ctr" eaLnBrk="1" hangingPunct="1"/>
            <a:endParaRPr lang="en-US" altLang="cs-CZ" sz="1600" dirty="0"/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173543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2" name="Line 38"/>
          <p:cNvSpPr>
            <a:spLocks noChangeShapeType="1"/>
          </p:cNvSpPr>
          <p:nvPr/>
        </p:nvSpPr>
        <p:spPr bwMode="auto">
          <a:xfrm>
            <a:off x="3563938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H="1" flipV="1">
            <a:off x="4932362" y="3284538"/>
            <a:ext cx="30489" cy="32408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5" name="Line 41"/>
          <p:cNvSpPr>
            <a:spLocks noChangeShapeType="1"/>
          </p:cNvSpPr>
          <p:nvPr/>
        </p:nvSpPr>
        <p:spPr bwMode="auto">
          <a:xfrm flipV="1">
            <a:off x="3563938" y="3213100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6" name="Line 42"/>
          <p:cNvSpPr>
            <a:spLocks noChangeShapeType="1"/>
          </p:cNvSpPr>
          <p:nvPr/>
        </p:nvSpPr>
        <p:spPr bwMode="auto">
          <a:xfrm flipV="1">
            <a:off x="5076825" y="22050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956693" y="5519057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200" dirty="0" smtClean="0"/>
              <a:t>Jednotková cena</a:t>
            </a:r>
            <a:endParaRPr lang="en-US" altLang="cs-CZ" sz="1200" dirty="0"/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9087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cs-CZ" altLang="cs-CZ" dirty="0" smtClean="0"/>
              <a:t>Dá se nastavovat buď z karty</a:t>
            </a:r>
            <a:endParaRPr lang="en-US" altLang="cs-CZ" dirty="0"/>
          </a:p>
          <a:p>
            <a:pPr eaLnBrk="1" hangingPunct="1"/>
            <a:r>
              <a:rPr lang="cs-CZ" altLang="cs-CZ" dirty="0" smtClean="0"/>
              <a:t>Zákazníka nebo Zboží</a:t>
            </a:r>
            <a:endParaRPr lang="en-US" altLang="cs-CZ" dirty="0"/>
          </a:p>
          <a:p>
            <a:pPr eaLnBrk="1" hangingPunct="1"/>
            <a:endParaRPr lang="en-US" altLang="cs-CZ" dirty="0"/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903673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627784" y="371703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2330368" y="3481447"/>
            <a:ext cx="1222598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000" dirty="0"/>
              <a:t>Ikona Ceny (2016)</a:t>
            </a:r>
            <a:endParaRPr lang="en-US" altLang="cs-CZ" sz="1000" dirty="0"/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1511300" y="6381750"/>
            <a:ext cx="2099437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1000" dirty="0"/>
              <a:t>Ikona Řádkové slevy (2016)</a:t>
            </a:r>
            <a:endParaRPr lang="en-US" altLang="cs-CZ" sz="1000" dirty="0"/>
          </a:p>
        </p:txBody>
      </p:sp>
      <p:sp>
        <p:nvSpPr>
          <p:cNvPr id="43" name="Line 37"/>
          <p:cNvSpPr>
            <a:spLocks noChangeShapeType="1"/>
          </p:cNvSpPr>
          <p:nvPr/>
        </p:nvSpPr>
        <p:spPr bwMode="auto">
          <a:xfrm>
            <a:off x="3565524" y="3625115"/>
            <a:ext cx="13668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37"/>
          <p:cNvSpPr>
            <a:spLocks noChangeShapeType="1"/>
          </p:cNvSpPr>
          <p:nvPr/>
        </p:nvSpPr>
        <p:spPr bwMode="auto">
          <a:xfrm>
            <a:off x="3596013" y="6525418"/>
            <a:ext cx="13668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70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Použité okno pro nastavení řádkové slevy</a:t>
            </a:r>
            <a:r>
              <a:rPr lang="en-US" altLang="cs-CZ" sz="3200" dirty="0" smtClean="0">
                <a:solidFill>
                  <a:schemeClr val="tx1"/>
                </a:solidFill>
              </a:rPr>
              <a:t> (%)</a:t>
            </a:r>
            <a:r>
              <a:rPr lang="cs-CZ" altLang="cs-CZ" sz="3200" dirty="0" smtClean="0">
                <a:solidFill>
                  <a:schemeClr val="tx1"/>
                </a:solidFill>
              </a:rPr>
              <a:t/>
            </a:r>
            <a:br>
              <a:rPr lang="cs-CZ" altLang="cs-CZ" sz="3200" dirty="0" smtClean="0">
                <a:solidFill>
                  <a:schemeClr val="tx1"/>
                </a:solidFill>
              </a:rPr>
            </a:br>
            <a:r>
              <a:rPr lang="cs-CZ" altLang="cs-CZ" sz="2000" dirty="0" smtClean="0">
                <a:solidFill>
                  <a:srgbClr val="FF0000"/>
                </a:solidFill>
              </a:rPr>
              <a:t>Kde : Zákazník-&gt;Navigace-&gt;Prodej-&gt;Řádkové slevy</a:t>
            </a:r>
            <a:endParaRPr lang="en-US" altLang="cs-CZ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040644"/>
              </p:ext>
            </p:extLst>
          </p:nvPr>
        </p:nvGraphicFramePr>
        <p:xfrm>
          <a:off x="457200" y="1600200"/>
          <a:ext cx="8229600" cy="453283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prodeje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Kód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prodeje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Kód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Měrná jednotka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Řádková sleva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Počátní  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datum</a:t>
                      </a:r>
                      <a:endParaRPr kumimoji="0" lang="en-A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Koncové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dat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Zákazník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Skupina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slev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zákazníka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Velký zákazník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Skupina slev zboží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PRODEJ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Všichni zákazníci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Kampaň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Jaro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Skupina slev zboží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KNIHY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/>
              <a:t>Okno k nastavení </a:t>
            </a:r>
            <a:r>
              <a:rPr lang="cs-CZ" altLang="cs-CZ" sz="3200" dirty="0" smtClean="0"/>
              <a:t>Řádkové slevy v %</a:t>
            </a:r>
            <a:endParaRPr lang="en-US" altLang="cs-CZ" sz="32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91118"/>
            <a:ext cx="8313737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540619" y="1199028"/>
            <a:ext cx="6167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Kde : Karta Zákazníka  -&gt;Navigace-&gt;Sekce Prodej-&gt;Řádkové slevy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Použité okno pro nastavení řádkové slevy</a:t>
            </a:r>
            <a:r>
              <a:rPr lang="en-US" altLang="cs-CZ" dirty="0"/>
              <a:t> (%)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4" y="1700808"/>
            <a:ext cx="8056563" cy="2095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52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Okno k nastavení Slevy z prodejní ceny (jednotkové ceny)</a:t>
            </a:r>
            <a:r>
              <a:rPr lang="en-US" altLang="cs-CZ" sz="32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267744" y="1628800"/>
            <a:ext cx="4665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Kde : Zákazník  -&gt;Navigace-&gt;Sekce Prodej-&gt;Ceny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6872"/>
            <a:ext cx="7542213" cy="3705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03848" y="3028310"/>
            <a:ext cx="4889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Původní  jednotková cena na kartě zboží je 10970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2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Kombinace slev 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Jednotková cena snížená ze </a:t>
            </a:r>
            <a:r>
              <a:rPr lang="en-ZA" dirty="0" smtClean="0"/>
              <a:t>100 </a:t>
            </a:r>
            <a:r>
              <a:rPr lang="cs-CZ" dirty="0" smtClean="0"/>
              <a:t>na</a:t>
            </a:r>
            <a:r>
              <a:rPr lang="en-ZA" dirty="0" smtClean="0"/>
              <a:t> </a:t>
            </a:r>
            <a:r>
              <a:rPr lang="en-ZA" dirty="0" smtClean="0">
                <a:solidFill>
                  <a:srgbClr val="FF0000"/>
                </a:solidFill>
              </a:rPr>
              <a:t>90</a:t>
            </a:r>
          </a:p>
          <a:p>
            <a:r>
              <a:rPr lang="cs-CZ" dirty="0" smtClean="0"/>
              <a:t>Řádková sleva </a:t>
            </a:r>
            <a:r>
              <a:rPr lang="en-ZA" dirty="0" smtClean="0"/>
              <a:t> % =</a:t>
            </a:r>
            <a:r>
              <a:rPr lang="en-ZA" dirty="0" smtClean="0">
                <a:solidFill>
                  <a:srgbClr val="0070C0"/>
                </a:solidFill>
              </a:rPr>
              <a:t>10</a:t>
            </a:r>
          </a:p>
          <a:p>
            <a:r>
              <a:rPr lang="cs-CZ" dirty="0" smtClean="0"/>
              <a:t>Konečná prodejní cena po tom co obě slevy jsou aplikovány </a:t>
            </a:r>
            <a:r>
              <a:rPr lang="en-ZA" dirty="0" smtClean="0"/>
              <a:t>= </a:t>
            </a:r>
            <a:r>
              <a:rPr lang="en-ZA" dirty="0" smtClean="0">
                <a:solidFill>
                  <a:srgbClr val="FF0000"/>
                </a:solidFill>
              </a:rPr>
              <a:t>90</a:t>
            </a:r>
            <a:r>
              <a:rPr lang="en-ZA" dirty="0" smtClean="0"/>
              <a:t>*</a:t>
            </a:r>
            <a:r>
              <a:rPr lang="en-ZA" dirty="0" smtClean="0">
                <a:solidFill>
                  <a:srgbClr val="0070C0"/>
                </a:solidFill>
              </a:rPr>
              <a:t>0,9</a:t>
            </a:r>
            <a:r>
              <a:rPr lang="en-ZA" dirty="0" smtClean="0"/>
              <a:t>=81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19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Prodejní řádky dokumentu (PO)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683102" cy="1963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4716016" y="3161308"/>
            <a:ext cx="244827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01368"/>
            <a:ext cx="3590156" cy="7756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95" y="4581128"/>
            <a:ext cx="835843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25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Předvádění na obrazovce (4:3)</PresentationFormat>
  <Paragraphs>110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Úvod do MS Dynamics NAV  (Slevy)</vt:lpstr>
      <vt:lpstr>Slevy</vt:lpstr>
      <vt:lpstr>Základní funkční bloky </vt:lpstr>
      <vt:lpstr>Použité okno pro nastavení řádkové slevy (%) Kde : Zákazník-&gt;Navigace-&gt;Prodej-&gt;Řádkové slevy</vt:lpstr>
      <vt:lpstr>Okno k nastavení Řádkové slevy v %</vt:lpstr>
      <vt:lpstr>Použité okno pro nastavení řádkové slevy (%) </vt:lpstr>
      <vt:lpstr>Okno k nastavení Slevy z prodejní ceny (jednotkové ceny) </vt:lpstr>
      <vt:lpstr>Kombinace slev </vt:lpstr>
      <vt:lpstr>Prodejní řádky dokumentu (PO)</vt:lpstr>
      <vt:lpstr>Fakturační sleva</vt:lpstr>
      <vt:lpstr>Výpočet fakturační slevy</vt:lpstr>
      <vt:lpstr>Statistika dokumentu F7</vt:lpstr>
      <vt:lpstr>Položky hlavní knihy po zaúčtování</vt:lpstr>
      <vt:lpstr>Konec prezentace slevy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119</cp:revision>
  <dcterms:created xsi:type="dcterms:W3CDTF">2014-09-15T11:04:04Z</dcterms:created>
  <dcterms:modified xsi:type="dcterms:W3CDTF">2019-03-20T08:47:07Z</dcterms:modified>
</cp:coreProperties>
</file>