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93" r:id="rId3"/>
    <p:sldId id="294" r:id="rId4"/>
    <p:sldId id="295" r:id="rId5"/>
    <p:sldId id="296" r:id="rId6"/>
    <p:sldId id="317" r:id="rId7"/>
    <p:sldId id="318" r:id="rId8"/>
    <p:sldId id="319" r:id="rId9"/>
    <p:sldId id="297" r:id="rId10"/>
    <p:sldId id="298" r:id="rId11"/>
    <p:sldId id="299" r:id="rId12"/>
    <p:sldId id="339" r:id="rId13"/>
    <p:sldId id="340" r:id="rId14"/>
    <p:sldId id="341" r:id="rId15"/>
    <p:sldId id="300" r:id="rId16"/>
    <p:sldId id="303" r:id="rId17"/>
    <p:sldId id="301" r:id="rId18"/>
    <p:sldId id="304" r:id="rId19"/>
    <p:sldId id="302" r:id="rId20"/>
    <p:sldId id="305" r:id="rId21"/>
    <p:sldId id="306" r:id="rId22"/>
    <p:sldId id="307" r:id="rId23"/>
    <p:sldId id="321" r:id="rId24"/>
    <p:sldId id="309" r:id="rId25"/>
    <p:sldId id="310" r:id="rId26"/>
    <p:sldId id="322" r:id="rId27"/>
    <p:sldId id="326" r:id="rId28"/>
    <p:sldId id="313" r:id="rId29"/>
    <p:sldId id="327" r:id="rId30"/>
    <p:sldId id="314" r:id="rId31"/>
    <p:sldId id="315" r:id="rId32"/>
    <p:sldId id="324" r:id="rId33"/>
    <p:sldId id="316" r:id="rId34"/>
    <p:sldId id="342" r:id="rId35"/>
    <p:sldId id="343" r:id="rId36"/>
    <p:sldId id="330" r:id="rId37"/>
    <p:sldId id="328" r:id="rId38"/>
    <p:sldId id="329" r:id="rId39"/>
    <p:sldId id="331" r:id="rId40"/>
    <p:sldId id="333" r:id="rId41"/>
    <p:sldId id="332" r:id="rId42"/>
    <p:sldId id="334" r:id="rId43"/>
    <p:sldId id="336" r:id="rId44"/>
    <p:sldId id="337" r:id="rId45"/>
    <p:sldId id="338" r:id="rId46"/>
    <p:sldId id="292" r:id="rId4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92007-5756-40BE-A319-FC73D6D39E74}" type="datetimeFigureOut">
              <a:rPr lang="cs-CZ" smtClean="0"/>
              <a:t>25.02.2019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CF965-D2DE-4C4C-AD1D-A421956778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574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25.02.2019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8279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25.02.2019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0046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25.02.2019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6152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25.02.2019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6561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25.02.2019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1111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25.02.2019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008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25.02.2019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3971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25.02.2019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183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25.02.2019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7069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25.02.2019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8218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25.02.2019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7538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74A0C-3999-4A34-B7B3-0F835A0A5B6E}" type="datetimeFigureOut">
              <a:rPr lang="cs-CZ" smtClean="0"/>
              <a:t>25.02.2019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700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dynav.econ.muni.cz:49000/main.aspx?lang=cs-CZ&amp;content=T_27_22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Úvod od </a:t>
            </a:r>
            <a:r>
              <a:rPr lang="en-US" dirty="0" smtClean="0"/>
              <a:t> MS Dynamics NAV   </a:t>
            </a:r>
            <a:br>
              <a:rPr lang="en-US" dirty="0" smtClean="0"/>
            </a:br>
            <a:r>
              <a:rPr lang="cs-CZ" sz="1600" b="1" dirty="0" smtClean="0">
                <a:solidFill>
                  <a:srgbClr val="0070C0"/>
                </a:solidFill>
              </a:rPr>
              <a:t>Příklad nad podej a následky tohoto procesu v systému</a:t>
            </a:r>
            <a:r>
              <a:rPr lang="en-ZA" sz="1600" b="1" dirty="0" smtClean="0">
                <a:solidFill>
                  <a:srgbClr val="0070C0"/>
                </a:solidFill>
              </a:rPr>
              <a:t> (</a:t>
            </a:r>
            <a:r>
              <a:rPr lang="cs-CZ" sz="1600" b="1" dirty="0" smtClean="0">
                <a:solidFill>
                  <a:srgbClr val="0070C0"/>
                </a:solidFill>
              </a:rPr>
              <a:t>sklad,</a:t>
            </a:r>
            <a:r>
              <a:rPr lang="en-ZA" sz="1600" b="1" dirty="0" smtClean="0">
                <a:solidFill>
                  <a:srgbClr val="0070C0"/>
                </a:solidFill>
              </a:rPr>
              <a:t> </a:t>
            </a:r>
            <a:r>
              <a:rPr lang="cs-CZ" sz="1600" b="1" dirty="0" smtClean="0">
                <a:solidFill>
                  <a:srgbClr val="0070C0"/>
                </a:solidFill>
              </a:rPr>
              <a:t>položky zákazníka a věcné položky ( finanční transakce na účtech hlavní knihy)</a:t>
            </a:r>
            <a:endParaRPr lang="en-ZA" sz="1600" b="1" dirty="0">
              <a:solidFill>
                <a:srgbClr val="0070C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1800" dirty="0" err="1" smtClean="0"/>
              <a:t>Ing.J.Skorkovský,CSc</a:t>
            </a:r>
            <a:r>
              <a:rPr lang="cs-CZ" sz="1800" dirty="0" smtClean="0"/>
              <a:t>.</a:t>
            </a:r>
            <a:r>
              <a:rPr lang="cs-CZ" dirty="0" smtClean="0"/>
              <a:t> </a:t>
            </a:r>
          </a:p>
          <a:p>
            <a:r>
              <a:rPr lang="en-US" sz="1800" dirty="0" smtClean="0"/>
              <a:t>MASARYK UNIVERSITY BRNO,</a:t>
            </a:r>
            <a:r>
              <a:rPr lang="cs-CZ" sz="1800" dirty="0" smtClean="0"/>
              <a:t> </a:t>
            </a:r>
            <a:r>
              <a:rPr lang="en-US" sz="1800" dirty="0" smtClean="0"/>
              <a:t>Czech Republic </a:t>
            </a:r>
          </a:p>
          <a:p>
            <a:r>
              <a:rPr lang="en-US" sz="1800" dirty="0" smtClean="0"/>
              <a:t>Faculty of economics and business administration </a:t>
            </a:r>
          </a:p>
          <a:p>
            <a:r>
              <a:rPr lang="en-US" sz="1800" dirty="0" smtClean="0"/>
              <a:t>Department of corporate economy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720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Karta zboží-záložka Obecné </a:t>
            </a:r>
            <a:endParaRPr lang="en-US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514713"/>
            <a:ext cx="7838095" cy="38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07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Karta zboží-záložka Fakturace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714" y="1772816"/>
            <a:ext cx="7628571" cy="3600400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8679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Metoda ocenění-úvod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dirty="0" smtClean="0"/>
              <a:t>Vybraná </a:t>
            </a:r>
            <a:r>
              <a:rPr lang="cs-CZ" sz="1800" b="1" dirty="0" smtClean="0"/>
              <a:t>Metoda ocenění </a:t>
            </a:r>
            <a:r>
              <a:rPr lang="cs-CZ" sz="1800" dirty="0" smtClean="0"/>
              <a:t>určuje </a:t>
            </a:r>
            <a:r>
              <a:rPr lang="cs-CZ" sz="1800" dirty="0"/>
              <a:t>způsob, kterým program </a:t>
            </a:r>
            <a:r>
              <a:rPr lang="cs-CZ" sz="1800" dirty="0" smtClean="0"/>
              <a:t>vypočte </a:t>
            </a:r>
            <a:r>
              <a:rPr lang="cs-CZ" sz="1800" b="1" dirty="0" smtClean="0"/>
              <a:t>Pořizovací cenu </a:t>
            </a:r>
          </a:p>
          <a:p>
            <a:r>
              <a:rPr lang="cs-CZ" sz="1800" dirty="0" smtClean="0"/>
              <a:t>Podle </a:t>
            </a:r>
            <a:r>
              <a:rPr lang="cs-CZ" sz="1800" dirty="0"/>
              <a:t>základního pravidla je hodnota v poli </a:t>
            </a:r>
            <a:r>
              <a:rPr lang="cs-CZ" sz="1800" dirty="0">
                <a:hlinkClick r:id="rId2"/>
              </a:rPr>
              <a:t>Pořizovací cena</a:t>
            </a:r>
            <a:r>
              <a:rPr lang="cs-CZ" sz="1800" dirty="0"/>
              <a:t> na kartě zboží založena na pevných nákladech zboží s metodou ocenění Pevná cena. Pro zboží se všemi ostatními metodami ocenění je založena na výpočtu zásob na skladě (fakturované náklady a očekávané náklady) vydělených množstvím na skladě</a:t>
            </a:r>
            <a:r>
              <a:rPr lang="cs-CZ" sz="1800" dirty="0" smtClean="0"/>
              <a:t>. </a:t>
            </a:r>
            <a:endParaRPr lang="cs-CZ" sz="1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12976"/>
            <a:ext cx="3421038" cy="19616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01409"/>
            <a:ext cx="4068712" cy="19847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827584" y="5445224"/>
            <a:ext cx="70074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Provedeme dva nákupy za různé ceny  pořízení  v různých časech </a:t>
            </a:r>
          </a:p>
          <a:p>
            <a:r>
              <a:rPr lang="cs-CZ" dirty="0" smtClean="0"/>
              <a:t>(ukázka nákupů není předmětem této prezentace- lze použít lekci Nákup)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595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Položky zboží a pole Pořizovací cena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434" y="1340768"/>
            <a:ext cx="7441307" cy="13359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195736" y="1366084"/>
            <a:ext cx="5361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Po registraci nákupů :  10 ks – 5000 Kč as 10 ks 7000 Kč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434" y="3068960"/>
            <a:ext cx="7536998" cy="1356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827584" y="2733007"/>
            <a:ext cx="5851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Přehled pořizovací ceny z Karty Zboží – pole Pořizovací cena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967002" y="4653135"/>
            <a:ext cx="57359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Provedeme jeden prodej 11 ks </a:t>
            </a:r>
          </a:p>
          <a:p>
            <a:r>
              <a:rPr lang="cs-CZ" dirty="0" smtClean="0"/>
              <a:t>(ukázka prodeje bude předmětem této prezentace později 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541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Položky zboží a pole Pořizovací cena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7671048" cy="7299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827584" y="2478725"/>
            <a:ext cx="57359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Ze skladu odepsáno  10 ks  po 5000 </a:t>
            </a:r>
            <a:r>
              <a:rPr lang="cs-CZ" dirty="0" smtClean="0"/>
              <a:t>Kč </a:t>
            </a:r>
            <a:r>
              <a:rPr lang="cs-CZ" dirty="0" smtClean="0"/>
              <a:t>a 1 ks po 7000 Kč</a:t>
            </a:r>
          </a:p>
          <a:p>
            <a:r>
              <a:rPr lang="cs-CZ" dirty="0" smtClean="0"/>
              <a:t>(ukázka prodeje bude předmětem této prezentace později )</a:t>
            </a:r>
            <a:endParaRPr lang="cs-CZ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80901"/>
            <a:ext cx="7683391" cy="15096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763688" y="5229200"/>
            <a:ext cx="29674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70000+50000=120000</a:t>
            </a:r>
          </a:p>
          <a:p>
            <a:r>
              <a:rPr lang="cs-CZ" dirty="0" smtClean="0"/>
              <a:t>120000-(50000+7000)=63000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677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Karta zboží-záložka Doplnění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988840"/>
            <a:ext cx="7600000" cy="31683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ovéPole 3"/>
          <p:cNvSpPr txBox="1"/>
          <p:nvPr/>
        </p:nvSpPr>
        <p:spPr>
          <a:xfrm>
            <a:off x="2187797" y="1430130"/>
            <a:ext cx="2387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Nákup, Výroba, Montáž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5706689" y="1106964"/>
            <a:ext cx="29801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Vyrobit-na-sklad (MTS)</a:t>
            </a:r>
          </a:p>
          <a:p>
            <a:r>
              <a:rPr lang="cs-CZ" dirty="0" smtClean="0"/>
              <a:t>Vyrobit-na-objednávku (MTO)</a:t>
            </a:r>
            <a:endParaRPr lang="cs-CZ" dirty="0"/>
          </a:p>
        </p:txBody>
      </p:sp>
      <p:cxnSp>
        <p:nvCxnSpPr>
          <p:cNvPr id="7" name="Přímá spojnice se šipkou 6"/>
          <p:cNvCxnSpPr/>
          <p:nvPr/>
        </p:nvCxnSpPr>
        <p:spPr>
          <a:xfrm flipV="1">
            <a:off x="3491880" y="1799462"/>
            <a:ext cx="0" cy="5494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>
            <a:endCxn id="6" idx="2"/>
          </p:cNvCxnSpPr>
          <p:nvPr/>
        </p:nvCxnSpPr>
        <p:spPr>
          <a:xfrm flipV="1">
            <a:off x="7196744" y="1753295"/>
            <a:ext cx="1" cy="7129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757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Položky zboží </a:t>
            </a:r>
            <a:endParaRPr lang="cs-CZ" dirty="0"/>
          </a:p>
        </p:txBody>
      </p:sp>
      <p:sp>
        <p:nvSpPr>
          <p:cNvPr id="4" name="Šipka dolů 3"/>
          <p:cNvSpPr/>
          <p:nvPr/>
        </p:nvSpPr>
        <p:spPr>
          <a:xfrm>
            <a:off x="5580112" y="2348880"/>
            <a:ext cx="72008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461425" y="4980480"/>
            <a:ext cx="6929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Typy položek (Nákup, Prodej, Příjem, Výdej, Spotřeba, Výroba, Transfer)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135710"/>
            <a:ext cx="8363271" cy="15849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Obdélník 7"/>
          <p:cNvSpPr/>
          <p:nvPr/>
        </p:nvSpPr>
        <p:spPr>
          <a:xfrm>
            <a:off x="4968044" y="1485576"/>
            <a:ext cx="129614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Karta </a:t>
            </a:r>
          </a:p>
          <a:p>
            <a:pPr algn="ctr"/>
            <a:r>
              <a:rPr lang="cs-CZ" dirty="0" smtClean="0"/>
              <a:t>zboží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5940152" y="2488250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Ctrl-F7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00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Vytvoření prodejní objednávky (PO)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3647957" y="1611288"/>
            <a:ext cx="1656184" cy="7920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3647957" y="2708920"/>
            <a:ext cx="165618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3647957" y="4422664"/>
            <a:ext cx="1656184" cy="7920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Zboží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677727" y="3645024"/>
            <a:ext cx="165618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3</a:t>
            </a:r>
            <a:endParaRPr lang="cs-CZ" dirty="0"/>
          </a:p>
        </p:txBody>
      </p:sp>
      <p:cxnSp>
        <p:nvCxnSpPr>
          <p:cNvPr id="9" name="Přímá spojnice se šipkou 8"/>
          <p:cNvCxnSpPr>
            <a:stCxn id="4" idx="2"/>
            <a:endCxn id="5" idx="0"/>
          </p:cNvCxnSpPr>
          <p:nvPr/>
        </p:nvCxnSpPr>
        <p:spPr>
          <a:xfrm>
            <a:off x="4476049" y="2403376"/>
            <a:ext cx="0" cy="3055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3779912" y="182266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    Zákazník </a:t>
            </a:r>
            <a:endParaRPr lang="cs-CZ" dirty="0">
              <a:solidFill>
                <a:schemeClr val="bg1"/>
              </a:solidFill>
            </a:endParaRPr>
          </a:p>
        </p:txBody>
      </p:sp>
      <p:cxnSp>
        <p:nvCxnSpPr>
          <p:cNvPr id="13" name="Přímá spojnice se šipkou 12"/>
          <p:cNvCxnSpPr/>
          <p:nvPr/>
        </p:nvCxnSpPr>
        <p:spPr>
          <a:xfrm flipV="1">
            <a:off x="3923928" y="3861048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délník 14"/>
          <p:cNvSpPr/>
          <p:nvPr/>
        </p:nvSpPr>
        <p:spPr>
          <a:xfrm>
            <a:off x="3677727" y="3645024"/>
            <a:ext cx="504056" cy="2193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 </a:t>
            </a:r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17" name="Přímá spojnice se šipkou 16"/>
          <p:cNvCxnSpPr/>
          <p:nvPr/>
        </p:nvCxnSpPr>
        <p:spPr>
          <a:xfrm flipV="1">
            <a:off x="3275856" y="3753036"/>
            <a:ext cx="372101" cy="63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/>
          <p:cNvSpPr txBox="1"/>
          <p:nvPr/>
        </p:nvSpPr>
        <p:spPr>
          <a:xfrm>
            <a:off x="1103211" y="3565317"/>
            <a:ext cx="2009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Dodat množství </a:t>
            </a:r>
            <a:r>
              <a:rPr lang="en-ZA" b="1" dirty="0" smtClean="0"/>
              <a:t> !!!</a:t>
            </a:r>
            <a:endParaRPr lang="en-ZA" b="1" dirty="0"/>
          </a:p>
        </p:txBody>
      </p:sp>
      <p:sp>
        <p:nvSpPr>
          <p:cNvPr id="20" name="Obdélník 19"/>
          <p:cNvSpPr/>
          <p:nvPr/>
        </p:nvSpPr>
        <p:spPr>
          <a:xfrm>
            <a:off x="971600" y="2479507"/>
            <a:ext cx="21082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Ctrl-N</a:t>
            </a:r>
            <a:endParaRPr lang="cs-CZ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1" name="Pravá složená závorka 20"/>
          <p:cNvSpPr/>
          <p:nvPr/>
        </p:nvSpPr>
        <p:spPr>
          <a:xfrm>
            <a:off x="5610173" y="2708920"/>
            <a:ext cx="262055" cy="75749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TextovéPole 21"/>
          <p:cNvSpPr txBox="1"/>
          <p:nvPr/>
        </p:nvSpPr>
        <p:spPr>
          <a:xfrm>
            <a:off x="5872228" y="2941172"/>
            <a:ext cx="1278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Hlavička PO</a:t>
            </a:r>
            <a:endParaRPr lang="en-ZA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6021288" y="3631302"/>
            <a:ext cx="1848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Řádek (řádky)  PO</a:t>
            </a:r>
            <a:endParaRPr lang="en-ZA" dirty="0"/>
          </a:p>
        </p:txBody>
      </p:sp>
      <p:sp>
        <p:nvSpPr>
          <p:cNvPr id="19" name="Pravá složená závorka 18"/>
          <p:cNvSpPr/>
          <p:nvPr/>
        </p:nvSpPr>
        <p:spPr>
          <a:xfrm>
            <a:off x="5546572" y="3565317"/>
            <a:ext cx="325656" cy="41801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896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Vytvoření PO v systému MS Dynamics NAV 2016</a:t>
            </a:r>
            <a:endParaRPr lang="cs-CZ" sz="32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1916832"/>
            <a:ext cx="4428571" cy="246666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3211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Seznam existujících PO, které nebyly zatím zaúčtovány </a:t>
            </a:r>
            <a:endParaRPr lang="cs-CZ" sz="2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427078"/>
            <a:ext cx="8683234" cy="250597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9118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Karta zákazníka</a:t>
            </a:r>
            <a:endParaRPr lang="cs-CZ" dirty="0"/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2987824" y="1988840"/>
            <a:ext cx="1584176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bdélník 5"/>
          <p:cNvSpPr/>
          <p:nvPr/>
        </p:nvSpPr>
        <p:spPr>
          <a:xfrm>
            <a:off x="4788024" y="1895643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4788024" y="2192059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4772783" y="2524320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4788024" y="2788510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4772783" y="3140968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4772783" y="3448397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3471975" y="1546812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Klik myši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7380312" y="2345170"/>
            <a:ext cx="10857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Seznam </a:t>
            </a:r>
          </a:p>
          <a:p>
            <a:r>
              <a:rPr lang="cs-CZ" dirty="0" smtClean="0"/>
              <a:t>zákazníků</a:t>
            </a:r>
            <a:endParaRPr lang="cs-CZ" dirty="0"/>
          </a:p>
        </p:txBody>
      </p:sp>
      <p:sp>
        <p:nvSpPr>
          <p:cNvPr id="15" name="Šipka doprava 14"/>
          <p:cNvSpPr/>
          <p:nvPr/>
        </p:nvSpPr>
        <p:spPr>
          <a:xfrm>
            <a:off x="4772783" y="3933056"/>
            <a:ext cx="4263713" cy="17281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Další snímek</a:t>
            </a:r>
            <a:endParaRPr lang="cs-CZ" dirty="0"/>
          </a:p>
        </p:txBody>
      </p:sp>
      <p:sp>
        <p:nvSpPr>
          <p:cNvPr id="16" name="Pravá složená závorka 15"/>
          <p:cNvSpPr/>
          <p:nvPr/>
        </p:nvSpPr>
        <p:spPr>
          <a:xfrm>
            <a:off x="7020272" y="1895643"/>
            <a:ext cx="216024" cy="162476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186338"/>
            <a:ext cx="3963705" cy="174671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50914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8" grpId="0"/>
      <p:bldP spid="14" grpId="0"/>
      <p:bldP spid="15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PO- nová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447364"/>
            <a:ext cx="4856392" cy="25577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2033848"/>
            <a:ext cx="7278814" cy="394243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4218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</a:t>
            </a:r>
            <a:r>
              <a:rPr lang="en-US" dirty="0" smtClean="0"/>
              <a:t> – </a:t>
            </a:r>
            <a:r>
              <a:rPr lang="cs-CZ" dirty="0" smtClean="0"/>
              <a:t>data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>
                <a:solidFill>
                  <a:srgbClr val="0070C0"/>
                </a:solidFill>
              </a:rPr>
              <a:t>(</a:t>
            </a:r>
            <a:r>
              <a:rPr lang="cs-CZ" sz="1800" dirty="0" smtClean="0">
                <a:solidFill>
                  <a:srgbClr val="0070C0"/>
                </a:solidFill>
              </a:rPr>
              <a:t>K zadávání dat využívejte myš klávesu F4- obdobně jako v PWP Nákup)</a:t>
            </a:r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475656" y="1766316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5" name="Šipka doprava 4"/>
          <p:cNvSpPr/>
          <p:nvPr/>
        </p:nvSpPr>
        <p:spPr>
          <a:xfrm>
            <a:off x="4788024" y="2464894"/>
            <a:ext cx="3312368" cy="18722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Viz další  snímek</a:t>
            </a:r>
            <a:endParaRPr lang="cs-CZ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84326"/>
            <a:ext cx="2453258" cy="2453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354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Varování </a:t>
            </a:r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6285" y="1700808"/>
            <a:ext cx="3371429" cy="419047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6189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PO-</a:t>
            </a:r>
            <a:r>
              <a:rPr lang="cs-CZ" sz="3600" dirty="0" smtClean="0"/>
              <a:t>&gt;Tisk </a:t>
            </a:r>
            <a:r>
              <a:rPr lang="cs-CZ" sz="3600" dirty="0" smtClean="0"/>
              <a:t>(náhled) ikonou Tisk</a:t>
            </a:r>
            <a:endParaRPr lang="cs-CZ" sz="36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092" y="1268760"/>
            <a:ext cx="7278814" cy="39424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550" y="1052736"/>
            <a:ext cx="4755356" cy="512013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1042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Zaúčtování PO s pomocí F9 (nebo ikony Účtovat)</a:t>
            </a:r>
            <a:endParaRPr lang="cs-CZ" sz="28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557401" y="3136107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</a:t>
            </a:r>
            <a:endParaRPr lang="en-ZA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858" y="1771929"/>
            <a:ext cx="1914286" cy="13904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0570" y="1755509"/>
            <a:ext cx="2019048" cy="13523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Šipka doprava 9"/>
          <p:cNvSpPr/>
          <p:nvPr/>
        </p:nvSpPr>
        <p:spPr>
          <a:xfrm>
            <a:off x="3347864" y="1916832"/>
            <a:ext cx="792088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692" y="3789040"/>
            <a:ext cx="6646519" cy="2653137"/>
          </a:xfrm>
          <a:prstGeom prst="rect">
            <a:avLst/>
          </a:prstGeom>
          <a:solidFill>
            <a:srgbClr val="FFFFFF">
              <a:shade val="85000"/>
            </a:srgbClr>
          </a:solidFill>
          <a:ln w="9525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9127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Položky zákazníka</a:t>
            </a:r>
            <a:endParaRPr lang="en-US" dirty="0"/>
          </a:p>
        </p:txBody>
      </p:sp>
      <p:sp>
        <p:nvSpPr>
          <p:cNvPr id="7" name="Obdélník 6"/>
          <p:cNvSpPr/>
          <p:nvPr/>
        </p:nvSpPr>
        <p:spPr>
          <a:xfrm>
            <a:off x="697270" y="1417638"/>
            <a:ext cx="129614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Karta </a:t>
            </a:r>
          </a:p>
          <a:p>
            <a:pPr algn="ctr"/>
            <a:r>
              <a:rPr lang="cs-CZ" dirty="0" smtClean="0"/>
              <a:t>zákazníka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396" y="1417638"/>
            <a:ext cx="6291308" cy="6909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271" y="2499827"/>
            <a:ext cx="7989530" cy="224177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1880" y="2138398"/>
            <a:ext cx="2900558" cy="37691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Šipka doprava 9"/>
          <p:cNvSpPr/>
          <p:nvPr/>
        </p:nvSpPr>
        <p:spPr>
          <a:xfrm>
            <a:off x="5274336" y="5866807"/>
            <a:ext cx="3312368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Další snímek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988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Položky zboží</a:t>
            </a:r>
            <a:endParaRPr lang="en-ZA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23" y="3284984"/>
            <a:ext cx="8653949" cy="3312368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340768"/>
            <a:ext cx="8568952" cy="9427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Šipka dolů 7"/>
          <p:cNvSpPr/>
          <p:nvPr/>
        </p:nvSpPr>
        <p:spPr>
          <a:xfrm>
            <a:off x="4184502" y="2379895"/>
            <a:ext cx="936104" cy="12341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5220072" y="2627619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Ctrl-F7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61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General </a:t>
            </a:r>
            <a:r>
              <a:rPr lang="cs-CZ" dirty="0" err="1"/>
              <a:t>Ledger</a:t>
            </a:r>
            <a:r>
              <a:rPr lang="cs-CZ" dirty="0"/>
              <a:t> </a:t>
            </a:r>
            <a:r>
              <a:rPr lang="cs-CZ" sz="2400" dirty="0">
                <a:solidFill>
                  <a:srgbClr val="C00000"/>
                </a:solidFill>
              </a:rPr>
              <a:t>(</a:t>
            </a:r>
            <a:r>
              <a:rPr lang="cs-CZ" sz="2400" dirty="0" err="1">
                <a:solidFill>
                  <a:srgbClr val="C00000"/>
                </a:solidFill>
              </a:rPr>
              <a:t>home</a:t>
            </a:r>
            <a:r>
              <a:rPr lang="cs-CZ" sz="2400" dirty="0">
                <a:solidFill>
                  <a:srgbClr val="C00000"/>
                </a:solidFill>
              </a:rPr>
              <a:t> study)</a:t>
            </a:r>
            <a:endParaRPr lang="cs-CZ" dirty="0"/>
          </a:p>
        </p:txBody>
      </p:sp>
      <p:pic>
        <p:nvPicPr>
          <p:cNvPr id="2050" name="Picture 2" descr="C:\Users\JSKORK~1\AppData\Local\Temp\SNAGHTML7d326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887" y="2155552"/>
            <a:ext cx="1609725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1916832"/>
            <a:ext cx="5171429" cy="443809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2374" y="1516519"/>
            <a:ext cx="3190476" cy="6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43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Věcné položky (transakce v hlavní knize)</a:t>
            </a:r>
            <a:endParaRPr lang="en-US" sz="36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539552" y="3284984"/>
            <a:ext cx="3470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Skok na poslední záznam v žurnálu 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041" y="1447898"/>
            <a:ext cx="1885714" cy="15238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1646549"/>
            <a:ext cx="2266667" cy="14095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Šipka doprava 7"/>
          <p:cNvSpPr/>
          <p:nvPr/>
        </p:nvSpPr>
        <p:spPr>
          <a:xfrm>
            <a:off x="2843808" y="1772816"/>
            <a:ext cx="936104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954" y="3967315"/>
            <a:ext cx="8255846" cy="212598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5155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Věcné položky (transakce v hlavní knize)</a:t>
            </a:r>
            <a:endParaRPr lang="en-US" sz="36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417638"/>
            <a:ext cx="4968552" cy="12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3027816"/>
            <a:ext cx="8075240" cy="14656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3026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Seznam zákazníků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26986" y="4825840"/>
            <a:ext cx="8273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Prohlédněte si pole Saldo </a:t>
            </a:r>
            <a:r>
              <a:rPr lang="en-GB" dirty="0" smtClean="0"/>
              <a:t>(</a:t>
            </a:r>
            <a:r>
              <a:rPr lang="cs-CZ" dirty="0" smtClean="0"/>
              <a:t>vypočítávané pole</a:t>
            </a:r>
            <a:r>
              <a:rPr lang="en-GB" dirty="0" smtClean="0"/>
              <a:t> ) a</a:t>
            </a:r>
            <a:r>
              <a:rPr lang="cs-CZ" dirty="0" smtClean="0"/>
              <a:t> vysvětlete původ této částky</a:t>
            </a:r>
            <a:r>
              <a:rPr lang="en-GB" dirty="0" smtClean="0"/>
              <a:t>!</a:t>
            </a:r>
            <a:endParaRPr lang="cs-CZ" dirty="0" smtClean="0"/>
          </a:p>
          <a:p>
            <a:r>
              <a:rPr lang="cs-CZ" dirty="0" smtClean="0"/>
              <a:t>Prohlédněte historii obchodních případů </a:t>
            </a:r>
            <a:r>
              <a:rPr lang="en-GB" dirty="0" smtClean="0"/>
              <a:t>!</a:t>
            </a:r>
            <a:r>
              <a:rPr lang="cs-CZ" dirty="0" smtClean="0"/>
              <a:t>  Pro otevření karty použijte ikonu Úprava</a:t>
            </a:r>
            <a:r>
              <a:rPr lang="en-GB" dirty="0" smtClean="0"/>
              <a:t>! </a:t>
            </a:r>
            <a:endParaRPr lang="en-GB" dirty="0"/>
          </a:p>
        </p:txBody>
      </p:sp>
      <p:sp>
        <p:nvSpPr>
          <p:cNvPr id="7" name="Pravá složená závorka 6"/>
          <p:cNvSpPr/>
          <p:nvPr/>
        </p:nvSpPr>
        <p:spPr>
          <a:xfrm>
            <a:off x="6992006" y="5661248"/>
            <a:ext cx="360040" cy="77422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7352046" y="5854965"/>
            <a:ext cx="1615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Jak otevřít jednu kartu </a:t>
            </a:r>
          </a:p>
          <a:p>
            <a:r>
              <a:rPr lang="cs-CZ" sz="1200" dirty="0" err="1" smtClean="0"/>
              <a:t>Zákaznika</a:t>
            </a:r>
            <a:r>
              <a:rPr lang="cs-CZ" sz="1200" dirty="0" smtClean="0"/>
              <a:t> </a:t>
            </a:r>
            <a:endParaRPr lang="cs-CZ" sz="12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417638"/>
            <a:ext cx="8316050" cy="315540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5661248"/>
            <a:ext cx="6624726" cy="77623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8899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6060" y="205585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dirty="0"/>
              <a:t>Věcné položky (transakce v hlavní knize</a:t>
            </a:r>
            <a:r>
              <a:rPr lang="cs-CZ" sz="3600" dirty="0" smtClean="0"/>
              <a:t>) </a:t>
            </a:r>
            <a:endParaRPr lang="en-ZA" sz="3600" dirty="0"/>
          </a:p>
        </p:txBody>
      </p:sp>
      <p:cxnSp>
        <p:nvCxnSpPr>
          <p:cNvPr id="5" name="Přímá spojnice 4"/>
          <p:cNvCxnSpPr/>
          <p:nvPr/>
        </p:nvCxnSpPr>
        <p:spPr>
          <a:xfrm>
            <a:off x="755576" y="3717032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>
            <a:off x="5508104" y="3716428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3398602" y="3717032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1367644" y="3717032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>
            <a:off x="4010670" y="3716428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>
            <a:off x="6097743" y="3717032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539552" y="3084129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              Tržby</a:t>
            </a:r>
          </a:p>
          <a:p>
            <a:r>
              <a:rPr lang="cs-CZ" sz="1400" dirty="0"/>
              <a:t> </a:t>
            </a:r>
            <a:r>
              <a:rPr lang="cs-CZ" sz="1400" dirty="0" smtClean="0"/>
              <a:t>             </a:t>
            </a:r>
            <a:r>
              <a:rPr lang="cs-CZ" sz="1400" b="1" dirty="0" smtClean="0"/>
              <a:t>602 110</a:t>
            </a:r>
            <a:endParaRPr lang="cs-CZ" sz="1400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3326594" y="3084129"/>
            <a:ext cx="1605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     DPH VAT 25%</a:t>
            </a:r>
          </a:p>
          <a:p>
            <a:r>
              <a:rPr lang="cs-CZ" sz="1400" dirty="0"/>
              <a:t> </a:t>
            </a:r>
            <a:r>
              <a:rPr lang="cs-CZ" sz="1400" dirty="0" smtClean="0"/>
              <a:t>        </a:t>
            </a:r>
            <a:r>
              <a:rPr lang="cs-CZ" sz="1400" b="1" dirty="0" smtClean="0"/>
              <a:t>343535</a:t>
            </a:r>
            <a:endParaRPr lang="cs-CZ" sz="1400" b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5449670" y="3084129"/>
            <a:ext cx="1930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        Zákazník</a:t>
            </a:r>
          </a:p>
          <a:p>
            <a:r>
              <a:rPr lang="cs-CZ" sz="1400" dirty="0" smtClean="0"/>
              <a:t>           </a:t>
            </a:r>
            <a:r>
              <a:rPr lang="cs-CZ" sz="1400" b="1" dirty="0" smtClean="0"/>
              <a:t>311 000</a:t>
            </a:r>
            <a:endParaRPr lang="cs-CZ" sz="1400" b="1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1367644" y="3927584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10820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5260348" y="3877249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0B050"/>
                </a:solidFill>
              </a:rPr>
              <a:t>13525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4111323" y="383647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2705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3250157" y="383647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070C0"/>
                </a:solidFill>
              </a:rPr>
              <a:t> </a:t>
            </a:r>
            <a:endParaRPr lang="cs-CZ" dirty="0">
              <a:solidFill>
                <a:srgbClr val="0070C0"/>
              </a:solidFill>
            </a:endParaRPr>
          </a:p>
        </p:txBody>
      </p:sp>
      <p:pic>
        <p:nvPicPr>
          <p:cNvPr id="27" name="Obrázek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38" y="1348585"/>
            <a:ext cx="8075240" cy="14656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4029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Využití navigačního nástroje</a:t>
            </a:r>
            <a:endParaRPr lang="en-ZA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Skok na položky zákazníka ze stejné obrazovky, která byla využita na zobrazení věcných položek</a:t>
            </a:r>
          </a:p>
          <a:p>
            <a:pPr marL="0" indent="0">
              <a:buNone/>
            </a:pPr>
            <a:r>
              <a:rPr lang="en-ZA" dirty="0" smtClean="0"/>
              <a:t>  </a:t>
            </a:r>
            <a:endParaRPr lang="en-ZA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685168"/>
            <a:ext cx="2838095" cy="12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234" y="4117895"/>
            <a:ext cx="6952381" cy="27523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944" y="2695559"/>
            <a:ext cx="1683204" cy="123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10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Využití navigačního </a:t>
            </a:r>
            <a:r>
              <a:rPr lang="cs-CZ" dirty="0" smtClean="0"/>
              <a:t>nástroje 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3746241"/>
            <a:ext cx="2366392" cy="236639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874812"/>
            <a:ext cx="4495238" cy="374285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3505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Jeden z výsledků navigace</a:t>
            </a:r>
            <a:endParaRPr lang="en-US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229" y="1452085"/>
            <a:ext cx="8028571" cy="46380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0479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Konec sekce prodej-standardní část kurzu  </a:t>
            </a:r>
            <a:r>
              <a:rPr lang="en-US" sz="3600" b="1" dirty="0" smtClean="0">
                <a:solidFill>
                  <a:srgbClr val="0070C0"/>
                </a:solidFill>
              </a:rPr>
              <a:t>  </a:t>
            </a:r>
            <a:endParaRPr lang="en-US" sz="36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7780335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397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9168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Doplněk PWP prezentace určený pro </a:t>
            </a:r>
            <a:r>
              <a:rPr lang="cs-CZ" b="1" dirty="0" smtClean="0">
                <a:solidFill>
                  <a:srgbClr val="FF0000"/>
                </a:solidFill>
              </a:rPr>
              <a:t>HOME STUDY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4" name="Šipka doprava 3"/>
          <p:cNvSpPr/>
          <p:nvPr/>
        </p:nvSpPr>
        <p:spPr>
          <a:xfrm>
            <a:off x="2699792" y="3717032"/>
            <a:ext cx="4752528" cy="16561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Viz další snímky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454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Nastavení pro další příklad (NO-PO)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556792"/>
            <a:ext cx="1942857" cy="22190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3284984"/>
            <a:ext cx="3961905" cy="29714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3888" y="1779882"/>
            <a:ext cx="1485714" cy="1142857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8" name="Přímá spojnice se šipkou 7"/>
          <p:cNvCxnSpPr/>
          <p:nvPr/>
        </p:nvCxnSpPr>
        <p:spPr>
          <a:xfrm flipV="1">
            <a:off x="2411760" y="2666316"/>
            <a:ext cx="864096" cy="8346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>
            <a:off x="4716016" y="2132856"/>
            <a:ext cx="1584176" cy="1368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482681" y="4378187"/>
            <a:ext cx="36734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Princip automatického účtování </a:t>
            </a:r>
          </a:p>
          <a:p>
            <a:r>
              <a:rPr lang="cs-CZ" dirty="0" smtClean="0"/>
              <a:t>Nákladů v logistice NAV</a:t>
            </a:r>
          </a:p>
          <a:p>
            <a:r>
              <a:rPr lang="cs-CZ" dirty="0" smtClean="0"/>
              <a:t>bude vysvětlen později v </a:t>
            </a:r>
            <a:r>
              <a:rPr lang="cs-CZ" dirty="0" smtClean="0"/>
              <a:t>tomto </a:t>
            </a:r>
            <a:r>
              <a:rPr lang="cs-CZ" dirty="0" smtClean="0"/>
              <a:t>kurzu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875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Varianta nákupu dvou položek (různá nákupní cena)</a:t>
            </a:r>
            <a:br>
              <a:rPr lang="cs-CZ" sz="2800" dirty="0" smtClean="0"/>
            </a:br>
            <a:r>
              <a:rPr lang="cs-CZ" sz="2000" dirty="0" smtClean="0"/>
              <a:t>(obdobný příklad již byl prezentován- toto je určeno pro </a:t>
            </a:r>
            <a:r>
              <a:rPr lang="cs-CZ" sz="2000" b="1" dirty="0" smtClean="0">
                <a:solidFill>
                  <a:srgbClr val="FF0000"/>
                </a:solidFill>
              </a:rPr>
              <a:t>HOME STUDY</a:t>
            </a:r>
            <a:r>
              <a:rPr lang="cs-CZ" sz="2000" dirty="0" smtClean="0"/>
              <a:t>)</a:t>
            </a:r>
            <a:endParaRPr lang="cs-CZ" sz="2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788219" y="1652216"/>
            <a:ext cx="80134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Výběr zboží ze seznamu, kde není zatím žádný pohyb (80208- Myš)</a:t>
            </a:r>
          </a:p>
          <a:p>
            <a:r>
              <a:rPr lang="cs-CZ" dirty="0" smtClean="0"/>
              <a:t>Místo nákupní objednávky využijeme deník zboží (není zde specifikovaný dodavatel</a:t>
            </a:r>
            <a:r>
              <a:rPr lang="cs-CZ" dirty="0" smtClean="0"/>
              <a:t>)</a:t>
            </a:r>
          </a:p>
          <a:p>
            <a:r>
              <a:rPr lang="cs-CZ" dirty="0" smtClean="0"/>
              <a:t>kde nakoupíme 10 ks za 10 Kč a 10 ks za 20 Kč.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954" y="2780928"/>
            <a:ext cx="3847619" cy="21333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229" y="4155683"/>
            <a:ext cx="7812360" cy="19420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ovéPole 6"/>
          <p:cNvSpPr txBox="1"/>
          <p:nvPr/>
        </p:nvSpPr>
        <p:spPr>
          <a:xfrm>
            <a:off x="4207156" y="6072169"/>
            <a:ext cx="7296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dirty="0" smtClean="0">
                <a:solidFill>
                  <a:srgbClr val="FF0000"/>
                </a:solidFill>
              </a:rPr>
              <a:t>F9</a:t>
            </a:r>
            <a:endParaRPr lang="cs-CZ" sz="4400" b="1" dirty="0">
              <a:solidFill>
                <a:srgbClr val="FF0000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2421" y="5319314"/>
            <a:ext cx="2278965" cy="11679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8038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Karta zboží po zaúčtování deníku zboží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1417639"/>
            <a:ext cx="2236505" cy="9312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2564904"/>
            <a:ext cx="7018195" cy="39095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ovéPole 2"/>
          <p:cNvSpPr txBox="1"/>
          <p:nvPr/>
        </p:nvSpPr>
        <p:spPr>
          <a:xfrm>
            <a:off x="3779912" y="5085184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 smtClean="0"/>
              <a:t>300=(100+200)/20</a:t>
            </a:r>
            <a:endParaRPr lang="cs-CZ" sz="1100" dirty="0"/>
          </a:p>
        </p:txBody>
      </p:sp>
      <p:cxnSp>
        <p:nvCxnSpPr>
          <p:cNvPr id="7" name="Přímá spojnice se šipkou 6"/>
          <p:cNvCxnSpPr/>
          <p:nvPr/>
        </p:nvCxnSpPr>
        <p:spPr>
          <a:xfrm flipH="1">
            <a:off x="4067944" y="5373216"/>
            <a:ext cx="288032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583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Rozpad ceny pořízení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405528"/>
            <a:ext cx="4961905" cy="21619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87463"/>
            <a:ext cx="7892421" cy="15881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Šipka dolů 5"/>
          <p:cNvSpPr/>
          <p:nvPr/>
        </p:nvSpPr>
        <p:spPr>
          <a:xfrm>
            <a:off x="4125722" y="2996952"/>
            <a:ext cx="230254" cy="12241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895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Karta zákazníka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83567" y="1556792"/>
            <a:ext cx="763196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Prohlédněte následující záložky této karty </a:t>
            </a:r>
            <a:r>
              <a:rPr lang="en-US" b="1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Obecné  - základní pole  (Země, Oblast, Prodejce, Saldo, Maximální úvěr,....)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Komunikace  - (e-mail,…)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Fakturace – základní pole (Účetní skupiny 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Platby  – základní pole  (Kód platební podmínky )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Příjem  –  základní pole  (Skladová lokace)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Zahraniční obchod – základní pole  (Kód měny, jazyk,…)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29" y="3593312"/>
            <a:ext cx="4232920" cy="26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861048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292080" y="5626114"/>
            <a:ext cx="28073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Udržení rovnováhy</a:t>
            </a:r>
          </a:p>
          <a:p>
            <a:r>
              <a:rPr lang="cs-CZ" dirty="0" smtClean="0"/>
              <a:t> mezi nabídkou a poptávkou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90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Položky zboží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886" y="2132856"/>
            <a:ext cx="7551275" cy="20882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ovéPole 4"/>
          <p:cNvSpPr txBox="1"/>
          <p:nvPr/>
        </p:nvSpPr>
        <p:spPr>
          <a:xfrm>
            <a:off x="539552" y="4613140"/>
            <a:ext cx="795891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Pozor : </a:t>
            </a:r>
            <a:r>
              <a:rPr lang="cs-CZ" dirty="0" smtClean="0"/>
              <a:t>10 ks bylo naskladněno za 10 Kč na lokaci </a:t>
            </a:r>
            <a:r>
              <a:rPr lang="cs-CZ" b="1" dirty="0" smtClean="0">
                <a:solidFill>
                  <a:srgbClr val="0070C0"/>
                </a:solidFill>
              </a:rPr>
              <a:t>Modrý </a:t>
            </a:r>
            <a:r>
              <a:rPr lang="cs-CZ" dirty="0" smtClean="0"/>
              <a:t>a 10 ks bylo naskladněno </a:t>
            </a:r>
          </a:p>
          <a:p>
            <a:r>
              <a:rPr lang="cs-CZ" dirty="0" smtClean="0"/>
              <a:t>bez označení lokace!!! Což byla opomenutí autora, který vytvářel model. Takže </a:t>
            </a:r>
          </a:p>
          <a:p>
            <a:r>
              <a:rPr lang="cs-CZ" dirty="0" smtClean="0"/>
              <a:t>Autor převedl s pomocí deníku přeřazení 10 ks z neoznačené lokace v nákupní</a:t>
            </a:r>
          </a:p>
          <a:p>
            <a:r>
              <a:rPr lang="cs-CZ" dirty="0" smtClean="0"/>
              <a:t>ceně 20 Kč na lokaci </a:t>
            </a:r>
            <a:r>
              <a:rPr lang="cs-CZ" b="1" dirty="0" smtClean="0">
                <a:solidFill>
                  <a:srgbClr val="0070C0"/>
                </a:solidFill>
              </a:rPr>
              <a:t>Modrý.</a:t>
            </a:r>
            <a:r>
              <a:rPr lang="cs-CZ" dirty="0" smtClean="0"/>
              <a:t>  Tento princip bude probírán v kurzu BPH_PIS2 </a:t>
            </a:r>
          </a:p>
          <a:p>
            <a:r>
              <a:rPr lang="cs-CZ" dirty="0" smtClean="0"/>
              <a:t>a v sekci Transfery zboží i v kurzu MPH_RIOP.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483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Prodej </a:t>
            </a:r>
            <a:r>
              <a:rPr lang="cs-CZ" dirty="0" smtClean="0"/>
              <a:t>11ks </a:t>
            </a:r>
            <a:r>
              <a:rPr lang="cs-CZ" dirty="0" smtClean="0"/>
              <a:t>zboží s pomocí deníku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417638"/>
            <a:ext cx="3847619" cy="213333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274" y="3826818"/>
            <a:ext cx="8016256" cy="863888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043608" y="4797152"/>
            <a:ext cx="68348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Cena pořízení je  v deníku automaticky dopočítána jako (20+10)/2=15. </a:t>
            </a:r>
            <a:r>
              <a:rPr lang="cs-CZ" dirty="0" smtClean="0"/>
              <a:t>i</a:t>
            </a:r>
            <a:endParaRPr lang="cs-CZ" dirty="0" smtClean="0"/>
          </a:p>
          <a:p>
            <a:r>
              <a:rPr lang="cs-CZ" dirty="0" smtClean="0"/>
              <a:t>Systém v průběhu zaúčtování (F9) o vyrovná 10 ks za cenu 10 Kč</a:t>
            </a:r>
          </a:p>
          <a:p>
            <a:r>
              <a:rPr lang="cs-CZ" dirty="0" smtClean="0"/>
              <a:t>a 1 ks za cenu pořízení 20 </a:t>
            </a:r>
            <a:r>
              <a:rPr lang="cs-CZ" dirty="0" smtClean="0"/>
              <a:t>Kč</a:t>
            </a:r>
            <a:r>
              <a:rPr lang="cs-CZ" dirty="0" smtClean="0"/>
              <a:t>.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270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Položky zboží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732" y="1700808"/>
            <a:ext cx="8009571" cy="2448272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187624" y="4581128"/>
            <a:ext cx="5094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Náklad na prodané zboží je 120=10*10 Kč+1*20 Kč.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666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Rozpad ceny pořízení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998" y="1844824"/>
            <a:ext cx="7738003" cy="266429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292080" y="5085184"/>
            <a:ext cx="1907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Kde 10,91=120/11</a:t>
            </a:r>
            <a:endParaRPr lang="cs-CZ" dirty="0"/>
          </a:p>
        </p:txBody>
      </p:sp>
      <p:cxnSp>
        <p:nvCxnSpPr>
          <p:cNvPr id="7" name="Přímá spojnice se šipkou 6"/>
          <p:cNvCxnSpPr/>
          <p:nvPr/>
        </p:nvCxnSpPr>
        <p:spPr>
          <a:xfrm flipH="1" flipV="1">
            <a:off x="4788024" y="4509120"/>
            <a:ext cx="1080120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V="1">
            <a:off x="6660232" y="4509120"/>
            <a:ext cx="1368152" cy="576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 flipH="1" flipV="1">
            <a:off x="6660232" y="4397578"/>
            <a:ext cx="360040" cy="6876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141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Položky ocenění – prodej</a:t>
            </a:r>
            <a:br>
              <a:rPr lang="cs-CZ" dirty="0" smtClean="0"/>
            </a:b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565282" cy="1343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84984"/>
            <a:ext cx="7818437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50601" y="4797152"/>
            <a:ext cx="47239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R"/>
            </a:pPr>
            <a:r>
              <a:rPr lang="cs-CZ" dirty="0" smtClean="0"/>
              <a:t>Prodej = -11*15 = -165 , kde 15=(100+200)/2</a:t>
            </a:r>
          </a:p>
          <a:p>
            <a:pPr marL="342900" indent="-342900">
              <a:buAutoNum type="alphaLcParenR"/>
            </a:pPr>
            <a:r>
              <a:rPr lang="cs-CZ" dirty="0" smtClean="0"/>
              <a:t>-165+</a:t>
            </a:r>
            <a:r>
              <a:rPr lang="cs-CZ" b="1" dirty="0" smtClean="0">
                <a:solidFill>
                  <a:srgbClr val="FF0000"/>
                </a:solidFill>
              </a:rPr>
              <a:t>45</a:t>
            </a:r>
            <a:r>
              <a:rPr lang="cs-CZ" dirty="0" smtClean="0"/>
              <a:t>=120 = 10*10+1*20 </a:t>
            </a:r>
          </a:p>
          <a:p>
            <a:pPr marL="342900" indent="-342900">
              <a:buAutoNum type="alphaLcParenR"/>
            </a:pPr>
            <a:r>
              <a:rPr lang="cs-CZ" dirty="0" smtClean="0"/>
              <a:t>45/11=4,091 </a:t>
            </a:r>
          </a:p>
          <a:p>
            <a:pPr marL="342900" indent="-342900">
              <a:buAutoNum type="alphaLcParenR"/>
            </a:pPr>
            <a:r>
              <a:rPr lang="cs-CZ" dirty="0" smtClean="0"/>
              <a:t>15-4,092=10,91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717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Věcné položky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8324106" cy="2711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39552" y="4509120"/>
            <a:ext cx="47239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R"/>
            </a:pPr>
            <a:r>
              <a:rPr lang="cs-CZ" dirty="0" smtClean="0"/>
              <a:t>Prodej = -11*15 = -165 , kde 15=(100+200)/2</a:t>
            </a:r>
          </a:p>
          <a:p>
            <a:pPr marL="342900" indent="-342900">
              <a:buAutoNum type="alphaLcParenR"/>
            </a:pPr>
            <a:r>
              <a:rPr lang="cs-CZ" dirty="0" smtClean="0"/>
              <a:t>-165+</a:t>
            </a:r>
            <a:r>
              <a:rPr lang="cs-CZ" b="1" dirty="0" smtClean="0">
                <a:solidFill>
                  <a:srgbClr val="FF0000"/>
                </a:solidFill>
              </a:rPr>
              <a:t>45</a:t>
            </a:r>
            <a:r>
              <a:rPr lang="cs-CZ" dirty="0" smtClean="0"/>
              <a:t>=120 = 10*10+1*20 </a:t>
            </a:r>
          </a:p>
          <a:p>
            <a:pPr marL="342900" indent="-342900">
              <a:buAutoNum type="alphaLcParenR"/>
            </a:pPr>
            <a:r>
              <a:rPr lang="cs-CZ" dirty="0" smtClean="0"/>
              <a:t>45/11=4,091 </a:t>
            </a:r>
          </a:p>
          <a:p>
            <a:pPr marL="342900" indent="-342900">
              <a:buAutoNum type="alphaLcParenR"/>
            </a:pPr>
            <a:r>
              <a:rPr lang="cs-CZ" dirty="0" smtClean="0"/>
              <a:t>15-4,092=10,91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791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Konec sekce prodej  </a:t>
            </a:r>
            <a:r>
              <a:rPr lang="en-US" sz="1600" b="1" dirty="0" smtClean="0">
                <a:solidFill>
                  <a:srgbClr val="0070C0"/>
                </a:solidFill>
              </a:rPr>
              <a:t>  </a:t>
            </a:r>
            <a:endParaRPr lang="en-US" sz="16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72816"/>
            <a:ext cx="5011063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97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Položky zákazníka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539552" y="1556792"/>
            <a:ext cx="20882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Karta  zákazníka</a:t>
            </a:r>
            <a:endParaRPr lang="cs-CZ" dirty="0"/>
          </a:p>
        </p:txBody>
      </p:sp>
      <p:cxnSp>
        <p:nvCxnSpPr>
          <p:cNvPr id="6" name="Přímá spojnice se šipkou 5"/>
          <p:cNvCxnSpPr/>
          <p:nvPr/>
        </p:nvCxnSpPr>
        <p:spPr>
          <a:xfrm>
            <a:off x="3059832" y="1970221"/>
            <a:ext cx="144016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 flipV="1">
            <a:off x="6660232" y="2376930"/>
            <a:ext cx="0" cy="3921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délník 10"/>
          <p:cNvSpPr/>
          <p:nvPr/>
        </p:nvSpPr>
        <p:spPr>
          <a:xfrm>
            <a:off x="4932040" y="1616888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4916799" y="1908474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4932040" y="2172664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7662483" y="1365731"/>
            <a:ext cx="1070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Položky </a:t>
            </a:r>
          </a:p>
          <a:p>
            <a:r>
              <a:rPr lang="cs-CZ" dirty="0" smtClean="0"/>
              <a:t>zákazníka</a:t>
            </a:r>
            <a:endParaRPr lang="en-ZA" dirty="0"/>
          </a:p>
        </p:txBody>
      </p:sp>
      <p:sp>
        <p:nvSpPr>
          <p:cNvPr id="9" name="Pravá složená závorka 8"/>
          <p:cNvSpPr/>
          <p:nvPr/>
        </p:nvSpPr>
        <p:spPr>
          <a:xfrm>
            <a:off x="7164288" y="1279797"/>
            <a:ext cx="216024" cy="100926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555872" y="1417638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Ctrl-F7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574" y="2628018"/>
            <a:ext cx="6291308" cy="690906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574" y="4267258"/>
            <a:ext cx="7706083" cy="1751095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cxnSp>
        <p:nvCxnSpPr>
          <p:cNvPr id="17" name="Přímá spojnice se šipkou 16"/>
          <p:cNvCxnSpPr>
            <a:stCxn id="15" idx="2"/>
          </p:cNvCxnSpPr>
          <p:nvPr/>
        </p:nvCxnSpPr>
        <p:spPr>
          <a:xfrm flipH="1">
            <a:off x="7086419" y="2012062"/>
            <a:ext cx="1111339" cy="225519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Šipka dolů 15"/>
          <p:cNvSpPr/>
          <p:nvPr/>
        </p:nvSpPr>
        <p:spPr>
          <a:xfrm>
            <a:off x="5846678" y="3350125"/>
            <a:ext cx="228473" cy="7672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4936535" y="1293723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745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  <p:bldP spid="15" grpId="0"/>
      <p:bldP spid="9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Pracovní datum , Platební podmínky </a:t>
            </a:r>
            <a:endParaRPr lang="cs-CZ" sz="2400" dirty="0"/>
          </a:p>
        </p:txBody>
      </p:sp>
      <p:sp>
        <p:nvSpPr>
          <p:cNvPr id="7" name="Obdélník 6"/>
          <p:cNvSpPr/>
          <p:nvPr/>
        </p:nvSpPr>
        <p:spPr>
          <a:xfrm>
            <a:off x="2903774" y="3115957"/>
            <a:ext cx="20882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Karta zákazníka</a:t>
            </a:r>
            <a:endParaRPr lang="cs-CZ" dirty="0"/>
          </a:p>
        </p:txBody>
      </p:sp>
      <p:sp>
        <p:nvSpPr>
          <p:cNvPr id="8" name="Pravá složená závorka 7"/>
          <p:cNvSpPr/>
          <p:nvPr/>
        </p:nvSpPr>
        <p:spPr>
          <a:xfrm>
            <a:off x="7269480" y="1441776"/>
            <a:ext cx="284519" cy="4853853"/>
          </a:xfrm>
          <a:prstGeom prst="rightBrace">
            <a:avLst>
              <a:gd name="adj1" fmla="val 219366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7555692" y="3330093"/>
            <a:ext cx="146386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Některé </a:t>
            </a:r>
          </a:p>
          <a:p>
            <a:r>
              <a:rPr lang="cs-CZ" sz="1600" dirty="0" smtClean="0"/>
              <a:t>parametry </a:t>
            </a:r>
          </a:p>
          <a:p>
            <a:r>
              <a:rPr lang="cs-CZ" sz="1600" dirty="0" smtClean="0"/>
              <a:t>řídící obchodní </a:t>
            </a:r>
          </a:p>
          <a:p>
            <a:r>
              <a:rPr lang="cs-CZ" sz="1600" dirty="0" smtClean="0"/>
              <a:t>případy</a:t>
            </a:r>
            <a:endParaRPr lang="cs-CZ" sz="1600" dirty="0"/>
          </a:p>
        </p:txBody>
      </p:sp>
      <p:sp>
        <p:nvSpPr>
          <p:cNvPr id="10" name="Šipka dolů 9"/>
          <p:cNvSpPr/>
          <p:nvPr/>
        </p:nvSpPr>
        <p:spPr>
          <a:xfrm>
            <a:off x="3851918" y="4068169"/>
            <a:ext cx="290035" cy="4563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4321982" y="4155221"/>
            <a:ext cx="2992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Záložka Platby karty Zákazníka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347" y="1219137"/>
            <a:ext cx="1495238" cy="2552381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1441776"/>
            <a:ext cx="2076190" cy="1504762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sp>
        <p:nvSpPr>
          <p:cNvPr id="13" name="Šipka doprava 12"/>
          <p:cNvSpPr/>
          <p:nvPr/>
        </p:nvSpPr>
        <p:spPr>
          <a:xfrm>
            <a:off x="1979712" y="1842197"/>
            <a:ext cx="864096" cy="3713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875" y="4716017"/>
            <a:ext cx="6688085" cy="1736722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2663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Položky zákazníka  </a:t>
            </a:r>
            <a:r>
              <a:rPr lang="cs-CZ" sz="1600" dirty="0" smtClean="0">
                <a:solidFill>
                  <a:srgbClr val="FF0000"/>
                </a:solidFill>
              </a:rPr>
              <a:t>(nasazený filtr pouze na faktury po splatnosti) </a:t>
            </a:r>
            <a:endParaRPr lang="cs-CZ" sz="1600" dirty="0">
              <a:solidFill>
                <a:srgbClr val="FF000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683568" y="1484784"/>
            <a:ext cx="129614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Karta </a:t>
            </a:r>
          </a:p>
          <a:p>
            <a:pPr algn="ctr"/>
            <a:r>
              <a:rPr lang="cs-CZ" dirty="0" smtClean="0"/>
              <a:t>zákazníka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303428" y="3584669"/>
            <a:ext cx="7518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Využijte funkci Navigovat umožňující zobrazit dokument (zaúčtovanou fakturu)</a:t>
            </a:r>
            <a:endParaRPr lang="cs-CZ" dirty="0"/>
          </a:p>
        </p:txBody>
      </p:sp>
      <p:sp>
        <p:nvSpPr>
          <p:cNvPr id="10" name="Šipka doprava 9"/>
          <p:cNvSpPr/>
          <p:nvPr/>
        </p:nvSpPr>
        <p:spPr>
          <a:xfrm>
            <a:off x="4788024" y="4647340"/>
            <a:ext cx="3528392" cy="14459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Další snímek </a:t>
            </a:r>
            <a:endParaRPr lang="cs-CZ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694" y="1484784"/>
            <a:ext cx="6291308" cy="690906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428" y="2477808"/>
            <a:ext cx="8537144" cy="864431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3823" y="4813175"/>
            <a:ext cx="3276190" cy="1114286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sp>
        <p:nvSpPr>
          <p:cNvPr id="12" name="Obdélník 11"/>
          <p:cNvSpPr/>
          <p:nvPr/>
        </p:nvSpPr>
        <p:spPr>
          <a:xfrm>
            <a:off x="697270" y="1417638"/>
            <a:ext cx="129614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Karta </a:t>
            </a:r>
          </a:p>
          <a:p>
            <a:pPr algn="ctr"/>
            <a:r>
              <a:rPr lang="cs-CZ" dirty="0" smtClean="0"/>
              <a:t>zákazníka</a:t>
            </a:r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396" y="1417638"/>
            <a:ext cx="6291308" cy="690906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6141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Hledaná faktura-Navigace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40768"/>
            <a:ext cx="4476190" cy="3933333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2512" y="2204864"/>
            <a:ext cx="7164288" cy="4230341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0566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Seznam zboží </a:t>
            </a:r>
            <a:endParaRPr lang="en-US" dirty="0"/>
          </a:p>
        </p:txBody>
      </p:sp>
      <p:sp>
        <p:nvSpPr>
          <p:cNvPr id="4" name="Šipka doprava 3"/>
          <p:cNvSpPr/>
          <p:nvPr/>
        </p:nvSpPr>
        <p:spPr>
          <a:xfrm>
            <a:off x="7452320" y="4509120"/>
            <a:ext cx="1306488" cy="10161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890" y="1439352"/>
            <a:ext cx="7601951" cy="2160240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890" y="4221088"/>
            <a:ext cx="6818338" cy="1881985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3264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792</Words>
  <Application>Microsoft Office PowerPoint</Application>
  <PresentationFormat>Předvádění na obrazovce (4:3)</PresentationFormat>
  <Paragraphs>157</Paragraphs>
  <Slides>46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46</vt:i4>
      </vt:variant>
    </vt:vector>
  </HeadingPairs>
  <TitlesOfParts>
    <vt:vector size="49" baseType="lpstr">
      <vt:lpstr>Arial</vt:lpstr>
      <vt:lpstr>Calibri</vt:lpstr>
      <vt:lpstr>Motiv systému Office</vt:lpstr>
      <vt:lpstr>Úvod od  MS Dynamics NAV    Příklad nad podej a následky tohoto procesu v systému (sklad, položky zákazníka a věcné položky ( finanční transakce na účtech hlavní knihy)</vt:lpstr>
      <vt:lpstr>Karta zákazníka</vt:lpstr>
      <vt:lpstr>Seznam zákazníků</vt:lpstr>
      <vt:lpstr>Karta zákazníka</vt:lpstr>
      <vt:lpstr>Položky zákazníka</vt:lpstr>
      <vt:lpstr>Pracovní datum , Platební podmínky </vt:lpstr>
      <vt:lpstr>Položky zákazníka  (nasazený filtr pouze na faktury po splatnosti) </vt:lpstr>
      <vt:lpstr>Hledaná faktura-Navigace</vt:lpstr>
      <vt:lpstr>Seznam zboží </vt:lpstr>
      <vt:lpstr>Karta zboží-záložka Obecné </vt:lpstr>
      <vt:lpstr>Karta zboží-záložka Fakturace</vt:lpstr>
      <vt:lpstr>Metoda ocenění-úvod</vt:lpstr>
      <vt:lpstr>Položky zboží a pole Pořizovací cena</vt:lpstr>
      <vt:lpstr>Položky zboží a pole Pořizovací cena</vt:lpstr>
      <vt:lpstr>Karta zboží-záložka Doplnění</vt:lpstr>
      <vt:lpstr>Položky zboží </vt:lpstr>
      <vt:lpstr>Vytvoření prodejní objednávky (PO)</vt:lpstr>
      <vt:lpstr>Vytvoření PO v systému MS Dynamics NAV 2016</vt:lpstr>
      <vt:lpstr>Seznam existujících PO, které nebyly zatím zaúčtovány </vt:lpstr>
      <vt:lpstr>PO- nová</vt:lpstr>
      <vt:lpstr>PO – data (K zadávání dat využívejte myš klávesu F4- obdobně jako v PWP Nákup)</vt:lpstr>
      <vt:lpstr>Varování </vt:lpstr>
      <vt:lpstr>PO-&gt;Tisk (náhled) ikonou Tisk</vt:lpstr>
      <vt:lpstr>Zaúčtování PO s pomocí F9 (nebo ikony Účtovat)</vt:lpstr>
      <vt:lpstr>Položky zákazníka</vt:lpstr>
      <vt:lpstr>Položky zboží</vt:lpstr>
      <vt:lpstr>General Ledger (home study)</vt:lpstr>
      <vt:lpstr>Věcné položky (transakce v hlavní knize)</vt:lpstr>
      <vt:lpstr>Věcné položky (transakce v hlavní knize)</vt:lpstr>
      <vt:lpstr>Věcné položky (transakce v hlavní knize) </vt:lpstr>
      <vt:lpstr>Využití navigačního nástroje</vt:lpstr>
      <vt:lpstr>Využití navigačního nástroje </vt:lpstr>
      <vt:lpstr>Jeden z výsledků navigace</vt:lpstr>
      <vt:lpstr>Konec sekce prodej-standardní část kurzu    </vt:lpstr>
      <vt:lpstr>Doplněk PWP prezentace určený pro HOME STUDY</vt:lpstr>
      <vt:lpstr>Nastavení pro další příklad (NO-PO)</vt:lpstr>
      <vt:lpstr>Varianta nákupu dvou položek (různá nákupní cena) (obdobný příklad již byl prezentován- toto je určeno pro HOME STUDY)</vt:lpstr>
      <vt:lpstr>Karta zboží po zaúčtování deníku zboží</vt:lpstr>
      <vt:lpstr>Rozpad ceny pořízení</vt:lpstr>
      <vt:lpstr>Položky zboží </vt:lpstr>
      <vt:lpstr>Prodej 11ks zboží s pomocí deníku</vt:lpstr>
      <vt:lpstr>Položky zboží</vt:lpstr>
      <vt:lpstr>Rozpad ceny pořízení</vt:lpstr>
      <vt:lpstr>Položky ocenění – prodej </vt:lpstr>
      <vt:lpstr>Věcné položky</vt:lpstr>
      <vt:lpstr>Konec sekce prodej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Inroduction MS Dynamics NAV</dc:title>
  <dc:creator>Skorkovsky Jaromir</dc:creator>
  <cp:lastModifiedBy>Skorkovsky Jaromir</cp:lastModifiedBy>
  <cp:revision>173</cp:revision>
  <dcterms:created xsi:type="dcterms:W3CDTF">2014-09-15T11:04:04Z</dcterms:created>
  <dcterms:modified xsi:type="dcterms:W3CDTF">2019-02-25T12:54:56Z</dcterms:modified>
</cp:coreProperties>
</file>