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74" r:id="rId5"/>
    <p:sldId id="282" r:id="rId6"/>
    <p:sldId id="287" r:id="rId7"/>
    <p:sldId id="288" r:id="rId8"/>
    <p:sldId id="283" r:id="rId9"/>
    <p:sldId id="275" r:id="rId10"/>
    <p:sldId id="289" r:id="rId11"/>
    <p:sldId id="276" r:id="rId12"/>
    <p:sldId id="277" r:id="rId13"/>
    <p:sldId id="278" r:id="rId14"/>
    <p:sldId id="279" r:id="rId15"/>
    <p:sldId id="280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z/url?sa=i&amp;rct=j&amp;q=&amp;esrc=s&amp;source=images&amp;cd=&amp;cad=rja&amp;uact=8&amp;ved=0ahUKEwjdlYGsvvnVAhUFfxoKHX9CAxMQjRwIBw&amp;url=http://www.airliners.net/forum/viewtopic.php?t%3D472949&amp;psig=AFQjCNE8yhxpfyK1iNXmswpwHxUqrG2eqA&amp;ust=150399449427404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Yield Management (OM) Introduction</a:t>
            </a:r>
            <a:r>
              <a:rPr lang="cs-CZ" dirty="0" smtClean="0"/>
              <a:t> (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/>
              <a:t>Ing.J.Skorkovský</a:t>
            </a:r>
            <a:r>
              <a:rPr lang="en-ZA" sz="1800" dirty="0" smtClean="0"/>
              <a:t>, </a:t>
            </a:r>
            <a:r>
              <a:rPr lang="en-ZA" sz="1800" dirty="0" err="1" smtClean="0"/>
              <a:t>CSc</a:t>
            </a:r>
            <a:r>
              <a:rPr lang="en-ZA" sz="1800" dirty="0" smtClean="0"/>
              <a:t>,</a:t>
            </a:r>
          </a:p>
          <a:p>
            <a:r>
              <a:rPr lang="en-ZA" sz="1800" dirty="0" smtClean="0"/>
              <a:t>Department of Corporate Economy</a:t>
            </a:r>
          </a:p>
          <a:p>
            <a:r>
              <a:rPr lang="en-ZA" sz="1800" dirty="0" smtClean="0"/>
              <a:t>FACULTY OF ECONOMICS AND ADMINISTRATION</a:t>
            </a:r>
          </a:p>
          <a:p>
            <a:r>
              <a:rPr lang="en-ZA" sz="1800" dirty="0" smtClean="0"/>
              <a:t>Masaryk University Brno</a:t>
            </a:r>
          </a:p>
          <a:p>
            <a:r>
              <a:rPr lang="en-ZA" sz="1800" dirty="0" smtClean="0"/>
              <a:t>Czech Republic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Ovebooking</a:t>
            </a:r>
            <a:r>
              <a:rPr lang="cs-CZ" dirty="0" smtClean="0"/>
              <a:t>&lt;-&gt;No-show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90660" y="1250601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Full </a:t>
            </a:r>
            <a:r>
              <a:rPr lang="cs-CZ" dirty="0" err="1" smtClean="0"/>
              <a:t>aircraft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505081" y="1916832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221205" y="1911977"/>
            <a:ext cx="110841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No-show</a:t>
            </a:r>
          </a:p>
        </p:txBody>
      </p:sp>
      <p:sp>
        <p:nvSpPr>
          <p:cNvPr id="9" name="Obdélník 8"/>
          <p:cNvSpPr/>
          <p:nvPr/>
        </p:nvSpPr>
        <p:spPr>
          <a:xfrm>
            <a:off x="1490660" y="2636912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457672" y="3394282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203966" y="3394282"/>
            <a:ext cx="588777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NS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536835" y="4149080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219487" y="4149080"/>
            <a:ext cx="573257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</a:rPr>
              <a:t>OB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326800" y="2636912"/>
            <a:ext cx="1108412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FF00"/>
                </a:solidFill>
              </a:rPr>
              <a:t>Overbooked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238538" y="2636912"/>
            <a:ext cx="110841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No-show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367925" y="3394282"/>
            <a:ext cx="1108412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FF00"/>
                </a:solidFill>
              </a:rPr>
              <a:t>Overbooked</a:t>
            </a:r>
            <a:endParaRPr lang="cs-CZ" sz="1200" dirty="0">
              <a:solidFill>
                <a:srgbClr val="FF0000"/>
              </a:solidFill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 flipH="1">
            <a:off x="5792744" y="3617904"/>
            <a:ext cx="576064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1490660" y="4814106"/>
            <a:ext cx="392607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979712" y="4869160"/>
            <a:ext cx="17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= </a:t>
            </a:r>
            <a:r>
              <a:rPr lang="cs-CZ" dirty="0" err="1" smtClean="0"/>
              <a:t>bumped</a:t>
            </a:r>
            <a:r>
              <a:rPr lang="cs-CZ" dirty="0" smtClean="0"/>
              <a:t> </a:t>
            </a:r>
            <a:r>
              <a:rPr lang="cs-CZ" dirty="0" err="1" smtClean="0"/>
              <a:t>client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5292080" y="440967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11537" y="204670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/>
              <a:t>Planned</a:t>
            </a:r>
            <a:endParaRPr lang="cs-CZ" sz="14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11537" y="273505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/>
              <a:t>Planned</a:t>
            </a:r>
            <a:endParaRPr lang="cs-CZ" sz="14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335766" y="349242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Reality</a:t>
            </a:r>
            <a:endParaRPr lang="cs-CZ" sz="1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11296" y="425578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/>
              <a:t>Final</a:t>
            </a:r>
            <a:r>
              <a:rPr lang="cs-CZ" sz="1400" dirty="0" smtClean="0"/>
              <a:t> status</a:t>
            </a:r>
            <a:endParaRPr lang="cs-CZ" sz="1400" dirty="0"/>
          </a:p>
        </p:txBody>
      </p:sp>
      <p:sp>
        <p:nvSpPr>
          <p:cNvPr id="37" name="Obdélník 36"/>
          <p:cNvSpPr/>
          <p:nvPr/>
        </p:nvSpPr>
        <p:spPr>
          <a:xfrm>
            <a:off x="1518239" y="5517232"/>
            <a:ext cx="448153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NS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132110" y="5584594"/>
            <a:ext cx="223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= no show </a:t>
            </a:r>
            <a:r>
              <a:rPr lang="cs-CZ" dirty="0" err="1" smtClean="0"/>
              <a:t>passangers</a:t>
            </a:r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6255593" y="4986464"/>
            <a:ext cx="1108412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FF00"/>
                </a:solidFill>
              </a:rPr>
              <a:t>Overbooked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6241559" y="5612831"/>
            <a:ext cx="568239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</a:rPr>
              <a:t>OB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822519" y="5612831"/>
            <a:ext cx="550412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358408" y="4149080"/>
            <a:ext cx="550412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1518239" y="6116887"/>
            <a:ext cx="461473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</a:rPr>
              <a:t>OB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2153428" y="6155724"/>
            <a:ext cx="270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= </a:t>
            </a:r>
            <a:r>
              <a:rPr lang="cs-CZ" dirty="0" err="1" smtClean="0"/>
              <a:t>overbooked</a:t>
            </a:r>
            <a:r>
              <a:rPr lang="cs-CZ" dirty="0" smtClean="0"/>
              <a:t> </a:t>
            </a:r>
            <a:r>
              <a:rPr lang="cs-CZ" dirty="0" err="1" smtClean="0"/>
              <a:t>passangers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49" name="Přímá spojnice se šipkou 48"/>
          <p:cNvCxnSpPr/>
          <p:nvPr/>
        </p:nvCxnSpPr>
        <p:spPr>
          <a:xfrm>
            <a:off x="7668344" y="4986464"/>
            <a:ext cx="0" cy="1034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5709336" y="6324572"/>
            <a:ext cx="22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B</a:t>
            </a:r>
            <a:r>
              <a:rPr lang="cs-CZ" dirty="0" smtClean="0"/>
              <a:t> &lt;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Overbooking - claims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31672"/>
            <a:ext cx="8229600" cy="4525963"/>
          </a:xfrm>
        </p:spPr>
        <p:txBody>
          <a:bodyPr/>
          <a:lstStyle/>
          <a:p>
            <a:r>
              <a:rPr lang="en-US" sz="1600" dirty="0"/>
              <a:t>Do not settle</a:t>
            </a:r>
            <a:r>
              <a:rPr lang="cs-CZ" sz="1600" dirty="0"/>
              <a:t>!</a:t>
            </a:r>
            <a:r>
              <a:rPr lang="en-US" sz="1600" dirty="0"/>
              <a:t> Instead get up to €600 +hotel +meals +expenses +new ticket</a:t>
            </a:r>
            <a:r>
              <a:rPr lang="cs-CZ" sz="1600" dirty="0"/>
              <a:t> !! 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4825151" cy="265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28264" y="4894592"/>
            <a:ext cx="727927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dirty="0" smtClean="0"/>
              <a:t>Delta Air Lines has increased the amounts passengers can be offered to give up their seats to up to almost US$10,000 in extreme cases — something passengers can take advantage of if they act in collusion (secret deal). </a:t>
            </a:r>
            <a:endParaRPr lang="cs-CZ" sz="1600" dirty="0" smtClean="0"/>
          </a:p>
          <a:p>
            <a:r>
              <a:rPr lang="cs-CZ" sz="1600" dirty="0" smtClean="0">
                <a:solidFill>
                  <a:srgbClr val="0070C0"/>
                </a:solidFill>
              </a:rPr>
              <a:t>c</a:t>
            </a:r>
            <a:r>
              <a:rPr lang="en-ZA" sz="1600" dirty="0" err="1" smtClean="0">
                <a:solidFill>
                  <a:srgbClr val="0070C0"/>
                </a:solidFill>
              </a:rPr>
              <a:t>ollusion</a:t>
            </a:r>
            <a:r>
              <a:rPr lang="cs-CZ" sz="1600" dirty="0" smtClean="0">
                <a:solidFill>
                  <a:srgbClr val="0070C0"/>
                </a:solidFill>
              </a:rPr>
              <a:t> = tajná domluva mezi stranami </a:t>
            </a:r>
          </a:p>
          <a:p>
            <a:r>
              <a:rPr lang="cs-CZ" sz="1600" dirty="0" smtClean="0">
                <a:solidFill>
                  <a:srgbClr val="0070C0"/>
                </a:solidFill>
              </a:rPr>
              <a:t>d</a:t>
            </a:r>
            <a:r>
              <a:rPr lang="en-US" sz="1600" dirty="0" smtClean="0">
                <a:solidFill>
                  <a:srgbClr val="0070C0"/>
                </a:solidFill>
              </a:rPr>
              <a:t>o </a:t>
            </a:r>
            <a:r>
              <a:rPr lang="en-US" sz="1600" dirty="0">
                <a:solidFill>
                  <a:srgbClr val="0070C0"/>
                </a:solidFill>
              </a:rPr>
              <a:t>not settle</a:t>
            </a:r>
            <a:r>
              <a:rPr lang="cs-CZ" sz="1600" dirty="0">
                <a:solidFill>
                  <a:srgbClr val="0070C0"/>
                </a:solidFill>
              </a:rPr>
              <a:t>! = </a:t>
            </a:r>
            <a:r>
              <a:rPr lang="cs-CZ" sz="1600" dirty="0" smtClean="0">
                <a:solidFill>
                  <a:srgbClr val="0070C0"/>
                </a:solidFill>
              </a:rPr>
              <a:t>nenechte </a:t>
            </a:r>
            <a:r>
              <a:rPr lang="cs-CZ" sz="1600" dirty="0">
                <a:solidFill>
                  <a:srgbClr val="0070C0"/>
                </a:solidFill>
              </a:rPr>
              <a:t>se </a:t>
            </a:r>
            <a:r>
              <a:rPr lang="cs-CZ" sz="1600" dirty="0" smtClean="0">
                <a:solidFill>
                  <a:srgbClr val="0070C0"/>
                </a:solidFill>
              </a:rPr>
              <a:t>opít rohlíkem ! </a:t>
            </a:r>
            <a:r>
              <a:rPr lang="cs-CZ" sz="1600" dirty="0">
                <a:solidFill>
                  <a:srgbClr val="0070C0"/>
                </a:solidFill>
              </a:rPr>
              <a:t>Můžete dostat </a:t>
            </a:r>
            <a:r>
              <a:rPr lang="cs-CZ" sz="1600" dirty="0" smtClean="0">
                <a:solidFill>
                  <a:srgbClr val="0070C0"/>
                </a:solidFill>
              </a:rPr>
              <a:t>více !!!</a:t>
            </a:r>
            <a:endParaRPr lang="en-ZA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Single order quantities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Newspapers</a:t>
            </a:r>
          </a:p>
          <a:p>
            <a:r>
              <a:rPr lang="en-ZA" dirty="0" smtClean="0"/>
              <a:t>Magazines</a:t>
            </a:r>
          </a:p>
          <a:p>
            <a:r>
              <a:rPr lang="en-ZA" dirty="0" smtClean="0"/>
              <a:t>Florists </a:t>
            </a:r>
          </a:p>
          <a:p>
            <a:r>
              <a:rPr lang="en-ZA" dirty="0" smtClean="0"/>
              <a:t>Bakeries </a:t>
            </a:r>
          </a:p>
          <a:p>
            <a:r>
              <a:rPr lang="en-ZA" dirty="0" smtClean="0"/>
              <a:t>Fresh fishes 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309641" cy="1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36268"/>
            <a:ext cx="2309641" cy="133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2343157" cy="13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Single order quantities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ZA" sz="2400" b="1" dirty="0" smtClean="0"/>
              <a:t>N</a:t>
            </a:r>
            <a:r>
              <a:rPr lang="en-ZA" sz="2400" dirty="0" smtClean="0"/>
              <a:t> = number of items that can be sold</a:t>
            </a:r>
            <a:r>
              <a:rPr lang="cs-CZ" sz="2400" dirty="0" smtClean="0"/>
              <a:t> </a:t>
            </a:r>
            <a:r>
              <a:rPr lang="cs-CZ" sz="1400" dirty="0" smtClean="0"/>
              <a:t>(počet zboží, které může být prodáno)</a:t>
            </a:r>
            <a:endParaRPr lang="en-ZA" sz="1400" dirty="0" smtClean="0"/>
          </a:p>
          <a:p>
            <a:r>
              <a:rPr lang="en-ZA" sz="2400" b="1" dirty="0"/>
              <a:t>X </a:t>
            </a:r>
            <a:r>
              <a:rPr lang="en-ZA" sz="2400" dirty="0"/>
              <a:t> =  number of items ordered </a:t>
            </a:r>
            <a:r>
              <a:rPr lang="cs-CZ" sz="2400" dirty="0" smtClean="0"/>
              <a:t>              </a:t>
            </a:r>
            <a:r>
              <a:rPr lang="cs-CZ" sz="1400" dirty="0" smtClean="0"/>
              <a:t>(počet </a:t>
            </a:r>
            <a:r>
              <a:rPr lang="cs-CZ" sz="1400" dirty="0"/>
              <a:t>objednaného zboží)</a:t>
            </a:r>
            <a:endParaRPr lang="en-ZA" sz="1400" dirty="0"/>
          </a:p>
          <a:p>
            <a:r>
              <a:rPr lang="en-ZA" sz="2400" b="1" dirty="0" smtClean="0"/>
              <a:t>C</a:t>
            </a:r>
            <a:r>
              <a:rPr lang="en-ZA" sz="1600" b="1" dirty="0" smtClean="0"/>
              <a:t>0</a:t>
            </a:r>
            <a:r>
              <a:rPr lang="en-ZA" sz="2400" dirty="0" smtClean="0"/>
              <a:t> = Cost of </a:t>
            </a:r>
            <a:r>
              <a:rPr lang="en-ZA" sz="2400" dirty="0" smtClean="0">
                <a:solidFill>
                  <a:srgbClr val="FF0000"/>
                </a:solidFill>
              </a:rPr>
              <a:t>overestimating</a:t>
            </a:r>
            <a:r>
              <a:rPr lang="en-ZA" sz="2400" dirty="0" smtClean="0"/>
              <a:t> demand</a:t>
            </a:r>
            <a:r>
              <a:rPr lang="cs-CZ" sz="2400" dirty="0" smtClean="0"/>
              <a:t> </a:t>
            </a:r>
            <a:r>
              <a:rPr lang="en-ZA" sz="1400" dirty="0" smtClean="0">
                <a:solidFill>
                  <a:srgbClr val="0070C0"/>
                </a:solidFill>
              </a:rPr>
              <a:t>(</a:t>
            </a:r>
            <a:r>
              <a:rPr lang="en-ZA" sz="1600" b="1" dirty="0">
                <a:solidFill>
                  <a:srgbClr val="0070C0"/>
                </a:solidFill>
              </a:rPr>
              <a:t>rest of the flowers faded and are not sold</a:t>
            </a:r>
            <a:r>
              <a:rPr lang="en-ZA" sz="1400" dirty="0" smtClean="0">
                <a:solidFill>
                  <a:srgbClr val="0070C0"/>
                </a:solidFill>
              </a:rPr>
              <a:t>)</a:t>
            </a:r>
            <a:r>
              <a:rPr lang="cs-CZ" sz="1400" dirty="0" smtClean="0">
                <a:solidFill>
                  <a:srgbClr val="0070C0"/>
                </a:solidFill>
              </a:rPr>
              <a:t> – </a:t>
            </a:r>
            <a:r>
              <a:rPr lang="cs-CZ" sz="1400" dirty="0" smtClean="0"/>
              <a:t>co se neprodalo a už se neprodá</a:t>
            </a:r>
            <a:endParaRPr lang="en-ZA" sz="1400" dirty="0" smtClean="0"/>
          </a:p>
          <a:p>
            <a:r>
              <a:rPr lang="en-ZA" sz="2400" b="1" dirty="0" smtClean="0">
                <a:sym typeface="Wingdings 2"/>
              </a:rPr>
              <a:t>C</a:t>
            </a:r>
            <a:r>
              <a:rPr lang="en-ZA" sz="1600" b="1" dirty="0" smtClean="0">
                <a:sym typeface="Wingdings 2"/>
              </a:rPr>
              <a:t>u</a:t>
            </a:r>
            <a:r>
              <a:rPr lang="en-ZA" sz="2400" dirty="0" smtClean="0">
                <a:sym typeface="Wingdings 2"/>
              </a:rPr>
              <a:t> </a:t>
            </a:r>
            <a:r>
              <a:rPr lang="en-ZA" sz="2400" dirty="0" smtClean="0"/>
              <a:t>= Cost of </a:t>
            </a:r>
            <a:r>
              <a:rPr lang="en-ZA" sz="2400" dirty="0" smtClean="0">
                <a:solidFill>
                  <a:srgbClr val="00B050"/>
                </a:solidFill>
              </a:rPr>
              <a:t>underestimating </a:t>
            </a:r>
            <a:r>
              <a:rPr lang="en-ZA" sz="2400" dirty="0" smtClean="0"/>
              <a:t>demand</a:t>
            </a:r>
            <a:r>
              <a:rPr lang="cs-CZ" sz="2400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sz="1600" b="1" dirty="0" smtClean="0">
                <a:solidFill>
                  <a:srgbClr val="0070C0"/>
                </a:solidFill>
              </a:rPr>
              <a:t>customers like to buy more and you do not have enough of roses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  <a:r>
              <a:rPr lang="cs-CZ" sz="1600" dirty="0" smtClean="0">
                <a:solidFill>
                  <a:srgbClr val="0070C0"/>
                </a:solidFill>
              </a:rPr>
              <a:t> –</a:t>
            </a:r>
            <a:r>
              <a:rPr lang="cs-CZ" sz="1600" dirty="0" smtClean="0"/>
              <a:t>už nemáme!!</a:t>
            </a:r>
            <a:r>
              <a:rPr lang="en-US" sz="1600" dirty="0" smtClean="0"/>
              <a:t> </a:t>
            </a:r>
            <a:endParaRPr lang="cs-CZ" sz="1600" dirty="0" smtClean="0"/>
          </a:p>
          <a:p>
            <a:r>
              <a:rPr lang="en-ZA" sz="2500" b="1" dirty="0" smtClean="0">
                <a:sym typeface="Wingdings 2"/>
              </a:rPr>
              <a:t>C</a:t>
            </a:r>
            <a:r>
              <a:rPr lang="en-ZA" sz="2500" dirty="0" smtClean="0">
                <a:sym typeface="Wingdings 2"/>
              </a:rPr>
              <a:t>u</a:t>
            </a:r>
            <a:r>
              <a:rPr lang="cs-CZ" sz="2500" dirty="0" smtClean="0">
                <a:sym typeface="Wingdings 2"/>
              </a:rPr>
              <a:t> &gt;=</a:t>
            </a:r>
            <a:r>
              <a:rPr lang="en-ZA" sz="2800" dirty="0" smtClean="0"/>
              <a:t> </a:t>
            </a:r>
            <a:r>
              <a:rPr lang="en-ZA" sz="2800" b="1" dirty="0"/>
              <a:t>C</a:t>
            </a:r>
            <a:r>
              <a:rPr lang="en-ZA" sz="1800" dirty="0"/>
              <a:t>0</a:t>
            </a:r>
            <a:endParaRPr lang="en-US" sz="2500" dirty="0"/>
          </a:p>
          <a:p>
            <a:r>
              <a:rPr lang="en-ZA" sz="2400" dirty="0" smtClean="0"/>
              <a:t>P(N&lt;X) = probability o</a:t>
            </a:r>
            <a:r>
              <a:rPr lang="en-ZA" sz="2400" dirty="0" smtClean="0">
                <a:sym typeface="Wingdings 2"/>
              </a:rPr>
              <a:t>f </a:t>
            </a:r>
            <a:r>
              <a:rPr lang="en-ZA" sz="2400" dirty="0" smtClean="0">
                <a:solidFill>
                  <a:srgbClr val="FF0000"/>
                </a:solidFill>
                <a:sym typeface="Wingdings 2"/>
              </a:rPr>
              <a:t>overestimating</a:t>
            </a:r>
            <a:r>
              <a:rPr lang="en-ZA" sz="2400" dirty="0" smtClean="0">
                <a:sym typeface="Wingdings 2"/>
              </a:rPr>
              <a:t> demand or no-show</a:t>
            </a:r>
          </a:p>
          <a:p>
            <a:r>
              <a:rPr lang="en-ZA" sz="2400" dirty="0" smtClean="0"/>
              <a:t>P(X&gt;=N)= probability o</a:t>
            </a:r>
            <a:r>
              <a:rPr lang="en-ZA" sz="2400" dirty="0" smtClean="0">
                <a:sym typeface="Wingdings 2"/>
              </a:rPr>
              <a:t>f </a:t>
            </a:r>
            <a:r>
              <a:rPr lang="en-ZA" sz="2400" dirty="0" smtClean="0">
                <a:solidFill>
                  <a:srgbClr val="00B050"/>
                </a:solidFill>
                <a:sym typeface="Wingdings 2"/>
              </a:rPr>
              <a:t>underestimating</a:t>
            </a:r>
            <a:r>
              <a:rPr lang="en-ZA" sz="2400" dirty="0" smtClean="0">
                <a:sym typeface="Wingdings 2"/>
              </a:rPr>
              <a:t> demand or no-show</a:t>
            </a:r>
            <a:endParaRPr lang="cs-CZ" sz="2400" dirty="0" smtClean="0">
              <a:sym typeface="Wingdings 2"/>
            </a:endParaRPr>
          </a:p>
          <a:p>
            <a:pPr marL="0" indent="0">
              <a:buNone/>
            </a:pPr>
            <a:endParaRPr lang="cs-CZ" sz="2400" dirty="0">
              <a:sym typeface="Wingdings 2"/>
            </a:endParaRPr>
          </a:p>
          <a:p>
            <a:pPr marL="0" indent="0">
              <a:buNone/>
            </a:pPr>
            <a:r>
              <a:rPr lang="cs-CZ" sz="2400" dirty="0" smtClean="0">
                <a:sym typeface="Wingdings 2"/>
              </a:rPr>
              <a:t>       P(X&gt;=N)*</a:t>
            </a:r>
            <a:r>
              <a:rPr lang="en-ZA" sz="2400" dirty="0" smtClean="0">
                <a:sym typeface="Wingdings 2"/>
              </a:rPr>
              <a:t>C</a:t>
            </a:r>
            <a:r>
              <a:rPr lang="en-ZA" sz="1600" dirty="0" smtClean="0">
                <a:sym typeface="Wingdings 2"/>
              </a:rPr>
              <a:t>u</a:t>
            </a:r>
            <a:r>
              <a:rPr lang="cs-CZ" sz="1600" dirty="0" smtClean="0">
                <a:sym typeface="Wingdings 2"/>
              </a:rPr>
              <a:t>  </a:t>
            </a:r>
            <a:r>
              <a:rPr lang="cs-CZ" sz="2400" dirty="0" smtClean="0">
                <a:sym typeface="Wingdings 2"/>
              </a:rPr>
              <a:t>&gt;= P(N&lt;X)*</a:t>
            </a:r>
            <a:r>
              <a:rPr lang="en-ZA" sz="2400" dirty="0" smtClean="0"/>
              <a:t>C</a:t>
            </a:r>
            <a:r>
              <a:rPr lang="en-ZA" sz="1600" dirty="0" smtClean="0"/>
              <a:t>0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	 </a:t>
            </a:r>
            <a:r>
              <a:rPr lang="cs-CZ" sz="2400" dirty="0">
                <a:sym typeface="Wingdings 2"/>
              </a:rPr>
              <a:t>P(X&gt;=</a:t>
            </a:r>
            <a:r>
              <a:rPr lang="cs-CZ" sz="2400" dirty="0" smtClean="0">
                <a:sym typeface="Wingdings 2"/>
              </a:rPr>
              <a:t>N) + </a:t>
            </a:r>
            <a:r>
              <a:rPr lang="cs-CZ" sz="2400" dirty="0">
                <a:sym typeface="Wingdings 2"/>
              </a:rPr>
              <a:t>P(N&lt;X</a:t>
            </a:r>
            <a:r>
              <a:rPr lang="cs-CZ" sz="2400" dirty="0" smtClean="0">
                <a:sym typeface="Wingdings 2"/>
              </a:rPr>
              <a:t>) =1 -&gt;</a:t>
            </a:r>
            <a:r>
              <a:rPr lang="cs-CZ" sz="2400" dirty="0">
                <a:sym typeface="Wingdings 2"/>
              </a:rPr>
              <a:t> P(X&gt;=N</a:t>
            </a:r>
            <a:r>
              <a:rPr lang="cs-CZ" sz="2400" dirty="0" smtClean="0">
                <a:sym typeface="Wingdings 2"/>
              </a:rPr>
              <a:t>) = </a:t>
            </a:r>
            <a:r>
              <a:rPr lang="cs-CZ" sz="2400" dirty="0" smtClean="0">
                <a:solidFill>
                  <a:srgbClr val="C00000"/>
                </a:solidFill>
                <a:sym typeface="Wingdings 2"/>
              </a:rPr>
              <a:t>1-</a:t>
            </a:r>
            <a:r>
              <a:rPr lang="en-ZA" sz="2400" dirty="0">
                <a:solidFill>
                  <a:srgbClr val="C00000"/>
                </a:solidFill>
              </a:rPr>
              <a:t>P(X</a:t>
            </a:r>
            <a:r>
              <a:rPr lang="cs-CZ" sz="2400" dirty="0">
                <a:solidFill>
                  <a:srgbClr val="C00000"/>
                </a:solidFill>
              </a:rPr>
              <a:t>&lt;</a:t>
            </a:r>
            <a:r>
              <a:rPr lang="en-ZA" sz="2400" dirty="0" smtClean="0">
                <a:solidFill>
                  <a:srgbClr val="C00000"/>
                </a:solidFill>
              </a:rPr>
              <a:t>N</a:t>
            </a:r>
            <a:r>
              <a:rPr lang="cs-CZ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ym typeface="Wingdings 2"/>
              </a:rPr>
              <a:t>      </a:t>
            </a:r>
            <a:r>
              <a:rPr lang="cs-CZ" sz="2400" dirty="0" smtClean="0">
                <a:solidFill>
                  <a:srgbClr val="C00000"/>
                </a:solidFill>
                <a:sym typeface="Wingdings 2"/>
              </a:rPr>
              <a:t>(1-</a:t>
            </a:r>
            <a:r>
              <a:rPr lang="en-ZA" sz="2400" dirty="0" smtClean="0">
                <a:solidFill>
                  <a:srgbClr val="C00000"/>
                </a:solidFill>
              </a:rPr>
              <a:t>P(X</a:t>
            </a:r>
            <a:r>
              <a:rPr lang="cs-CZ" sz="2400" dirty="0" smtClean="0">
                <a:solidFill>
                  <a:srgbClr val="C00000"/>
                </a:solidFill>
              </a:rPr>
              <a:t>&lt;</a:t>
            </a:r>
            <a:r>
              <a:rPr lang="en-ZA" sz="2400" dirty="0" smtClean="0">
                <a:solidFill>
                  <a:srgbClr val="C00000"/>
                </a:solidFill>
              </a:rPr>
              <a:t>N)</a:t>
            </a:r>
            <a:r>
              <a:rPr lang="cs-CZ" sz="2400" dirty="0" smtClean="0">
                <a:solidFill>
                  <a:srgbClr val="C00000"/>
                </a:solidFill>
              </a:rPr>
              <a:t>) </a:t>
            </a:r>
            <a:r>
              <a:rPr lang="cs-CZ" sz="2400" dirty="0" smtClean="0"/>
              <a:t>* </a:t>
            </a:r>
            <a:r>
              <a:rPr lang="en-ZA" sz="2400" dirty="0">
                <a:sym typeface="Wingdings 2"/>
              </a:rPr>
              <a:t>C</a:t>
            </a:r>
            <a:r>
              <a:rPr lang="en-ZA" sz="1600" dirty="0">
                <a:sym typeface="Wingdings 2"/>
              </a:rPr>
              <a:t>u</a:t>
            </a:r>
            <a:r>
              <a:rPr lang="cs-CZ" sz="2400" dirty="0" smtClean="0"/>
              <a:t>   </a:t>
            </a:r>
            <a:r>
              <a:rPr lang="en-ZA" sz="2400" dirty="0"/>
              <a:t>&gt;</a:t>
            </a:r>
            <a:r>
              <a:rPr lang="cs-CZ" sz="2400" dirty="0" smtClean="0"/>
              <a:t>= </a:t>
            </a:r>
            <a:r>
              <a:rPr lang="en-ZA" sz="2400" dirty="0"/>
              <a:t>P(N&lt;X</a:t>
            </a:r>
            <a:r>
              <a:rPr lang="en-ZA" sz="2400" dirty="0" smtClean="0"/>
              <a:t>)</a:t>
            </a:r>
            <a:r>
              <a:rPr lang="cs-CZ" sz="2400" dirty="0" smtClean="0"/>
              <a:t> * </a:t>
            </a:r>
            <a:r>
              <a:rPr lang="en-ZA" sz="2400" dirty="0" smtClean="0"/>
              <a:t>C</a:t>
            </a:r>
            <a:r>
              <a:rPr lang="en-ZA" sz="1600" dirty="0" smtClean="0"/>
              <a:t>0</a:t>
            </a:r>
            <a:r>
              <a:rPr lang="cs-CZ" sz="1600" dirty="0" smtClean="0"/>
              <a:t>  -&gt; </a:t>
            </a:r>
            <a:r>
              <a:rPr lang="cs-CZ" sz="1600" b="1" dirty="0" smtClean="0"/>
              <a:t>OPTIMUM PROBABILITY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			</a:t>
            </a:r>
          </a:p>
          <a:p>
            <a:pPr marL="0" indent="0">
              <a:buNone/>
            </a:pPr>
            <a:r>
              <a:rPr lang="cs-CZ" sz="1600" dirty="0"/>
              <a:t>	</a:t>
            </a:r>
            <a:r>
              <a:rPr lang="cs-CZ" sz="1600" dirty="0" smtClean="0"/>
              <a:t>	</a:t>
            </a:r>
            <a:r>
              <a:rPr lang="en-ZA" sz="2400" dirty="0" smtClean="0">
                <a:sym typeface="Wingdings 2"/>
              </a:rPr>
              <a:t>Cu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 </a:t>
            </a:r>
            <a:r>
              <a:rPr lang="en-ZA" sz="2400" dirty="0"/>
              <a:t>P(N&lt;X</a:t>
            </a:r>
            <a:r>
              <a:rPr lang="cs-CZ" sz="2400" dirty="0"/>
              <a:t>) </a:t>
            </a:r>
            <a:r>
              <a:rPr lang="cs-CZ" sz="2400" dirty="0" smtClean="0"/>
              <a:t>   &lt; =         </a:t>
            </a:r>
            <a:r>
              <a:rPr lang="cs-CZ" sz="2400" dirty="0"/>
              <a:t>----------</a:t>
            </a:r>
            <a:endParaRPr lang="en-ZA" sz="2400" dirty="0">
              <a:sym typeface="Wingdings 2"/>
            </a:endParaRPr>
          </a:p>
          <a:p>
            <a:pPr marL="0" indent="0">
              <a:buNone/>
            </a:pPr>
            <a:r>
              <a:rPr lang="cs-CZ" sz="2400" dirty="0" smtClean="0">
                <a:sym typeface="Wingdings 2"/>
              </a:rPr>
              <a:t> 	                   </a:t>
            </a:r>
            <a:r>
              <a:rPr lang="en-ZA" sz="2400" dirty="0" smtClean="0">
                <a:sym typeface="Wingdings 2"/>
              </a:rPr>
              <a:t>Cu</a:t>
            </a:r>
            <a:r>
              <a:rPr lang="cs-CZ" sz="2400" dirty="0" smtClean="0">
                <a:sym typeface="Wingdings 2"/>
              </a:rPr>
              <a:t> + </a:t>
            </a:r>
            <a:r>
              <a:rPr lang="en-ZA" sz="2400" dirty="0" smtClean="0"/>
              <a:t>C</a:t>
            </a:r>
            <a:r>
              <a:rPr lang="en-ZA" sz="1600" dirty="0" smtClean="0"/>
              <a:t>0</a:t>
            </a:r>
            <a:r>
              <a:rPr lang="cs-CZ" sz="1600" dirty="0" smtClean="0"/>
              <a:t> 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>
                <a:sym typeface="Wingdings 2"/>
              </a:rPr>
              <a:t> </a:t>
            </a:r>
            <a:endParaRPr lang="cs-CZ" sz="2400" dirty="0"/>
          </a:p>
          <a:p>
            <a:pPr marL="0" indent="0">
              <a:buNone/>
            </a:pPr>
            <a:r>
              <a:rPr lang="cs-CZ" dirty="0" smtClean="0">
                <a:sym typeface="Wingdings 2"/>
              </a:rPr>
              <a:t>     </a:t>
            </a:r>
            <a:endParaRPr lang="cs-CZ" dirty="0">
              <a:sym typeface="Wingdings 2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3347864" y="4653136"/>
            <a:ext cx="720080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309438" y="4797152"/>
            <a:ext cx="429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formula for </a:t>
            </a:r>
            <a:r>
              <a:rPr lang="en-ZA" dirty="0" smtClean="0">
                <a:solidFill>
                  <a:srgbClr val="FF0000"/>
                </a:solidFill>
              </a:rPr>
              <a:t>overestimating </a:t>
            </a:r>
            <a:r>
              <a:rPr lang="en-US" dirty="0" smtClean="0"/>
              <a:t>demand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19" y="1262788"/>
            <a:ext cx="13096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6912"/>
            <a:ext cx="14335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1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Example -&gt;Single Order Quantity  (hotel industry)</a:t>
            </a:r>
            <a:endParaRPr lang="en-ZA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Manager Simon Stein of the </a:t>
            </a:r>
            <a:r>
              <a:rPr lang="en-US" sz="1600" b="1" dirty="0" smtClean="0"/>
              <a:t>Best Western  </a:t>
            </a:r>
            <a:r>
              <a:rPr lang="en-US" sz="1600" dirty="0" smtClean="0"/>
              <a:t>in Las Vegas is tired o</a:t>
            </a:r>
            <a:r>
              <a:rPr lang="cs-CZ" sz="1600" dirty="0" smtClean="0"/>
              <a:t>f</a:t>
            </a:r>
            <a:r>
              <a:rPr lang="en-US" sz="1600" dirty="0" smtClean="0"/>
              <a:t> customers who make reservation and do not show up. Rooms rent is </a:t>
            </a:r>
            <a:r>
              <a:rPr lang="en-US" sz="1600" b="1" dirty="0" smtClean="0">
                <a:solidFill>
                  <a:srgbClr val="00B050"/>
                </a:solidFill>
              </a:rPr>
              <a:t>100 </a:t>
            </a:r>
            <a:r>
              <a:rPr lang="en-US" sz="1600" dirty="0" smtClean="0"/>
              <a:t>USD a nigh and  cost </a:t>
            </a:r>
            <a:r>
              <a:rPr lang="en-US" sz="1600" b="1" dirty="0" smtClean="0">
                <a:solidFill>
                  <a:srgbClr val="FF0000"/>
                </a:solidFill>
              </a:rPr>
              <a:t>25</a:t>
            </a:r>
            <a:r>
              <a:rPr lang="en-US" sz="1600" dirty="0" smtClean="0"/>
              <a:t> USD to maintain </a:t>
            </a:r>
          </a:p>
          <a:p>
            <a:pPr marL="0" indent="0">
              <a:buNone/>
            </a:pPr>
            <a:r>
              <a:rPr lang="en-US" sz="1600" dirty="0" smtClean="0"/>
              <a:t>per day. Overflow </a:t>
            </a:r>
            <a:r>
              <a:rPr lang="cs-CZ" sz="1600" dirty="0" smtClean="0"/>
              <a:t>(„</a:t>
            </a:r>
            <a:r>
              <a:rPr lang="cs-CZ" sz="1600" dirty="0" err="1" smtClean="0"/>
              <a:t>bumped</a:t>
            </a:r>
            <a:r>
              <a:rPr lang="cs-CZ" sz="1600" dirty="0" smtClean="0"/>
              <a:t>“) </a:t>
            </a:r>
            <a:r>
              <a:rPr lang="en-US" sz="1600" dirty="0" smtClean="0"/>
              <a:t>customers  can be sent to </a:t>
            </a:r>
            <a:r>
              <a:rPr lang="en-US" sz="1600" b="1" dirty="0" smtClean="0"/>
              <a:t>Motel 7</a:t>
            </a:r>
            <a:r>
              <a:rPr lang="en-US" sz="1600" dirty="0" smtClean="0"/>
              <a:t> for </a:t>
            </a:r>
            <a:r>
              <a:rPr lang="en-US" sz="1600" b="1" dirty="0" smtClean="0">
                <a:solidFill>
                  <a:srgbClr val="0070C0"/>
                </a:solidFill>
              </a:rPr>
              <a:t>70</a:t>
            </a:r>
            <a:r>
              <a:rPr lang="en-US" sz="1600" dirty="0" smtClean="0"/>
              <a:t> USD a night.</a:t>
            </a:r>
          </a:p>
          <a:p>
            <a:pPr marL="0" indent="0">
              <a:buNone/>
            </a:pPr>
            <a:r>
              <a:rPr lang="en-US" sz="1600" dirty="0" smtClean="0"/>
              <a:t>Simon´s  records of  no-show  over past six months are given below. Should Best Western start overbooking  If so, how many rooms should be overbooked?    </a:t>
            </a:r>
            <a:endParaRPr lang="en-US" sz="16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19119"/>
              </p:ext>
            </p:extLst>
          </p:nvPr>
        </p:nvGraphicFramePr>
        <p:xfrm>
          <a:off x="611560" y="3284984"/>
          <a:ext cx="17399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No-Show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Probability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0,25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843808" y="3501008"/>
            <a:ext cx="534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r>
              <a:rPr lang="cs-CZ" dirty="0" smtClean="0"/>
              <a:t>:  </a:t>
            </a:r>
            <a:r>
              <a:rPr lang="en-ZA" dirty="0" smtClean="0">
                <a:sym typeface="Wingdings 2"/>
              </a:rPr>
              <a:t>C</a:t>
            </a:r>
            <a:r>
              <a:rPr lang="cs-CZ" sz="1100" b="1" dirty="0" smtClean="0">
                <a:sym typeface="Wingdings 2"/>
              </a:rPr>
              <a:t>0</a:t>
            </a:r>
            <a:r>
              <a:rPr lang="cs-CZ" sz="1100" dirty="0" smtClean="0">
                <a:sym typeface="Wingdings 2"/>
              </a:rPr>
              <a:t> </a:t>
            </a:r>
            <a:r>
              <a:rPr lang="cs-CZ" sz="1200" dirty="0" smtClean="0">
                <a:sym typeface="Wingdings 2"/>
              </a:rPr>
              <a:t>= </a:t>
            </a:r>
            <a:r>
              <a:rPr lang="cs-CZ" sz="1200" b="1" dirty="0" smtClean="0">
                <a:solidFill>
                  <a:srgbClr val="0070C0"/>
                </a:solidFill>
                <a:sym typeface="Wingdings 2"/>
              </a:rPr>
              <a:t>70</a:t>
            </a:r>
            <a:r>
              <a:rPr lang="cs-CZ" sz="1200" dirty="0" smtClean="0">
                <a:solidFill>
                  <a:srgbClr val="0070C0"/>
                </a:solidFill>
                <a:sym typeface="Wingdings 2"/>
              </a:rPr>
              <a:t> USD</a:t>
            </a:r>
            <a:r>
              <a:rPr lang="cs-CZ" dirty="0" smtClean="0">
                <a:solidFill>
                  <a:srgbClr val="0070C0"/>
                </a:solidFill>
              </a:rPr>
              <a:t>  - </a:t>
            </a:r>
            <a:r>
              <a:rPr lang="en-US" sz="1200" dirty="0" smtClean="0">
                <a:solidFill>
                  <a:srgbClr val="0070C0"/>
                </a:solidFill>
              </a:rPr>
              <a:t>cost of overestimating  demand  </a:t>
            </a:r>
          </a:p>
          <a:p>
            <a:r>
              <a:rPr lang="cs-CZ" sz="1600" dirty="0" smtClean="0"/>
              <a:t>                     </a:t>
            </a:r>
            <a:r>
              <a:rPr lang="cs-CZ" dirty="0" err="1" smtClean="0"/>
              <a:t>C</a:t>
            </a:r>
            <a:r>
              <a:rPr lang="cs-CZ" sz="1200" b="1" dirty="0" err="1" smtClean="0"/>
              <a:t>u</a:t>
            </a:r>
            <a:r>
              <a:rPr lang="cs-CZ" sz="1200" dirty="0" smtClean="0"/>
              <a:t> = </a:t>
            </a:r>
            <a:r>
              <a:rPr lang="cs-CZ" sz="1200" b="1" dirty="0" smtClean="0">
                <a:solidFill>
                  <a:srgbClr val="00B050"/>
                </a:solidFill>
              </a:rPr>
              <a:t>100</a:t>
            </a:r>
            <a:r>
              <a:rPr lang="cs-CZ" sz="1200" dirty="0" smtClean="0"/>
              <a:t> USD-</a:t>
            </a:r>
            <a:r>
              <a:rPr lang="cs-CZ" sz="1200" dirty="0" smtClean="0">
                <a:solidFill>
                  <a:srgbClr val="FF0000"/>
                </a:solidFill>
              </a:rPr>
              <a:t>25 </a:t>
            </a:r>
            <a:r>
              <a:rPr lang="cs-CZ" sz="1200" dirty="0" smtClean="0"/>
              <a:t>USD =75 USD -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cost of underestimating  demand </a:t>
            </a:r>
            <a:endParaRPr lang="en-US" sz="1200" dirty="0"/>
          </a:p>
        </p:txBody>
      </p:sp>
      <p:sp>
        <p:nvSpPr>
          <p:cNvPr id="6" name="Obdélník 5"/>
          <p:cNvSpPr/>
          <p:nvPr/>
        </p:nvSpPr>
        <p:spPr>
          <a:xfrm>
            <a:off x="2424986" y="4293096"/>
            <a:ext cx="5315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	</a:t>
            </a:r>
            <a:r>
              <a:rPr lang="cs-CZ" sz="1200" dirty="0" smtClean="0"/>
              <a:t>                  </a:t>
            </a:r>
            <a:r>
              <a:rPr lang="en-ZA" sz="1200" dirty="0" smtClean="0">
                <a:sym typeface="Wingdings 2"/>
              </a:rPr>
              <a:t> </a:t>
            </a:r>
            <a:r>
              <a:rPr lang="cs-CZ" sz="1200" dirty="0" smtClean="0">
                <a:sym typeface="Wingdings 2"/>
              </a:rPr>
              <a:t> </a:t>
            </a:r>
            <a:r>
              <a:rPr lang="en-ZA" dirty="0" smtClean="0">
                <a:sym typeface="Wingdings 2"/>
              </a:rPr>
              <a:t>Cu</a:t>
            </a:r>
            <a:endParaRPr lang="cs-CZ" dirty="0"/>
          </a:p>
          <a:p>
            <a:r>
              <a:rPr lang="cs-CZ" dirty="0"/>
              <a:t>       </a:t>
            </a:r>
            <a:r>
              <a:rPr lang="en-ZA" dirty="0"/>
              <a:t>P(N&lt;X</a:t>
            </a:r>
            <a:r>
              <a:rPr lang="cs-CZ" dirty="0"/>
              <a:t>) &lt;= </a:t>
            </a:r>
            <a:r>
              <a:rPr lang="cs-CZ" dirty="0" smtClean="0"/>
              <a:t>----------   = 75/(75+70</a:t>
            </a:r>
            <a:r>
              <a:rPr lang="cs-CZ" smtClean="0"/>
              <a:t>)=75/145 </a:t>
            </a:r>
            <a:r>
              <a:rPr lang="cs-CZ" smtClean="0">
                <a:sym typeface="Wingdings 2"/>
              </a:rPr>
              <a:t> </a:t>
            </a:r>
            <a:r>
              <a:rPr lang="cs-CZ" dirty="0" smtClean="0">
                <a:sym typeface="Wingdings 2"/>
              </a:rPr>
              <a:t>= </a:t>
            </a:r>
            <a:r>
              <a:rPr lang="cs-CZ" b="1" dirty="0" smtClean="0">
                <a:sym typeface="Wingdings 2"/>
              </a:rPr>
              <a:t>0,517</a:t>
            </a:r>
            <a:r>
              <a:rPr lang="cs-CZ" dirty="0">
                <a:sym typeface="Wingdings 2"/>
              </a:rPr>
              <a:t>	          </a:t>
            </a:r>
            <a:r>
              <a:rPr lang="en-ZA" dirty="0" smtClean="0">
                <a:sym typeface="Wingdings 2"/>
              </a:rPr>
              <a:t>Cu</a:t>
            </a:r>
            <a:r>
              <a:rPr lang="cs-CZ" dirty="0" smtClean="0">
                <a:sym typeface="Wingdings 2"/>
              </a:rPr>
              <a:t> </a:t>
            </a:r>
            <a:r>
              <a:rPr lang="cs-CZ" dirty="0">
                <a:sym typeface="Wingdings 2"/>
              </a:rPr>
              <a:t>+ </a:t>
            </a:r>
            <a:r>
              <a:rPr lang="en-ZA" dirty="0"/>
              <a:t>C</a:t>
            </a:r>
            <a:r>
              <a:rPr lang="en-ZA" sz="1200" dirty="0"/>
              <a:t>0</a:t>
            </a:r>
            <a:r>
              <a:rPr lang="cs-CZ" sz="1200" dirty="0"/>
              <a:t> 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43047"/>
              </p:ext>
            </p:extLst>
          </p:nvPr>
        </p:nvGraphicFramePr>
        <p:xfrm>
          <a:off x="611560" y="5373216"/>
          <a:ext cx="2489199" cy="957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No-Show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Probability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P(N&lt;X)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0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0,25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0,70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Pravá složená závorka 7"/>
          <p:cNvSpPr/>
          <p:nvPr/>
        </p:nvSpPr>
        <p:spPr>
          <a:xfrm>
            <a:off x="3347864" y="5373216"/>
            <a:ext cx="288032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779912" y="5373216"/>
            <a:ext cx="4481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Probabilities  are cumulating and choice in 0,40-&gt;0,517</a:t>
            </a:r>
          </a:p>
          <a:p>
            <a:r>
              <a:rPr lang="en-GB" sz="1200" dirty="0" smtClean="0"/>
              <a:t>Optimal probability of no-show falls between  </a:t>
            </a:r>
          </a:p>
          <a:p>
            <a:r>
              <a:rPr lang="en-GB" sz="1200" dirty="0" smtClean="0"/>
              <a:t>0,40 and 0,70. So if we take less of equal to  0,517,</a:t>
            </a:r>
          </a:p>
          <a:p>
            <a:r>
              <a:rPr lang="en-GB" sz="1200" dirty="0" smtClean="0"/>
              <a:t>so next lower value is 0,40. </a:t>
            </a:r>
            <a:r>
              <a:rPr lang="en-GB" sz="1200" b="1" dirty="0" smtClean="0">
                <a:solidFill>
                  <a:srgbClr val="FF0000"/>
                </a:solidFill>
              </a:rPr>
              <a:t>So two rooms have to be overbooked</a:t>
            </a:r>
            <a:r>
              <a:rPr lang="cs-CZ" sz="1200" b="1" dirty="0" smtClean="0">
                <a:solidFill>
                  <a:srgbClr val="FF0000"/>
                </a:solidFill>
              </a:rPr>
              <a:t> !!!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527306" y="6412686"/>
            <a:ext cx="2385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0,15+0,25=0,40  and 0,40+0,30=0,70…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1156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Example -&gt;Single Order Quantity  </a:t>
            </a:r>
            <a:r>
              <a:rPr lang="en-ZA" sz="2400" dirty="0" smtClean="0"/>
              <a:t>(</a:t>
            </a:r>
            <a:r>
              <a:rPr lang="cs-CZ" sz="2400" dirty="0" smtClean="0"/>
              <a:t> Airlines ) - 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ZA" sz="1800" b="1" dirty="0" err="1" smtClean="0"/>
              <a:t>FlyUS</a:t>
            </a:r>
            <a:r>
              <a:rPr lang="en-ZA" sz="1800" dirty="0" smtClean="0"/>
              <a:t> Airlines is unhappy with the number of empty seats (same with hotel rooms)  on its NY-Miami flights. To remedy the problem, the airline is offering a special discounted rat</a:t>
            </a:r>
            <a:r>
              <a:rPr lang="cs-CZ" sz="1800" dirty="0" smtClean="0"/>
              <a:t>e</a:t>
            </a:r>
            <a:r>
              <a:rPr lang="en-ZA" sz="1800" dirty="0" smtClean="0"/>
              <a:t> of 89 USD instead of </a:t>
            </a:r>
            <a:r>
              <a:rPr lang="cs-CZ" sz="1800" dirty="0" smtClean="0"/>
              <a:t>standard</a:t>
            </a:r>
            <a:r>
              <a:rPr lang="en-ZA" sz="1800" dirty="0" smtClean="0"/>
              <a:t> fare 169 USD, but only for 7-day</a:t>
            </a:r>
            <a:r>
              <a:rPr lang="cs-CZ" sz="1800" dirty="0" smtClean="0"/>
              <a:t>s</a:t>
            </a:r>
            <a:r>
              <a:rPr lang="en-ZA" sz="1800" dirty="0" smtClean="0"/>
              <a:t> advance purchases and for </a:t>
            </a:r>
            <a:r>
              <a:rPr lang="cs-CZ" sz="1800" dirty="0" smtClean="0"/>
              <a:t>a </a:t>
            </a:r>
            <a:r>
              <a:rPr lang="en-ZA" sz="1800" dirty="0" smtClean="0"/>
              <a:t>limited number of seats per flight. The aircraft flown from </a:t>
            </a:r>
            <a:r>
              <a:rPr lang="en-ZA" sz="1800" b="1" dirty="0" smtClean="0"/>
              <a:t>NY</a:t>
            </a:r>
            <a:r>
              <a:rPr lang="en-ZA" sz="1800" dirty="0" smtClean="0"/>
              <a:t> to </a:t>
            </a:r>
            <a:r>
              <a:rPr lang="en-ZA" sz="1800" b="1" dirty="0" smtClean="0"/>
              <a:t>Miami </a:t>
            </a:r>
            <a:r>
              <a:rPr lang="en-ZA" sz="1800" dirty="0" smtClean="0"/>
              <a:t>holds max </a:t>
            </a:r>
            <a:r>
              <a:rPr lang="en-ZA" sz="1800" b="1" dirty="0" smtClean="0">
                <a:solidFill>
                  <a:srgbClr val="FF0000"/>
                </a:solidFill>
              </a:rPr>
              <a:t>100 </a:t>
            </a:r>
            <a:r>
              <a:rPr lang="en-ZA" sz="1800" dirty="0" smtClean="0"/>
              <a:t>passengers. Last  month´s distribution of full-fare  passengers is shown below. How many seats </a:t>
            </a:r>
            <a:r>
              <a:rPr lang="en-ZA" sz="1800" b="1" dirty="0" err="1" smtClean="0"/>
              <a:t>FlyUS</a:t>
            </a:r>
            <a:r>
              <a:rPr lang="en-ZA" sz="1800" dirty="0" smtClean="0"/>
              <a:t>  reserve for full –fare passengers ? </a:t>
            </a:r>
            <a:endParaRPr lang="cs-CZ" sz="1800" dirty="0" smtClean="0"/>
          </a:p>
          <a:p>
            <a:endParaRPr lang="cs-CZ" sz="1800" dirty="0"/>
          </a:p>
          <a:p>
            <a:endParaRPr lang="en-ZA" sz="1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521902"/>
              </p:ext>
            </p:extLst>
          </p:nvPr>
        </p:nvGraphicFramePr>
        <p:xfrm>
          <a:off x="755576" y="3789040"/>
          <a:ext cx="3848100" cy="2181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Aircraft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capacity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Full fare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No-Show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Frequency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Probability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P(N&lt;X)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0,35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0,35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0,65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220072" y="4077072"/>
            <a:ext cx="3679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Cu</a:t>
            </a:r>
            <a:r>
              <a:rPr lang="cs-CZ" dirty="0" smtClean="0"/>
              <a:t> = 169-89=80,Co =89</a:t>
            </a:r>
          </a:p>
          <a:p>
            <a:r>
              <a:rPr lang="en-ZA" dirty="0" smtClean="0"/>
              <a:t>P(N&lt;X</a:t>
            </a:r>
            <a:r>
              <a:rPr lang="cs-CZ" dirty="0"/>
              <a:t>) </a:t>
            </a:r>
            <a:r>
              <a:rPr lang="cs-CZ" dirty="0" smtClean="0"/>
              <a:t>&lt;=</a:t>
            </a:r>
            <a:r>
              <a:rPr lang="cs-CZ" dirty="0" err="1" smtClean="0"/>
              <a:t>Cu</a:t>
            </a:r>
            <a:r>
              <a:rPr lang="cs-CZ" dirty="0" smtClean="0"/>
              <a:t>/(</a:t>
            </a:r>
            <a:r>
              <a:rPr lang="cs-CZ" dirty="0" err="1" smtClean="0"/>
              <a:t>Cu+Co</a:t>
            </a:r>
            <a:r>
              <a:rPr lang="cs-CZ" dirty="0" smtClean="0"/>
              <a:t>)=80/169=0,473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76056" y="4978042"/>
            <a:ext cx="3729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So 60 full-fare passengers have to be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reserved  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6026804"/>
            <a:ext cx="2156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50+50 = 55+45=60+40=65+35…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22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en-ZA" dirty="0" smtClean="0"/>
              <a:t>Thanks for your attention</a:t>
            </a:r>
            <a:endParaRPr lang="en-ZA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347864" y="2348880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OM methods 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sz="2400" dirty="0" smtClean="0">
                <a:solidFill>
                  <a:srgbClr val="0070C0"/>
                </a:solidFill>
              </a:rPr>
              <a:t>Theory of Constraints</a:t>
            </a:r>
          </a:p>
          <a:p>
            <a:r>
              <a:rPr lang="en-ZA" sz="2400" dirty="0" smtClean="0">
                <a:solidFill>
                  <a:srgbClr val="0070C0"/>
                </a:solidFill>
              </a:rPr>
              <a:t>Balanced Scorecard </a:t>
            </a:r>
          </a:p>
          <a:p>
            <a:r>
              <a:rPr lang="en-ZA" sz="2400" dirty="0" smtClean="0">
                <a:solidFill>
                  <a:srgbClr val="0070C0"/>
                </a:solidFill>
              </a:rPr>
              <a:t>Project Management methods (Critical Chain, SCRUM,…)</a:t>
            </a:r>
          </a:p>
          <a:p>
            <a:r>
              <a:rPr lang="en-ZA" sz="2400" dirty="0" smtClean="0">
                <a:solidFill>
                  <a:srgbClr val="0070C0"/>
                </a:solidFill>
              </a:rPr>
              <a:t>Material Requirement Planning and Just-in-Time</a:t>
            </a:r>
            <a:endParaRPr lang="cs-CZ" sz="2400" dirty="0" smtClean="0">
              <a:solidFill>
                <a:srgbClr val="0070C0"/>
              </a:solidFill>
            </a:endParaRPr>
          </a:p>
          <a:p>
            <a:r>
              <a:rPr lang="cs-CZ" sz="2400" dirty="0" smtClean="0">
                <a:solidFill>
                  <a:srgbClr val="0070C0"/>
                </a:solidFill>
              </a:rPr>
              <a:t>CONWIP</a:t>
            </a:r>
          </a:p>
          <a:p>
            <a:r>
              <a:rPr lang="cs-CZ" sz="2400" dirty="0" err="1" smtClean="0">
                <a:solidFill>
                  <a:srgbClr val="0070C0"/>
                </a:solidFill>
              </a:rPr>
              <a:t>Drum</a:t>
            </a:r>
            <a:r>
              <a:rPr lang="cs-CZ" sz="2400" dirty="0" smtClean="0">
                <a:solidFill>
                  <a:srgbClr val="0070C0"/>
                </a:solidFill>
              </a:rPr>
              <a:t>-</a:t>
            </a:r>
            <a:r>
              <a:rPr lang="cs-CZ" sz="2400" dirty="0" err="1" smtClean="0">
                <a:solidFill>
                  <a:srgbClr val="0070C0"/>
                </a:solidFill>
              </a:rPr>
              <a:t>Buffer</a:t>
            </a:r>
            <a:r>
              <a:rPr lang="cs-CZ" sz="2400" dirty="0" smtClean="0">
                <a:solidFill>
                  <a:srgbClr val="0070C0"/>
                </a:solidFill>
              </a:rPr>
              <a:t>-Rope</a:t>
            </a:r>
            <a:r>
              <a:rPr lang="en-ZA" sz="2400" dirty="0" smtClean="0"/>
              <a:t> </a:t>
            </a:r>
          </a:p>
          <a:p>
            <a:r>
              <a:rPr lang="en-ZA" sz="2400" dirty="0" smtClean="0"/>
              <a:t>Advanced Planning and Scheduling </a:t>
            </a:r>
          </a:p>
          <a:p>
            <a:r>
              <a:rPr lang="en-ZA" sz="2400" dirty="0" smtClean="0"/>
              <a:t>Six Sigma – quality management</a:t>
            </a:r>
          </a:p>
          <a:p>
            <a:r>
              <a:rPr lang="en-ZA" sz="2400" dirty="0" smtClean="0">
                <a:solidFill>
                  <a:srgbClr val="0070C0"/>
                </a:solidFill>
              </a:rPr>
              <a:t>Boston, SWOT and Magic Quadrant Matrices</a:t>
            </a:r>
          </a:p>
          <a:p>
            <a:r>
              <a:rPr lang="en-ZA" sz="2400" dirty="0" smtClean="0">
                <a:solidFill>
                  <a:srgbClr val="0070C0"/>
                </a:solidFill>
              </a:rPr>
              <a:t>Little ´s Law </a:t>
            </a:r>
            <a:r>
              <a:rPr lang="en-ZA" sz="1900" dirty="0" smtClean="0">
                <a:solidFill>
                  <a:srgbClr val="0070C0"/>
                </a:solidFill>
              </a:rPr>
              <a:t>(relations between WIP, Throughput and Cycle time)</a:t>
            </a:r>
          </a:p>
          <a:p>
            <a:r>
              <a:rPr lang="en-ZA" sz="2400" dirty="0" smtClean="0">
                <a:solidFill>
                  <a:srgbClr val="0070C0"/>
                </a:solidFill>
              </a:rPr>
              <a:t>Linear programming </a:t>
            </a:r>
          </a:p>
          <a:p>
            <a:r>
              <a:rPr lang="en-ZA" sz="2400" b="1" dirty="0" smtClean="0">
                <a:solidFill>
                  <a:srgbClr val="FF0000"/>
                </a:solidFill>
              </a:rPr>
              <a:t>Yield Management</a:t>
            </a:r>
          </a:p>
          <a:p>
            <a:r>
              <a:rPr lang="en-ZA" sz="2400" dirty="0" err="1" smtClean="0">
                <a:solidFill>
                  <a:srgbClr val="0070C0"/>
                </a:solidFill>
              </a:rPr>
              <a:t>Kepner-Tregoe</a:t>
            </a:r>
            <a:r>
              <a:rPr lang="en-ZA" sz="2400" dirty="0" smtClean="0">
                <a:solidFill>
                  <a:srgbClr val="0070C0"/>
                </a:solidFill>
              </a:rPr>
              <a:t> (support of decision making)</a:t>
            </a:r>
            <a:endParaRPr lang="cs-CZ" sz="2400" dirty="0" smtClean="0">
              <a:solidFill>
                <a:srgbClr val="0070C0"/>
              </a:solidFill>
            </a:endParaRPr>
          </a:p>
          <a:p>
            <a:r>
              <a:rPr lang="cs-CZ" sz="2400" dirty="0" err="1" smtClean="0"/>
              <a:t>Decision</a:t>
            </a:r>
            <a:r>
              <a:rPr lang="cs-CZ" sz="2400" dirty="0" smtClean="0"/>
              <a:t> </a:t>
            </a:r>
            <a:r>
              <a:rPr lang="cs-CZ" sz="2400" dirty="0" err="1" smtClean="0"/>
              <a:t>trees</a:t>
            </a:r>
            <a:endParaRPr lang="cs-CZ" sz="2400" dirty="0" smtClean="0"/>
          </a:p>
          <a:p>
            <a:r>
              <a:rPr lang="cs-CZ" sz="2400" dirty="0" err="1" smtClean="0"/>
              <a:t>Prospect</a:t>
            </a:r>
            <a:r>
              <a:rPr lang="cs-CZ" sz="2400" dirty="0" smtClean="0"/>
              <a:t> </a:t>
            </a:r>
            <a:r>
              <a:rPr lang="cs-CZ" sz="2400" dirty="0" err="1" smtClean="0"/>
              <a:t>theory</a:t>
            </a:r>
            <a:r>
              <a:rPr lang="cs-CZ" sz="2400" dirty="0" smtClean="0"/>
              <a:t> </a:t>
            </a:r>
            <a:endParaRPr lang="en-ZA" sz="24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140" y="3731012"/>
            <a:ext cx="90807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Project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87441" y="3716493"/>
            <a:ext cx="1780018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Theory</a:t>
            </a:r>
            <a:r>
              <a:rPr lang="cs-CZ" sz="900" b="1" dirty="0">
                <a:solidFill>
                  <a:schemeClr val="tx1"/>
                </a:solidFill>
              </a:rPr>
              <a:t> </a:t>
            </a:r>
            <a:r>
              <a:rPr lang="cs-CZ" sz="900" b="1" dirty="0" err="1">
                <a:solidFill>
                  <a:schemeClr val="tx1"/>
                </a:solidFill>
              </a:rPr>
              <a:t>of</a:t>
            </a:r>
            <a:r>
              <a:rPr lang="cs-CZ" sz="900" b="1" dirty="0">
                <a:solidFill>
                  <a:schemeClr val="tx1"/>
                </a:solidFill>
              </a:rPr>
              <a:t> </a:t>
            </a:r>
            <a:r>
              <a:rPr lang="cs-CZ" sz="900" b="1" dirty="0" err="1">
                <a:solidFill>
                  <a:schemeClr val="tx1"/>
                </a:solidFill>
              </a:rPr>
              <a:t>constraints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Production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4131996"/>
            <a:ext cx="10832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Critical</a:t>
            </a:r>
            <a:r>
              <a:rPr lang="cs-CZ" sz="900" b="1" dirty="0">
                <a:solidFill>
                  <a:schemeClr val="bg1"/>
                </a:solidFill>
              </a:rPr>
              <a:t> </a:t>
            </a:r>
            <a:r>
              <a:rPr lang="cs-CZ" sz="900" b="1" dirty="0" err="1">
                <a:solidFill>
                  <a:schemeClr val="bg1"/>
                </a:solidFill>
              </a:rPr>
              <a:t>chain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24959" y="4142569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</a:t>
            </a:r>
            <a:r>
              <a:rPr lang="cs-CZ" sz="900" dirty="0" smtClean="0">
                <a:solidFill>
                  <a:srgbClr val="FF0000"/>
                </a:solidFill>
              </a:rPr>
              <a:t>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MRP-MRP-II,JIT,APS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Linear</a:t>
            </a:r>
            <a:r>
              <a:rPr lang="cs-CZ" sz="900" b="1" dirty="0">
                <a:solidFill>
                  <a:schemeClr val="tx1"/>
                </a:solidFill>
              </a:rPr>
              <a:t> </a:t>
            </a:r>
            <a:r>
              <a:rPr lang="cs-CZ" sz="900" b="1" dirty="0" err="1">
                <a:solidFill>
                  <a:schemeClr val="tx1"/>
                </a:solidFill>
              </a:rPr>
              <a:t>programming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Cutting</a:t>
            </a:r>
            <a:r>
              <a:rPr lang="cs-CZ" sz="900" b="1" dirty="0">
                <a:solidFill>
                  <a:schemeClr val="tx1"/>
                </a:solidFill>
              </a:rPr>
              <a:t>, </a:t>
            </a:r>
            <a:r>
              <a:rPr lang="cs-CZ" sz="900" b="1" dirty="0" err="1">
                <a:solidFill>
                  <a:schemeClr val="tx1"/>
                </a:solidFill>
              </a:rPr>
              <a:t>blending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Total</a:t>
            </a:r>
            <a:r>
              <a:rPr lang="cs-CZ" sz="900" dirty="0">
                <a:solidFill>
                  <a:schemeClr val="tx1"/>
                </a:solidFill>
              </a:rPr>
              <a:t> </a:t>
            </a:r>
            <a:r>
              <a:rPr lang="cs-CZ" sz="900" dirty="0" err="1">
                <a:solidFill>
                  <a:schemeClr val="tx1"/>
                </a:solidFill>
              </a:rPr>
              <a:t>quality</a:t>
            </a:r>
            <a:endParaRPr lang="cs-CZ" sz="900" dirty="0">
              <a:solidFill>
                <a:schemeClr val="tx1"/>
              </a:solidFill>
            </a:endParaRPr>
          </a:p>
          <a:p>
            <a:pPr algn="ctr"/>
            <a:r>
              <a:rPr lang="cs-CZ" sz="9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 dirty="0">
                <a:solidFill>
                  <a:schemeClr val="tx1"/>
                </a:solidFill>
              </a:rPr>
              <a:t>, </a:t>
            </a:r>
            <a:r>
              <a:rPr lang="cs-CZ" sz="900" dirty="0" err="1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5174" y="611511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2205" y="4132652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Workflow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22414" y="4524104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36991" y="4524104"/>
            <a:ext cx="84258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>
                <a:solidFill>
                  <a:schemeClr val="bg1"/>
                </a:solidFill>
              </a:rPr>
              <a:t>Logistics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4233" y="493078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 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Hurwitz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414958" y="4869932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rgbClr val="FF0000"/>
                </a:solidFill>
              </a:rPr>
              <a:t>Yield</a:t>
            </a:r>
            <a:r>
              <a:rPr lang="cs-CZ" sz="900" b="1" dirty="0" smtClean="0">
                <a:solidFill>
                  <a:srgbClr val="FF0000"/>
                </a:solidFill>
              </a:rPr>
              <a:t> management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Another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409946" y="5309498"/>
            <a:ext cx="868103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ABC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5" y="1177888"/>
            <a:ext cx="2515693" cy="2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5385856" y="454519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>
                <a:solidFill>
                  <a:schemeClr val="tx1"/>
                </a:solidFill>
              </a:rPr>
              <a:t>, </a:t>
            </a:r>
            <a:r>
              <a:rPr lang="cs-CZ" sz="900" smtClean="0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86251" y="494657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Six</a:t>
            </a:r>
            <a:r>
              <a:rPr lang="cs-CZ" sz="900" dirty="0" smtClean="0">
                <a:solidFill>
                  <a:schemeClr val="tx1"/>
                </a:solidFill>
              </a:rPr>
              <a:t> Sigma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14958" y="4504409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Life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Cycle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424233" y="5676101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LEAN </a:t>
            </a:r>
          </a:p>
        </p:txBody>
      </p:sp>
      <p:cxnSp>
        <p:nvCxnSpPr>
          <p:cNvPr id="31" name="Přímá spojnice 30"/>
          <p:cNvCxnSpPr>
            <a:stCxn id="20" idx="3"/>
          </p:cNvCxnSpPr>
          <p:nvPr/>
        </p:nvCxnSpPr>
        <p:spPr>
          <a:xfrm>
            <a:off x="4279579" y="4668120"/>
            <a:ext cx="538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18163" y="4668120"/>
            <a:ext cx="0" cy="159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4818163" y="6259132"/>
            <a:ext cx="34982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ovéPole 2053"/>
          <p:cNvSpPr txBox="1"/>
          <p:nvPr/>
        </p:nvSpPr>
        <p:spPr>
          <a:xfrm>
            <a:off x="4887746" y="5820117"/>
            <a:ext cx="25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Function block Logistic more in detail</a:t>
            </a:r>
          </a:p>
          <a:p>
            <a:r>
              <a:rPr lang="en-ZA" sz="1200" dirty="0" smtClean="0"/>
              <a:t>will be presented later in this show</a:t>
            </a:r>
            <a:endParaRPr lang="en-ZA" sz="1200" dirty="0"/>
          </a:p>
        </p:txBody>
      </p:sp>
      <p:sp>
        <p:nvSpPr>
          <p:cNvPr id="44" name="Obdélník 43"/>
          <p:cNvSpPr/>
          <p:nvPr/>
        </p:nvSpPr>
        <p:spPr>
          <a:xfrm>
            <a:off x="488872" y="4573084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SCRUM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0800" y="6446810"/>
            <a:ext cx="8473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QM– Quadrant Matrix; </a:t>
            </a:r>
            <a:r>
              <a:rPr lang="en-ZA" sz="1000" b="1" dirty="0" smtClean="0"/>
              <a:t>CONWIP – </a:t>
            </a:r>
            <a:r>
              <a:rPr lang="en-ZA" sz="1000" dirty="0" smtClean="0"/>
              <a:t>Constant Work in Progress; </a:t>
            </a:r>
            <a:r>
              <a:rPr lang="en-ZA" sz="1000" b="1" dirty="0" smtClean="0"/>
              <a:t>EOQ </a:t>
            </a:r>
            <a:r>
              <a:rPr lang="en-ZA" sz="1000" dirty="0" smtClean="0"/>
              <a:t>– Economic Order Quantity ; </a:t>
            </a:r>
            <a:r>
              <a:rPr lang="en-ZA" sz="1000" b="1" dirty="0" smtClean="0"/>
              <a:t>MRP  - </a:t>
            </a:r>
            <a:r>
              <a:rPr lang="en-ZA" sz="1000" dirty="0" smtClean="0"/>
              <a:t>Material  Requirement Planning</a:t>
            </a:r>
            <a:endParaRPr lang="en-ZA" sz="1000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5352728" y="1268760"/>
            <a:ext cx="51541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39018" y="1844824"/>
            <a:ext cx="248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This will be modified  in following </a:t>
            </a:r>
            <a:r>
              <a:rPr lang="en-ZA" sz="1400" b="1" dirty="0" smtClean="0">
                <a:solidFill>
                  <a:srgbClr val="FF0000"/>
                </a:solidFill>
              </a:rPr>
              <a:t>South African </a:t>
            </a:r>
            <a:r>
              <a:rPr lang="en-ZA" sz="1400" dirty="0" smtClean="0">
                <a:solidFill>
                  <a:srgbClr val="FF0000"/>
                </a:solidFill>
              </a:rPr>
              <a:t>project show (use of Balanced </a:t>
            </a:r>
            <a:r>
              <a:rPr lang="cs-CZ" sz="1400" dirty="0" smtClean="0">
                <a:solidFill>
                  <a:srgbClr val="FF0000"/>
                </a:solidFill>
              </a:rPr>
              <a:t>S</a:t>
            </a:r>
            <a:r>
              <a:rPr lang="en-ZA" sz="1400" dirty="0" smtClean="0">
                <a:solidFill>
                  <a:srgbClr val="FF0000"/>
                </a:solidFill>
              </a:rPr>
              <a:t>core</a:t>
            </a:r>
            <a:r>
              <a:rPr lang="cs-CZ" sz="1400" dirty="0" smtClean="0">
                <a:solidFill>
                  <a:srgbClr val="FF0000"/>
                </a:solidFill>
              </a:rPr>
              <a:t> C</a:t>
            </a:r>
            <a:r>
              <a:rPr lang="en-ZA" sz="1400" dirty="0" err="1" smtClean="0">
                <a:solidFill>
                  <a:srgbClr val="FF0000"/>
                </a:solidFill>
              </a:rPr>
              <a:t>ard</a:t>
            </a:r>
            <a:r>
              <a:rPr lang="en-ZA" sz="1400" dirty="0" smtClean="0">
                <a:solidFill>
                  <a:srgbClr val="FF0000"/>
                </a:solidFill>
              </a:rPr>
              <a:t>)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29" name="Šipka nahoru 28"/>
          <p:cNvSpPr/>
          <p:nvPr/>
        </p:nvSpPr>
        <p:spPr>
          <a:xfrm>
            <a:off x="6681587" y="5234606"/>
            <a:ext cx="630250" cy="44149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Management (YM)-definition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YM seeks to maximize yield or profit from </a:t>
            </a:r>
            <a:r>
              <a:rPr lang="en-ZA" sz="2800" b="1" dirty="0" smtClean="0">
                <a:solidFill>
                  <a:srgbClr val="0070C0"/>
                </a:solidFill>
              </a:rPr>
              <a:t>time-sensitive products</a:t>
            </a:r>
            <a:r>
              <a:rPr lang="en-ZA" sz="2800" dirty="0" smtClean="0"/>
              <a:t> and services.</a:t>
            </a:r>
          </a:p>
          <a:p>
            <a:r>
              <a:rPr lang="en-ZA" sz="2800" dirty="0" smtClean="0"/>
              <a:t>Used in industries with flexible and expensive capacities, perishable products and uncertain demand.</a:t>
            </a:r>
            <a:r>
              <a:rPr lang="cs-CZ" sz="2800" dirty="0" smtClean="0"/>
              <a:t> </a:t>
            </a:r>
            <a:r>
              <a:rPr lang="en-ZA" sz="2800" dirty="0" smtClean="0"/>
              <a:t>It is part of </a:t>
            </a:r>
            <a:r>
              <a:rPr lang="en-ZA" sz="2800" b="1" dirty="0" smtClean="0"/>
              <a:t>revenue management</a:t>
            </a:r>
            <a:r>
              <a:rPr lang="en-ZA" sz="2800" dirty="0" smtClean="0"/>
              <a:t>.</a:t>
            </a:r>
          </a:p>
          <a:p>
            <a:r>
              <a:rPr lang="en-ZA" sz="2800" b="1" dirty="0" smtClean="0"/>
              <a:t>Type of problems </a:t>
            </a:r>
            <a:r>
              <a:rPr lang="en-ZA" sz="2800" dirty="0" smtClean="0"/>
              <a:t>:</a:t>
            </a:r>
          </a:p>
          <a:p>
            <a:pPr lvl="1"/>
            <a:r>
              <a:rPr lang="en-ZA" sz="2400" dirty="0" smtClean="0"/>
              <a:t>   overbooking (airlines, hotel industry,..)</a:t>
            </a:r>
          </a:p>
          <a:p>
            <a:pPr lvl="1"/>
            <a:r>
              <a:rPr lang="en-ZA" sz="2400" dirty="0" smtClean="0"/>
              <a:t>   partitioning demand into fare classes</a:t>
            </a:r>
          </a:p>
          <a:p>
            <a:pPr lvl="1"/>
            <a:r>
              <a:rPr lang="en-ZA" sz="2400" dirty="0" smtClean="0"/>
              <a:t>   single order quantities </a:t>
            </a:r>
          </a:p>
          <a:p>
            <a:pPr lvl="1"/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425544" y="580526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YIELD</a:t>
            </a:r>
            <a:r>
              <a:rPr lang="cs-CZ" dirty="0" smtClean="0"/>
              <a:t> : </a:t>
            </a:r>
            <a:r>
              <a:rPr lang="en-US" sz="1100" dirty="0" smtClean="0"/>
              <a:t>to </a:t>
            </a:r>
            <a:r>
              <a:rPr lang="en-US" sz="1100" dirty="0"/>
              <a:t>produce or furnish (payment, profit, or interest): a trust fund that yields ten percent interest annually; </a:t>
            </a:r>
            <a:r>
              <a:rPr lang="cs-CZ" sz="1100" dirty="0" smtClean="0"/>
              <a:t>t</a:t>
            </a:r>
            <a:r>
              <a:rPr lang="en-US" sz="1100" dirty="0" smtClean="0"/>
              <a:t>hat </a:t>
            </a:r>
            <a:r>
              <a:rPr lang="en-US" sz="1100" dirty="0"/>
              <a:t>investment will </a:t>
            </a:r>
            <a:r>
              <a:rPr lang="cs-CZ" sz="1100" dirty="0" smtClean="0"/>
              <a:t> </a:t>
            </a:r>
            <a:r>
              <a:rPr lang="en-US" sz="1100" dirty="0" smtClean="0"/>
              <a:t>yield </a:t>
            </a:r>
            <a:r>
              <a:rPr lang="en-US" sz="1100" dirty="0"/>
              <a:t>a handsome return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2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Simply put, the purpose of Yield Management is to achieve </a:t>
            </a:r>
            <a:r>
              <a:rPr lang="en-US" sz="2000" b="1" dirty="0" smtClean="0"/>
              <a:t>maximum revenue/profit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smtClean="0"/>
              <a:t>To do this, a yield management strategy needs to be both </a:t>
            </a:r>
            <a:r>
              <a:rPr lang="en-US" sz="2000" b="1" dirty="0" smtClean="0"/>
              <a:t>reflective</a:t>
            </a:r>
            <a:r>
              <a:rPr lang="en-US" sz="2000" dirty="0" smtClean="0"/>
              <a:t> and </a:t>
            </a:r>
            <a:r>
              <a:rPr lang="en-US" sz="2000" b="1" dirty="0" smtClean="0"/>
              <a:t>forward-looking</a:t>
            </a:r>
            <a:r>
              <a:rPr lang="en-US" sz="2000" dirty="0" smtClean="0"/>
              <a:t>. That is, yield managers should attain a clear yet detailed understanding of what has happened before, and what is happening now. </a:t>
            </a:r>
          </a:p>
          <a:p>
            <a:r>
              <a:rPr lang="en-US" sz="2000" dirty="0" smtClean="0"/>
              <a:t>The most efficient way to do this is to draw from </a:t>
            </a:r>
            <a:r>
              <a:rPr lang="en-US" sz="2000" b="1" dirty="0" smtClean="0"/>
              <a:t>historical data</a:t>
            </a:r>
            <a:r>
              <a:rPr lang="en-US" sz="2000" dirty="0" smtClean="0"/>
              <a:t> to predict what may then happen in the future. So, the process of effective yield management involves understanding, anticipating and reacting to consumer behavior (to ultimately maximize revenue!)</a:t>
            </a:r>
            <a:endParaRPr lang="cs-CZ" sz="2000" dirty="0" smtClean="0"/>
          </a:p>
          <a:p>
            <a:r>
              <a:rPr lang="cs-CZ" sz="2000" b="1" dirty="0" err="1" smtClean="0">
                <a:solidFill>
                  <a:srgbClr val="0070C0"/>
                </a:solidFill>
              </a:rPr>
              <a:t>reflective</a:t>
            </a:r>
            <a:r>
              <a:rPr lang="cs-CZ" sz="2000" dirty="0" smtClean="0">
                <a:solidFill>
                  <a:srgbClr val="0070C0"/>
                </a:solidFill>
              </a:rPr>
              <a:t>- jasně vypovídající 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f</a:t>
            </a:r>
            <a:r>
              <a:rPr lang="cs-CZ" sz="2000" b="1" dirty="0" smtClean="0">
                <a:solidFill>
                  <a:srgbClr val="0070C0"/>
                </a:solidFill>
              </a:rPr>
              <a:t>orward-</a:t>
            </a:r>
            <a:r>
              <a:rPr lang="cs-CZ" sz="2000" b="1" dirty="0" err="1" smtClean="0">
                <a:solidFill>
                  <a:srgbClr val="0070C0"/>
                </a:solidFill>
              </a:rPr>
              <a:t>looking</a:t>
            </a:r>
            <a:r>
              <a:rPr lang="cs-CZ" sz="2000" dirty="0" smtClean="0">
                <a:solidFill>
                  <a:srgbClr val="0070C0"/>
                </a:solidFill>
              </a:rPr>
              <a:t>- plánující /do budoucnosti), dynamický</a:t>
            </a:r>
            <a:endParaRPr lang="cs-CZ" sz="2000" dirty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Yield Management (YM)-definition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Single Order Quantity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45071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52742" y="519406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Newsboy problem – see next slide and slide number 11 as well !!! 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139952" y="4653136"/>
            <a:ext cx="27363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6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Newsboy problem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570531" y="1340768"/>
            <a:ext cx="7812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Often managers have to make decisions about </a:t>
            </a:r>
            <a:r>
              <a:rPr lang="en-US" b="1" dirty="0"/>
              <a:t>inventory level </a:t>
            </a:r>
            <a:r>
              <a:rPr lang="cs-CZ" b="1" dirty="0" smtClean="0"/>
              <a:t> </a:t>
            </a:r>
            <a:r>
              <a:rPr lang="en-US" dirty="0" smtClean="0"/>
              <a:t>over </a:t>
            </a:r>
            <a:r>
              <a:rPr lang="en-US" dirty="0"/>
              <a:t>a very limited period, This is the case, for example with seasonal goods such as </a:t>
            </a:r>
            <a:r>
              <a:rPr lang="en-US" b="1" dirty="0">
                <a:solidFill>
                  <a:srgbClr val="0070C0"/>
                </a:solidFill>
              </a:rPr>
              <a:t>Christmas cards </a:t>
            </a:r>
            <a:r>
              <a:rPr lang="en-US" dirty="0"/>
              <a:t>that should satisfy all demand in December, but any cards left in January have almost no value. These single-period decision models are phrased as the </a:t>
            </a:r>
            <a:r>
              <a:rPr lang="en-US" b="1" dirty="0"/>
              <a:t>Newsboy Problem</a:t>
            </a:r>
            <a:r>
              <a:rPr lang="en-US" dirty="0"/>
              <a:t>. For a newsboy who sells papers on a street corner, the demand is uncertain, and the newsboy must decide how many papers to buy from his supplier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dirty="0">
                <a:solidFill>
                  <a:srgbClr val="FF0000"/>
                </a:solidFill>
              </a:rPr>
              <a:t>he buys too many papers he is left with unsold papers that have no value at the end of the </a:t>
            </a:r>
            <a:r>
              <a:rPr lang="en-US" dirty="0" smtClean="0">
                <a:solidFill>
                  <a:srgbClr val="FF0000"/>
                </a:solidFill>
              </a:rPr>
              <a:t>day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I</a:t>
            </a:r>
            <a:r>
              <a:rPr lang="en-US" dirty="0" smtClean="0">
                <a:solidFill>
                  <a:srgbClr val="0070C0"/>
                </a:solidFill>
              </a:rPr>
              <a:t>f </a:t>
            </a:r>
            <a:r>
              <a:rPr lang="en-US" dirty="0">
                <a:solidFill>
                  <a:srgbClr val="0070C0"/>
                </a:solidFill>
              </a:rPr>
              <a:t>he buys too few papers he has lost the opportunity of making a higher profit.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99885"/>
            <a:ext cx="1459529" cy="212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4" y="4293096"/>
            <a:ext cx="2034222" cy="2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7118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6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Prices and demand</a:t>
            </a:r>
            <a:r>
              <a:rPr lang="cs-CZ" dirty="0" smtClean="0"/>
              <a:t> (Ceny a poptávka)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Prices can be determined by:</a:t>
            </a:r>
          </a:p>
          <a:p>
            <a:pPr lvl="1"/>
            <a:r>
              <a:rPr lang="en-ZA" sz="2400" dirty="0" smtClean="0"/>
              <a:t>Type of service </a:t>
            </a:r>
            <a:r>
              <a:rPr lang="cs-CZ" sz="2400" dirty="0" smtClean="0"/>
              <a:t> (typ služby)</a:t>
            </a:r>
            <a:endParaRPr lang="en-ZA" sz="2400" dirty="0" smtClean="0"/>
          </a:p>
          <a:p>
            <a:pPr lvl="1"/>
            <a:r>
              <a:rPr lang="en-ZA" sz="2400" dirty="0" smtClean="0"/>
              <a:t>Group of services</a:t>
            </a:r>
            <a:r>
              <a:rPr lang="cs-CZ" sz="2400" dirty="0" smtClean="0"/>
              <a:t> (skupina služeb)</a:t>
            </a:r>
            <a:endParaRPr lang="en-ZA" sz="2400" dirty="0" smtClean="0"/>
          </a:p>
          <a:p>
            <a:pPr lvl="1"/>
            <a:r>
              <a:rPr lang="en-ZA" sz="2400" dirty="0" smtClean="0"/>
              <a:t>Market (consumer type or geographical area) or</a:t>
            </a:r>
          </a:p>
          <a:p>
            <a:pPr lvl="1"/>
            <a:r>
              <a:rPr lang="cs-CZ" sz="2400" dirty="0" smtClean="0"/>
              <a:t>a</a:t>
            </a:r>
            <a:r>
              <a:rPr lang="en-ZA" sz="2400" dirty="0" smtClean="0"/>
              <a:t> combination of the above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And the demand side is characterized with</a:t>
            </a:r>
            <a:r>
              <a:rPr lang="en-US" dirty="0" smtClean="0"/>
              <a:t>:</a:t>
            </a:r>
          </a:p>
          <a:p>
            <a:pPr lvl="1"/>
            <a:r>
              <a:rPr lang="cs-CZ" dirty="0" smtClean="0"/>
              <a:t> </a:t>
            </a:r>
            <a:r>
              <a:rPr lang="en-US" sz="2400" dirty="0"/>
              <a:t>Variability of demand </a:t>
            </a:r>
            <a:r>
              <a:rPr lang="cs-CZ" sz="2400" dirty="0"/>
              <a:t> </a:t>
            </a:r>
            <a:r>
              <a:rPr lang="cs-CZ" sz="2400" dirty="0" smtClean="0"/>
              <a:t>(variabilita poptávky v čase)</a:t>
            </a:r>
            <a:endParaRPr lang="en-US" sz="2400" dirty="0"/>
          </a:p>
          <a:p>
            <a:pPr lvl="1"/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en-US" sz="2400" dirty="0" smtClean="0"/>
              <a:t>Variability </a:t>
            </a:r>
            <a:r>
              <a:rPr lang="en-US" sz="2400" dirty="0"/>
              <a:t>of </a:t>
            </a:r>
            <a:r>
              <a:rPr lang="en-US" sz="2400" dirty="0" smtClean="0"/>
              <a:t>value</a:t>
            </a:r>
            <a:r>
              <a:rPr lang="cs-CZ" sz="2400" dirty="0" smtClean="0"/>
              <a:t> (variabilita </a:t>
            </a:r>
            <a:r>
              <a:rPr lang="cs-CZ" sz="2400" dirty="0" smtClean="0"/>
              <a:t>hodnoty)  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7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Overbooking (hotels, airlines,..)</a:t>
            </a:r>
            <a:endParaRPr lang="en-ZA" dirty="0"/>
          </a:p>
        </p:txBody>
      </p:sp>
      <p:pic>
        <p:nvPicPr>
          <p:cNvPr id="1026" name="Picture 2" descr="Výsledek obrázku pro airbus a380 seats pl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9"/>
            <a:ext cx="51377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4221088"/>
            <a:ext cx="850534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10%-30 % of </a:t>
            </a:r>
            <a:r>
              <a:rPr lang="en-US" sz="1500" b="1" dirty="0" smtClean="0"/>
              <a:t>no-show</a:t>
            </a:r>
            <a:r>
              <a:rPr lang="en-US" sz="1500" dirty="0" smtClean="0"/>
              <a:t> (traveler reserved ticket, but cancel it at the last minute)</a:t>
            </a:r>
            <a:r>
              <a:rPr lang="cs-CZ" sz="1500" dirty="0" smtClean="0"/>
              <a:t>.</a:t>
            </a:r>
            <a:r>
              <a:rPr lang="en-US" sz="1500" dirty="0" smtClean="0"/>
              <a:t> </a:t>
            </a:r>
          </a:p>
          <a:p>
            <a:r>
              <a:rPr lang="cs-CZ" sz="1500" dirty="0" smtClean="0"/>
              <a:t>S</a:t>
            </a:r>
            <a:r>
              <a:rPr lang="en-US" sz="1500" dirty="0" smtClean="0"/>
              <a:t>o airline companies </a:t>
            </a:r>
            <a:r>
              <a:rPr lang="en-US" sz="1500" b="1" dirty="0" smtClean="0"/>
              <a:t>overbook</a:t>
            </a:r>
            <a:r>
              <a:rPr lang="en-US" sz="1500" dirty="0" smtClean="0"/>
              <a:t> their capacities. The no-show ratio is sometimes</a:t>
            </a:r>
          </a:p>
          <a:p>
            <a:r>
              <a:rPr lang="en-US" sz="1500" dirty="0" smtClean="0"/>
              <a:t>lower than overbooking ratio, so „bumped“ client will be compensated by providing     </a:t>
            </a:r>
          </a:p>
          <a:p>
            <a:r>
              <a:rPr lang="en-US" sz="1500" dirty="0" smtClean="0"/>
              <a:t>the free of charge service at another time or place.  They are so called „offloaded“ to other routes.</a:t>
            </a:r>
          </a:p>
          <a:p>
            <a:r>
              <a:rPr lang="cs-CZ" b="1" dirty="0" err="1" smtClean="0"/>
              <a:t>Example</a:t>
            </a:r>
            <a:r>
              <a:rPr lang="cs-CZ" b="1" dirty="0" smtClean="0"/>
              <a:t>:</a:t>
            </a:r>
            <a:endParaRPr lang="en-US" b="1" dirty="0" smtClean="0"/>
          </a:p>
          <a:p>
            <a:r>
              <a:rPr lang="en-US" sz="1500" dirty="0" smtClean="0"/>
              <a:t>311 economy seats, estimation of 10 % no-show-&gt; </a:t>
            </a:r>
            <a:r>
              <a:rPr lang="en-US" sz="1500" b="1" dirty="0" smtClean="0"/>
              <a:t>31 </a:t>
            </a:r>
            <a:r>
              <a:rPr lang="en-US" sz="1500" dirty="0" smtClean="0"/>
              <a:t>places would be lost (only 280 seats occupied).</a:t>
            </a:r>
          </a:p>
          <a:p>
            <a:r>
              <a:rPr lang="en-US" sz="1500" dirty="0" smtClean="0"/>
              <a:t>If overbooked  by 10 % (</a:t>
            </a:r>
            <a:r>
              <a:rPr lang="en-US" sz="1500" dirty="0" smtClean="0">
                <a:solidFill>
                  <a:srgbClr val="0070C0"/>
                </a:solidFill>
              </a:rPr>
              <a:t>31</a:t>
            </a:r>
            <a:r>
              <a:rPr lang="en-US" sz="1500" dirty="0" smtClean="0"/>
              <a:t> more tickets offered)  and no-show ratio on reality is only 7 %-&gt;only 22 clients</a:t>
            </a:r>
          </a:p>
          <a:p>
            <a:r>
              <a:rPr lang="en-US" sz="1500" dirty="0" smtClean="0"/>
              <a:t>cancelled - &gt; 311-22=289 free seats-&gt;289 + </a:t>
            </a:r>
            <a:r>
              <a:rPr lang="en-US" sz="1500" b="1" dirty="0" smtClean="0">
                <a:solidFill>
                  <a:srgbClr val="0070C0"/>
                </a:solidFill>
              </a:rPr>
              <a:t>31</a:t>
            </a:r>
            <a:r>
              <a:rPr lang="en-US" sz="1500" dirty="0" smtClean="0"/>
              <a:t>=320-&gt;320-311=</a:t>
            </a:r>
            <a:r>
              <a:rPr lang="en-US" sz="1500" b="1" dirty="0" smtClean="0">
                <a:solidFill>
                  <a:srgbClr val="FF0000"/>
                </a:solidFill>
              </a:rPr>
              <a:t>9</a:t>
            </a:r>
            <a:r>
              <a:rPr lang="en-US" sz="1500" dirty="0" smtClean="0"/>
              <a:t> clients have to be „bumped“</a:t>
            </a:r>
          </a:p>
          <a:p>
            <a:r>
              <a:rPr lang="en-US" sz="1500" dirty="0" smtClean="0"/>
              <a:t>and provided by  free air tickets, which is better than the loss of not sold 31 places. 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You have to calculate loss of 31 places -22 sold tickets =amount which must cover expenses for 9 bumped clients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  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76256" y="1844824"/>
            <a:ext cx="1359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311+31=341</a:t>
            </a:r>
          </a:p>
          <a:p>
            <a:r>
              <a:rPr lang="cs-CZ" dirty="0" smtClean="0"/>
              <a:t>341 -22=319</a:t>
            </a:r>
          </a:p>
          <a:p>
            <a:r>
              <a:rPr lang="cs-CZ" dirty="0" smtClean="0"/>
              <a:t>319-311=</a:t>
            </a:r>
            <a:r>
              <a:rPr lang="cs-CZ" b="1" dirty="0" smtClean="0">
                <a:solidFill>
                  <a:srgbClr val="FF0000"/>
                </a:solidFill>
              </a:rPr>
              <a:t>9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3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1451</Words>
  <Application>Microsoft Office PowerPoint</Application>
  <PresentationFormat>Předvádění na obrazovce (4:3)</PresentationFormat>
  <Paragraphs>249</Paragraphs>
  <Slides>16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 2</vt:lpstr>
      <vt:lpstr>Motiv systému Office</vt:lpstr>
      <vt:lpstr>Yield Management (OM) Introduction (English only)</vt:lpstr>
      <vt:lpstr>Some OM methods  </vt:lpstr>
      <vt:lpstr>Another point of view</vt:lpstr>
      <vt:lpstr>Yield Management (YM)-definition</vt:lpstr>
      <vt:lpstr>Prezentace aplikace PowerPoint</vt:lpstr>
      <vt:lpstr>Single Order Quantity</vt:lpstr>
      <vt:lpstr>Newsboy problem</vt:lpstr>
      <vt:lpstr>Prices and demand (Ceny a poptávka)</vt:lpstr>
      <vt:lpstr>Overbooking (hotels, airlines,..)</vt:lpstr>
      <vt:lpstr>Ovebooking&lt;-&gt;No-show</vt:lpstr>
      <vt:lpstr>Overbooking - claims</vt:lpstr>
      <vt:lpstr>Single order quantities </vt:lpstr>
      <vt:lpstr>Single order quantities </vt:lpstr>
      <vt:lpstr>Example -&gt;Single Order Quantity  (hotel industry)</vt:lpstr>
      <vt:lpstr>Example -&gt;Single Order Quantity  ( Airlines ) - Home study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Skorkovsky Jaromir</cp:lastModifiedBy>
  <cp:revision>95</cp:revision>
  <dcterms:created xsi:type="dcterms:W3CDTF">2016-08-05T07:59:00Z</dcterms:created>
  <dcterms:modified xsi:type="dcterms:W3CDTF">2019-04-29T07:22:53Z</dcterms:modified>
</cp:coreProperties>
</file>