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87A940-1E70-4D41-A60A-2DC2CE63C9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E78A27-13EA-44D7-9E2F-1A7C071741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6C6289-3520-4B05-9AB7-2698CA19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Seminář GECR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0D47017-B888-4702-8267-DF032D961A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Prostorová diferenciace poptávky</a:t>
            </a:r>
          </a:p>
        </p:txBody>
      </p:sp>
    </p:spTree>
    <p:extLst>
      <p:ext uri="{BB962C8B-B14F-4D97-AF65-F5344CB8AC3E}">
        <p14:creationId xmlns:p14="http://schemas.microsoft.com/office/powerpoint/2010/main" val="136268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rtal.uur.cz/images/mapy/04-mapa-cr-obce-2017.jpg">
            <a:extLst>
              <a:ext uri="{FF2B5EF4-FFF2-40B4-BE49-F238E27FC236}">
                <a16:creationId xmlns:a16="http://schemas.microsoft.com/office/drawing/2014/main" id="{5D455552-C0BF-470D-A5EA-462B79C30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0" y="87085"/>
            <a:ext cx="9699625" cy="677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FAD1A55-1856-485D-B54C-260D515E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EEC9E29-A1F8-4783-ABD4-9288F01F75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C00DC4-E1DF-43EF-8C88-904A9F22E8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D9FFA1F-88F1-46C2-86CD-F4BC5BF0D0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D943195-58E0-4400-AC0E-DB7D6ABF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6344174-86B9-480A-9CD8-E668305F0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491" y="184399"/>
            <a:ext cx="913529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21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9716363-75C4-4F24-B4B5-58E69A0CF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Veřejná databáze ČSÚ</a:t>
            </a:r>
          </a:p>
          <a:p>
            <a:r>
              <a:rPr lang="cs-CZ" sz="2400" dirty="0"/>
              <a:t>Vygenerování tabulky – vlastní definování parametrů (přenocování, rezidenti, nerezidenti, celkem, 2012, 2018)</a:t>
            </a:r>
          </a:p>
          <a:p>
            <a:r>
              <a:rPr lang="cs-CZ" sz="2400" dirty="0"/>
              <a:t>Úprava do podoby </a:t>
            </a:r>
            <a:r>
              <a:rPr lang="cs-CZ" sz="2400" dirty="0" err="1"/>
              <a:t>datasetu</a:t>
            </a:r>
            <a:r>
              <a:rPr lang="cs-CZ" sz="2400" dirty="0"/>
              <a:t> a seřazení podle celkového počtu přenocování v roce 2018</a:t>
            </a:r>
          </a:p>
          <a:p>
            <a:r>
              <a:rPr lang="cs-CZ" sz="2400" dirty="0"/>
              <a:t>Výpočet procentního podílu pro roky 2018 a 2012</a:t>
            </a:r>
          </a:p>
          <a:p>
            <a:r>
              <a:rPr lang="cs-CZ" sz="2400" dirty="0"/>
              <a:t>Výpočet změny % podílu a absolutních počtů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4167028-36E1-46A9-AB3F-81FB8A28A6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358458-EAEF-4310-9B42-B096FD63BA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C1187A-C3AD-47F4-99D4-BF76B0D7D7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A6FA173-A8F0-472F-A153-8826727E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rozložení návštěvnosti</a:t>
            </a:r>
          </a:p>
        </p:txBody>
      </p:sp>
    </p:spTree>
    <p:extLst>
      <p:ext uri="{BB962C8B-B14F-4D97-AF65-F5344CB8AC3E}">
        <p14:creationId xmlns:p14="http://schemas.microsoft.com/office/powerpoint/2010/main" val="409418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515265C-CC90-464E-A03B-73D8537C3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cs-CZ" sz="2400" dirty="0"/>
              <a:t>Praha si udržuje svoji dominanci na výkonech CR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cs-CZ" sz="2400" dirty="0"/>
              <a:t>V čase však její podíl nepatrně klesl, především díky oživení domácí poptávky (jež má tendenci podporovat hlavně ostatní regiony)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cs-CZ" sz="2400" dirty="0"/>
              <a:t>Svoje postavení si vylepšuje Jihomoravský kraj (hlavně domácí poptávka + i zahraniční poptávka) a Jihočeský kraj (zahraniční poptávka)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cs-CZ" sz="2400" dirty="0"/>
              <a:t>Královéhradecký kraj je nejdůležitější destinací DCR, ale svoje postavení nepatrně oslabuje, při pouze průměrném růstu návštěvnosti (zaostává hlavně za dynamickou růstu DCR v jiných krajích)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4E1FE97-4A91-4A54-AD1B-FE286E760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8121DD-9118-46A7-81FC-524AF3FD6F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C3161A-0FD7-414B-979D-09FF3027CE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Intepretace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DF15A3B-CE47-42AC-9610-A66915AA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rozložení návštěvnosti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86251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515265C-CC90-464E-A03B-73D8537C3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4000"/>
              </a:lnSpc>
              <a:buNone/>
            </a:pPr>
            <a:r>
              <a:rPr lang="cs-CZ" sz="2400" dirty="0"/>
              <a:t>Karlovarský kraj – negativně ovlivněn absolutním poklesem zahraniční poptávky, který nevyvážila ani poměrně dobře se vyvíjející domácí poptávka (4. pořadí mezi kraji)</a:t>
            </a:r>
          </a:p>
          <a:p>
            <a:pPr marL="72000" indent="0">
              <a:lnSpc>
                <a:spcPct val="114000"/>
              </a:lnSpc>
              <a:buNone/>
            </a:pPr>
            <a:endParaRPr lang="cs-CZ" sz="2400" dirty="0"/>
          </a:p>
          <a:p>
            <a:pPr marL="72000" indent="0">
              <a:lnSpc>
                <a:spcPct val="114000"/>
              </a:lnSpc>
              <a:buNone/>
            </a:pPr>
            <a:r>
              <a:rPr lang="cs-CZ" sz="2400" dirty="0"/>
              <a:t>Procentní zastoupení regionů/krajů</a:t>
            </a:r>
          </a:p>
          <a:p>
            <a:pPr>
              <a:lnSpc>
                <a:spcPct val="114000"/>
              </a:lnSpc>
            </a:pPr>
            <a:r>
              <a:rPr lang="cs-CZ" sz="2400" dirty="0"/>
              <a:t>Domácí poptávka je méně variabilní, </a:t>
            </a:r>
            <a:r>
              <a:rPr lang="cs-CZ" sz="2400" dirty="0" err="1"/>
              <a:t>smd</a:t>
            </a:r>
            <a:r>
              <a:rPr lang="cs-CZ" sz="2400" dirty="0"/>
              <a:t> je pouze 2,5 % a více než 80 % podílu na návštěvnosti (měřeno přenocováním) generuje až 10 krajů.</a:t>
            </a:r>
          </a:p>
          <a:p>
            <a:pPr>
              <a:lnSpc>
                <a:spcPct val="114000"/>
              </a:lnSpc>
            </a:pPr>
            <a:r>
              <a:rPr lang="cs-CZ" sz="2400" dirty="0"/>
              <a:t>V případě zahraniční poptávky je variabilita podstatně vyšší (díky Praze); </a:t>
            </a:r>
            <a:r>
              <a:rPr lang="cs-CZ" sz="2400" dirty="0" err="1"/>
              <a:t>smd</a:t>
            </a:r>
            <a:r>
              <a:rPr lang="cs-CZ" sz="2400" dirty="0"/>
              <a:t> 15,6 % a více než 80 % podílu na návštěvnosti vygenerují 4 kraje.</a:t>
            </a:r>
          </a:p>
          <a:p>
            <a:pPr>
              <a:lnSpc>
                <a:spcPct val="114000"/>
              </a:lnSpc>
            </a:pPr>
            <a:r>
              <a:rPr lang="cs-CZ" sz="2400" dirty="0"/>
              <a:t>Zajímavý pohled je na analýzu variability rozptylu bez Prahy. Základní zjištění zůstává stejné, ale rozdíl se výrazně snižuje.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4E1FE97-4A91-4A54-AD1B-FE286E760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8121DD-9118-46A7-81FC-524AF3FD6F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C3161A-0FD7-414B-979D-09FF3027CE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Intepretace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DF15A3B-CE47-42AC-9610-A66915AA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rozložení návštěvnosti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98102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624C335-A96E-4CA9-835E-F3C29FC82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339886" cy="4139998"/>
          </a:xfrm>
        </p:spPr>
        <p:txBody>
          <a:bodyPr/>
          <a:lstStyle/>
          <a:p>
            <a:r>
              <a:rPr lang="cs-CZ" dirty="0"/>
              <a:t>Data okresů ČR</a:t>
            </a:r>
          </a:p>
          <a:p>
            <a:r>
              <a:rPr lang="cs-CZ" dirty="0"/>
              <a:t>Stejné parametry, kromě roku</a:t>
            </a:r>
          </a:p>
          <a:p>
            <a:r>
              <a:rPr lang="cs-CZ" dirty="0"/>
              <a:t>2017 místo 2018</a:t>
            </a:r>
          </a:p>
          <a:p>
            <a:pPr marL="72000" indent="0">
              <a:buNone/>
            </a:pPr>
            <a:r>
              <a:rPr lang="cs-CZ" dirty="0"/>
              <a:t>Postup:</a:t>
            </a:r>
          </a:p>
          <a:p>
            <a:pPr marL="586350" indent="-514350">
              <a:buAutoNum type="arabicPeriod"/>
            </a:pPr>
            <a:r>
              <a:rPr lang="cs-CZ" dirty="0"/>
              <a:t>Procentní podíly okresů na </a:t>
            </a:r>
            <a:r>
              <a:rPr lang="cs-CZ" dirty="0" err="1"/>
              <a:t>nights</a:t>
            </a:r>
            <a:endParaRPr lang="cs-CZ" dirty="0"/>
          </a:p>
          <a:p>
            <a:pPr marL="586350" indent="-514350">
              <a:buAutoNum type="arabicPeriod"/>
            </a:pPr>
            <a:r>
              <a:rPr lang="cs-CZ" dirty="0"/>
              <a:t>Seřadit od nejmenších po nejvyšší hodnoty</a:t>
            </a:r>
          </a:p>
          <a:p>
            <a:pPr marL="586350" indent="-514350">
              <a:buAutoNum type="arabicPeriod"/>
            </a:pPr>
            <a:r>
              <a:rPr lang="cs-CZ" dirty="0"/>
              <a:t>Kumulativně sečíst (návštěvnost i okresy) a zobrazit v grafu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327DF7-4F93-40FF-BC46-2D0B66822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D091BE-5BE9-46C6-A100-01C4FAE89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BB367F-17EB-47B0-9BCA-E1BB2EABA2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A91055D-D3AC-4B49-9C4A-4CEAD698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Giniho</a:t>
            </a:r>
            <a:r>
              <a:rPr lang="cs-CZ" dirty="0"/>
              <a:t> koeficient a Lorenzova křivka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66BE0C7-9539-4B88-B53C-2CF742EA6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5" b="17479"/>
          <a:stretch/>
        </p:blipFill>
        <p:spPr>
          <a:xfrm>
            <a:off x="6940731" y="1296001"/>
            <a:ext cx="5534307" cy="37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DFED9729-792D-4473-8C9A-AA292D78C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65" y="1827688"/>
            <a:ext cx="7174873" cy="4140200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462BC4-BA86-491C-8991-52D02BA1C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3192E4-B720-4CDE-BBBA-4FD7C8870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D3F9E97-88C0-4149-8C0F-D8B1B87B4D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5F037EB-9261-429F-AE02-0A810DF3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Lorenzova křivka a </a:t>
            </a:r>
            <a:r>
              <a:rPr lang="cs-CZ" dirty="0" err="1"/>
              <a:t>Giniho</a:t>
            </a:r>
            <a:r>
              <a:rPr lang="cs-CZ" dirty="0"/>
              <a:t> koeficient</a:t>
            </a:r>
          </a:p>
        </p:txBody>
      </p:sp>
    </p:spTree>
    <p:extLst>
      <p:ext uri="{BB962C8B-B14F-4D97-AF65-F5344CB8AC3E}">
        <p14:creationId xmlns:p14="http://schemas.microsoft.com/office/powerpoint/2010/main" val="375247316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2FB425E7-8394-4445-9AA5-3B8E353C2636}" vid="{E3188526-8D3F-4459-BCF6-31BA2224D7D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263</TotalTime>
  <Words>355</Words>
  <Application>Microsoft Office PowerPoint</Application>
  <PresentationFormat>Širokoúhlá obrazovka</PresentationFormat>
  <Paragraphs>45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Tahoma</vt:lpstr>
      <vt:lpstr>Wingdings</vt:lpstr>
      <vt:lpstr>Prezentace_MU_CZ</vt:lpstr>
      <vt:lpstr>Seminář GECR</vt:lpstr>
      <vt:lpstr>Prezentace aplikace PowerPoint</vt:lpstr>
      <vt:lpstr>Základní rozložení návštěvnosti</vt:lpstr>
      <vt:lpstr>Základní rozložení návštěvnosti</vt:lpstr>
      <vt:lpstr>Základní rozložení návštěvnosti</vt:lpstr>
      <vt:lpstr>Giniho koeficient a Lorenzova křivka</vt:lpstr>
      <vt:lpstr>Lorenzova křivka a Giniho koeficient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Šauer</dc:creator>
  <cp:lastModifiedBy>Martin Šauer</cp:lastModifiedBy>
  <cp:revision>8</cp:revision>
  <cp:lastPrinted>1601-01-01T00:00:00Z</cp:lastPrinted>
  <dcterms:created xsi:type="dcterms:W3CDTF">2019-04-02T08:25:42Z</dcterms:created>
  <dcterms:modified xsi:type="dcterms:W3CDTF">2019-04-04T11:53:42Z</dcterms:modified>
</cp:coreProperties>
</file>