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8"/>
  </p:notesMasterIdLst>
  <p:handoutMasterIdLst>
    <p:handoutMasterId r:id="rId29"/>
  </p:handoutMasterIdLst>
  <p:sldIdLst>
    <p:sldId id="256" r:id="rId2"/>
    <p:sldId id="425" r:id="rId3"/>
    <p:sldId id="414" r:id="rId4"/>
    <p:sldId id="426" r:id="rId5"/>
    <p:sldId id="427" r:id="rId6"/>
    <p:sldId id="411" r:id="rId7"/>
    <p:sldId id="410" r:id="rId8"/>
    <p:sldId id="413" r:id="rId9"/>
    <p:sldId id="409" r:id="rId10"/>
    <p:sldId id="417" r:id="rId11"/>
    <p:sldId id="415" r:id="rId12"/>
    <p:sldId id="416" r:id="rId13"/>
    <p:sldId id="418" r:id="rId14"/>
    <p:sldId id="398" r:id="rId15"/>
    <p:sldId id="420" r:id="rId16"/>
    <p:sldId id="421" r:id="rId17"/>
    <p:sldId id="399" r:id="rId18"/>
    <p:sldId id="402" r:id="rId19"/>
    <p:sldId id="405" r:id="rId20"/>
    <p:sldId id="403" r:id="rId21"/>
    <p:sldId id="423" r:id="rId22"/>
    <p:sldId id="422" r:id="rId23"/>
    <p:sldId id="424" r:id="rId24"/>
    <p:sldId id="419" r:id="rId25"/>
    <p:sldId id="412" r:id="rId26"/>
    <p:sldId id="408" r:id="rId27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256"/>
            <p14:sldId id="425"/>
            <p14:sldId id="414"/>
            <p14:sldId id="426"/>
            <p14:sldId id="427"/>
            <p14:sldId id="411"/>
            <p14:sldId id="410"/>
            <p14:sldId id="413"/>
            <p14:sldId id="409"/>
            <p14:sldId id="417"/>
            <p14:sldId id="415"/>
            <p14:sldId id="416"/>
            <p14:sldId id="418"/>
            <p14:sldId id="398"/>
            <p14:sldId id="420"/>
            <p14:sldId id="421"/>
            <p14:sldId id="399"/>
            <p14:sldId id="402"/>
            <p14:sldId id="405"/>
            <p14:sldId id="403"/>
            <p14:sldId id="423"/>
            <p14:sldId id="422"/>
            <p14:sldId id="424"/>
            <p14:sldId id="419"/>
            <p14:sldId id="412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7" autoAdjust="0"/>
    <p:restoredTop sz="95424" autoAdjust="0"/>
  </p:normalViewPr>
  <p:slideViewPr>
    <p:cSldViewPr snapToGrid="0" snapToObjects="1">
      <p:cViewPr varScale="1">
        <p:scale>
          <a:sx n="153" d="100"/>
          <a:sy n="153" d="100"/>
        </p:scale>
        <p:origin x="11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686" y="3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0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0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bdélník 3"/>
          <p:cNvSpPr/>
          <p:nvPr userDrawn="1"/>
        </p:nvSpPr>
        <p:spPr>
          <a:xfrm>
            <a:off x="0" y="6646041"/>
            <a:ext cx="12192000" cy="211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58587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712482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748378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4967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9900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549234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549234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549234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6646041"/>
            <a:ext cx="12192000" cy="211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017426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5614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017426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9900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6646041"/>
            <a:ext cx="12192000" cy="211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bdélník 3"/>
          <p:cNvSpPr/>
          <p:nvPr userDrawn="1"/>
        </p:nvSpPr>
        <p:spPr>
          <a:xfrm>
            <a:off x="0" y="6646041"/>
            <a:ext cx="12192000" cy="211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358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362283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2358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372794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05364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85712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862456" y="0"/>
            <a:ext cx="2329544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552406" y="0"/>
            <a:ext cx="231836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214549" y="0"/>
            <a:ext cx="231836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325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6836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4546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39070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3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48204" y="0"/>
            <a:ext cx="4743796" cy="664604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6408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6511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209340"/>
            <a:ext cx="112014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2825750"/>
            <a:ext cx="8046357" cy="2438731"/>
          </a:xfrm>
        </p:spPr>
        <p:txBody>
          <a:bodyPr/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8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90600" y="2569027"/>
            <a:ext cx="373597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726577" y="2569026"/>
            <a:ext cx="373597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462554" y="2569026"/>
            <a:ext cx="373597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90600" y="2755074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446538" y="2755074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902476" y="2755074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358414" y="2755074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85712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104102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104103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422761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422761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104103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0" y="6646041"/>
            <a:ext cx="12192000" cy="211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990600" y="1181101"/>
            <a:ext cx="214884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53740" y="1181101"/>
            <a:ext cx="214884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516880" y="1181101"/>
            <a:ext cx="214884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780020" y="1181101"/>
            <a:ext cx="214884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043159" y="1181101"/>
            <a:ext cx="2148841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412171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17023" y="2749204"/>
            <a:ext cx="2319052" cy="231905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948599" y="2749204"/>
            <a:ext cx="2319052" cy="231905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055232" y="2749204"/>
            <a:ext cx="2319052" cy="231905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60095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2019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80286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961442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64600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 userDrawn="1"/>
        </p:nvSpPr>
        <p:spPr>
          <a:xfrm>
            <a:off x="2066460" y="4699664"/>
            <a:ext cx="8046357" cy="1483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ctr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15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spc="100" baseline="0" dirty="0">
                <a:latin typeface="+mn-lt"/>
              </a:rPr>
              <a:t>Lesensky.cz @ 2018</a:t>
            </a:r>
            <a:endParaRPr lang="en-US" sz="2000" spc="100" baseline="0" dirty="0">
              <a:latin typeface="+mn-lt"/>
            </a:endParaRPr>
          </a:p>
        </p:txBody>
      </p:sp>
      <p:sp>
        <p:nvSpPr>
          <p:cNvPr id="6" name="Obdélník 5"/>
          <p:cNvSpPr/>
          <p:nvPr userDrawn="1"/>
        </p:nvSpPr>
        <p:spPr>
          <a:xfrm>
            <a:off x="3048000" y="3305062"/>
            <a:ext cx="6096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5400" b="1" dirty="0">
                <a:solidFill>
                  <a:schemeClr val="bg1"/>
                </a:solidFill>
              </a:rPr>
              <a:t>DĚKUJEME ZA POZORNOST</a:t>
            </a:r>
          </a:p>
          <a:p>
            <a:pPr algn="ctr">
              <a:lnSpc>
                <a:spcPct val="80000"/>
              </a:lnSpc>
            </a:pP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28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6511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64600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46494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000" y="990000"/>
            <a:ext cx="4229100" cy="185712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32812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21644"/>
            <a:ext cx="12192000" cy="402089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997525" y="253923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52612" y="253923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507699" y="253923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762786" y="253923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017873" y="253923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997525" y="462414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252612" y="462414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507699" y="462414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762786" y="462414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017873" y="4624143"/>
            <a:ext cx="2174127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990600" y="2555856"/>
            <a:ext cx="2147936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253966" y="2555856"/>
            <a:ext cx="2147936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517332" y="2555856"/>
            <a:ext cx="2147936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780698" y="2555856"/>
            <a:ext cx="2147936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044064" y="2555856"/>
            <a:ext cx="2147936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2" y="6193583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187044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2825750"/>
            <a:ext cx="8046357" cy="2438731"/>
          </a:xfrm>
        </p:spPr>
        <p:txBody>
          <a:bodyPr/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191713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9900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990000" y="990000"/>
            <a:ext cx="4229100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90600" y="99000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19652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906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</a:t>
            </a:r>
          </a:p>
          <a:p>
            <a:pPr lvl="0"/>
            <a:r>
              <a:rPr lang="cs-CZ" dirty="0"/>
              <a:t>Odrážky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0" y="6646041"/>
            <a:ext cx="12192000" cy="211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10476379" y="318696"/>
            <a:ext cx="1404940" cy="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8" r:id="rId2"/>
    <p:sldLayoutId id="2147484009" r:id="rId3"/>
    <p:sldLayoutId id="2147484062" r:id="rId4"/>
    <p:sldLayoutId id="2147484023" r:id="rId5"/>
    <p:sldLayoutId id="2147484035" r:id="rId6"/>
    <p:sldLayoutId id="2147484022" r:id="rId7"/>
    <p:sldLayoutId id="2147484043" r:id="rId8"/>
    <p:sldLayoutId id="2147484011" r:id="rId9"/>
    <p:sldLayoutId id="2147484012" r:id="rId10"/>
    <p:sldLayoutId id="2147484052" r:id="rId11"/>
    <p:sldLayoutId id="2147484053" r:id="rId12"/>
    <p:sldLayoutId id="2147484054" r:id="rId13"/>
    <p:sldLayoutId id="2147484019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20" r:id="rId20"/>
    <p:sldLayoutId id="2147484021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47" r:id="rId30"/>
    <p:sldLayoutId id="2147484032" r:id="rId31"/>
    <p:sldLayoutId id="2147484048" r:id="rId32"/>
    <p:sldLayoutId id="2147484033" r:id="rId33"/>
    <p:sldLayoutId id="2147484034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51" r:id="rId40"/>
    <p:sldLayoutId id="2147484041" r:id="rId41"/>
    <p:sldLayoutId id="2147484042" r:id="rId42"/>
    <p:sldLayoutId id="2147484045" r:id="rId43"/>
    <p:sldLayoutId id="2147484046" r:id="rId44"/>
    <p:sldLayoutId id="2147484049" r:id="rId45"/>
    <p:sldLayoutId id="2147484050" r:id="rId4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kern="1200" cap="all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318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6"/>
        </a:buClr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469" userDrawn="1">
          <p15:clr>
            <a:srgbClr val="F26B43"/>
          </p15:clr>
        </p15:guide>
        <p15:guide id="48" pos="6562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  <p15:guide id="52" orient="horz" pos="3543" userDrawn="1">
          <p15:clr>
            <a:srgbClr val="F26B43"/>
          </p15:clr>
        </p15:guide>
        <p15:guide id="53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360.cz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704" y="2872049"/>
            <a:ext cx="8483494" cy="2086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800" dirty="0">
                <a:solidFill>
                  <a:schemeClr val="bg1"/>
                </a:solidFill>
                <a:latin typeface="+mj-lt"/>
              </a:rPr>
              <a:t>INTEGROVANÁ KOMUNIKACE</a:t>
            </a:r>
          </a:p>
          <a:p>
            <a:pPr>
              <a:lnSpc>
                <a:spcPct val="90000"/>
              </a:lnSpc>
            </a:pPr>
            <a:r>
              <a:rPr lang="cs-CZ" sz="4800" dirty="0">
                <a:solidFill>
                  <a:schemeClr val="bg1"/>
                </a:solidFill>
                <a:latin typeface="+mj-lt"/>
              </a:rPr>
              <a:t>INTEGROVANÉ KAMPANĚ</a:t>
            </a:r>
          </a:p>
          <a:p>
            <a:pPr>
              <a:lnSpc>
                <a:spcPct val="90000"/>
              </a:lnSpc>
            </a:pPr>
            <a:r>
              <a:rPr lang="cs-CZ" sz="4800" dirty="0">
                <a:solidFill>
                  <a:schemeClr val="bg1"/>
                </a:solidFill>
                <a:latin typeface="+mj-lt"/>
              </a:rPr>
              <a:t>KONCEPT PR 360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35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B81AE-22A7-434F-9FF7-B8C80E8A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7" y="1337221"/>
            <a:ext cx="2901447" cy="4006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3E3226-E5DA-2245-82C3-EECB1740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546236"/>
            <a:ext cx="1985541" cy="35883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422188"/>
            <a:ext cx="4039985" cy="40399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15055F-6BC6-0144-B099-64FA58C8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18630"/>
            <a:ext cx="3526856" cy="42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B81AE-22A7-434F-9FF7-B8C80E8A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7" y="1337221"/>
            <a:ext cx="2901447" cy="4006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3E3226-E5DA-2245-82C3-EECB1740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546236"/>
            <a:ext cx="1985541" cy="35883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422188"/>
            <a:ext cx="4039985" cy="40399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15055F-6BC6-0144-B099-64FA58C8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18630"/>
            <a:ext cx="3526856" cy="42435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2284CB-FD6E-7146-851F-5C21B2696EFD}"/>
              </a:ext>
            </a:extLst>
          </p:cNvPr>
          <p:cNvSpPr txBox="1"/>
          <p:nvPr/>
        </p:nvSpPr>
        <p:spPr>
          <a:xfrm>
            <a:off x="1039091" y="5462173"/>
            <a:ext cx="10764982" cy="50636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r>
              <a:rPr lang="cs-CZ" sz="2000" spc="100" baseline="0" dirty="0">
                <a:latin typeface="+mn-lt"/>
              </a:rPr>
              <a:t>2.499 Kč                                    1.690 Kč 		             950 Kč		               4.490 Kč</a:t>
            </a:r>
          </a:p>
        </p:txBody>
      </p:sp>
    </p:spTree>
    <p:extLst>
      <p:ext uri="{BB962C8B-B14F-4D97-AF65-F5344CB8AC3E}">
        <p14:creationId xmlns:p14="http://schemas.microsoft.com/office/powerpoint/2010/main" val="343748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3" y="1210675"/>
            <a:ext cx="4461395" cy="44613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54341B4-2132-6743-9AFB-13E229F95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11" y="1210675"/>
            <a:ext cx="4251498" cy="42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7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8CA7FB-49DC-9247-ABAB-0C0557F2C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9E22F0-4EC4-6D46-8F41-72BF2529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</p:spTree>
    <p:extLst>
      <p:ext uri="{BB962C8B-B14F-4D97-AF65-F5344CB8AC3E}">
        <p14:creationId xmlns:p14="http://schemas.microsoft.com/office/powerpoint/2010/main" val="243092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D7BC06-1D23-CF41-8FE6-2D8DDEDC9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30093A-DB61-8D40-A42D-57BCA9AE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1"/>
            <a:ext cx="9168143" cy="68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1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0E6211-7FC8-F742-A70F-B0C82471F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50A4CE-0153-D540-B5EF-CC7A8743E253}"/>
              </a:ext>
            </a:extLst>
          </p:cNvPr>
          <p:cNvSpPr/>
          <p:nvPr/>
        </p:nvSpPr>
        <p:spPr>
          <a:xfrm>
            <a:off x="7303624" y="318830"/>
            <a:ext cx="3123661" cy="422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cs-CZ" sz="1600" dirty="0">
                <a:latin typeface="+mj-lt"/>
                <a:ea typeface="Montserrat" charset="0"/>
                <a:cs typeface="Montserrat" charset="0"/>
              </a:rPr>
              <a:t>360 KOMUNIKACE</a:t>
            </a:r>
            <a:endParaRPr lang="en-US" sz="1600" dirty="0">
              <a:latin typeface="+mj-lt"/>
              <a:ea typeface="Montserrat" charset="0"/>
              <a:cs typeface="Montserrat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DDCC29-110C-8D40-85F0-AF4844138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0" y="2040518"/>
            <a:ext cx="6028344" cy="4034353"/>
          </a:xfrm>
          <a:prstGeom prst="rect">
            <a:avLst/>
          </a:prstGeom>
        </p:spPr>
      </p:pic>
      <p:sp>
        <p:nvSpPr>
          <p:cNvPr id="7" name="Nadpis 2">
            <a:extLst>
              <a:ext uri="{FF2B5EF4-FFF2-40B4-BE49-F238E27FC236}">
                <a16:creationId xmlns:a16="http://schemas.microsoft.com/office/drawing/2014/main" id="{E530B2F2-B959-9E4E-BE88-AB77E3E2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90000"/>
            <a:ext cx="5410800" cy="744207"/>
          </a:xfrm>
        </p:spPr>
        <p:txBody>
          <a:bodyPr/>
          <a:lstStyle/>
          <a:p>
            <a:r>
              <a:rPr lang="cs-CZ" dirty="0"/>
              <a:t>Marketingový mix 4P</a:t>
            </a:r>
          </a:p>
        </p:txBody>
      </p:sp>
    </p:spTree>
    <p:extLst>
      <p:ext uri="{BB962C8B-B14F-4D97-AF65-F5344CB8AC3E}">
        <p14:creationId xmlns:p14="http://schemas.microsoft.com/office/powerpoint/2010/main" val="321679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0E6211-7FC8-F742-A70F-B0C82471F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50A4CE-0153-D540-B5EF-CC7A8743E253}"/>
              </a:ext>
            </a:extLst>
          </p:cNvPr>
          <p:cNvSpPr/>
          <p:nvPr/>
        </p:nvSpPr>
        <p:spPr>
          <a:xfrm>
            <a:off x="7303624" y="318830"/>
            <a:ext cx="3123661" cy="422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cs-CZ" sz="1600" dirty="0">
                <a:latin typeface="+mj-lt"/>
                <a:ea typeface="Montserrat" charset="0"/>
                <a:cs typeface="Montserrat" charset="0"/>
              </a:rPr>
              <a:t>360 KOMUNIKACE</a:t>
            </a:r>
            <a:endParaRPr lang="en-US" sz="1600" dirty="0"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E530B2F2-B959-9E4E-BE88-AB77E3E2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90000"/>
            <a:ext cx="5410800" cy="744207"/>
          </a:xfrm>
        </p:spPr>
        <p:txBody>
          <a:bodyPr/>
          <a:lstStyle/>
          <a:p>
            <a:r>
              <a:rPr lang="cs-CZ" dirty="0"/>
              <a:t>Marketingový mix 4C / 4E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636238-C242-E541-99D2-D17327280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0" y="1734207"/>
            <a:ext cx="4833929" cy="45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0E6211-7FC8-F742-A70F-B0C82471F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50A4CE-0153-D540-B5EF-CC7A8743E253}"/>
              </a:ext>
            </a:extLst>
          </p:cNvPr>
          <p:cNvSpPr/>
          <p:nvPr/>
        </p:nvSpPr>
        <p:spPr>
          <a:xfrm>
            <a:off x="7303624" y="318830"/>
            <a:ext cx="3123661" cy="422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cs-CZ" sz="1600" dirty="0">
                <a:latin typeface="+mj-lt"/>
                <a:ea typeface="Montserrat" charset="0"/>
                <a:cs typeface="Montserrat" charset="0"/>
              </a:rPr>
              <a:t>360 KOMUNIKACE</a:t>
            </a:r>
            <a:endParaRPr lang="en-US" sz="1600" dirty="0"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2755E4C-944E-1A4F-9CDE-CAA847E5CF6B}"/>
              </a:ext>
            </a:extLst>
          </p:cNvPr>
          <p:cNvSpPr txBox="1"/>
          <p:nvPr/>
        </p:nvSpPr>
        <p:spPr>
          <a:xfrm>
            <a:off x="990001" y="1164201"/>
            <a:ext cx="10816177" cy="5238357"/>
          </a:xfrm>
          <a:prstGeom prst="rect">
            <a:avLst/>
          </a:prstGeom>
          <a:noFill/>
        </p:spPr>
        <p:txBody>
          <a:bodyPr wrap="square" lIns="0" rIns="0" numCol="1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ATL – ABOVE THE LINE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Nadlinková komunikace – TV, rádio, média (tisk)</a:t>
            </a:r>
          </a:p>
          <a:p>
            <a:pPr>
              <a:lnSpc>
                <a:spcPct val="120000"/>
              </a:lnSpc>
            </a:pP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BTL – BELLOW THE LINE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Podlinková komunikace – prakticky vše ostatní</a:t>
            </a:r>
          </a:p>
          <a:p>
            <a:pPr>
              <a:lnSpc>
                <a:spcPct val="120000"/>
              </a:lnSpc>
            </a:pPr>
            <a:endParaRPr lang="cs-CZ" sz="2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TTL – THROUGH LINE 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Komunikace skrze linku</a:t>
            </a:r>
          </a:p>
          <a:p>
            <a:pPr>
              <a:lnSpc>
                <a:spcPct val="120000"/>
              </a:lnSpc>
            </a:pP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b="1" dirty="0">
                <a:solidFill>
                  <a:schemeClr val="accent1"/>
                </a:solidFill>
              </a:rPr>
              <a:t>Integrovaná marketingová komunikace - integrované kampaně</a:t>
            </a:r>
          </a:p>
          <a:p>
            <a:pPr>
              <a:lnSpc>
                <a:spcPct val="120000"/>
              </a:lnSpc>
            </a:pPr>
            <a:r>
              <a:rPr lang="cs-CZ" sz="2000" b="1" dirty="0" err="1">
                <a:solidFill>
                  <a:schemeClr val="accent1"/>
                </a:solidFill>
              </a:rPr>
              <a:t>Inbound</a:t>
            </a:r>
            <a:r>
              <a:rPr lang="cs-CZ" sz="2000" b="1" dirty="0">
                <a:solidFill>
                  <a:schemeClr val="accent1"/>
                </a:solidFill>
              </a:rPr>
              <a:t> marketing</a:t>
            </a:r>
          </a:p>
          <a:p>
            <a:pPr>
              <a:lnSpc>
                <a:spcPct val="120000"/>
              </a:lnSpc>
            </a:pPr>
            <a:r>
              <a:rPr lang="cs-CZ" sz="2000" b="1" dirty="0">
                <a:solidFill>
                  <a:schemeClr val="accent1"/>
                </a:solidFill>
              </a:rPr>
              <a:t>360-stupňová komunikace</a:t>
            </a:r>
          </a:p>
          <a:p>
            <a:pPr>
              <a:lnSpc>
                <a:spcPct val="120000"/>
              </a:lnSpc>
            </a:pPr>
            <a:r>
              <a:rPr lang="cs-CZ" sz="2000" b="1" dirty="0" err="1">
                <a:solidFill>
                  <a:schemeClr val="accent1"/>
                </a:solidFill>
              </a:rPr>
              <a:t>Multichannel</a:t>
            </a:r>
            <a:r>
              <a:rPr lang="cs-CZ" sz="2000" b="1" dirty="0">
                <a:solidFill>
                  <a:schemeClr val="accent1"/>
                </a:solidFill>
              </a:rPr>
              <a:t> marketing</a:t>
            </a:r>
          </a:p>
          <a:p>
            <a:pPr>
              <a:lnSpc>
                <a:spcPct val="120000"/>
              </a:lnSpc>
            </a:pPr>
            <a:endParaRPr lang="cs-CZ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3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4116E7-DD1F-FD4F-BAB5-375AC125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990000"/>
            <a:ext cx="10456626" cy="1621619"/>
          </a:xfrm>
        </p:spPr>
        <p:txBody>
          <a:bodyPr/>
          <a:lstStyle/>
          <a:p>
            <a:r>
              <a:rPr lang="cs-CZ" dirty="0"/>
              <a:t>Komunikační model </a:t>
            </a:r>
            <a:r>
              <a:rPr lang="cs-CZ" dirty="0" err="1"/>
              <a:t>aida</a:t>
            </a:r>
            <a:r>
              <a:rPr lang="cs-CZ" dirty="0"/>
              <a:t>(s) – SEE THINK DO CARE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05D094-D3A7-3A4E-99EA-E7C2A7E420C5}"/>
              </a:ext>
            </a:extLst>
          </p:cNvPr>
          <p:cNvSpPr/>
          <p:nvPr/>
        </p:nvSpPr>
        <p:spPr>
          <a:xfrm>
            <a:off x="903890" y="1877336"/>
            <a:ext cx="50134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accent1"/>
                </a:solidFill>
              </a:rPr>
              <a:t>Attention</a:t>
            </a:r>
            <a:r>
              <a:rPr lang="cs-CZ" b="1" dirty="0"/>
              <a:t> – Pozornost: Cílem první fáze je získat pozornost</a:t>
            </a:r>
          </a:p>
          <a:p>
            <a:endParaRPr lang="cs-CZ" dirty="0"/>
          </a:p>
          <a:p>
            <a:r>
              <a:rPr lang="cs-CZ" b="1" dirty="0" err="1">
                <a:solidFill>
                  <a:schemeClr val="accent1"/>
                </a:solidFill>
              </a:rPr>
              <a:t>Interest</a:t>
            </a:r>
            <a:r>
              <a:rPr lang="cs-CZ" b="1" dirty="0"/>
              <a:t> – Zájem: Dalším krokem je vzbudit zájem</a:t>
            </a:r>
          </a:p>
          <a:p>
            <a:endParaRPr lang="cs-CZ" dirty="0"/>
          </a:p>
          <a:p>
            <a:r>
              <a:rPr lang="cs-CZ" b="1" dirty="0" err="1">
                <a:solidFill>
                  <a:schemeClr val="accent1"/>
                </a:solidFill>
              </a:rPr>
              <a:t>Desire</a:t>
            </a:r>
            <a:r>
              <a:rPr lang="cs-CZ" b="1" dirty="0"/>
              <a:t> – Touha: Následně je nutné vyvolat touhou, případně zvýšit pocit potřeby</a:t>
            </a:r>
          </a:p>
          <a:p>
            <a:endParaRPr lang="cs-CZ" dirty="0"/>
          </a:p>
          <a:p>
            <a:r>
              <a:rPr lang="cs-CZ" b="1" dirty="0" err="1">
                <a:solidFill>
                  <a:schemeClr val="accent1"/>
                </a:solidFill>
              </a:rPr>
              <a:t>Action</a:t>
            </a:r>
            <a:r>
              <a:rPr lang="cs-CZ" b="1" dirty="0"/>
              <a:t> – Akce: Cílovým krokem je zajistit akci (například nákup)</a:t>
            </a:r>
          </a:p>
          <a:p>
            <a:endParaRPr lang="cs-CZ" dirty="0"/>
          </a:p>
          <a:p>
            <a:r>
              <a:rPr lang="cs-CZ" b="1" dirty="0" err="1">
                <a:solidFill>
                  <a:schemeClr val="accent1"/>
                </a:solidFill>
              </a:rPr>
              <a:t>Satisfaction</a:t>
            </a:r>
            <a:r>
              <a:rPr lang="cs-CZ" b="1" dirty="0"/>
              <a:t> – Spokojenost: Původní model AIDA byl doplněn o post-</a:t>
            </a:r>
            <a:r>
              <a:rPr lang="cs-CZ" b="1" dirty="0" err="1"/>
              <a:t>sell</a:t>
            </a:r>
            <a:r>
              <a:rPr lang="cs-CZ" b="1" dirty="0"/>
              <a:t> aktivity podporující spokojenost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850055-1374-E649-B170-A7AF27D01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71" y="1911454"/>
            <a:ext cx="5751170" cy="40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2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97836A-850F-254C-A0C7-52F18F195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66638F-5B44-D24E-A636-C3C9EFF4D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38"/>
            <a:ext cx="12192000" cy="65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704" y="2872049"/>
            <a:ext cx="8483494" cy="7571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800" dirty="0">
                <a:solidFill>
                  <a:schemeClr val="bg1"/>
                </a:solidFill>
                <a:latin typeface="+mj-lt"/>
              </a:rPr>
              <a:t>JAK PRODÁVAT MIXÉRY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298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4116E7-DD1F-FD4F-BAB5-375AC125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90000"/>
            <a:ext cx="5410800" cy="744207"/>
          </a:xfrm>
        </p:spPr>
        <p:txBody>
          <a:bodyPr/>
          <a:lstStyle/>
          <a:p>
            <a:r>
              <a:rPr lang="cs-CZ" dirty="0" err="1"/>
              <a:t>Push</a:t>
            </a:r>
            <a:r>
              <a:rPr lang="cs-CZ" dirty="0"/>
              <a:t> / </a:t>
            </a:r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sTrategie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05D094-D3A7-3A4E-99EA-E7C2A7E420C5}"/>
              </a:ext>
            </a:extLst>
          </p:cNvPr>
          <p:cNvSpPr/>
          <p:nvPr/>
        </p:nvSpPr>
        <p:spPr>
          <a:xfrm>
            <a:off x="924014" y="1734207"/>
            <a:ext cx="9453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dirty="0"/>
              <a:t>Cílem </a:t>
            </a:r>
            <a:r>
              <a:rPr lang="cs-CZ" b="1" dirty="0" err="1"/>
              <a:t>Push</a:t>
            </a:r>
            <a:r>
              <a:rPr lang="cs-CZ" b="1" dirty="0"/>
              <a:t> marketingu </a:t>
            </a:r>
            <a:r>
              <a:rPr lang="cs-CZ" dirty="0"/>
              <a:t>je „tlačit“ zákazníky k akci, nejčastěji ke koupi. Jde o jednosměrnou komunikaci, při které firma působí na zákazníky pomocí nevyžádaných informací. Těmi může být (</a:t>
            </a:r>
            <a:r>
              <a:rPr lang="cs-CZ" dirty="0" err="1"/>
              <a:t>bannerová</a:t>
            </a:r>
            <a:r>
              <a:rPr lang="cs-CZ" dirty="0"/>
              <a:t>) reklama, leták, direct marketing apod. </a:t>
            </a:r>
          </a:p>
          <a:p>
            <a:pPr fontAlgn="base"/>
            <a:endParaRPr lang="cs-CZ" dirty="0"/>
          </a:p>
          <a:p>
            <a:pPr fontAlgn="base"/>
            <a:r>
              <a:rPr lang="cs-CZ" dirty="0" err="1"/>
              <a:t>Push</a:t>
            </a:r>
            <a:r>
              <a:rPr lang="cs-CZ" dirty="0"/>
              <a:t> marketing se tedy nejčastěji využívá při uvádění nových produktů na trh, kdy chceme, aby zákazníci produkt zaregistrovali a chtěli jej vlastnit. </a:t>
            </a:r>
            <a:r>
              <a:rPr lang="cs-CZ" dirty="0" err="1"/>
              <a:t>Push</a:t>
            </a:r>
            <a:r>
              <a:rPr lang="cs-CZ" dirty="0"/>
              <a:t> marketing se ale využívá také při budování značky. Cílem je zákazníka informovat, podnítit k akci nebo </a:t>
            </a:r>
            <a:r>
              <a:rPr lang="cs-CZ" dirty="0" err="1"/>
              <a:t>zvbýšit</a:t>
            </a:r>
            <a:r>
              <a:rPr lang="cs-CZ" dirty="0"/>
              <a:t> povědomí.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Strategie </a:t>
            </a:r>
            <a:r>
              <a:rPr lang="cs-CZ" b="1" dirty="0" err="1"/>
              <a:t>Pull</a:t>
            </a:r>
            <a:r>
              <a:rPr lang="cs-CZ" b="1" dirty="0"/>
              <a:t> marketingu </a:t>
            </a:r>
            <a:r>
              <a:rPr lang="cs-CZ" dirty="0"/>
              <a:t>je oboustranná. Hlavním aktérem je sám zákazník, který se chová aktivně. Není jen konzumentem reklamy, uvědoměle vyhledává informace o produktu. Druhý krok je na straně firmy. Pro zajištění tohoto kroku ale musí firma předem podniknout akce, aby zajistila, že ji zákazník najde, dohledá snadno informace a na základě nich se rozhodne pro nákup. </a:t>
            </a:r>
          </a:p>
        </p:txBody>
      </p:sp>
    </p:spTree>
    <p:extLst>
      <p:ext uri="{BB962C8B-B14F-4D97-AF65-F5344CB8AC3E}">
        <p14:creationId xmlns:p14="http://schemas.microsoft.com/office/powerpoint/2010/main" val="290660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8CA7FB-49DC-9247-ABAB-0C0557F2C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9E22F0-4EC4-6D46-8F41-72BF2529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</a:t>
            </a:r>
          </a:p>
        </p:txBody>
      </p:sp>
    </p:spTree>
    <p:extLst>
      <p:ext uri="{BB962C8B-B14F-4D97-AF65-F5344CB8AC3E}">
        <p14:creationId xmlns:p14="http://schemas.microsoft.com/office/powerpoint/2010/main" val="70671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B81AE-22A7-434F-9FF7-B8C80E8A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7" y="1337221"/>
            <a:ext cx="2901447" cy="4006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3E3226-E5DA-2245-82C3-EECB1740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546236"/>
            <a:ext cx="1985541" cy="35883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422188"/>
            <a:ext cx="4039985" cy="40399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15055F-6BC6-0144-B099-64FA58C8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18630"/>
            <a:ext cx="3526856" cy="4243543"/>
          </a:xfrm>
          <a:prstGeom prst="rect">
            <a:avLst/>
          </a:prstGeom>
        </p:spPr>
      </p:pic>
      <p:sp>
        <p:nvSpPr>
          <p:cNvPr id="7" name="Nadpis 2">
            <a:extLst>
              <a:ext uri="{FF2B5EF4-FFF2-40B4-BE49-F238E27FC236}">
                <a16:creationId xmlns:a16="http://schemas.microsoft.com/office/drawing/2014/main" id="{4C22E0C7-8107-9944-AE80-A568DEA4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37" y="315730"/>
            <a:ext cx="5410800" cy="744207"/>
          </a:xfrm>
        </p:spPr>
        <p:txBody>
          <a:bodyPr/>
          <a:lstStyle/>
          <a:p>
            <a:r>
              <a:rPr lang="cs-CZ" dirty="0"/>
              <a:t>JAK PRODÁVAT MIXÉRY</a:t>
            </a:r>
          </a:p>
        </p:txBody>
      </p:sp>
    </p:spTree>
    <p:extLst>
      <p:ext uri="{BB962C8B-B14F-4D97-AF65-F5344CB8AC3E}">
        <p14:creationId xmlns:p14="http://schemas.microsoft.com/office/powerpoint/2010/main" val="413366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B81AE-22A7-434F-9FF7-B8C80E8A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7" y="1337221"/>
            <a:ext cx="2901447" cy="4006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3E3226-E5DA-2245-82C3-EECB1740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546236"/>
            <a:ext cx="1985541" cy="35883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422188"/>
            <a:ext cx="4039985" cy="40399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15055F-6BC6-0144-B099-64FA58C8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18630"/>
            <a:ext cx="3526856" cy="42435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2284CB-FD6E-7146-851F-5C21B2696EFD}"/>
              </a:ext>
            </a:extLst>
          </p:cNvPr>
          <p:cNvSpPr txBox="1"/>
          <p:nvPr/>
        </p:nvSpPr>
        <p:spPr>
          <a:xfrm>
            <a:off x="1039091" y="5462173"/>
            <a:ext cx="10764982" cy="50636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r>
              <a:rPr lang="cs-CZ" sz="2000" spc="100" baseline="0" dirty="0">
                <a:latin typeface="+mn-lt"/>
              </a:rPr>
              <a:t>2.499 Kč                                    1.690 Kč 		             950 Kč		               4.490 Kč</a:t>
            </a:r>
          </a:p>
        </p:txBody>
      </p:sp>
    </p:spTree>
    <p:extLst>
      <p:ext uri="{BB962C8B-B14F-4D97-AF65-F5344CB8AC3E}">
        <p14:creationId xmlns:p14="http://schemas.microsoft.com/office/powerpoint/2010/main" val="3607681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8CA7FB-49DC-9247-ABAB-0C0557F2C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9E22F0-4EC4-6D46-8F41-72BF2529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zapamatovat?</a:t>
            </a:r>
          </a:p>
        </p:txBody>
      </p:sp>
    </p:spTree>
    <p:extLst>
      <p:ext uri="{BB962C8B-B14F-4D97-AF65-F5344CB8AC3E}">
        <p14:creationId xmlns:p14="http://schemas.microsoft.com/office/powerpoint/2010/main" val="1113045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3A92B8-2B35-B244-9792-24ADCDE35B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7A5B56B-7152-1143-B06D-E6005160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990000"/>
            <a:ext cx="9259593" cy="1621619"/>
          </a:xfrm>
        </p:spPr>
        <p:txBody>
          <a:bodyPr/>
          <a:lstStyle/>
          <a:p>
            <a:r>
              <a:rPr lang="cs-CZ" dirty="0"/>
              <a:t>360° integrovaná komunikace?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A85FFE-6B19-2045-89F1-EDBE40101993}"/>
              </a:ext>
            </a:extLst>
          </p:cNvPr>
          <p:cNvSpPr txBox="1"/>
          <p:nvPr/>
        </p:nvSpPr>
        <p:spPr>
          <a:xfrm>
            <a:off x="989998" y="1911927"/>
            <a:ext cx="9575477" cy="4089862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r>
              <a:rPr lang="cs-CZ" sz="6000" b="1" spc="100" baseline="0" dirty="0">
                <a:latin typeface="+mn-lt"/>
              </a:rPr>
              <a:t>Vzpomeňte si na mixér </a:t>
            </a:r>
            <a:r>
              <a:rPr lang="cs-CZ" sz="6000" b="1" spc="100" baseline="0" dirty="0">
                <a:latin typeface="+mn-lt"/>
                <a:sym typeface="Wingdings" pitchFamily="2" charset="2"/>
              </a:rPr>
              <a:t></a:t>
            </a:r>
            <a:endParaRPr lang="cs-CZ" sz="6000" b="1" spc="1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183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E946A0-8925-E044-BBCD-FBEB9E72F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8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B81AE-22A7-434F-9FF7-B8C80E8A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7" y="1337221"/>
            <a:ext cx="2901447" cy="4006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3E3226-E5DA-2245-82C3-EECB1740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546236"/>
            <a:ext cx="1985541" cy="35883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422188"/>
            <a:ext cx="4039985" cy="40399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15055F-6BC6-0144-B099-64FA58C8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18630"/>
            <a:ext cx="3526856" cy="4243543"/>
          </a:xfrm>
          <a:prstGeom prst="rect">
            <a:avLst/>
          </a:prstGeom>
        </p:spPr>
      </p:pic>
      <p:sp>
        <p:nvSpPr>
          <p:cNvPr id="15" name="Nadpis 2">
            <a:extLst>
              <a:ext uri="{FF2B5EF4-FFF2-40B4-BE49-F238E27FC236}">
                <a16:creationId xmlns:a16="http://schemas.microsoft.com/office/drawing/2014/main" id="{A044E4E7-4374-E842-9DCB-41EEBD60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37" y="315730"/>
            <a:ext cx="7937868" cy="744207"/>
          </a:xfrm>
        </p:spPr>
        <p:txBody>
          <a:bodyPr/>
          <a:lstStyle/>
          <a:p>
            <a:r>
              <a:rPr lang="cs-CZ" dirty="0"/>
              <a:t>Marketingový MIXÉR VERSUS MIX</a:t>
            </a:r>
          </a:p>
        </p:txBody>
      </p:sp>
    </p:spTree>
    <p:extLst>
      <p:ext uri="{BB962C8B-B14F-4D97-AF65-F5344CB8AC3E}">
        <p14:creationId xmlns:p14="http://schemas.microsoft.com/office/powerpoint/2010/main" val="402214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B81AE-22A7-434F-9FF7-B8C80E8A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7" y="1337221"/>
            <a:ext cx="2901447" cy="4006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3E3226-E5DA-2245-82C3-EECB1740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546236"/>
            <a:ext cx="1985541" cy="35883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422188"/>
            <a:ext cx="4039985" cy="40399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15055F-6BC6-0144-B099-64FA58C8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18630"/>
            <a:ext cx="3526856" cy="42435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2284CB-FD6E-7146-851F-5C21B2696EFD}"/>
              </a:ext>
            </a:extLst>
          </p:cNvPr>
          <p:cNvSpPr txBox="1"/>
          <p:nvPr/>
        </p:nvSpPr>
        <p:spPr>
          <a:xfrm>
            <a:off x="1039091" y="5462173"/>
            <a:ext cx="10764982" cy="50636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r>
              <a:rPr lang="cs-CZ" sz="2000" spc="100" baseline="0" dirty="0">
                <a:latin typeface="+mn-lt"/>
              </a:rPr>
              <a:t>2.499 Kč                                    1.690 Kč 		             950 Kč		               4.490 Kč</a:t>
            </a:r>
          </a:p>
        </p:txBody>
      </p:sp>
    </p:spTree>
    <p:extLst>
      <p:ext uri="{BB962C8B-B14F-4D97-AF65-F5344CB8AC3E}">
        <p14:creationId xmlns:p14="http://schemas.microsoft.com/office/powerpoint/2010/main" val="100461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FB81AE-22A7-434F-9FF7-B8C80E8A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17" y="1337221"/>
            <a:ext cx="2901447" cy="40063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3E3226-E5DA-2245-82C3-EECB1740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546236"/>
            <a:ext cx="1985541" cy="35883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7C1A51B-00C8-8D4B-8506-F8FF00633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422188"/>
            <a:ext cx="4039985" cy="40399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15055F-6BC6-0144-B099-64FA58C89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7" y="1218630"/>
            <a:ext cx="3526856" cy="42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0E6211-7FC8-F742-A70F-B0C82471F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50A4CE-0153-D540-B5EF-CC7A8743E253}"/>
              </a:ext>
            </a:extLst>
          </p:cNvPr>
          <p:cNvSpPr/>
          <p:nvPr/>
        </p:nvSpPr>
        <p:spPr>
          <a:xfrm>
            <a:off x="7303624" y="318830"/>
            <a:ext cx="3123661" cy="422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cs-CZ" sz="1600" dirty="0">
                <a:latin typeface="+mj-lt"/>
                <a:ea typeface="Montserrat" charset="0"/>
                <a:cs typeface="Montserrat" charset="0"/>
              </a:rPr>
              <a:t>360 KOMUNIKACE</a:t>
            </a:r>
            <a:endParaRPr lang="en-US" sz="1600" dirty="0">
              <a:latin typeface="+mj-lt"/>
              <a:ea typeface="Montserrat" charset="0"/>
              <a:cs typeface="Montserrat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CCF0BE-B8F1-CA47-84CB-6D84ED874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121920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BDE3FC-38B6-7542-9C94-343AF7F44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4116E7-DD1F-FD4F-BAB5-375AC125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90000"/>
            <a:ext cx="8561324" cy="744207"/>
          </a:xfrm>
        </p:spPr>
        <p:txBody>
          <a:bodyPr/>
          <a:lstStyle/>
          <a:p>
            <a:r>
              <a:rPr lang="cs-CZ" dirty="0"/>
              <a:t>360° integrovaná komunikace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05D094-D3A7-3A4E-99EA-E7C2A7E420C5}"/>
              </a:ext>
            </a:extLst>
          </p:cNvPr>
          <p:cNvSpPr/>
          <p:nvPr/>
        </p:nvSpPr>
        <p:spPr>
          <a:xfrm>
            <a:off x="924014" y="1734207"/>
            <a:ext cx="75549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6000" dirty="0"/>
              <a:t>Využívá </a:t>
            </a:r>
            <a:r>
              <a:rPr lang="cs-CZ" sz="6000" b="1" dirty="0"/>
              <a:t>mix nástrojů</a:t>
            </a:r>
            <a:r>
              <a:rPr lang="cs-CZ" sz="6000" dirty="0"/>
              <a:t>, </a:t>
            </a:r>
          </a:p>
          <a:p>
            <a:pPr fontAlgn="base"/>
            <a:r>
              <a:rPr lang="cs-CZ" sz="6000" dirty="0"/>
              <a:t>které oslovují zákazníka ve 360 stupních, jednotným sdělením.</a:t>
            </a: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80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313BBF-9A17-664A-AE3C-4F13B17DD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2D613D6-9114-2F4C-B110-AC8EE552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56" y="2397886"/>
            <a:ext cx="9953771" cy="1621619"/>
          </a:xfrm>
        </p:spPr>
        <p:txBody>
          <a:bodyPr/>
          <a:lstStyle/>
          <a:p>
            <a:pPr algn="ctr"/>
            <a:r>
              <a:rPr lang="cs-CZ" dirty="0"/>
              <a:t>Více O konceptu PR360 na</a:t>
            </a:r>
            <a:br>
              <a:rPr lang="cs-CZ" dirty="0"/>
            </a:br>
            <a:br>
              <a:rPr lang="cs-CZ" dirty="0"/>
            </a:br>
            <a:r>
              <a:rPr lang="cs-CZ" dirty="0">
                <a:hlinkClick r:id="rId2"/>
              </a:rPr>
              <a:t>www.pr360.cz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97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8CA7FB-49DC-9247-ABAB-0C0557F2C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9E22F0-4EC4-6D46-8F41-72BF2529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MIXÉR A NE MIX?</a:t>
            </a:r>
          </a:p>
        </p:txBody>
      </p:sp>
    </p:spTree>
    <p:extLst>
      <p:ext uri="{BB962C8B-B14F-4D97-AF65-F5344CB8AC3E}">
        <p14:creationId xmlns:p14="http://schemas.microsoft.com/office/powerpoint/2010/main" val="4209823724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Vlastní 14">
      <a:dk1>
        <a:srgbClr val="626366"/>
      </a:dk1>
      <a:lt1>
        <a:srgbClr val="FFFFFF"/>
      </a:lt1>
      <a:dk2>
        <a:srgbClr val="ABB3B9"/>
      </a:dk2>
      <a:lt2>
        <a:srgbClr val="FFFFFF"/>
      </a:lt2>
      <a:accent1>
        <a:srgbClr val="F6921F"/>
      </a:accent1>
      <a:accent2>
        <a:srgbClr val="34B7A4"/>
      </a:accent2>
      <a:accent3>
        <a:srgbClr val="C49B40"/>
      </a:accent3>
      <a:accent4>
        <a:srgbClr val="95A562"/>
      </a:accent4>
      <a:accent5>
        <a:srgbClr val="65AE83"/>
      </a:accent5>
      <a:accent6>
        <a:srgbClr val="34B7A4"/>
      </a:accent6>
      <a:hlink>
        <a:srgbClr val="F6921F"/>
      </a:hlink>
      <a:folHlink>
        <a:srgbClr val="F6921F"/>
      </a:folHlink>
    </a:clrScheme>
    <a:fontScheme name="Vlastní 10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0" tIns="192024" rIns="0" bIns="0" rtlCol="0" anchor="t" anchorCtr="0">
        <a:noAutofit/>
      </a:bodyPr>
      <a:lstStyle>
        <a:defPPr>
          <a:defRPr sz="2000" spc="100" baseline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</TotalTime>
  <Words>394</Words>
  <Application>Microsoft Macintosh PowerPoint</Application>
  <PresentationFormat>Širokoúhlá obrazovka</PresentationFormat>
  <Paragraphs>80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bold</vt:lpstr>
      <vt:lpstr>Montserrat</vt:lpstr>
      <vt:lpstr>Montserrat Medium</vt:lpstr>
      <vt:lpstr>Wingdings</vt:lpstr>
      <vt:lpstr>B&amp;D-Powerpoint Template_16x9</vt:lpstr>
      <vt:lpstr>Prezentace aplikace PowerPoint</vt:lpstr>
      <vt:lpstr>Prezentace aplikace PowerPoint</vt:lpstr>
      <vt:lpstr>Marketingový MIXÉR VERSUS MIX</vt:lpstr>
      <vt:lpstr>Prezentace aplikace PowerPoint</vt:lpstr>
      <vt:lpstr>Prezentace aplikace PowerPoint</vt:lpstr>
      <vt:lpstr>Prezentace aplikace PowerPoint</vt:lpstr>
      <vt:lpstr>360° integrovaná komunikace</vt:lpstr>
      <vt:lpstr>Více O konceptu PR360 na  www.pr360.cz </vt:lpstr>
      <vt:lpstr>PROČ MIXÉR A NE MIX?</vt:lpstr>
      <vt:lpstr>Prezentace aplikace PowerPoint</vt:lpstr>
      <vt:lpstr>Prezentace aplikace PowerPoint</vt:lpstr>
      <vt:lpstr>Prezentace aplikace PowerPoint</vt:lpstr>
      <vt:lpstr>teorie</vt:lpstr>
      <vt:lpstr>Prezentace aplikace PowerPoint</vt:lpstr>
      <vt:lpstr>Marketingový mix 4P</vt:lpstr>
      <vt:lpstr>Marketingový mix 4C / 4E</vt:lpstr>
      <vt:lpstr>Prezentace aplikace PowerPoint</vt:lpstr>
      <vt:lpstr>Komunikační model aida(s) – SEE THINK DO CARE </vt:lpstr>
      <vt:lpstr>Prezentace aplikace PowerPoint</vt:lpstr>
      <vt:lpstr>Push / pull sTrategie</vt:lpstr>
      <vt:lpstr>PRAXE</vt:lpstr>
      <vt:lpstr>JAK PRODÁVAT MIXÉRY</vt:lpstr>
      <vt:lpstr>Prezentace aplikace PowerPoint</vt:lpstr>
      <vt:lpstr>Co si zapamatovat?</vt:lpstr>
      <vt:lpstr>360° integrovaná komunikace?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Dublin_Design</dc:creator>
  <cp:lastModifiedBy>Roman Kučera</cp:lastModifiedBy>
  <cp:revision>291</cp:revision>
  <cp:lastPrinted>2017-03-09T03:48:56Z</cp:lastPrinted>
  <dcterms:created xsi:type="dcterms:W3CDTF">2016-11-10T06:07:03Z</dcterms:created>
  <dcterms:modified xsi:type="dcterms:W3CDTF">2019-04-03T09:27:37Z</dcterms:modified>
</cp:coreProperties>
</file>