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94" r:id="rId2"/>
  </p:sldMasterIdLst>
  <p:notesMasterIdLst>
    <p:notesMasterId r:id="rId32"/>
  </p:notesMasterIdLst>
  <p:handoutMasterIdLst>
    <p:handoutMasterId r:id="rId33"/>
  </p:handoutMasterIdLst>
  <p:sldIdLst>
    <p:sldId id="256" r:id="rId3"/>
    <p:sldId id="257" r:id="rId4"/>
    <p:sldId id="258" r:id="rId5"/>
    <p:sldId id="259" r:id="rId6"/>
    <p:sldId id="269" r:id="rId7"/>
    <p:sldId id="270" r:id="rId8"/>
    <p:sldId id="271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2" r:id="rId19"/>
    <p:sldId id="273" r:id="rId20"/>
    <p:sldId id="274" r:id="rId21"/>
    <p:sldId id="275" r:id="rId22"/>
    <p:sldId id="276" r:id="rId23"/>
    <p:sldId id="277" r:id="rId24"/>
    <p:sldId id="284" r:id="rId25"/>
    <p:sldId id="278" r:id="rId26"/>
    <p:sldId id="279" r:id="rId27"/>
    <p:sldId id="280" r:id="rId28"/>
    <p:sldId id="281" r:id="rId29"/>
    <p:sldId id="282" r:id="rId30"/>
    <p:sldId id="283" r:id="rId3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B9006E"/>
    <a:srgbClr val="4BC8FF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115" d="100"/>
          <a:sy n="115" d="100"/>
        </p:scale>
        <p:origin x="498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318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z="1000" dirty="0" smtClean="0"/>
          </a:p>
          <a:p>
            <a:pPr eaLnBrk="1" hangingPunct="1"/>
            <a:endParaRPr lang="cs-CZ" sz="1000" dirty="0" smtClean="0"/>
          </a:p>
        </p:txBody>
      </p:sp>
    </p:spTree>
    <p:extLst>
      <p:ext uri="{BB962C8B-B14F-4D97-AF65-F5344CB8AC3E}">
        <p14:creationId xmlns:p14="http://schemas.microsoft.com/office/powerpoint/2010/main" val="365341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37891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9E9C306-E9C8-4FB8-970C-FC0A6AC35230}" type="slidenum">
              <a:rPr lang="cs-CZ" sz="1200">
                <a:latin typeface="Verdana" pitchFamily="34" charset="0"/>
              </a:rPr>
              <a:pPr algn="r"/>
              <a:t>15</a:t>
            </a:fld>
            <a:endParaRPr lang="cs-CZ" sz="12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16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Tabulka vychází z jednoduchého předpokladu, že naprostá většina žáků na těchto školách jsou právě romské děti.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ABF12-E284-4A7B-9E29-91B2A1011B2A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192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53251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E1A369-C0F7-4EEA-AC20-8B91D5C06BAD}" type="slidenum">
              <a:rPr lang="cs-CZ" smtClean="0"/>
              <a:pPr/>
              <a:t>17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841421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53251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E1A369-C0F7-4EEA-AC20-8B91D5C06BAD}" type="slidenum">
              <a:rPr lang="cs-CZ" smtClean="0"/>
              <a:pPr/>
              <a:t>18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518219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8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http://www.</a:t>
            </a:r>
            <a:r>
              <a:rPr lang="cs-CZ" dirty="0" err="1" smtClean="0"/>
              <a:t>ceskatelevize.cz</a:t>
            </a:r>
            <a:r>
              <a:rPr lang="cs-CZ" dirty="0" smtClean="0"/>
              <a:t>/porady/10719503009-</a:t>
            </a:r>
            <a:r>
              <a:rPr lang="cs-CZ" dirty="0" err="1" smtClean="0"/>
              <a:t>trida</a:t>
            </a:r>
            <a:r>
              <a:rPr lang="cs-CZ" dirty="0" smtClean="0"/>
              <a:t>-8-a/video/</a:t>
            </a:r>
          </a:p>
          <a:p>
            <a:endParaRPr lang="cs-CZ" dirty="0" smtClean="0"/>
          </a:p>
        </p:txBody>
      </p:sp>
      <p:sp>
        <p:nvSpPr>
          <p:cNvPr id="55299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D54B47-F9FE-43BC-B330-DF7DBE13F362}" type="slidenum">
              <a:rPr lang="cs-CZ" smtClean="0"/>
              <a:pPr/>
              <a:t>19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23039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ABF12-E284-4A7B-9E29-91B2A1011B2A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061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ABF12-E284-4A7B-9E29-91B2A1011B2A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340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1771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23801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ABF12-E284-4A7B-9E29-91B2A1011B2A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073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2659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31747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71F1A84-6A7D-4383-AD29-4AFA0EC5868F}" type="slidenum">
              <a:rPr lang="cs-CZ" sz="1200">
                <a:latin typeface="Verdana" pitchFamily="34" charset="0"/>
              </a:rPr>
              <a:pPr algn="r"/>
              <a:t>11</a:t>
            </a:fld>
            <a:endParaRPr lang="cs-CZ" sz="12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238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Tx/>
              <a:buAutoNum type="arabicPeriod"/>
            </a:pPr>
            <a:endParaRPr lang="cs-CZ" dirty="0" smtClean="0"/>
          </a:p>
        </p:txBody>
      </p:sp>
      <p:sp>
        <p:nvSpPr>
          <p:cNvPr id="33795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FA6676-CA4D-495B-80D8-573CEA08F5AC}" type="slidenum">
              <a:rPr lang="cs-CZ" smtClean="0"/>
              <a:pPr/>
              <a:t>12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524887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Who have different  cultural and societal origin</a:t>
            </a:r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19EA93A-BB42-412B-8081-EF0F843D946D}" type="slidenum">
              <a:rPr lang="cs-CZ" altLang="cs-CZ" smtClean="0">
                <a:latin typeface="Arial" panose="020B0604020202020204" pitchFamily="34" charset="0"/>
              </a:rPr>
              <a:pPr/>
              <a:t>13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130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35843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95BDA1F-0BCF-4F99-9087-A95AEBB8E677}" type="slidenum">
              <a:rPr lang="cs-CZ" sz="1200">
                <a:latin typeface="Verdana" pitchFamily="34" charset="0"/>
              </a:rPr>
              <a:pPr algn="r"/>
              <a:t>14</a:t>
            </a:fld>
            <a:endParaRPr lang="cs-CZ" sz="12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320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59A1-6D19-405D-9431-ABA3577D05D1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3521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59A1-6D19-405D-9431-ABA3577D05D1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159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59A1-6D19-405D-9431-ABA3577D05D1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7674961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59A1-6D19-405D-9431-ABA3577D05D1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7770059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59A1-6D19-405D-9431-ABA3577D05D1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2577045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59A1-6D19-405D-9431-ABA3577D05D1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026740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59A1-6D19-405D-9431-ABA3577D05D1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6304500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59A1-6D19-405D-9431-ABA3577D05D1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5989629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59A1-6D19-405D-9431-ABA3577D05D1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7076954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59A1-6D19-405D-9431-ABA3577D05D1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71491648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59A1-6D19-405D-9431-ABA3577D05D1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81713170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E4E54-FA19-4527-9FE8-82ACBD5CBD6D}" type="datetimeFigureOut">
              <a:rPr lang="cs-CZ"/>
              <a:pPr>
                <a:defRPr/>
              </a:pPr>
              <a:t>13.05.2019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B9D46-7159-4420-B0F9-29CE4DC194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278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059A1-6D19-405D-9431-ABA3577D05D1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6901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porady/10267754387-ptacata-aneb-nejsme-zadna-becka/4238-ptacata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ivysilani/1097181328-udalosti/214411000100420/titulky" TargetMode="Externa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societyfoundations.org/sites/default/files/no-data-no-progress-20100628.pdf" TargetMode="Externa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Ekonomická sociologie (jaro 2019)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Některé problémy dnešní české společnosti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23. 4. 2019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591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61196" y="2776726"/>
            <a:ext cx="7772400" cy="1828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/>
              <a:t>Příklad:</a:t>
            </a:r>
            <a:br>
              <a:rPr lang="cs-CZ" dirty="0" smtClean="0"/>
            </a:br>
            <a:r>
              <a:rPr lang="cs-CZ" dirty="0" smtClean="0"/>
              <a:t>Znevýhodnění Romů </a:t>
            </a:r>
            <a:br>
              <a:rPr lang="cs-CZ" dirty="0" smtClean="0"/>
            </a:br>
            <a:r>
              <a:rPr lang="cs-CZ" dirty="0" smtClean="0"/>
              <a:t>v české společnosti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438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4000" b="1" dirty="0"/>
              <a:t>Počet Romů v ČR a SR</a:t>
            </a:r>
            <a:r>
              <a:rPr lang="cs-CZ" sz="4000" dirty="0"/>
              <a:t/>
            </a:r>
            <a:br>
              <a:rPr lang="cs-CZ" sz="4000" dirty="0"/>
            </a:br>
            <a:r>
              <a:rPr lang="cs-CZ" sz="3200" dirty="0"/>
              <a:t>srovnání výsledků ze Sčítání lidu </a:t>
            </a:r>
            <a:r>
              <a:rPr lang="cs-CZ" sz="3200" dirty="0" smtClean="0"/>
              <a:t>s </a:t>
            </a:r>
            <a:r>
              <a:rPr lang="cs-CZ" sz="3200" dirty="0"/>
              <a:t>kvalifikovanými odhady</a:t>
            </a:r>
          </a:p>
        </p:txBody>
      </p:sp>
      <p:sp>
        <p:nvSpPr>
          <p:cNvPr id="30722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smtClean="0"/>
          </a:p>
          <a:p>
            <a:pPr eaLnBrk="1" hangingPunct="1">
              <a:lnSpc>
                <a:spcPct val="90000"/>
              </a:lnSpc>
            </a:pPr>
            <a:endParaRPr lang="cs-CZ" smtClean="0"/>
          </a:p>
        </p:txBody>
      </p:sp>
      <p:graphicFrame>
        <p:nvGraphicFramePr>
          <p:cNvPr id="54318" name="Group 46"/>
          <p:cNvGraphicFramePr>
            <a:graphicFrameLocks noGrp="1"/>
          </p:cNvGraphicFramePr>
          <p:nvPr/>
        </p:nvGraphicFramePr>
        <p:xfrm>
          <a:off x="1992314" y="1700213"/>
          <a:ext cx="8207375" cy="4273296"/>
        </p:xfrm>
        <a:graphic>
          <a:graphicData uri="http://schemas.openxmlformats.org/drawingml/2006/table">
            <a:tbl>
              <a:tblPr/>
              <a:tblGrid>
                <a:gridCol w="1439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3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1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1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Údaje </a:t>
                      </a:r>
                      <a:b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 cenzu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Podíl </a:t>
                      </a:r>
                      <a:b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 populaci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Kvalifiko</a:t>
                      </a: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cs-CZ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vané</a:t>
                      </a: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odhady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Podíl </a:t>
                      </a:r>
                      <a:b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 populaci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ČR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33 500 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(1991)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11 718 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(2001)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12 161 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(2011)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0.3 %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 0.1%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140 000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300 000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1.41 %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2.9 %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</a:t>
                      </a: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80 627 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(1991)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</a:t>
                      </a: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89 920 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(2001)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105 700 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(2011)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1.7 %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480 000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520 000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9-10 %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749" name="Text Box 47"/>
          <p:cNvSpPr txBox="1">
            <a:spLocks noChangeArrowheads="1"/>
          </p:cNvSpPr>
          <p:nvPr/>
        </p:nvSpPr>
        <p:spPr bwMode="auto">
          <a:xfrm>
            <a:off x="2043114" y="6040439"/>
            <a:ext cx="909902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/>
              <a:t>Ti, kteří při posledním Sčítání (2011) uvedli dva mateřské jazyky: </a:t>
            </a:r>
          </a:p>
          <a:p>
            <a:r>
              <a:rPr lang="cs-CZ" dirty="0"/>
              <a:t>33 351 (český a romský); 2100 (slovenský a romský)</a:t>
            </a:r>
          </a:p>
          <a:p>
            <a:r>
              <a:rPr lang="cs-CZ" dirty="0"/>
              <a:t>						 </a:t>
            </a:r>
          </a:p>
        </p:txBody>
      </p:sp>
    </p:spTree>
    <p:extLst>
      <p:ext uri="{BB962C8B-B14F-4D97-AF65-F5344CB8AC3E}">
        <p14:creationId xmlns:p14="http://schemas.microsoft.com/office/powerpoint/2010/main" val="268751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Zástupný symbol pro obsah 2"/>
          <p:cNvSpPr>
            <a:spLocks noGrp="1"/>
          </p:cNvSpPr>
          <p:nvPr>
            <p:ph idx="1"/>
          </p:nvPr>
        </p:nvSpPr>
        <p:spPr>
          <a:xfrm>
            <a:off x="2027238" y="530226"/>
            <a:ext cx="8183562" cy="54197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z="3200" b="1" dirty="0"/>
              <a:t>Otázka etnické sebe(identifikace):</a:t>
            </a:r>
          </a:p>
          <a:p>
            <a:pPr eaLnBrk="1" hangingPunct="1">
              <a:buFont typeface="Wingdings 2" pitchFamily="18" charset="2"/>
              <a:buNone/>
            </a:pPr>
            <a:endParaRPr lang="cs-CZ" sz="3200" b="1" dirty="0"/>
          </a:p>
          <a:p>
            <a:pPr>
              <a:spcBef>
                <a:spcPts val="1200"/>
              </a:spcBef>
              <a:buNone/>
            </a:pPr>
            <a:r>
              <a:rPr lang="cs-CZ" dirty="0" smtClean="0"/>
              <a:t>Rozpor mezi:</a:t>
            </a:r>
          </a:p>
          <a:p>
            <a:pPr eaLnBrk="1" hangingPunct="1"/>
            <a:r>
              <a:rPr lang="cs-CZ" dirty="0" smtClean="0"/>
              <a:t>Těmi, kteří se sami označují jako Romové </a:t>
            </a:r>
          </a:p>
          <a:p>
            <a:pPr eaLnBrk="1" hangingPunct="1"/>
            <a:r>
              <a:rPr lang="cs-CZ" dirty="0" smtClean="0"/>
              <a:t>Těmi, kteří jsou za Romy považovány ostatními.</a:t>
            </a:r>
          </a:p>
          <a:p>
            <a:pPr eaLnBrk="1" hangingPunct="1">
              <a:buFont typeface="Wingdings 2" pitchFamily="18" charset="2"/>
              <a:buNone/>
            </a:pPr>
            <a:endParaRPr lang="cs-CZ" dirty="0" smtClean="0"/>
          </a:p>
          <a:p>
            <a:pPr eaLnBrk="1" hangingPunct="1">
              <a:buFont typeface="Wingdings 2" pitchFamily="18" charset="2"/>
              <a:buNone/>
            </a:pPr>
            <a:r>
              <a:rPr lang="cs-CZ" sz="3200" dirty="0"/>
              <a:t>Otázka: Jaká jsou kritéria etnické příslušnosti?</a:t>
            </a:r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78195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 smtClean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Etnická skupina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219201"/>
            <a:ext cx="8229600" cy="4937125"/>
          </a:xfrm>
        </p:spPr>
        <p:txBody>
          <a:bodyPr/>
          <a:lstStyle/>
          <a:p>
            <a:endParaRPr lang="cs-CZ" altLang="cs-CZ" dirty="0"/>
          </a:p>
          <a:p>
            <a:r>
              <a:rPr lang="cs-CZ" altLang="cs-CZ" b="1" dirty="0" smtClean="0"/>
              <a:t>E</a:t>
            </a:r>
            <a:r>
              <a:rPr lang="en-US" altLang="cs-CZ" b="1" dirty="0" err="1" smtClean="0"/>
              <a:t>tnic</a:t>
            </a:r>
            <a:r>
              <a:rPr lang="cs-CZ" altLang="cs-CZ" b="1" dirty="0" err="1" smtClean="0"/>
              <a:t>kou</a:t>
            </a:r>
            <a:r>
              <a:rPr lang="cs-CZ" altLang="cs-CZ" b="1" dirty="0" smtClean="0"/>
              <a:t> skupinu</a:t>
            </a:r>
            <a:r>
              <a:rPr lang="en-US" altLang="cs-CZ" dirty="0" smtClean="0"/>
              <a:t> </a:t>
            </a:r>
            <a:r>
              <a:rPr lang="cs-CZ" altLang="cs-CZ" dirty="0" smtClean="0"/>
              <a:t>tvoří osoby udržující si víru </a:t>
            </a:r>
            <a:br>
              <a:rPr lang="cs-CZ" altLang="cs-CZ" dirty="0" smtClean="0"/>
            </a:br>
            <a:r>
              <a:rPr lang="cs-CZ" altLang="cs-CZ" dirty="0" smtClean="0"/>
              <a:t>o společném původu z důvodu společného jazyka, fyzické podobnosti, podobnosti zvyků nebo z důvodu sdílené historie či vzpomínek. </a:t>
            </a:r>
            <a:endParaRPr lang="en-US" altLang="cs-CZ" dirty="0"/>
          </a:p>
          <a:p>
            <a:endParaRPr lang="en-US" altLang="cs-CZ" dirty="0"/>
          </a:p>
          <a:p>
            <a:r>
              <a:rPr lang="en-US" altLang="cs-CZ" dirty="0" err="1" smtClean="0"/>
              <a:t>Etnicit</a:t>
            </a:r>
            <a:r>
              <a:rPr lang="cs-CZ" altLang="cs-CZ" dirty="0" smtClean="0"/>
              <a:t>a</a:t>
            </a:r>
            <a:r>
              <a:rPr lang="en-US" altLang="cs-CZ" dirty="0" smtClean="0"/>
              <a:t> </a:t>
            </a:r>
            <a:r>
              <a:rPr lang="cs-CZ" altLang="cs-CZ" dirty="0" smtClean="0"/>
              <a:t>znamená </a:t>
            </a:r>
            <a:r>
              <a:rPr lang="en-US" altLang="cs-CZ" dirty="0" err="1" smtClean="0"/>
              <a:t>identifi</a:t>
            </a:r>
            <a:r>
              <a:rPr lang="cs-CZ" altLang="cs-CZ" dirty="0" smtClean="0"/>
              <a:t>k</a:t>
            </a:r>
            <a:r>
              <a:rPr lang="en-US" altLang="cs-CZ" dirty="0" smtClean="0"/>
              <a:t>a</a:t>
            </a:r>
            <a:r>
              <a:rPr lang="cs-CZ" altLang="cs-CZ" dirty="0" err="1" smtClean="0"/>
              <a:t>ci</a:t>
            </a:r>
            <a:r>
              <a:rPr lang="cs-CZ" altLang="cs-CZ" dirty="0" smtClean="0"/>
              <a:t> s danou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etnic</a:t>
            </a:r>
            <a:r>
              <a:rPr lang="cs-CZ" altLang="cs-CZ" dirty="0" err="1" smtClean="0"/>
              <a:t>kou</a:t>
            </a:r>
            <a:r>
              <a:rPr lang="en-US" altLang="cs-CZ" dirty="0" smtClean="0"/>
              <a:t> </a:t>
            </a:r>
            <a:r>
              <a:rPr lang="cs-CZ" altLang="cs-CZ" dirty="0" smtClean="0"/>
              <a:t>skupinou a zároveň i udržování </a:t>
            </a:r>
            <a:r>
              <a:rPr lang="cs-CZ" altLang="cs-CZ" smtClean="0"/>
              <a:t>pocitu </a:t>
            </a:r>
            <a:r>
              <a:rPr lang="cs-CZ" altLang="cs-CZ" smtClean="0"/>
              <a:t>odlišnosti, </a:t>
            </a:r>
            <a:r>
              <a:rPr lang="cs-CZ" altLang="cs-CZ" dirty="0" smtClean="0"/>
              <a:t>rozdílnosti od jiných skupin.</a:t>
            </a:r>
            <a:endParaRPr lang="cs-CZ" altLang="cs-CZ" dirty="0"/>
          </a:p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31806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4000" b="1" dirty="0"/>
              <a:t>Tři různé způsoby klasifikace romské populace </a:t>
            </a:r>
          </a:p>
        </p:txBody>
      </p:sp>
      <p:sp>
        <p:nvSpPr>
          <p:cNvPr id="34818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609600" indent="-609600">
              <a:spcBef>
                <a:spcPct val="0"/>
              </a:spcBef>
              <a:buFontTx/>
              <a:buAutoNum type="arabicPeriod"/>
            </a:pPr>
            <a:endParaRPr lang="cs-CZ" dirty="0" smtClean="0"/>
          </a:p>
          <a:p>
            <a:pPr marL="609600" indent="-609600">
              <a:spcBef>
                <a:spcPct val="0"/>
              </a:spcBef>
              <a:buFontTx/>
              <a:buAutoNum type="arabicPeriod"/>
            </a:pPr>
            <a:r>
              <a:rPr lang="cs-CZ" dirty="0" err="1" smtClean="0"/>
              <a:t>Sebeidentifikace</a:t>
            </a:r>
            <a:r>
              <a:rPr lang="cs-CZ" dirty="0" smtClean="0"/>
              <a:t> respondentů</a:t>
            </a:r>
          </a:p>
          <a:p>
            <a:pPr marL="609600" indent="-609600">
              <a:spcBef>
                <a:spcPct val="0"/>
              </a:spcBef>
              <a:buFontTx/>
              <a:buAutoNum type="arabicPeriod"/>
            </a:pPr>
            <a:r>
              <a:rPr lang="cs-CZ" dirty="0" smtClean="0"/>
              <a:t>Klasifikace podle „expertů“, kteří jsou ve styku s Romy (učitelé, úředníci, zdravotnický personál, sociální pracovníci, policisté </a:t>
            </a:r>
            <a:r>
              <a:rPr lang="cs-CZ" dirty="0" err="1" smtClean="0"/>
              <a:t>etc</a:t>
            </a:r>
            <a:r>
              <a:rPr lang="cs-CZ" dirty="0" smtClean="0"/>
              <a:t>.)</a:t>
            </a:r>
          </a:p>
          <a:p>
            <a:pPr marL="609600" indent="-609600">
              <a:spcBef>
                <a:spcPct val="0"/>
              </a:spcBef>
              <a:buFontTx/>
              <a:buAutoNum type="arabicPeriod"/>
            </a:pPr>
            <a:r>
              <a:rPr lang="cs-CZ" dirty="0" smtClean="0"/>
              <a:t>Klasifikace podle sociálního badatele /výzkumníka – založena na lidové definici Roma. Pro identifikaci asimilovaných Romů nejlepší způsob.</a:t>
            </a:r>
          </a:p>
          <a:p>
            <a:pPr marL="609600" indent="-609600">
              <a:spcBef>
                <a:spcPct val="0"/>
              </a:spcBef>
              <a:buFontTx/>
              <a:buAutoNum type="arabicPeriod"/>
            </a:pPr>
            <a:endParaRPr lang="cs-CZ" dirty="0" smtClean="0"/>
          </a:p>
          <a:p>
            <a:pPr marL="609600" indent="-609600">
              <a:spcBef>
                <a:spcPct val="0"/>
              </a:spcBef>
              <a:buNone/>
            </a:pPr>
            <a:endParaRPr lang="cs-CZ" dirty="0" smtClean="0"/>
          </a:p>
          <a:p>
            <a:pPr marL="609600" indent="-609600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5499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Nadpis 1"/>
          <p:cNvSpPr>
            <a:spLocks noGrp="1"/>
          </p:cNvSpPr>
          <p:nvPr>
            <p:ph type="title" idx="4294967295"/>
          </p:nvPr>
        </p:nvSpPr>
        <p:spPr>
          <a:xfrm>
            <a:off x="1991544" y="0"/>
            <a:ext cx="8229600" cy="1143000"/>
          </a:xfrm>
        </p:spPr>
        <p:txBody>
          <a:bodyPr/>
          <a:lstStyle/>
          <a:p>
            <a:pPr eaLnBrk="1" hangingPunct="1"/>
            <a:r>
              <a:rPr lang="cs-CZ" sz="4000" b="1" dirty="0"/>
              <a:t>V ČR identifikujeme</a:t>
            </a:r>
          </a:p>
        </p:txBody>
      </p:sp>
      <p:sp>
        <p:nvSpPr>
          <p:cNvPr id="36866" name="Zástupný symbol pro obsah 2"/>
          <p:cNvSpPr>
            <a:spLocks noGrp="1"/>
          </p:cNvSpPr>
          <p:nvPr>
            <p:ph idx="4294967295"/>
          </p:nvPr>
        </p:nvSpPr>
        <p:spPr>
          <a:xfrm>
            <a:off x="1991544" y="1124745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sz="2500" dirty="0"/>
              <a:t>Vysokou míru nezaměstnanosti v romské populaci: </a:t>
            </a:r>
          </a:p>
          <a:p>
            <a:pPr>
              <a:buNone/>
            </a:pPr>
            <a:r>
              <a:rPr lang="cs-CZ" sz="2500" dirty="0"/>
              <a:t>	56-57</a:t>
            </a:r>
            <a:r>
              <a:rPr lang="cs-CZ" sz="2500" dirty="0">
                <a:latin typeface="Calibri" pitchFamily="34" charset="0"/>
              </a:rPr>
              <a:t> % </a:t>
            </a:r>
            <a:r>
              <a:rPr lang="en-US" sz="2500" dirty="0"/>
              <a:t>Rom</a:t>
            </a:r>
            <a:r>
              <a:rPr lang="cs-CZ" sz="2500" dirty="0"/>
              <a:t>ů</a:t>
            </a:r>
            <a:r>
              <a:rPr lang="en-US" sz="2500" dirty="0"/>
              <a:t> </a:t>
            </a:r>
            <a:r>
              <a:rPr lang="cs-CZ" sz="2500" dirty="0"/>
              <a:t>ve věku</a:t>
            </a:r>
            <a:r>
              <a:rPr lang="en-US" sz="2500" dirty="0"/>
              <a:t> 15–64 </a:t>
            </a:r>
            <a:r>
              <a:rPr lang="cs-CZ" sz="2500" dirty="0"/>
              <a:t>je mimo trh práce (dle Open</a:t>
            </a:r>
            <a:r>
              <a:rPr lang="en-US" sz="2500" dirty="0"/>
              <a:t> S</a:t>
            </a:r>
            <a:r>
              <a:rPr lang="cs-CZ" sz="2500" dirty="0" err="1"/>
              <a:t>ociety</a:t>
            </a:r>
            <a:r>
              <a:rPr lang="en-US" sz="2500" dirty="0"/>
              <a:t> F</a:t>
            </a:r>
            <a:r>
              <a:rPr lang="cs-CZ" sz="2500" dirty="0" err="1"/>
              <a:t>oundation</a:t>
            </a:r>
            <a:r>
              <a:rPr lang="cs-CZ" sz="2500" dirty="0"/>
              <a:t>, 2010), </a:t>
            </a:r>
          </a:p>
          <a:p>
            <a:pPr>
              <a:buNone/>
            </a:pPr>
            <a:r>
              <a:rPr lang="cs-CZ" sz="2500" dirty="0"/>
              <a:t>	dle </a:t>
            </a:r>
            <a:r>
              <a:rPr lang="cs-CZ" sz="2500" dirty="0" err="1"/>
              <a:t>Sirovátky</a:t>
            </a:r>
            <a:r>
              <a:rPr lang="cs-CZ" sz="2500" dirty="0"/>
              <a:t> (2003) byla míra nezaměstnanosti Romů v roce 2001 čtyřnásobně vyšší než u majoritní populace.</a:t>
            </a:r>
          </a:p>
          <a:p>
            <a:pPr eaLnBrk="1" hangingPunct="1">
              <a:lnSpc>
                <a:spcPct val="90000"/>
              </a:lnSpc>
            </a:pPr>
            <a:r>
              <a:rPr lang="cs-CZ" sz="2500" dirty="0"/>
              <a:t>Romové v ČR „často“ žijí koncentrovaně – </a:t>
            </a:r>
            <a:br>
              <a:rPr lang="cs-CZ" sz="2500" dirty="0"/>
            </a:br>
            <a:r>
              <a:rPr lang="cs-CZ" sz="2500" dirty="0"/>
              <a:t>v oblastech označených jako ghetta</a:t>
            </a:r>
          </a:p>
          <a:p>
            <a:pPr eaLnBrk="1" hangingPunct="1">
              <a:lnSpc>
                <a:spcPct val="90000"/>
              </a:lnSpc>
            </a:pPr>
            <a:r>
              <a:rPr lang="cs-CZ" sz="2500" dirty="0"/>
              <a:t>Nízký </a:t>
            </a:r>
            <a:r>
              <a:rPr lang="cs-CZ" sz="2500" dirty="0" err="1"/>
              <a:t>socio</a:t>
            </a:r>
            <a:r>
              <a:rPr lang="cs-CZ" sz="2500" dirty="0"/>
              <a:t>-ekonomický status Romů – rozsah závislosti </a:t>
            </a:r>
            <a:r>
              <a:rPr lang="cs-CZ" sz="2500" dirty="0" smtClean="0"/>
              <a:t/>
            </a:r>
            <a:br>
              <a:rPr lang="cs-CZ" sz="2500" dirty="0" smtClean="0"/>
            </a:br>
            <a:r>
              <a:rPr lang="cs-CZ" sz="2500" dirty="0" smtClean="0"/>
              <a:t>na </a:t>
            </a:r>
            <a:r>
              <a:rPr lang="cs-CZ" sz="2500" dirty="0"/>
              <a:t>sociálních dávkách.</a:t>
            </a:r>
          </a:p>
          <a:p>
            <a:pPr eaLnBrk="1" hangingPunct="1">
              <a:lnSpc>
                <a:spcPct val="90000"/>
              </a:lnSpc>
            </a:pPr>
            <a:r>
              <a:rPr lang="cs-CZ" sz="2500" dirty="0"/>
              <a:t>Výrazně nízká školní úspěšnost r</a:t>
            </a:r>
            <a:r>
              <a:rPr lang="en-US" sz="2500" dirty="0" err="1"/>
              <a:t>om</a:t>
            </a:r>
            <a:r>
              <a:rPr lang="cs-CZ" sz="2500" dirty="0" err="1"/>
              <a:t>ských</a:t>
            </a:r>
            <a:r>
              <a:rPr lang="cs-CZ" sz="2500" dirty="0"/>
              <a:t> dětí</a:t>
            </a:r>
            <a:r>
              <a:rPr lang="en-US" sz="2500" dirty="0"/>
              <a:t> </a:t>
            </a:r>
            <a:r>
              <a:rPr lang="cs-CZ" sz="2500" dirty="0"/>
              <a:t>(zvláště </a:t>
            </a:r>
            <a:br>
              <a:rPr lang="cs-CZ" sz="2500" dirty="0"/>
            </a:br>
            <a:r>
              <a:rPr lang="cs-CZ" sz="2500" dirty="0"/>
              <a:t>z vyloučených lokalit) než celkové české populace mladých.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100" dirty="0"/>
              <a:t>Viz </a:t>
            </a:r>
            <a:r>
              <a:rPr lang="cs-CZ" sz="2100" i="1" dirty="0"/>
              <a:t>Roma </a:t>
            </a:r>
            <a:r>
              <a:rPr lang="cs-CZ" sz="2100" i="1" dirty="0" err="1"/>
              <a:t>Education</a:t>
            </a:r>
            <a:r>
              <a:rPr lang="cs-CZ" sz="2100" i="1" dirty="0"/>
              <a:t> in </a:t>
            </a:r>
            <a:r>
              <a:rPr lang="cs-CZ" sz="2100" i="1" dirty="0" err="1"/>
              <a:t>Comparative</a:t>
            </a:r>
            <a:r>
              <a:rPr lang="cs-CZ" sz="2100" i="1" dirty="0"/>
              <a:t> </a:t>
            </a:r>
            <a:r>
              <a:rPr lang="cs-CZ" sz="2100" i="1" dirty="0" err="1"/>
              <a:t>Perspective</a:t>
            </a:r>
            <a:r>
              <a:rPr lang="cs-CZ" sz="2100" dirty="0"/>
              <a:t>, UNDP 2012 </a:t>
            </a:r>
          </a:p>
        </p:txBody>
      </p:sp>
    </p:spTree>
    <p:extLst>
      <p:ext uri="{BB962C8B-B14F-4D97-AF65-F5344CB8AC3E}">
        <p14:creationId xmlns:p14="http://schemas.microsoft.com/office/powerpoint/2010/main" val="356679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/>
              <a:t>Podíl Romů navštěvujících zvláštní školu z celkového počtu školou povinných Romů v roce 2003/04 </a:t>
            </a:r>
            <a:r>
              <a:rPr lang="en-US" sz="4000" dirty="0"/>
              <a:t> </a:t>
            </a:r>
            <a:endParaRPr lang="cs-CZ" sz="4000" dirty="0"/>
          </a:p>
        </p:txBody>
      </p:sp>
      <p:graphicFrame>
        <p:nvGraphicFramePr>
          <p:cNvPr id="68646" name="Group 38"/>
          <p:cNvGraphicFramePr>
            <a:graphicFrameLocks noGrp="1"/>
          </p:cNvGraphicFramePr>
          <p:nvPr>
            <p:ph idx="1"/>
            <p:extLst/>
          </p:nvPr>
        </p:nvGraphicFramePr>
        <p:xfrm>
          <a:off x="1992313" y="2133600"/>
          <a:ext cx="8229600" cy="3009902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Romů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cs-CZ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ČR</a:t>
                      </a: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Romové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6-15 let</a:t>
                      </a:r>
                      <a:endParaRPr lang="cs-CZ" sz="24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Žáci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ZvŠ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(2003/04)</a:t>
                      </a:r>
                      <a:endParaRPr lang="cs-CZ" sz="24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Podíl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Romů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v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ZvŠ</a:t>
                      </a:r>
                      <a:endParaRPr lang="cs-CZ" sz="24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200 000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44 000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24 163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0.55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250 000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55 000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24 163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0.44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300 000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66 000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24 163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0.37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9181" name="Text Box 39"/>
          <p:cNvSpPr txBox="1">
            <a:spLocks noChangeArrowheads="1"/>
          </p:cNvSpPr>
          <p:nvPr/>
        </p:nvSpPr>
        <p:spPr bwMode="auto">
          <a:xfrm>
            <a:off x="6816725" y="6308726"/>
            <a:ext cx="4830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/>
              <a:t>(</a:t>
            </a:r>
            <a:r>
              <a:rPr lang="cs-CZ" b="1" i="1" dirty="0"/>
              <a:t>Zdroj</a:t>
            </a:r>
            <a:r>
              <a:rPr lang="en-US" b="1" i="1" dirty="0"/>
              <a:t>: </a:t>
            </a:r>
            <a:r>
              <a:rPr lang="en-US" b="1" i="1" dirty="0" err="1"/>
              <a:t>Hůle</a:t>
            </a:r>
            <a:r>
              <a:rPr lang="en-US" b="1" i="1" dirty="0"/>
              <a:t>, D., pp. 42, 2007)</a:t>
            </a: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313504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dirty="0"/>
              <a:t>Základní charakteristika českého vzdělávacího systému</a:t>
            </a:r>
          </a:p>
        </p:txBody>
      </p:sp>
      <p:sp>
        <p:nvSpPr>
          <p:cNvPr id="5222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 smtClean="0"/>
              <a:t>Decentralizace vzdělávání – většinu standardních základních škol zřizují obce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Školy vytvářejí vlastní výukové plány 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Normativní financování – založené především na počtu žáků</a:t>
            </a:r>
          </a:p>
          <a:p>
            <a:pPr eaLnBrk="1" hangingPunct="1">
              <a:lnSpc>
                <a:spcPct val="90000"/>
              </a:lnSpc>
            </a:pPr>
            <a:r>
              <a:rPr lang="cs-CZ" dirty="0"/>
              <a:t>Svobodná volba školy 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Diverzifikovaná struktura škol – zejména ve větších městech – </a:t>
            </a:r>
            <a:r>
              <a:rPr lang="cs-CZ" i="1" dirty="0" smtClean="0"/>
              <a:t>„</a:t>
            </a:r>
            <a:r>
              <a:rPr lang="cs-CZ" i="1" smtClean="0"/>
              <a:t>boj </a:t>
            </a:r>
            <a:br>
              <a:rPr lang="cs-CZ" i="1" smtClean="0"/>
            </a:br>
            <a:r>
              <a:rPr lang="cs-CZ" i="1" smtClean="0"/>
              <a:t>o </a:t>
            </a:r>
            <a:r>
              <a:rPr lang="cs-CZ" i="1" dirty="0" smtClean="0"/>
              <a:t>žáka“</a:t>
            </a:r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7525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dirty="0"/>
              <a:t>Rovný přístup ke vzdělání</a:t>
            </a:r>
          </a:p>
        </p:txBody>
      </p:sp>
      <p:sp>
        <p:nvSpPr>
          <p:cNvPr id="5222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 smtClean="0"/>
              <a:t>Český vzdělávací systém po formální stránce pamatuje na děti znevýhodněné, konkrétně například tím, že školský zákon upravuje vzdělávání dětí, žáků a studentů se speciálními vzdělávacími potřebami. </a:t>
            </a:r>
            <a:r>
              <a:rPr lang="cs-CZ" sz="2400" dirty="0"/>
              <a:t>(Školský zákon, 2004)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Takto kategorizované děti mají právo na odpovídající vzdělávání, na poradenskou pomoc školy a školského poradenského zařízení.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0177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dirty="0" smtClean="0"/>
              <a:t>Rostoucí nerovnosti ve veřejném  vzdělávání</a:t>
            </a:r>
            <a:endParaRPr lang="cs-CZ" dirty="0"/>
          </a:p>
        </p:txBody>
      </p:sp>
      <p:sp>
        <p:nvSpPr>
          <p:cNvPr id="5427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3000" dirty="0"/>
              <a:t>Svobodná volba školy – přispívá k</a:t>
            </a:r>
            <a:r>
              <a:rPr lang="cs-CZ" dirty="0" smtClean="0"/>
              <a:t> etnické segregaci škol či tříd (jev zvaný „</a:t>
            </a:r>
            <a:r>
              <a:rPr lang="cs-CZ" dirty="0" err="1" smtClean="0"/>
              <a:t>white</a:t>
            </a:r>
            <a:r>
              <a:rPr lang="cs-CZ" dirty="0" smtClean="0"/>
              <a:t> </a:t>
            </a:r>
            <a:r>
              <a:rPr lang="cs-CZ" dirty="0" err="1" smtClean="0"/>
              <a:t>flight</a:t>
            </a:r>
            <a:r>
              <a:rPr lang="cs-CZ" dirty="0" smtClean="0"/>
              <a:t>“)</a:t>
            </a:r>
            <a:endParaRPr lang="cs-CZ" sz="3000" dirty="0"/>
          </a:p>
          <a:p>
            <a:pPr eaLnBrk="1" hangingPunct="1">
              <a:lnSpc>
                <a:spcPct val="80000"/>
              </a:lnSpc>
              <a:buNone/>
            </a:pPr>
            <a:r>
              <a:rPr lang="cs-CZ" sz="3000" dirty="0"/>
              <a:t>	konkrétní příklad </a:t>
            </a:r>
            <a:r>
              <a:rPr lang="cs-CZ" sz="3000" i="1" dirty="0"/>
              <a:t>„</a:t>
            </a:r>
            <a:r>
              <a:rPr lang="cs-CZ" sz="3000" dirty="0"/>
              <a:t>Ptáčata </a:t>
            </a:r>
            <a:r>
              <a:rPr lang="cs-CZ" sz="3000" i="1" dirty="0"/>
              <a:t>“</a:t>
            </a:r>
            <a:r>
              <a:rPr lang="cs-CZ" sz="3000" dirty="0"/>
              <a:t>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cs-CZ" sz="3000" dirty="0">
                <a:hlinkClick r:id="rId3"/>
              </a:rPr>
              <a:t>http://www.ceskatelevize.cz/porady/10267754387-ptacata-aneb-nejsme-zadna-becka/4238-ptacata/</a:t>
            </a:r>
            <a:endParaRPr lang="cs-CZ" sz="3000" dirty="0"/>
          </a:p>
          <a:p>
            <a:pPr eaLnBrk="1" hangingPunct="1">
              <a:lnSpc>
                <a:spcPct val="80000"/>
              </a:lnSpc>
            </a:pPr>
            <a:r>
              <a:rPr lang="cs-CZ" sz="3000" dirty="0"/>
              <a:t>Školní výkon dítěte a jeho šance pro další vzdělávání jsou determinovány brzkou volbou vzdělávací trajektorie ve větší míře než v zemích OECD. </a:t>
            </a:r>
          </a:p>
          <a:p>
            <a:pPr eaLnBrk="1" hangingPunct="1">
              <a:lnSpc>
                <a:spcPct val="80000"/>
              </a:lnSpc>
            </a:pPr>
            <a:r>
              <a:rPr lang="cs-CZ" sz="3000" dirty="0"/>
              <a:t>Nejviditelněji se to pak projevuje v případě romských dětí.</a:t>
            </a:r>
          </a:p>
          <a:p>
            <a:pPr eaLnBrk="1" hangingPunct="1">
              <a:lnSpc>
                <a:spcPct val="80000"/>
              </a:lnSpc>
            </a:pPr>
            <a:endParaRPr lang="cs-CZ" sz="3000" dirty="0"/>
          </a:p>
          <a:p>
            <a:pPr eaLnBrk="1" hangingPunct="1">
              <a:lnSpc>
                <a:spcPct val="80000"/>
              </a:lnSpc>
            </a:pP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30426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1774825" y="115888"/>
            <a:ext cx="8642350" cy="792162"/>
          </a:xfr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cs-CZ" sz="3200" dirty="0" smtClean="0">
                <a:solidFill>
                  <a:srgbClr val="0000DC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Chudoba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1771936" y="908051"/>
            <a:ext cx="8642350" cy="5545137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cs-CZ" b="1" dirty="0" smtClean="0"/>
          </a:p>
          <a:p>
            <a:pPr eaLnBrk="1" hangingPunct="1"/>
            <a:r>
              <a:rPr lang="cs-CZ" b="1" dirty="0" smtClean="0"/>
              <a:t>Koncept </a:t>
            </a:r>
            <a:r>
              <a:rPr lang="cs-CZ" b="1" dirty="0"/>
              <a:t>chudoby se vztahuje </a:t>
            </a:r>
            <a:br>
              <a:rPr lang="cs-CZ" b="1" dirty="0"/>
            </a:br>
            <a:r>
              <a:rPr lang="cs-CZ" b="1" dirty="0"/>
              <a:t>k základním lidským potřebám (jídlo, bydlení, zdraví, vzdělání, participace </a:t>
            </a:r>
            <a:r>
              <a:rPr lang="cs-CZ" b="1" dirty="0" smtClean="0"/>
              <a:t>v </a:t>
            </a:r>
            <a:r>
              <a:rPr lang="cs-CZ" b="1" dirty="0"/>
              <a:t>sociálních aktivitách, </a:t>
            </a:r>
            <a:r>
              <a:rPr lang="cs-CZ" b="1" dirty="0" smtClean="0"/>
              <a:t>svoboda </a:t>
            </a:r>
            <a:r>
              <a:rPr lang="cs-CZ" b="1" dirty="0"/>
              <a:t>osobního rozvoje, reprodukce života)</a:t>
            </a:r>
            <a:endParaRPr lang="cs-CZ" dirty="0"/>
          </a:p>
          <a:p>
            <a:pPr eaLnBrk="1" hangingPunct="1"/>
            <a:r>
              <a:rPr lang="cs-CZ" dirty="0"/>
              <a:t>Míra naplnění těchto potřeb je měřitelná jako spotřeba nebo ji můžeme hodnotit ve vztahu k finančním ukazatelům (příjem, úroveň chudoby).</a:t>
            </a:r>
          </a:p>
          <a:p>
            <a:pPr eaLnBrk="1" hangingPunct="1"/>
            <a:r>
              <a:rPr lang="cs-CZ" dirty="0"/>
              <a:t>Pro potřeby mezinárodního srovnání je např. hodnocen příjem menší než 1 nebo 2 $ na den.</a:t>
            </a:r>
          </a:p>
        </p:txBody>
      </p:sp>
    </p:spTree>
    <p:extLst>
      <p:ext uri="{BB962C8B-B14F-4D97-AF65-F5344CB8AC3E}">
        <p14:creationId xmlns:p14="http://schemas.microsoft.com/office/powerpoint/2010/main" val="135017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 financování základního 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ceskatelevize.cz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ivysilani</a:t>
            </a:r>
            <a:r>
              <a:rPr lang="cs-CZ" dirty="0" smtClean="0">
                <a:hlinkClick r:id="rId2"/>
              </a:rPr>
              <a:t>/1097181328-</a:t>
            </a:r>
            <a:r>
              <a:rPr lang="cs-CZ" dirty="0" err="1" smtClean="0">
                <a:hlinkClick r:id="rId2"/>
              </a:rPr>
              <a:t>udalosti</a:t>
            </a:r>
            <a:r>
              <a:rPr lang="cs-CZ" dirty="0" smtClean="0">
                <a:hlinkClick r:id="rId2"/>
              </a:rPr>
              <a:t>/214411000100420/titulky</a:t>
            </a:r>
            <a:endParaRPr lang="cs-CZ" dirty="0" smtClean="0"/>
          </a:p>
          <a:p>
            <a:endParaRPr lang="cs-CZ" dirty="0" smtClean="0"/>
          </a:p>
          <a:p>
            <a:pPr algn="ctr">
              <a:buNone/>
            </a:pPr>
            <a:r>
              <a:rPr lang="cs-CZ" dirty="0" smtClean="0"/>
              <a:t>	(od 21:40)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744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Opatření k odstranění nerovností (příp. segregace) </a:t>
            </a:r>
          </a:p>
        </p:txBody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>
          <a:xfrm>
            <a:off x="1911539" y="1427755"/>
            <a:ext cx="8229600" cy="4525962"/>
          </a:xfrm>
        </p:spPr>
        <p:txBody>
          <a:bodyPr/>
          <a:lstStyle/>
          <a:p>
            <a:r>
              <a:rPr lang="cs-CZ" dirty="0" smtClean="0"/>
              <a:t>Zrušení zvláštních škol (v r. 2005), ve skutečnosti jde jen o jejich přejmenování (na školy praktické)</a:t>
            </a:r>
            <a:r>
              <a:rPr lang="en-US" dirty="0" smtClean="0"/>
              <a:t>;</a:t>
            </a:r>
            <a:r>
              <a:rPr lang="cs-CZ" dirty="0" smtClean="0"/>
              <a:t> přineslo však i odstranění formálních bariér pro pokračování na střední škole všeobecného typu z jakéhokoliv typu základní školy. </a:t>
            </a:r>
            <a:r>
              <a:rPr lang="en-US" dirty="0" smtClean="0"/>
              <a:t> </a:t>
            </a:r>
            <a:endParaRPr lang="cs-CZ" dirty="0" smtClean="0"/>
          </a:p>
          <a:p>
            <a:pPr eaLnBrk="1" hangingPunct="1"/>
            <a:r>
              <a:rPr lang="cs-CZ" dirty="0" smtClean="0"/>
              <a:t>Zavedení pozice </a:t>
            </a:r>
            <a:r>
              <a:rPr lang="en-US" dirty="0" smtClean="0"/>
              <a:t>pedagogic</a:t>
            </a:r>
            <a:r>
              <a:rPr lang="cs-CZ" dirty="0" err="1" smtClean="0"/>
              <a:t>kých</a:t>
            </a:r>
            <a:r>
              <a:rPr lang="en-US" dirty="0" smtClean="0"/>
              <a:t> </a:t>
            </a:r>
            <a:r>
              <a:rPr lang="en-US" dirty="0" err="1" smtClean="0"/>
              <a:t>asist</a:t>
            </a:r>
            <a:r>
              <a:rPr lang="cs-CZ" dirty="0" smtClean="0"/>
              <a:t>e</a:t>
            </a:r>
            <a:r>
              <a:rPr lang="en-US" dirty="0" err="1" smtClean="0"/>
              <a:t>nt</a:t>
            </a:r>
            <a:r>
              <a:rPr lang="cs-CZ" dirty="0" smtClean="0"/>
              <a:t>ů</a:t>
            </a:r>
            <a:r>
              <a:rPr lang="en-US" dirty="0" smtClean="0"/>
              <a:t>;</a:t>
            </a:r>
            <a:r>
              <a:rPr lang="cs-CZ" dirty="0" smtClean="0"/>
              <a:t> </a:t>
            </a:r>
          </a:p>
          <a:p>
            <a:pPr eaLnBrk="1" hangingPunct="1"/>
            <a:r>
              <a:rPr lang="cs-CZ" dirty="0" smtClean="0"/>
              <a:t>Přípravné </a:t>
            </a:r>
            <a:r>
              <a:rPr lang="cs-CZ" dirty="0"/>
              <a:t>třídy a kurzy za účelem dorovnání či doplnění </a:t>
            </a:r>
            <a:r>
              <a:rPr lang="cs-CZ" dirty="0" smtClean="0"/>
              <a:t>vzdělání</a:t>
            </a:r>
            <a:r>
              <a:rPr lang="en-US" dirty="0" smtClean="0"/>
              <a:t>;</a:t>
            </a:r>
            <a:endParaRPr lang="cs-CZ" dirty="0" smtClean="0"/>
          </a:p>
          <a:p>
            <a:pPr eaLnBrk="1" hangingPunct="1"/>
            <a:r>
              <a:rPr lang="cs-CZ" dirty="0" smtClean="0"/>
              <a:t>Od roku 2016 společné vzdělávání (systémová inkluze)</a:t>
            </a:r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6765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Přes tato opatření… </a:t>
            </a:r>
          </a:p>
        </p:txBody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Český vzdělávací systém pokračuje v institucionální segregaci </a:t>
            </a:r>
            <a:r>
              <a:rPr lang="en-US" dirty="0" smtClean="0"/>
              <a:t>Rom</a:t>
            </a:r>
            <a:r>
              <a:rPr lang="cs-CZ" dirty="0" smtClean="0"/>
              <a:t>ů </a:t>
            </a:r>
          </a:p>
          <a:p>
            <a:r>
              <a:rPr lang="cs-CZ" dirty="0" smtClean="0"/>
              <a:t>Hlavní faktory </a:t>
            </a:r>
            <a:r>
              <a:rPr lang="cs-CZ" dirty="0"/>
              <a:t>ovlivňující vzdělávací dráhy romských </a:t>
            </a:r>
            <a:r>
              <a:rPr lang="cs-CZ" dirty="0" smtClean="0"/>
              <a:t>dětí (</a:t>
            </a:r>
            <a:r>
              <a:rPr lang="cs-CZ" dirty="0" err="1" smtClean="0"/>
              <a:t>Gabal</a:t>
            </a:r>
            <a:r>
              <a:rPr lang="cs-CZ" dirty="0" smtClean="0"/>
              <a:t>, Čada, 2010):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en-US" dirty="0" smtClean="0"/>
              <a:t> </a:t>
            </a:r>
            <a:r>
              <a:rPr lang="cs-CZ" dirty="0" smtClean="0"/>
              <a:t>	- špatná </a:t>
            </a:r>
            <a:r>
              <a:rPr lang="cs-CZ" dirty="0"/>
              <a:t>adaptace žáků na </a:t>
            </a:r>
            <a:r>
              <a:rPr lang="cs-CZ" dirty="0" smtClean="0"/>
              <a:t>školu</a:t>
            </a:r>
            <a:r>
              <a:rPr lang="en-US" dirty="0" smtClean="0"/>
              <a:t>, 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		- vztah </a:t>
            </a:r>
            <a:r>
              <a:rPr lang="cs-CZ" dirty="0"/>
              <a:t>ke </a:t>
            </a:r>
            <a:r>
              <a:rPr lang="cs-CZ" dirty="0" smtClean="0"/>
              <a:t>škole</a:t>
            </a:r>
            <a:r>
              <a:rPr lang="en-US" dirty="0" smtClean="0"/>
              <a:t>, </a:t>
            </a:r>
            <a:endParaRPr lang="cs-CZ" dirty="0" smtClean="0"/>
          </a:p>
          <a:p>
            <a:pPr>
              <a:buFont typeface="Arial" charset="0"/>
              <a:buNone/>
            </a:pPr>
            <a:r>
              <a:rPr lang="cs-CZ" dirty="0" smtClean="0"/>
              <a:t>		- profesní </a:t>
            </a:r>
            <a:r>
              <a:rPr lang="en-US" dirty="0" err="1" smtClean="0"/>
              <a:t>aspira</a:t>
            </a:r>
            <a:r>
              <a:rPr lang="cs-CZ" dirty="0" err="1" smtClean="0"/>
              <a:t>ce</a:t>
            </a:r>
            <a:r>
              <a:rPr lang="en-US" dirty="0" smtClean="0"/>
              <a:t>  </a:t>
            </a:r>
            <a:endParaRPr lang="cs-CZ" dirty="0" smtClean="0"/>
          </a:p>
          <a:p>
            <a:pPr>
              <a:buFont typeface="Arial" charset="0"/>
              <a:buNone/>
            </a:pPr>
            <a:r>
              <a:rPr lang="cs-CZ" dirty="0" smtClean="0"/>
              <a:t>		- k</a:t>
            </a:r>
            <a:r>
              <a:rPr lang="en-US" dirty="0" smtClean="0"/>
              <a:t>lima </a:t>
            </a:r>
            <a:r>
              <a:rPr lang="cs-CZ" dirty="0" smtClean="0"/>
              <a:t>na škole </a:t>
            </a:r>
          </a:p>
        </p:txBody>
      </p:sp>
    </p:spTree>
    <p:extLst>
      <p:ext uri="{BB962C8B-B14F-4D97-AF65-F5344CB8AC3E}">
        <p14:creationId xmlns:p14="http://schemas.microsoft.com/office/powerpoint/2010/main" val="142531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Příklad etnické diferenciace základních škol</a:t>
            </a:r>
          </a:p>
        </p:txBody>
      </p:sp>
      <p:pic>
        <p:nvPicPr>
          <p:cNvPr id="6758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450" y="1836547"/>
            <a:ext cx="5519183" cy="4097389"/>
          </a:xfrm>
        </p:spPr>
      </p:pic>
      <p:pic>
        <p:nvPicPr>
          <p:cNvPr id="6758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1675" y="1815075"/>
            <a:ext cx="5579101" cy="4140335"/>
          </a:xfrm>
        </p:spPr>
      </p:pic>
      <p:sp>
        <p:nvSpPr>
          <p:cNvPr id="2" name="TextovéPole 1"/>
          <p:cNvSpPr txBox="1"/>
          <p:nvPr/>
        </p:nvSpPr>
        <p:spPr>
          <a:xfrm>
            <a:off x="9734204" y="6334298"/>
            <a:ext cx="226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Zdroj: MF Dnes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94260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5520" y="476673"/>
            <a:ext cx="7992368" cy="576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7372351" y="6537326"/>
            <a:ext cx="41723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/>
              <a:t>Source: GAC pro MŠMT, 2010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819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1" y="260648"/>
            <a:ext cx="8209855" cy="608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6024564" y="6491289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6271971" y="6465541"/>
            <a:ext cx="41723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 dirty="0"/>
              <a:t>Source: GAC pro MŠMT, 2010</a:t>
            </a:r>
          </a:p>
        </p:txBody>
      </p:sp>
    </p:spTree>
    <p:extLst>
      <p:ext uri="{BB962C8B-B14F-4D97-AF65-F5344CB8AC3E}">
        <p14:creationId xmlns:p14="http://schemas.microsoft.com/office/powerpoint/2010/main" val="122120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Hlavní problémy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Přechod mezi</a:t>
            </a:r>
            <a:r>
              <a:rPr lang="en-US" dirty="0" smtClean="0"/>
              <a:t> </a:t>
            </a:r>
            <a:r>
              <a:rPr lang="en-US" dirty="0" err="1" smtClean="0"/>
              <a:t>preprim</a:t>
            </a:r>
            <a:r>
              <a:rPr lang="cs-CZ" dirty="0" err="1" smtClean="0"/>
              <a:t>árním</a:t>
            </a:r>
            <a:r>
              <a:rPr lang="cs-CZ" dirty="0" smtClean="0"/>
              <a:t> a prvním stupněm</a:t>
            </a:r>
            <a:r>
              <a:rPr lang="en-US" dirty="0" smtClean="0"/>
              <a:t> </a:t>
            </a:r>
            <a:r>
              <a:rPr lang="cs-CZ" dirty="0" smtClean="0"/>
              <a:t>základního vzdělávání</a:t>
            </a:r>
            <a:r>
              <a:rPr lang="en-US" dirty="0" smtClean="0"/>
              <a:t>;</a:t>
            </a:r>
            <a:endParaRPr lang="cs-CZ" dirty="0" smtClean="0"/>
          </a:p>
          <a:p>
            <a:pPr lvl="0"/>
            <a:r>
              <a:rPr lang="cs-CZ" dirty="0"/>
              <a:t>Přechod mezi primární a nižší sekundární úrovní vzdělávání (přechod na druhý stupeň ZŠ je doprovázen významným odlivem romských žáků</a:t>
            </a:r>
            <a:r>
              <a:rPr lang="cs-CZ" dirty="0" smtClean="0"/>
              <a:t>)</a:t>
            </a:r>
            <a:r>
              <a:rPr lang="en-US" dirty="0" smtClean="0"/>
              <a:t>; </a:t>
            </a:r>
            <a:r>
              <a:rPr lang="cs-CZ" dirty="0" smtClean="0"/>
              <a:t>což má za následek</a:t>
            </a:r>
          </a:p>
          <a:p>
            <a:r>
              <a:rPr lang="cs-CZ" dirty="0" smtClean="0"/>
              <a:t>limitované </a:t>
            </a:r>
            <a:r>
              <a:rPr lang="cs-CZ" dirty="0"/>
              <a:t>šance zahájení a úspěšného průchodu </a:t>
            </a:r>
            <a:r>
              <a:rPr lang="cs-CZ" dirty="0" smtClean="0"/>
              <a:t>vyšším sekundárním/terciárním vzděláváním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294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Dilemata </a:t>
            </a:r>
            <a:r>
              <a:rPr lang="cs-CZ" dirty="0" err="1" smtClean="0"/>
              <a:t>desegregačních</a:t>
            </a:r>
            <a:r>
              <a:rPr lang="cs-CZ" dirty="0" smtClean="0"/>
              <a:t> politik</a:t>
            </a:r>
          </a:p>
        </p:txBody>
      </p:sp>
      <p:sp>
        <p:nvSpPr>
          <p:cNvPr id="583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Eliminovat/pokud ano, jak/ či nikoli popsané mechanismy segregace? </a:t>
            </a:r>
          </a:p>
          <a:p>
            <a:endParaRPr lang="cs-CZ" dirty="0" smtClean="0"/>
          </a:p>
          <a:p>
            <a:r>
              <a:rPr lang="cs-CZ" dirty="0" smtClean="0"/>
              <a:t>Může Ministerstvo školství zabránit samosprávám obcházet příp. antisegregační opatření?</a:t>
            </a:r>
          </a:p>
          <a:p>
            <a:r>
              <a:rPr lang="cs-CZ" dirty="0" smtClean="0"/>
              <a:t>Může zřizovatel školy kontrolovat či regulovat „odliv“ žáků mimo spádový obvod? 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08766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Otázka sběru etnických dat</a:t>
            </a:r>
          </a:p>
        </p:txBody>
      </p:sp>
      <p:sp>
        <p:nvSpPr>
          <p:cNvPr id="5939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Roma </a:t>
            </a:r>
            <a:r>
              <a:rPr lang="cs-CZ" dirty="0" err="1" smtClean="0"/>
              <a:t>initiatives</a:t>
            </a:r>
            <a:r>
              <a:rPr lang="cs-CZ" dirty="0" smtClean="0"/>
              <a:t> </a:t>
            </a:r>
            <a:r>
              <a:rPr lang="cs-CZ" dirty="0" err="1" smtClean="0"/>
              <a:t>urges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European</a:t>
            </a:r>
            <a:r>
              <a:rPr lang="cs-CZ" dirty="0" smtClean="0"/>
              <a:t> Union, as </a:t>
            </a:r>
            <a:r>
              <a:rPr lang="cs-CZ" dirty="0" err="1" smtClean="0"/>
              <a:t>well</a:t>
            </a:r>
            <a:r>
              <a:rPr lang="cs-CZ" dirty="0" smtClean="0"/>
              <a:t> as </a:t>
            </a:r>
            <a:r>
              <a:rPr lang="cs-CZ" dirty="0" err="1" smtClean="0"/>
              <a:t>governments</a:t>
            </a:r>
            <a:r>
              <a:rPr lang="cs-CZ" dirty="0" smtClean="0"/>
              <a:t> </a:t>
            </a:r>
            <a:r>
              <a:rPr lang="cs-CZ" dirty="0" err="1" smtClean="0"/>
              <a:t>participating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i="1" dirty="0" err="1" smtClean="0"/>
              <a:t>Decade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Roma </a:t>
            </a:r>
            <a:r>
              <a:rPr lang="cs-CZ" i="1" dirty="0" err="1" smtClean="0"/>
              <a:t>Inclusion</a:t>
            </a:r>
            <a:r>
              <a:rPr lang="cs-CZ" dirty="0" smtClean="0"/>
              <a:t> to </a:t>
            </a:r>
            <a:r>
              <a:rPr lang="cs-CZ" dirty="0" err="1" smtClean="0"/>
              <a:t>improve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collection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data </a:t>
            </a:r>
            <a:r>
              <a:rPr lang="cs-CZ" dirty="0" err="1" smtClean="0"/>
              <a:t>relating</a:t>
            </a:r>
            <a:r>
              <a:rPr lang="cs-CZ" dirty="0" smtClean="0"/>
              <a:t> to Roma.</a:t>
            </a:r>
          </a:p>
          <a:p>
            <a:r>
              <a:rPr lang="cs-CZ" dirty="0" err="1" smtClean="0"/>
              <a:t>Governments</a:t>
            </a:r>
            <a:r>
              <a:rPr lang="cs-CZ" dirty="0" smtClean="0"/>
              <a:t> 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r>
              <a:rPr lang="cs-CZ" dirty="0" err="1" smtClean="0"/>
              <a:t>collect</a:t>
            </a:r>
            <a:r>
              <a:rPr lang="cs-CZ" dirty="0" smtClean="0"/>
              <a:t> </a:t>
            </a:r>
            <a:r>
              <a:rPr lang="cs-CZ" dirty="0" err="1" smtClean="0"/>
              <a:t>ethnic</a:t>
            </a:r>
            <a:r>
              <a:rPr lang="cs-CZ" dirty="0" smtClean="0"/>
              <a:t> data </a:t>
            </a:r>
            <a:r>
              <a:rPr lang="cs-CZ" dirty="0" err="1" smtClean="0"/>
              <a:t>and</a:t>
            </a:r>
            <a:r>
              <a:rPr lang="cs-CZ" dirty="0" smtClean="0"/>
              <a:t> use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purposes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inclusion</a:t>
            </a:r>
            <a:r>
              <a:rPr lang="cs-CZ" dirty="0" smtClean="0"/>
              <a:t> </a:t>
            </a:r>
            <a:r>
              <a:rPr lang="cs-CZ" dirty="0" err="1" smtClean="0"/>
              <a:t>policies</a:t>
            </a:r>
            <a:endParaRPr lang="cs-CZ" dirty="0" smtClean="0"/>
          </a:p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opensocietyfoundations.org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sites</a:t>
            </a:r>
            <a:r>
              <a:rPr lang="cs-CZ" dirty="0" smtClean="0">
                <a:hlinkClick r:id="rId2"/>
              </a:rPr>
              <a:t>/default/</a:t>
            </a:r>
            <a:r>
              <a:rPr lang="cs-CZ" dirty="0" err="1" smtClean="0">
                <a:hlinkClick r:id="rId2"/>
              </a:rPr>
              <a:t>files</a:t>
            </a:r>
            <a:r>
              <a:rPr lang="cs-CZ" dirty="0" smtClean="0">
                <a:hlinkClick r:id="rId2"/>
              </a:rPr>
              <a:t>/no-data-no-</a:t>
            </a:r>
            <a:r>
              <a:rPr lang="cs-CZ" dirty="0" err="1" smtClean="0">
                <a:hlinkClick r:id="rId2"/>
              </a:rPr>
              <a:t>progress</a:t>
            </a:r>
            <a:r>
              <a:rPr lang="cs-CZ" dirty="0" smtClean="0">
                <a:hlinkClick r:id="rId2"/>
              </a:rPr>
              <a:t>-20100628.pdf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03636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9536" y="303991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Literatura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19536" y="980729"/>
            <a:ext cx="8229600" cy="4857403"/>
          </a:xfrm>
        </p:spPr>
        <p:txBody>
          <a:bodyPr/>
          <a:lstStyle/>
          <a:p>
            <a:pPr>
              <a:spcBef>
                <a:spcPts val="500"/>
              </a:spcBef>
            </a:pPr>
            <a:endParaRPr lang="cs-CZ" sz="2000" dirty="0" smtClean="0"/>
          </a:p>
          <a:p>
            <a:pPr>
              <a:spcBef>
                <a:spcPts val="500"/>
              </a:spcBef>
            </a:pPr>
            <a:r>
              <a:rPr lang="en-US" sz="2000" dirty="0" err="1" smtClean="0"/>
              <a:t>Hůle</a:t>
            </a:r>
            <a:r>
              <a:rPr lang="en-US" sz="2000" dirty="0"/>
              <a:t>, D. (2007) ‘</a:t>
            </a:r>
            <a:r>
              <a:rPr lang="en-US" sz="2000" dirty="0" err="1"/>
              <a:t>Segregační</a:t>
            </a:r>
            <a:r>
              <a:rPr lang="en-US" sz="2000" dirty="0"/>
              <a:t> </a:t>
            </a:r>
            <a:r>
              <a:rPr lang="en-US" sz="2000" dirty="0" err="1"/>
              <a:t>aspekty</a:t>
            </a:r>
            <a:r>
              <a:rPr lang="en-US" sz="2000" dirty="0"/>
              <a:t> “</a:t>
            </a:r>
            <a:r>
              <a:rPr lang="en-US" sz="2000" dirty="0" err="1"/>
              <a:t>proromských</a:t>
            </a:r>
            <a:r>
              <a:rPr lang="en-US" sz="2000" dirty="0"/>
              <a:t>” </a:t>
            </a:r>
            <a:r>
              <a:rPr lang="en-US" sz="2000" dirty="0" err="1"/>
              <a:t>politik</a:t>
            </a:r>
            <a:r>
              <a:rPr lang="en-US" sz="2000" dirty="0"/>
              <a:t>.’ </a:t>
            </a:r>
            <a:r>
              <a:rPr lang="en-US" sz="2000" i="1" dirty="0" err="1"/>
              <a:t>Demografie</a:t>
            </a:r>
            <a:r>
              <a:rPr lang="en-US" sz="2000" dirty="0"/>
              <a:t>, </a:t>
            </a:r>
            <a:r>
              <a:rPr lang="en-US" sz="2000" dirty="0" err="1"/>
              <a:t>vol</a:t>
            </a:r>
            <a:r>
              <a:rPr lang="en-US" sz="2000" dirty="0"/>
              <a:t> 49, No.1, pp. 41-47.</a:t>
            </a:r>
            <a:endParaRPr lang="cs-CZ" sz="2000" dirty="0"/>
          </a:p>
          <a:p>
            <a:pPr>
              <a:spcBef>
                <a:spcPts val="500"/>
              </a:spcBef>
            </a:pPr>
            <a:r>
              <a:rPr lang="en-US" sz="2000" dirty="0" err="1"/>
              <a:t>Kahanec</a:t>
            </a:r>
            <a:r>
              <a:rPr lang="en-US" sz="2000" dirty="0"/>
              <a:t>, M. (2009). </a:t>
            </a:r>
            <a:r>
              <a:rPr lang="en-US" sz="2000" i="1" dirty="0"/>
              <a:t>The Decade of Roma Inclusion: A Unifying Framework of Progress Measurement and Options for Data Collection</a:t>
            </a:r>
            <a:r>
              <a:rPr lang="en-US" sz="2000" dirty="0"/>
              <a:t>. Research Report No. 21., Institute for the Study of Labor (IZA).</a:t>
            </a:r>
            <a:endParaRPr lang="cs-CZ" sz="2000" dirty="0"/>
          </a:p>
          <a:p>
            <a:pPr>
              <a:spcBef>
                <a:spcPts val="500"/>
              </a:spcBef>
            </a:pPr>
            <a:r>
              <a:rPr lang="en-US" sz="2000" dirty="0" err="1"/>
              <a:t>Matějů</a:t>
            </a:r>
            <a:r>
              <a:rPr lang="en-US" sz="2000" dirty="0"/>
              <a:t>, P., </a:t>
            </a:r>
            <a:r>
              <a:rPr lang="en-US" sz="2000" dirty="0" err="1"/>
              <a:t>Straková</a:t>
            </a:r>
            <a:r>
              <a:rPr lang="en-US" sz="2000" dirty="0"/>
              <a:t>., </a:t>
            </a:r>
            <a:r>
              <a:rPr lang="en-US" sz="2000" dirty="0" err="1"/>
              <a:t>Veselý</a:t>
            </a:r>
            <a:r>
              <a:rPr lang="en-US" sz="2000" dirty="0"/>
              <a:t>, A. (eds.) 2010. </a:t>
            </a:r>
            <a:r>
              <a:rPr lang="en-US" sz="2000" i="1" dirty="0" err="1"/>
              <a:t>Nerovnosti</a:t>
            </a:r>
            <a:r>
              <a:rPr lang="en-US" sz="2000" i="1" dirty="0"/>
              <a:t> </a:t>
            </a:r>
            <a:r>
              <a:rPr lang="en-US" sz="2000" i="1" dirty="0" err="1"/>
              <a:t>ve</a:t>
            </a:r>
            <a:r>
              <a:rPr lang="en-US" sz="2000" i="1" dirty="0"/>
              <a:t> </a:t>
            </a:r>
            <a:r>
              <a:rPr lang="en-US" sz="2000" i="1" dirty="0" err="1"/>
              <a:t>vzdělávání</a:t>
            </a:r>
            <a:r>
              <a:rPr lang="en-US" sz="2000" i="1" dirty="0"/>
              <a:t>: Od </a:t>
            </a:r>
            <a:r>
              <a:rPr lang="en-US" sz="2000" i="1" dirty="0" err="1"/>
              <a:t>měření</a:t>
            </a:r>
            <a:r>
              <a:rPr lang="en-US" sz="2000" i="1" dirty="0"/>
              <a:t> k </a:t>
            </a:r>
            <a:r>
              <a:rPr lang="en-US" sz="2000" i="1" dirty="0" err="1"/>
              <a:t>řešení</a:t>
            </a:r>
            <a:r>
              <a:rPr lang="en-US" sz="2000" i="1" dirty="0"/>
              <a:t>.</a:t>
            </a:r>
            <a:r>
              <a:rPr lang="en-US" sz="2000" dirty="0"/>
              <a:t> </a:t>
            </a:r>
            <a:r>
              <a:rPr lang="en-US" sz="2000" dirty="0" err="1"/>
              <a:t>Praha</a:t>
            </a:r>
            <a:r>
              <a:rPr lang="en-US" sz="2000" dirty="0"/>
              <a:t>: </a:t>
            </a:r>
            <a:r>
              <a:rPr lang="en-US" sz="2000" dirty="0" err="1"/>
              <a:t>Slon</a:t>
            </a:r>
            <a:r>
              <a:rPr lang="en-US" sz="2000" dirty="0"/>
              <a:t>.</a:t>
            </a:r>
            <a:r>
              <a:rPr lang="cs-CZ" sz="2000" dirty="0"/>
              <a:t> (</a:t>
            </a:r>
            <a:r>
              <a:rPr lang="cs-CZ" sz="2000" u="sng" dirty="0"/>
              <a:t>Zejména kap. </a:t>
            </a:r>
            <a:r>
              <a:rPr lang="cs-CZ" sz="2000" u="sng" dirty="0" err="1"/>
              <a:t>Gabal</a:t>
            </a:r>
            <a:r>
              <a:rPr lang="cs-CZ" sz="2000" u="sng" dirty="0"/>
              <a:t>, Čada)</a:t>
            </a:r>
            <a:r>
              <a:rPr lang="cs-CZ" sz="2000" dirty="0"/>
              <a:t>.</a:t>
            </a:r>
          </a:p>
          <a:p>
            <a:pPr>
              <a:spcBef>
                <a:spcPts val="500"/>
              </a:spcBef>
            </a:pPr>
            <a:r>
              <a:rPr lang="en-US" sz="2000" dirty="0" err="1"/>
              <a:t>Nekorjak</a:t>
            </a:r>
            <a:r>
              <a:rPr lang="en-US" sz="2000" dirty="0"/>
              <a:t>, M., </a:t>
            </a:r>
            <a:r>
              <a:rPr lang="en-US" sz="2000" dirty="0" err="1"/>
              <a:t>Souralová</a:t>
            </a:r>
            <a:r>
              <a:rPr lang="en-US" sz="2000" dirty="0"/>
              <a:t>, A., </a:t>
            </a:r>
            <a:r>
              <a:rPr lang="en-US" sz="2000" dirty="0" err="1"/>
              <a:t>Vomastková</a:t>
            </a:r>
            <a:r>
              <a:rPr lang="en-US" sz="2000" dirty="0"/>
              <a:t>, K. (2011). </a:t>
            </a:r>
            <a:r>
              <a:rPr lang="cs-CZ" sz="2000" dirty="0"/>
              <a:t>‘</a:t>
            </a:r>
            <a:r>
              <a:rPr lang="en-US" sz="2000" dirty="0" err="1"/>
              <a:t>Uvíznutí</a:t>
            </a:r>
            <a:r>
              <a:rPr lang="en-US" sz="2000" dirty="0"/>
              <a:t> 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en-US" sz="2000" dirty="0"/>
              <a:t>v </a:t>
            </a:r>
            <a:r>
              <a:rPr lang="en-US" sz="2000" dirty="0" err="1"/>
              <a:t>marginalitě</a:t>
            </a:r>
            <a:r>
              <a:rPr lang="en-US" sz="2000" dirty="0"/>
              <a:t>: </a:t>
            </a:r>
            <a:r>
              <a:rPr lang="en-US" sz="2000" dirty="0" err="1"/>
              <a:t>vzdělávací</a:t>
            </a:r>
            <a:r>
              <a:rPr lang="en-US" sz="2000" dirty="0"/>
              <a:t> </a:t>
            </a:r>
            <a:r>
              <a:rPr lang="en-US" sz="2000" dirty="0" err="1"/>
              <a:t>trh</a:t>
            </a:r>
            <a:r>
              <a:rPr lang="en-US" sz="2000" dirty="0"/>
              <a:t>, “</a:t>
            </a:r>
            <a:r>
              <a:rPr lang="en-US" sz="2000" dirty="0" err="1"/>
              <a:t>romské</a:t>
            </a:r>
            <a:r>
              <a:rPr lang="en-US" sz="2000" dirty="0"/>
              <a:t> </a:t>
            </a:r>
            <a:r>
              <a:rPr lang="en-US" sz="2000" dirty="0" err="1"/>
              <a:t>školy</a:t>
            </a:r>
            <a:r>
              <a:rPr lang="en-US" sz="2000" dirty="0"/>
              <a:t>” a </a:t>
            </a:r>
            <a:r>
              <a:rPr lang="en-US" sz="2000" dirty="0" err="1"/>
              <a:t>reprodukce</a:t>
            </a:r>
            <a:r>
              <a:rPr lang="en-US" sz="2000" dirty="0"/>
              <a:t> </a:t>
            </a:r>
            <a:r>
              <a:rPr lang="en-US" sz="2000" dirty="0" err="1"/>
              <a:t>sociálně</a:t>
            </a:r>
            <a:r>
              <a:rPr lang="en-US" sz="2000" dirty="0"/>
              <a:t> </a:t>
            </a:r>
            <a:r>
              <a:rPr lang="en-US" sz="2000" dirty="0" err="1"/>
              <a:t>prostorových</a:t>
            </a:r>
            <a:r>
              <a:rPr lang="en-US" sz="2000" dirty="0"/>
              <a:t> </a:t>
            </a:r>
            <a:r>
              <a:rPr lang="en-US" sz="2000" dirty="0" err="1"/>
              <a:t>nerovností</a:t>
            </a:r>
            <a:r>
              <a:rPr lang="en-US" sz="2000" dirty="0"/>
              <a:t>.</a:t>
            </a:r>
            <a:r>
              <a:rPr lang="cs-CZ" sz="2000" dirty="0"/>
              <a:t>’ </a:t>
            </a:r>
            <a:r>
              <a:rPr lang="cs-CZ" sz="2000" i="1" dirty="0"/>
              <a:t>Sociologický časopis/Czech </a:t>
            </a:r>
            <a:r>
              <a:rPr lang="cs-CZ" sz="2000" i="1" dirty="0" err="1"/>
              <a:t>Sociological</a:t>
            </a:r>
            <a:r>
              <a:rPr lang="cs-CZ" sz="2000" i="1" dirty="0"/>
              <a:t> </a:t>
            </a:r>
            <a:r>
              <a:rPr lang="cs-CZ" sz="2000" i="1" dirty="0" err="1"/>
              <a:t>Review</a:t>
            </a:r>
            <a:r>
              <a:rPr lang="cs-CZ" sz="2000" dirty="0"/>
              <a:t>, vol.47, No. 4, pp. 657-680.</a:t>
            </a:r>
          </a:p>
          <a:p>
            <a:pPr>
              <a:spcBef>
                <a:spcPts val="500"/>
              </a:spcBef>
            </a:pPr>
            <a:r>
              <a:rPr lang="cs-CZ" sz="2000" i="1" dirty="0"/>
              <a:t>Roma </a:t>
            </a:r>
            <a:r>
              <a:rPr lang="cs-CZ" sz="2000" i="1" dirty="0" err="1"/>
              <a:t>Education</a:t>
            </a:r>
            <a:r>
              <a:rPr lang="cs-CZ" sz="2000" i="1" dirty="0"/>
              <a:t> in </a:t>
            </a:r>
            <a:r>
              <a:rPr lang="cs-CZ" sz="2000" i="1" dirty="0" err="1"/>
              <a:t>Comparative</a:t>
            </a:r>
            <a:r>
              <a:rPr lang="cs-CZ" sz="2000" i="1" dirty="0"/>
              <a:t> </a:t>
            </a:r>
            <a:r>
              <a:rPr lang="cs-CZ" sz="2000" i="1" dirty="0" err="1"/>
              <a:t>Perspective</a:t>
            </a:r>
            <a:r>
              <a:rPr lang="cs-CZ" sz="2000" dirty="0"/>
              <a:t>, UNDP 2012. </a:t>
            </a:r>
          </a:p>
          <a:p>
            <a:pPr>
              <a:spcBef>
                <a:spcPts val="500"/>
              </a:spcBef>
              <a:buNone/>
            </a:pPr>
            <a:r>
              <a:rPr lang="cs-CZ" sz="2000" dirty="0"/>
              <a:t>	Dostupné: </a:t>
            </a:r>
            <a:r>
              <a:rPr lang="cs-CZ" sz="1800" dirty="0"/>
              <a:t>https://is.muni.cz/auth/el/1456/jaro2015/BPV_SIPS/um/46856130/Roma-Education-Comparative-Perspective-UNDP.pdf</a:t>
            </a:r>
          </a:p>
          <a:p>
            <a:pPr>
              <a:spcBef>
                <a:spcPts val="500"/>
              </a:spcBef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460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1981200" y="476673"/>
            <a:ext cx="8229600" cy="993775"/>
          </a:xfrm>
          <a:solidFill>
            <a:schemeClr val="bg2"/>
          </a:solidFill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dimenze chudoby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924425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Vedle základních ukazatelů pro </a:t>
            </a:r>
            <a:r>
              <a:rPr lang="cs-CZ" b="1" dirty="0" smtClean="0">
                <a:solidFill>
                  <a:srgbClr val="0000FF"/>
                </a:solidFill>
              </a:rPr>
              <a:t>měření/popis</a:t>
            </a:r>
            <a:r>
              <a:rPr lang="cs-CZ" dirty="0" smtClean="0"/>
              <a:t>/mezinárodní srovnání/hodnocení nerovností v rámci jednotlivých zemí přispívá sociologie dosti významně k rozvoji </a:t>
            </a:r>
            <a:r>
              <a:rPr lang="cs-CZ" b="1" dirty="0" smtClean="0">
                <a:solidFill>
                  <a:srgbClr val="0000FF"/>
                </a:solidFill>
              </a:rPr>
              <a:t>poznání příčin vzniku </a:t>
            </a:r>
            <a:r>
              <a:rPr lang="cs-CZ" dirty="0" smtClean="0"/>
              <a:t>chudoby a nerovností.</a:t>
            </a:r>
          </a:p>
          <a:p>
            <a:pPr eaLnBrk="1" hangingPunct="1"/>
            <a:r>
              <a:rPr lang="cs-CZ" dirty="0" smtClean="0"/>
              <a:t>Koncept tříd, sociální stratifikace a nerovnost tzv. sociálních šancí atd.</a:t>
            </a:r>
          </a:p>
        </p:txBody>
      </p:sp>
    </p:spTree>
    <p:extLst>
      <p:ext uri="{BB962C8B-B14F-4D97-AF65-F5344CB8AC3E}">
        <p14:creationId xmlns:p14="http://schemas.microsoft.com/office/powerpoint/2010/main" val="13167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1774825" y="115888"/>
            <a:ext cx="8713788" cy="850900"/>
          </a:xfrm>
          <a:solidFill>
            <a:schemeClr val="bg2"/>
          </a:solidFill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Arial Narrow" panose="020B0606020202030204" pitchFamily="34" charset="0"/>
              </a:rPr>
              <a:t>Sociální vyloučení, začlenění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1774825" y="1125538"/>
            <a:ext cx="8713788" cy="554355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rozdíl od chudoby je tento koncept v současnosti více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používán. Jako podrobnější rámec reflektuje i opomíjené formy diskriminace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(vztahující se k sociální participaci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uplatnění jednotlivců a skupin); výzva pro demokracii, spravedlnost.</a:t>
            </a:r>
          </a:p>
          <a:p>
            <a:pPr eaLnBrk="1" hangingPunct="1"/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cs-CZ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Pojem sociální vyloučení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 více významů, např. vyloučení z důvodu trestu, stigmatizace, nemoci, etnické příslušnosti.</a:t>
            </a:r>
          </a:p>
          <a:p>
            <a:pPr eaLnBrk="1" hangingPunct="1"/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cs-CZ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vztahu k aktivitám EU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(Lisabonská strategie 2000-2010), dokument pro koordinaci plánů sociálního začleňování .</a:t>
            </a:r>
          </a:p>
        </p:txBody>
      </p:sp>
    </p:spTree>
    <p:extLst>
      <p:ext uri="{BB962C8B-B14F-4D97-AF65-F5344CB8AC3E}">
        <p14:creationId xmlns:p14="http://schemas.microsoft.com/office/powerpoint/2010/main" val="257804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Zástupný symbol pro obsah 2"/>
          <p:cNvSpPr>
            <a:spLocks noGrp="1"/>
          </p:cNvSpPr>
          <p:nvPr>
            <p:ph idx="1"/>
          </p:nvPr>
        </p:nvSpPr>
        <p:spPr>
          <a:xfrm>
            <a:off x="2027238" y="530225"/>
            <a:ext cx="8183562" cy="53467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cs-CZ" sz="3000" b="1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3000" b="1"/>
              <a:t>Koncept (ne)rovných šancí 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cs-CZ" sz="3000" b="1"/>
          </a:p>
          <a:p>
            <a:pPr>
              <a:spcBef>
                <a:spcPts val="600"/>
              </a:spcBef>
              <a:buNone/>
            </a:pPr>
            <a:r>
              <a:rPr lang="cs-CZ" sz="3000"/>
              <a:t>	</a:t>
            </a:r>
            <a:r>
              <a:rPr lang="cs-CZ" smtClean="0"/>
              <a:t>Z hlediska sociologického rovnost šancí znamená, že rodina původu, v níž člověk vyrostl, nebude limitovat jeho životní možnosti.</a:t>
            </a:r>
          </a:p>
          <a:p>
            <a:pPr>
              <a:spcBef>
                <a:spcPts val="600"/>
              </a:spcBef>
              <a:buNone/>
            </a:pPr>
            <a:endParaRPr lang="cs-CZ" smtClean="0"/>
          </a:p>
          <a:p>
            <a:pPr>
              <a:spcBef>
                <a:spcPts val="600"/>
              </a:spcBef>
              <a:buNone/>
            </a:pPr>
            <a:r>
              <a:rPr lang="cs-CZ" smtClean="0"/>
              <a:t>	V české společnosti přitom platí silná korelace mezi etnicitou a sociální třídou.</a:t>
            </a:r>
            <a:r>
              <a:rPr lang="cs-CZ" sz="3000"/>
              <a:t>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2200"/>
              <a:t>	</a:t>
            </a:r>
          </a:p>
        </p:txBody>
      </p:sp>
      <p:sp>
        <p:nvSpPr>
          <p:cNvPr id="19458" name="TextovéPole 3"/>
          <p:cNvSpPr txBox="1">
            <a:spLocks noChangeArrowheads="1"/>
          </p:cNvSpPr>
          <p:nvPr/>
        </p:nvSpPr>
        <p:spPr bwMode="auto">
          <a:xfrm>
            <a:off x="2495550" y="4221164"/>
            <a:ext cx="4058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Verdana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5286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Zástupný symbol pro obsah 2"/>
          <p:cNvSpPr>
            <a:spLocks noGrp="1"/>
          </p:cNvSpPr>
          <p:nvPr>
            <p:ph idx="1"/>
          </p:nvPr>
        </p:nvSpPr>
        <p:spPr>
          <a:xfrm>
            <a:off x="2027238" y="530225"/>
            <a:ext cx="8183562" cy="5778500"/>
          </a:xfrm>
        </p:spPr>
        <p:txBody>
          <a:bodyPr/>
          <a:lstStyle/>
          <a:p>
            <a:pPr eaLnBrk="1" hangingPunct="1"/>
            <a:r>
              <a:rPr lang="cs-CZ" sz="3200" b="1" dirty="0"/>
              <a:t>Teoretický rámec</a:t>
            </a:r>
          </a:p>
          <a:p>
            <a:pPr>
              <a:spcBef>
                <a:spcPts val="1200"/>
              </a:spcBef>
              <a:buNone/>
            </a:pPr>
            <a:r>
              <a:rPr lang="cs-CZ" dirty="0" smtClean="0"/>
              <a:t>Konzervativní </a:t>
            </a:r>
            <a:r>
              <a:rPr lang="cs-CZ" dirty="0" smtClean="0">
                <a:latin typeface="Arial" charset="0"/>
              </a:rPr>
              <a:t>(kulturologické) </a:t>
            </a:r>
            <a:r>
              <a:rPr lang="cs-CZ" dirty="0" smtClean="0"/>
              <a:t>vysvětlení</a:t>
            </a:r>
            <a:r>
              <a:rPr lang="cs-CZ" sz="3200" dirty="0"/>
              <a:t> 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dirty="0" smtClean="0"/>
              <a:t>	(</a:t>
            </a:r>
            <a:r>
              <a:rPr lang="cs-CZ" dirty="0" err="1" smtClean="0"/>
              <a:t>Bernstein</a:t>
            </a:r>
            <a:r>
              <a:rPr lang="cs-CZ" dirty="0" smtClean="0"/>
              <a:t>, B., </a:t>
            </a:r>
            <a:r>
              <a:rPr lang="cs-CZ" dirty="0" err="1" smtClean="0"/>
              <a:t>Willis</a:t>
            </a:r>
            <a:r>
              <a:rPr lang="cs-CZ" dirty="0" smtClean="0"/>
              <a:t>, P., ...)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3200" dirty="0"/>
              <a:t>	</a:t>
            </a:r>
            <a:r>
              <a:rPr lang="cs-CZ" sz="2400" i="1" dirty="0"/>
              <a:t>(za omezené životní příležitosti si mohou jedinci sami – „obviňování oběti“)</a:t>
            </a:r>
            <a:r>
              <a:rPr lang="cs-CZ" i="1" dirty="0" smtClean="0"/>
              <a:t>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cs-CZ" sz="3200" dirty="0"/>
              <a:t>vs.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dirty="0" smtClean="0"/>
              <a:t>Liberální (strukturální) vysvětlení (Wilson, W.J., </a:t>
            </a:r>
            <a:r>
              <a:rPr lang="cs-CZ" dirty="0" err="1" smtClean="0"/>
              <a:t>Bowles</a:t>
            </a:r>
            <a:r>
              <a:rPr lang="cs-CZ" dirty="0" smtClean="0"/>
              <a:t>, </a:t>
            </a:r>
            <a:r>
              <a:rPr lang="cs-CZ" dirty="0" err="1" smtClean="0"/>
              <a:t>Gintis</a:t>
            </a:r>
            <a:r>
              <a:rPr lang="cs-CZ" dirty="0" smtClean="0"/>
              <a:t>,…)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3200" dirty="0"/>
              <a:t>	</a:t>
            </a:r>
            <a:r>
              <a:rPr lang="cs-CZ" sz="2400" i="1" dirty="0"/>
              <a:t>(příčinou omezených příležitostí je nespravedlivá sociálně-ekonomická struktura – „obviňování systému“)</a:t>
            </a:r>
            <a:r>
              <a:rPr lang="cs-CZ" i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098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Zástupný symbol pro obsah 2"/>
          <p:cNvSpPr>
            <a:spLocks noGrp="1"/>
          </p:cNvSpPr>
          <p:nvPr>
            <p:ph idx="1"/>
          </p:nvPr>
        </p:nvSpPr>
        <p:spPr>
          <a:xfrm>
            <a:off x="2027238" y="530225"/>
            <a:ext cx="8183562" cy="5778500"/>
          </a:xfrm>
        </p:spPr>
        <p:txBody>
          <a:bodyPr/>
          <a:lstStyle/>
          <a:p>
            <a:pPr eaLnBrk="1" hangingPunct="1"/>
            <a:endParaRPr lang="cs-CZ" sz="3200" b="1"/>
          </a:p>
          <a:p>
            <a:pPr eaLnBrk="1" hangingPunct="1"/>
            <a:r>
              <a:rPr lang="cs-CZ" sz="3200" b="1"/>
              <a:t>Teoretický rámec</a:t>
            </a:r>
          </a:p>
          <a:p>
            <a:pPr eaLnBrk="1" hangingPunct="1">
              <a:buFont typeface="Wingdings 2" pitchFamily="18" charset="2"/>
              <a:buNone/>
            </a:pPr>
            <a:endParaRPr lang="cs-CZ" sz="3200" b="1"/>
          </a:p>
          <a:p>
            <a:pPr eaLnBrk="1" hangingPunct="1">
              <a:buFont typeface="Wingdings 2" pitchFamily="18" charset="2"/>
              <a:buNone/>
            </a:pPr>
            <a:r>
              <a:rPr lang="cs-CZ" sz="3200"/>
              <a:t>	</a:t>
            </a:r>
            <a:r>
              <a:rPr lang="cs-CZ" smtClean="0"/>
              <a:t>Předchozí protiklad byl později obohacen o třetí pozici – její reprezentanti  (např. Bourdieu, P., Giddens, A.) apriori nepopírají předchozí dvě vysvětlení, ale pokoušejí se o jejich propojení. </a:t>
            </a:r>
          </a:p>
          <a:p>
            <a:pPr>
              <a:spcBef>
                <a:spcPts val="1200"/>
              </a:spcBef>
              <a:buNone/>
            </a:pPr>
            <a:r>
              <a:rPr lang="cs-CZ" i="1" smtClean="0"/>
              <a:t>(„Člověk je aktivní bytostí, nicméně v rámci podmínek, které si sám nevybral.“)</a:t>
            </a:r>
            <a:endParaRPr lang="cs-CZ" smtClean="0"/>
          </a:p>
          <a:p>
            <a:pPr eaLnBrk="1" hangingPunct="1">
              <a:buFont typeface="Wingdings 2" pitchFamily="18" charset="2"/>
              <a:buNone/>
            </a:pPr>
            <a:endParaRPr lang="cs-CZ" b="1" smtClean="0"/>
          </a:p>
        </p:txBody>
      </p:sp>
    </p:spTree>
    <p:extLst>
      <p:ext uri="{BB962C8B-B14F-4D97-AF65-F5344CB8AC3E}">
        <p14:creationId xmlns:p14="http://schemas.microsoft.com/office/powerpoint/2010/main" val="254424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Integrace</a:t>
            </a:r>
          </a:p>
        </p:txBody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>
          <a:xfrm>
            <a:off x="1981200" y="1341439"/>
            <a:ext cx="8229600" cy="4784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sz="2400" dirty="0"/>
          </a:p>
          <a:p>
            <a:pPr eaLnBrk="1" hangingPunct="1">
              <a:lnSpc>
                <a:spcPct val="90000"/>
              </a:lnSpc>
            </a:pPr>
            <a:r>
              <a:rPr lang="cs-CZ" sz="2400" dirty="0"/>
              <a:t>Integrace je založena na konceptu rovných příležitostí pro všechny. V </a:t>
            </a:r>
            <a:r>
              <a:rPr lang="cs-CZ" sz="2400" dirty="0" err="1"/>
              <a:t>socio</a:t>
            </a:r>
            <a:r>
              <a:rPr lang="cs-CZ" sz="2400" dirty="0"/>
              <a:t>-ekonomickém pojetí znamená, že přistěhovalecké či etnické skupiny by měly mít příležitosti žít stejně důstojný život jako ostatní členové společnosti.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2400" dirty="0"/>
          </a:p>
          <a:p>
            <a:pPr eaLnBrk="1" hangingPunct="1">
              <a:lnSpc>
                <a:spcPct val="90000"/>
              </a:lnSpc>
            </a:pPr>
            <a:r>
              <a:rPr lang="cs-CZ" sz="2400" dirty="0"/>
              <a:t>Integrace je úspěšná, když místní minority či přistěhovalci se stanou součástí společnosti ve všech aspektech: sociálně, ekonomicky, kulturně a také symbolicky. Integrace není úspěšná, pokud některé skupiny (menšiny) mají trvalé  problémy proniknout do sociální struktury společnosti (či do některých oblastí sociální struktury). </a:t>
            </a:r>
          </a:p>
          <a:p>
            <a:pPr eaLnBrk="1" hangingPunct="1">
              <a:lnSpc>
                <a:spcPct val="90000"/>
              </a:lnSpc>
            </a:pPr>
            <a:endParaRPr lang="cs-CZ" sz="2400" dirty="0"/>
          </a:p>
          <a:p>
            <a:pPr eaLnBrk="1" hangingPunct="1">
              <a:lnSpc>
                <a:spcPct val="9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4192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37"/>
          <p:cNvSpPr>
            <a:spLocks noGrp="1"/>
          </p:cNvSpPr>
          <p:nvPr>
            <p:ph type="title"/>
          </p:nvPr>
        </p:nvSpPr>
        <p:spPr>
          <a:xfrm>
            <a:off x="1991544" y="-46495"/>
            <a:ext cx="8229600" cy="94138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Three-stage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ntegration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ndicators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Kahanec, 2009)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6161" name="Group 81"/>
          <p:cNvGraphicFramePr>
            <a:graphicFrameLocks noGrp="1"/>
          </p:cNvGraphicFramePr>
          <p:nvPr>
            <p:ph idx="1"/>
          </p:nvPr>
        </p:nvGraphicFramePr>
        <p:xfrm>
          <a:off x="1992313" y="855664"/>
          <a:ext cx="8229600" cy="5975033"/>
        </p:xfrm>
        <a:graphic>
          <a:graphicData uri="http://schemas.openxmlformats.org/drawingml/2006/table">
            <a:tbl>
              <a:tblPr/>
              <a:tblGrid>
                <a:gridCol w="164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6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6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6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Employment</a:t>
                      </a:r>
                      <a:r>
                        <a:rPr kumimoji="0" 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Education</a:t>
                      </a:r>
                      <a:endParaRPr kumimoji="0" lang="cs-CZ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Health</a:t>
                      </a:r>
                      <a:endParaRPr kumimoji="0" lang="cs-CZ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Housing</a:t>
                      </a:r>
                      <a:endParaRPr kumimoji="0" lang="cs-CZ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 Access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Labor force participation rate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Enrolment rate in pre-primary education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Possession of health insurance (rate)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Legal housing in a segregated neighborhood (as opposed to illegal housing) (rate)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 Result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nemploy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ment rate (including self-employment)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Integration at classroom level in primary education (index)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Registration with a general practitioner (rate)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Legal housing in a non-segregated neighborhood (rate)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 Success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Average hourly wage, 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ccupational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status 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(ISCO-88)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Share with (upper) secondary or tertiary education (ISCED 3+)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Life expectancy at birth, 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nfant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mort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lity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rate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Φ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net floor area (in m2) per inhabitant (in legal housing in </a:t>
                      </a:r>
                      <a:r>
                        <a:rPr kumimoji="0" lang="cs-C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/>
                      </a:r>
                      <a:br>
                        <a:rPr kumimoji="0" lang="cs-C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 non-segregated neighborhood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11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Prezentace-ECON-CZ (1)</Template>
  <TotalTime>277</TotalTime>
  <Words>1070</Words>
  <Application>Microsoft Office PowerPoint</Application>
  <PresentationFormat>Širokoúhlá obrazovka</PresentationFormat>
  <Paragraphs>224</Paragraphs>
  <Slides>29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29</vt:i4>
      </vt:variant>
    </vt:vector>
  </HeadingPairs>
  <TitlesOfParts>
    <vt:vector size="41" baseType="lpstr">
      <vt:lpstr>Arial</vt:lpstr>
      <vt:lpstr>Arial Narrow</vt:lpstr>
      <vt:lpstr>Arial Rounded MT Bold</vt:lpstr>
      <vt:lpstr>Calibri</vt:lpstr>
      <vt:lpstr>Calibri Light</vt:lpstr>
      <vt:lpstr>Tahoma</vt:lpstr>
      <vt:lpstr>Times New Roman</vt:lpstr>
      <vt:lpstr>Verdana</vt:lpstr>
      <vt:lpstr>Wingdings</vt:lpstr>
      <vt:lpstr>Wingdings 2</vt:lpstr>
      <vt:lpstr>Prezentace_MU_CZ</vt:lpstr>
      <vt:lpstr>Motiv Office</vt:lpstr>
      <vt:lpstr>Některé problémy dnešní české společnosti</vt:lpstr>
      <vt:lpstr>Chudoba</vt:lpstr>
      <vt:lpstr>Sociální dimenze chudoby</vt:lpstr>
      <vt:lpstr>Sociální vyloučení, začlenění</vt:lpstr>
      <vt:lpstr>Prezentace aplikace PowerPoint</vt:lpstr>
      <vt:lpstr>Prezentace aplikace PowerPoint</vt:lpstr>
      <vt:lpstr>Prezentace aplikace PowerPoint</vt:lpstr>
      <vt:lpstr>Integrace</vt:lpstr>
      <vt:lpstr>Three-stage integration indicators (Kahanec, 2009) </vt:lpstr>
      <vt:lpstr>Příklad: Znevýhodnění Romů  v české společnosti</vt:lpstr>
      <vt:lpstr>Počet Romů v ČR a SR srovnání výsledků ze Sčítání lidu s kvalifikovanými odhady</vt:lpstr>
      <vt:lpstr>Prezentace aplikace PowerPoint</vt:lpstr>
      <vt:lpstr>Etnická skupina</vt:lpstr>
      <vt:lpstr>Tři různé způsoby klasifikace romské populace </vt:lpstr>
      <vt:lpstr>V ČR identifikujeme</vt:lpstr>
      <vt:lpstr>Podíl Romů navštěvujících zvláštní školu z celkového počtu školou povinných Romů v roce 2003/04  </vt:lpstr>
      <vt:lpstr>Základní charakteristika českého vzdělávacího systému</vt:lpstr>
      <vt:lpstr>Rovný přístup ke vzdělání</vt:lpstr>
      <vt:lpstr>Rostoucí nerovnosti ve veřejném  vzdělávání</vt:lpstr>
      <vt:lpstr>K financování základního vzdělávání</vt:lpstr>
      <vt:lpstr>Opatření k odstranění nerovností (příp. segregace) </vt:lpstr>
      <vt:lpstr>Přes tato opatření… </vt:lpstr>
      <vt:lpstr>Příklad etnické diferenciace základních škol</vt:lpstr>
      <vt:lpstr>Prezentace aplikace PowerPoint</vt:lpstr>
      <vt:lpstr>Prezentace aplikace PowerPoint</vt:lpstr>
      <vt:lpstr>Hlavní problémy</vt:lpstr>
      <vt:lpstr>Dilemata desegregačních politik</vt:lpstr>
      <vt:lpstr>Otázka sběru etnických dat</vt:lpstr>
      <vt:lpstr>Literatura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Některé problémy dnešní české společnosti</dc:title>
  <dc:creator>Fonadova Laura</dc:creator>
  <cp:lastModifiedBy>Fonadova Laura</cp:lastModifiedBy>
  <cp:revision>21</cp:revision>
  <cp:lastPrinted>1601-01-01T00:00:00Z</cp:lastPrinted>
  <dcterms:created xsi:type="dcterms:W3CDTF">2019-04-17T11:33:23Z</dcterms:created>
  <dcterms:modified xsi:type="dcterms:W3CDTF">2019-05-13T12:04:46Z</dcterms:modified>
</cp:coreProperties>
</file>