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8DBE-247B-496A-A24E-571C7EA4ED5B}" type="datetimeFigureOut">
              <a:rPr lang="cs-CZ" smtClean="0"/>
              <a:t>07.03.2019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10C8C-F7DF-4D23-AA52-566FEB2ADA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5907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8DBE-247B-496A-A24E-571C7EA4ED5B}" type="datetimeFigureOut">
              <a:rPr lang="cs-CZ" smtClean="0"/>
              <a:t>07.03.2019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10C8C-F7DF-4D23-AA52-566FEB2ADA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107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8DBE-247B-496A-A24E-571C7EA4ED5B}" type="datetimeFigureOut">
              <a:rPr lang="cs-CZ" smtClean="0"/>
              <a:t>07.03.2019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10C8C-F7DF-4D23-AA52-566FEB2ADA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991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8DBE-247B-496A-A24E-571C7EA4ED5B}" type="datetimeFigureOut">
              <a:rPr lang="cs-CZ" smtClean="0"/>
              <a:t>07.03.2019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10C8C-F7DF-4D23-AA52-566FEB2ADA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015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8DBE-247B-496A-A24E-571C7EA4ED5B}" type="datetimeFigureOut">
              <a:rPr lang="cs-CZ" smtClean="0"/>
              <a:t>07.03.2019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10C8C-F7DF-4D23-AA52-566FEB2ADA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35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8DBE-247B-496A-A24E-571C7EA4ED5B}" type="datetimeFigureOut">
              <a:rPr lang="cs-CZ" smtClean="0"/>
              <a:t>07.03.2019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10C8C-F7DF-4D23-AA52-566FEB2ADA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13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8DBE-247B-496A-A24E-571C7EA4ED5B}" type="datetimeFigureOut">
              <a:rPr lang="cs-CZ" smtClean="0"/>
              <a:t>07.03.2019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10C8C-F7DF-4D23-AA52-566FEB2ADA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296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8DBE-247B-496A-A24E-571C7EA4ED5B}" type="datetimeFigureOut">
              <a:rPr lang="cs-CZ" smtClean="0"/>
              <a:t>07.03.2019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10C8C-F7DF-4D23-AA52-566FEB2ADA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889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8DBE-247B-496A-A24E-571C7EA4ED5B}" type="datetimeFigureOut">
              <a:rPr lang="cs-CZ" smtClean="0"/>
              <a:t>07.03.2019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10C8C-F7DF-4D23-AA52-566FEB2ADA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84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8DBE-247B-496A-A24E-571C7EA4ED5B}" type="datetimeFigureOut">
              <a:rPr lang="cs-CZ" smtClean="0"/>
              <a:t>07.03.2019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10C8C-F7DF-4D23-AA52-566FEB2ADA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680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18DBE-247B-496A-A24E-571C7EA4ED5B}" type="datetimeFigureOut">
              <a:rPr lang="cs-CZ" smtClean="0"/>
              <a:t>07.03.2019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10C8C-F7DF-4D23-AA52-566FEB2ADA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861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18DBE-247B-496A-A24E-571C7EA4ED5B}" type="datetimeFigureOut">
              <a:rPr lang="cs-CZ" smtClean="0"/>
              <a:t>07.03.2019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10C8C-F7DF-4D23-AA52-566FEB2ADA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173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Daňové povinnosti NNO (DPPO) – na příkladu SDH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Účetnictví a rozbory ve veřejné správě</a:t>
            </a:r>
          </a:p>
          <a:p>
            <a:r>
              <a:rPr lang="cs-CZ" dirty="0" smtClean="0"/>
              <a:t>7. 3. 2019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0913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Předmětem daně jsou vždy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a)příjmy z reklamy</a:t>
            </a:r>
          </a:p>
          <a:p>
            <a:pPr marL="0" indent="0">
              <a:buNone/>
            </a:pPr>
            <a:r>
              <a:rPr lang="cs-CZ" dirty="0" smtClean="0"/>
              <a:t>b) </a:t>
            </a:r>
            <a:r>
              <a:rPr lang="cs-CZ" dirty="0"/>
              <a:t>příjmy </a:t>
            </a:r>
            <a:r>
              <a:rPr lang="cs-CZ" dirty="0" smtClean="0"/>
              <a:t>z nájemného</a:t>
            </a:r>
          </a:p>
          <a:p>
            <a:pPr marL="0" indent="0">
              <a:buNone/>
            </a:pPr>
            <a:r>
              <a:rPr lang="cs-CZ" dirty="0"/>
              <a:t>c</a:t>
            </a:r>
            <a:r>
              <a:rPr lang="cs-CZ" dirty="0" smtClean="0"/>
              <a:t>)příjmy </a:t>
            </a:r>
            <a:r>
              <a:rPr lang="cs-CZ" dirty="0"/>
              <a:t>z podnikatelské </a:t>
            </a:r>
            <a:r>
              <a:rPr lang="cs-CZ" dirty="0" smtClean="0"/>
              <a:t>činnosti</a:t>
            </a:r>
          </a:p>
          <a:p>
            <a:pPr marL="0" indent="0">
              <a:buNone/>
            </a:pPr>
            <a:r>
              <a:rPr lang="cs-CZ" dirty="0" smtClean="0"/>
              <a:t>d)příjmy z činností </a:t>
            </a:r>
            <a:r>
              <a:rPr lang="cs-CZ" dirty="0"/>
              <a:t>(i dílčích činností) vyplývající </a:t>
            </a:r>
            <a:r>
              <a:rPr lang="cs-CZ" dirty="0" smtClean="0"/>
              <a:t>z poslání, </a:t>
            </a:r>
            <a:r>
              <a:rPr lang="cs-CZ" dirty="0"/>
              <a:t>pokud je na nich dosahován zisk, tj. příjmy jsou vyšší než </a:t>
            </a:r>
            <a:r>
              <a:rPr lang="cs-CZ" dirty="0" smtClean="0"/>
              <a:t>s nimi </a:t>
            </a:r>
            <a:r>
              <a:rPr lang="cs-CZ" dirty="0"/>
              <a:t>související výdaje</a:t>
            </a:r>
          </a:p>
        </p:txBody>
      </p:sp>
    </p:spTree>
    <p:extLst>
      <p:ext uri="{BB962C8B-B14F-4D97-AF65-F5344CB8AC3E}">
        <p14:creationId xmlns:p14="http://schemas.microsoft.com/office/powerpoint/2010/main" val="236713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Předmětem daně nejsou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lphaLcParenR"/>
            </a:pPr>
            <a:r>
              <a:rPr lang="cs-CZ" dirty="0" smtClean="0"/>
              <a:t>z </a:t>
            </a:r>
            <a:r>
              <a:rPr lang="cs-CZ" dirty="0"/>
              <a:t>činností vyplývajících z poslání organizace tzv. hlavní činnosti, za podmínky, že vynaložené náklady v souvislosti s prováděním těchto činností jsou vyšší než příjmy, tj. pokud jsou ztrátové</a:t>
            </a:r>
            <a:r>
              <a:rPr lang="cs-CZ" dirty="0" smtClean="0"/>
              <a:t>. </a:t>
            </a:r>
            <a:r>
              <a:rPr lang="cs-CZ" dirty="0"/>
              <a:t>Pokud však tyto činnosti (nebo i jen dílčí činnosti) jsou ziskové, je třeba převést příjmy a jim odpovídající výdaje do kategorie podléhající dani z příjmů. Náklady související </a:t>
            </a:r>
            <a:r>
              <a:rPr lang="cs-CZ" dirty="0" smtClean="0"/>
              <a:t>s těmito </a:t>
            </a:r>
            <a:r>
              <a:rPr lang="cs-CZ" dirty="0"/>
              <a:t>příjmy jsou rovněž daňově </a:t>
            </a:r>
            <a:r>
              <a:rPr lang="cs-CZ" dirty="0" smtClean="0"/>
              <a:t>uznatelné</a:t>
            </a:r>
          </a:p>
          <a:p>
            <a:pPr marL="514350" indent="-514350">
              <a:buAutoNum type="alphaLcParenR"/>
            </a:pPr>
            <a:r>
              <a:rPr lang="cs-CZ" dirty="0" smtClean="0"/>
              <a:t>z </a:t>
            </a:r>
            <a:r>
              <a:rPr lang="cs-CZ" dirty="0"/>
              <a:t>dotací a jiných forem státní podpory a podpory z rozpočtu obcí a </a:t>
            </a:r>
            <a:r>
              <a:rPr lang="cs-CZ" dirty="0" smtClean="0"/>
              <a:t>krajů (</a:t>
            </a:r>
            <a:r>
              <a:rPr lang="cs-CZ" dirty="0"/>
              <a:t>které jsou určeny na veřejně -prospěšnou činnost prováděnou členy </a:t>
            </a:r>
            <a:r>
              <a:rPr lang="cs-CZ" dirty="0" smtClean="0"/>
              <a:t>spolku)</a:t>
            </a:r>
          </a:p>
          <a:p>
            <a:pPr marL="514350" indent="-514350">
              <a:buAutoNum type="alphaLcParenR"/>
            </a:pPr>
            <a:r>
              <a:rPr lang="cs-CZ" dirty="0" smtClean="0"/>
              <a:t>příjmy</a:t>
            </a:r>
            <a:r>
              <a:rPr lang="cs-CZ" dirty="0"/>
              <a:t>, které již byly zdaněny u </a:t>
            </a:r>
            <a:r>
              <a:rPr lang="cs-CZ" dirty="0" smtClean="0"/>
              <a:t>zdroje (</a:t>
            </a:r>
            <a:r>
              <a:rPr lang="cs-CZ" dirty="0"/>
              <a:t>např. dividendy, úroky </a:t>
            </a:r>
            <a:r>
              <a:rPr lang="cs-CZ" dirty="0" smtClean="0"/>
              <a:t>z bankovních </a:t>
            </a:r>
            <a:r>
              <a:rPr lang="cs-CZ" dirty="0"/>
              <a:t>účtů)</a:t>
            </a:r>
          </a:p>
        </p:txBody>
      </p:sp>
    </p:spTree>
    <p:extLst>
      <p:ext uri="{BB962C8B-B14F-4D97-AF65-F5344CB8AC3E}">
        <p14:creationId xmlns:p14="http://schemas.microsoft.com/office/powerpoint/2010/main" val="104610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Příjmy osvobozené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Předmětem daně jsou </a:t>
            </a:r>
            <a:r>
              <a:rPr lang="cs-CZ" dirty="0" smtClean="0"/>
              <a:t>i příjmy z členských </a:t>
            </a:r>
            <a:r>
              <a:rPr lang="cs-CZ" dirty="0"/>
              <a:t>příspěvků, ale pokud jsou vybírány </a:t>
            </a:r>
            <a:r>
              <a:rPr lang="cs-CZ" dirty="0" smtClean="0"/>
              <a:t>v souladu </a:t>
            </a:r>
            <a:r>
              <a:rPr lang="cs-CZ" dirty="0"/>
              <a:t>se </a:t>
            </a:r>
            <a:r>
              <a:rPr lang="cs-CZ" dirty="0" smtClean="0"/>
              <a:t>Stanovami, jsou </a:t>
            </a:r>
            <a:r>
              <a:rPr lang="cs-CZ" dirty="0"/>
              <a:t>od daně osvobozeny. Proto </a:t>
            </a:r>
            <a:r>
              <a:rPr lang="cs-CZ" dirty="0" smtClean="0"/>
              <a:t>je v přiznání k dani z příjmů </a:t>
            </a:r>
            <a:r>
              <a:rPr lang="cs-CZ" dirty="0"/>
              <a:t>uvádíme na samostatném řádku (ř. č. 110). </a:t>
            </a:r>
            <a:endParaRPr lang="cs-CZ" dirty="0" smtClean="0"/>
          </a:p>
          <a:p>
            <a:r>
              <a:rPr lang="cs-CZ" dirty="0" smtClean="0"/>
              <a:t>Od </a:t>
            </a:r>
            <a:r>
              <a:rPr lang="cs-CZ" dirty="0"/>
              <a:t>daně </a:t>
            </a:r>
            <a:r>
              <a:rPr lang="cs-CZ" dirty="0" smtClean="0"/>
              <a:t>z příjmu </a:t>
            </a:r>
            <a:r>
              <a:rPr lang="cs-CZ" dirty="0"/>
              <a:t>jsou osvobozeny i dary </a:t>
            </a:r>
            <a:r>
              <a:rPr lang="cs-CZ" dirty="0" smtClean="0"/>
              <a:t>přijaté pro </a:t>
            </a:r>
            <a:r>
              <a:rPr lang="cs-CZ" dirty="0"/>
              <a:t>účely požární ochrany (§19b zákona), </a:t>
            </a:r>
            <a:r>
              <a:rPr lang="cs-CZ" dirty="0" smtClean="0"/>
              <a:t>proto je v přiznání k dani z příjmů </a:t>
            </a:r>
            <a:r>
              <a:rPr lang="cs-CZ" dirty="0"/>
              <a:t>uvádíme na samostatném řádku (ř. č. 109).</a:t>
            </a:r>
          </a:p>
        </p:txBody>
      </p:sp>
    </p:spTree>
    <p:extLst>
      <p:ext uri="{BB962C8B-B14F-4D97-AF65-F5344CB8AC3E}">
        <p14:creationId xmlns:p14="http://schemas.microsoft.com/office/powerpoint/2010/main" val="4191436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hlavní činnosti SDH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Je doporučeno </a:t>
            </a:r>
            <a:r>
              <a:rPr lang="cs-CZ" dirty="0"/>
              <a:t>hlavní </a:t>
            </a:r>
            <a:r>
              <a:rPr lang="cs-CZ" dirty="0" smtClean="0"/>
              <a:t>činnost </a:t>
            </a:r>
            <a:r>
              <a:rPr lang="cs-CZ" dirty="0"/>
              <a:t>rozdělit minimálně na tyto dílčí </a:t>
            </a:r>
            <a:r>
              <a:rPr lang="cs-CZ" dirty="0" smtClean="0"/>
              <a:t>činnosti:</a:t>
            </a:r>
          </a:p>
          <a:p>
            <a:pPr marL="0" indent="0">
              <a:buNone/>
            </a:pPr>
            <a:r>
              <a:rPr lang="cs-CZ" dirty="0" smtClean="0"/>
              <a:t>1) </a:t>
            </a:r>
            <a:r>
              <a:rPr lang="cs-CZ" dirty="0"/>
              <a:t>hasičské činnosti a činnosti při ochraně obyvatelstva (včetně hasičských soutěží a práce </a:t>
            </a:r>
            <a:r>
              <a:rPr lang="cs-CZ" dirty="0" smtClean="0"/>
              <a:t>s mládeží </a:t>
            </a:r>
            <a:r>
              <a:rPr lang="cs-CZ" dirty="0"/>
              <a:t>) </a:t>
            </a:r>
            <a:r>
              <a:rPr lang="cs-CZ" dirty="0" smtClean="0"/>
              <a:t>- činnost </a:t>
            </a:r>
            <a:r>
              <a:rPr lang="cs-CZ" dirty="0"/>
              <a:t>je zpravidla </a:t>
            </a:r>
            <a:r>
              <a:rPr lang="cs-CZ" dirty="0" smtClean="0"/>
              <a:t>nezisková</a:t>
            </a:r>
          </a:p>
          <a:p>
            <a:pPr marL="0" indent="0">
              <a:buNone/>
            </a:pPr>
            <a:r>
              <a:rPr lang="cs-CZ" dirty="0"/>
              <a:t>2</a:t>
            </a:r>
            <a:r>
              <a:rPr lang="cs-CZ" dirty="0" smtClean="0"/>
              <a:t>) </a:t>
            </a:r>
            <a:r>
              <a:rPr lang="cs-CZ" dirty="0"/>
              <a:t>pořádání kulturních akcí (plesy, kulturní akce ) –činnost je zpravidla zisková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3) Náhodné činnosti </a:t>
            </a:r>
            <a:r>
              <a:rPr lang="cs-CZ" dirty="0"/>
              <a:t>zpravidla ziskové, které posuzujeme samostatně např. </a:t>
            </a:r>
            <a:endParaRPr lang="cs-CZ" dirty="0" smtClean="0"/>
          </a:p>
          <a:p>
            <a:r>
              <a:rPr lang="cs-CZ" dirty="0" smtClean="0"/>
              <a:t>sběr odpadu</a:t>
            </a:r>
          </a:p>
          <a:p>
            <a:r>
              <a:rPr lang="cs-CZ" dirty="0" smtClean="0"/>
              <a:t>práce </a:t>
            </a:r>
            <a:r>
              <a:rPr lang="cs-CZ" dirty="0"/>
              <a:t>pro občana za </a:t>
            </a:r>
            <a:r>
              <a:rPr lang="cs-CZ" dirty="0" smtClean="0"/>
              <a:t>úplatu</a:t>
            </a:r>
          </a:p>
          <a:p>
            <a:r>
              <a:rPr lang="cs-CZ" dirty="0" smtClean="0"/>
              <a:t>práce </a:t>
            </a:r>
            <a:r>
              <a:rPr lang="cs-CZ" dirty="0"/>
              <a:t>pro obec za </a:t>
            </a:r>
            <a:r>
              <a:rPr lang="cs-CZ" dirty="0" smtClean="0"/>
              <a:t>úplatu</a:t>
            </a:r>
          </a:p>
          <a:p>
            <a:r>
              <a:rPr lang="cs-CZ" dirty="0" smtClean="0"/>
              <a:t>prodej </a:t>
            </a:r>
            <a:r>
              <a:rPr lang="cs-CZ" dirty="0"/>
              <a:t>zboží </a:t>
            </a:r>
            <a:r>
              <a:rPr lang="cs-CZ" dirty="0" smtClean="0"/>
              <a:t>členům</a:t>
            </a:r>
          </a:p>
          <a:p>
            <a:r>
              <a:rPr lang="cs-CZ" dirty="0" smtClean="0"/>
              <a:t>a </a:t>
            </a:r>
            <a:r>
              <a:rPr lang="cs-CZ" dirty="0"/>
              <a:t>dále další činnosti</a:t>
            </a:r>
          </a:p>
        </p:txBody>
      </p:sp>
    </p:spTree>
    <p:extLst>
      <p:ext uri="{BB962C8B-B14F-4D97-AF65-F5344CB8AC3E}">
        <p14:creationId xmlns:p14="http://schemas.microsoft.com/office/powerpoint/2010/main" val="3334593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Podmínka!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 každé hlavní činnosti je třeba účtovat zvlášť, </a:t>
            </a:r>
            <a:r>
              <a:rPr lang="cs-CZ" b="1" dirty="0" smtClean="0"/>
              <a:t>z každé </a:t>
            </a:r>
            <a:r>
              <a:rPr lang="cs-CZ" b="1" dirty="0"/>
              <a:t>jednotlivé hlavní činnosti samostatně vykázat zisk nebo ztrátu, </a:t>
            </a:r>
            <a:endParaRPr lang="cs-CZ" b="1" dirty="0" smtClean="0"/>
          </a:p>
          <a:p>
            <a:r>
              <a:rPr lang="cs-CZ" b="1" dirty="0" smtClean="0"/>
              <a:t>přičemž </a:t>
            </a:r>
            <a:r>
              <a:rPr lang="cs-CZ" b="1" dirty="0"/>
              <a:t>ziskové hlavní činnosti jsou předmětem daně a ztrátové hlavní činnosti nejsou předmětem daně</a:t>
            </a:r>
            <a:r>
              <a:rPr lang="cs-CZ" b="1" dirty="0" smtClean="0"/>
              <a:t>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 </a:t>
            </a:r>
            <a:r>
              <a:rPr lang="cs-CZ" b="1" dirty="0"/>
              <a:t>Zisky a ztráty </a:t>
            </a:r>
            <a:r>
              <a:rPr lang="cs-CZ" b="1" dirty="0" smtClean="0"/>
              <a:t>z jednotlivých </a:t>
            </a:r>
            <a:r>
              <a:rPr lang="cs-CZ" b="1" dirty="0"/>
              <a:t>hlavních činností </a:t>
            </a:r>
            <a:r>
              <a:rPr lang="cs-CZ" b="1" dirty="0" smtClean="0"/>
              <a:t>nelze kompenzovat. Např</a:t>
            </a:r>
            <a:r>
              <a:rPr lang="cs-CZ" b="1" dirty="0"/>
              <a:t>. pořádání plesu a jiných kulturních akcí nelze slučovat s „hasičskou“ činností.</a:t>
            </a:r>
          </a:p>
        </p:txBody>
      </p:sp>
    </p:spTree>
    <p:extLst>
      <p:ext uri="{BB962C8B-B14F-4D97-AF65-F5344CB8AC3E}">
        <p14:creationId xmlns:p14="http://schemas.microsoft.com/office/powerpoint/2010/main" val="3928222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výpočtu ZD – jaký bude HV před zdaněním?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766683"/>
              </p:ext>
            </p:extLst>
          </p:nvPr>
        </p:nvGraphicFramePr>
        <p:xfrm>
          <a:off x="823546" y="2933455"/>
          <a:ext cx="105156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3125889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1780343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49355175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5245245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68565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SPORTOVNÍ ČINNOST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cap="all" baseline="0" dirty="0" smtClean="0"/>
                        <a:t>Náhodné činnosti</a:t>
                      </a:r>
                      <a:endParaRPr lang="cs-CZ" cap="all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225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Práce</a:t>
                      </a:r>
                      <a:r>
                        <a:rPr lang="cs-CZ" baseline="0" dirty="0" smtClean="0"/>
                        <a:t> s mládeží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Soutěže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Práce pro občana za úplatu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Práce pro obec za úplatu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289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Výnosy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6402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Náklady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592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7607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01709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454</Words>
  <Application>Microsoft Office PowerPoint</Application>
  <PresentationFormat>Širokoúhlá obrazovka</PresentationFormat>
  <Paragraphs>48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Daňové povinnosti NNO (DPPO) – na příkladu SDH</vt:lpstr>
      <vt:lpstr>Předmětem daně jsou vždy</vt:lpstr>
      <vt:lpstr>Předmětem daně nejsou</vt:lpstr>
      <vt:lpstr>Příjmy osvobozené</vt:lpstr>
      <vt:lpstr>Rozdělení hlavní činnosti SDH</vt:lpstr>
      <vt:lpstr>Podmínka!</vt:lpstr>
      <vt:lpstr>Ukázka výpočtu ZD – jaký bude HV před zdaněním?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Daňové povinnosti NNO (DPPO) – na příkladu SDH</dc:title>
  <dc:creator>Hladká Marie</dc:creator>
  <cp:lastModifiedBy>Hladká Marie</cp:lastModifiedBy>
  <cp:revision>2</cp:revision>
  <dcterms:created xsi:type="dcterms:W3CDTF">2019-03-07T10:22:52Z</dcterms:created>
  <dcterms:modified xsi:type="dcterms:W3CDTF">2019-03-07T10:40:30Z</dcterms:modified>
</cp:coreProperties>
</file>