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77" r:id="rId11"/>
    <p:sldId id="276" r:id="rId12"/>
    <p:sldId id="265" r:id="rId13"/>
    <p:sldId id="268" r:id="rId14"/>
    <p:sldId id="266" r:id="rId15"/>
    <p:sldId id="27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2691A57-31BF-C24D-A426-5A15994B2F71}">
          <p14:sldIdLst>
            <p14:sldId id="256"/>
            <p14:sldId id="273"/>
            <p14:sldId id="258"/>
            <p14:sldId id="259"/>
            <p14:sldId id="260"/>
            <p14:sldId id="261"/>
            <p14:sldId id="274"/>
            <p14:sldId id="275"/>
            <p14:sldId id="262"/>
            <p14:sldId id="277"/>
            <p14:sldId id="276"/>
            <p14:sldId id="265"/>
            <p14:sldId id="268"/>
            <p14:sldId id="266"/>
            <p14:sldId id="27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1843"/>
  </p:normalViewPr>
  <p:slideViewPr>
    <p:cSldViewPr snapToGrid="0" snapToObjects="1">
      <p:cViewPr varScale="1">
        <p:scale>
          <a:sx n="100" d="100"/>
          <a:sy n="100" d="100"/>
        </p:scale>
        <p:origin x="176" y="272"/>
      </p:cViewPr>
      <p:guideLst/>
    </p:cSldViewPr>
  </p:slideViewPr>
  <p:outlineViewPr>
    <p:cViewPr>
      <p:scale>
        <a:sx n="33" d="100"/>
        <a:sy n="33" d="100"/>
      </p:scale>
      <p:origin x="0" y="-1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7C01-E540-8643-9C3A-831C7BD21E7D}" type="datetimeFigureOut">
              <a:rPr lang="cs-CZ" smtClean="0"/>
              <a:t>24.04.19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A56F-F0E0-024A-8CB4-608265E95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ci%C3%A1ln%C3%AD_slu%C5%BEby" TargetMode="External"/><Relationship Id="rId4" Type="http://schemas.openxmlformats.org/officeDocument/2006/relationships/hyperlink" Target="https://cs.wikipedia.org/wiki/Soci%C3%A1ln%C3%AD_bydlen%C3%AD#cite_note-:3-7" TargetMode="External"/><Relationship Id="rId5" Type="http://schemas.openxmlformats.org/officeDocument/2006/relationships/hyperlink" Target="https://cs.wikipedia.org/wiki/Soci%C3%A1ln%C3%AD_pracovn%C3%ADk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5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Sociálním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prvkem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občanstvi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míním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široke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spektrum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ekonomicke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zabezpečeni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po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právo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sociálním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dědictvi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společnosti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žít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život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civilizovane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osoby dle standardů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společnosti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Instituce,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jsou tomuto prvku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nejblíže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jsou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vzdělávaci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služby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20. léta-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20. let 20.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stoleti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začal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významnou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bydlení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stavěl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byty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dotovaným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nájemným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bydlení)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www.historyandpolicy.org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počet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takto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postavených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byl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některých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letech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srovnatelny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nebo 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vyšši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počet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postavených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soukromými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osobami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Balchin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1996: 213).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Zásadni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obrat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vtomto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směru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začal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nástupem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Margaret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Thatcherove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 roce 1979, kdy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bydlení byly dramaticky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redukovány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především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změnila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jejich forma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cílene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příspěvky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bydlení 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r>
              <a:rPr lang="cs-CZ" dirty="0" err="1" smtClean="0"/>
              <a:t>Producer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enabler</a:t>
            </a:r>
            <a:r>
              <a:rPr lang="cs-CZ" baseline="0" dirty="0" smtClean="0"/>
              <a:t> </a:t>
            </a:r>
            <a:r>
              <a:rPr lang="mr-IN" baseline="0" dirty="0" smtClean="0"/>
              <a:t>–</a:t>
            </a:r>
            <a:r>
              <a:rPr lang="cs-CZ" baseline="0" dirty="0" smtClean="0"/>
              <a:t> stát se mění z producenta bytů na někoho, kdo umožňuje bydlení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01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stavbou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bydlení (ale jen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omezene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míře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zpustošena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válkou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II. Fáze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vládnoucích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kbytove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politice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začína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měnit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počátkem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šedesátých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začína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výrazne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podporovat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jedná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prefabrikovaných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materiálu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Ruoppila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hovoři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třech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různých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variantách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bydlení – jedná se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družstevni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sídlištích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nově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projekty bydlení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kvality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pre-socialisticke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byty (zpravidla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značne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zchátrale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vláda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neposkytovala podporu na rekonstrukci) 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ůsledkem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pokles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letech 80.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a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Sovětském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svazu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přijeti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Zákona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družstvech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květnu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1988.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podporována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výrobe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službách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konstrukci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bydlení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socialism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1994: 41).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Ovšem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krize se prohlubuje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docházi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ke kolapsu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reálne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socialistického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zřízeni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 obou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vybraných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ČR-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realizována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programu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(KBV),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něhoz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spadalo 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poskytováni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pozemků a stavba infrastruktury nejen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ale 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druhy bydlení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Balchin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kol. 1996: 273).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 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spravováno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podniky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hospodářstvi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odbory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místni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samosprávy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zodpovědne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za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přidělováni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bytů a podniky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hospodářstvi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za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výběr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údržbu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budov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Balchin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kol. 1996: 273).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financována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prostřednictvím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dotací. 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právním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předpisem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zmrazeno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úrovni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roku 1964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do roku 1991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Sunega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2005: 272).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Podnikove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 bylo zavedeno v roce 1959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sloužilo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nástroj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politiky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zaměstnanosti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přivedeni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síly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preferovaných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oblastí a regionů. Jeho role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významna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zejména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70. letech.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Balchin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kol. 1996: 274).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Podnikova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financována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podniků,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rozpočtu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bankovního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úvěru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Tento typ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zrušen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roce 1981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úlohu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převzala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stabilizačni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družstevni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Sunega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2005: 272).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Družstevni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bydlení 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realizováno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obrovskými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stavebními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bytovými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družstvy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dohledem. Jeho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úloha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stavbe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rostla (bylo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způsobem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roku 1965 do roku 1992)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nabízelo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totiz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rychlejši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přístup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bydlení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výměnou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finančni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participaci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nákladech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stavby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Balchin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kol. 1996: 274).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náklady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dělily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subjekty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následovne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průměrne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18%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přispívali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žadatele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družstevni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byt, 56%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dotace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průměrne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26%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tvořil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úvěr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banky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úročením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3% a dobou splatnosti 30 let (Lux 2006: 1).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(tedy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výstavba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rodinných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domů,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přístavby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vestavby)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podporována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zvýhodněnými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úvěry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bank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dobou splatnosti 30 let a 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úročením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2,7 % (Lux 2006: 2).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bytech 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regulováno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bylo velice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nízke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na jeho velikost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neměla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vliv ani lokalita, ani kvalita bydlení. „V roce 1990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tvořily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náklady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bydlení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estonských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domácnostech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jen asi 5%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příjmu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domácností“18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Aarma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Laakso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Loikkanen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1993 dle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Inkinen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1991: 36).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Estonsku byla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centrálne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regulovana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̊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zrušena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roce 1992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zákonem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bydlení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Dwelling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stanovuje,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být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zahrnuta cena bydlení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údržba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atp.)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umožňuje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majiteli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získat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maximálne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10% profit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Kährik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kol. 2003: 14).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Zároven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umožnil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stanovit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cenu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jejich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územi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21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Krizové bydlení – Jedná se o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ociální služby"/>
              </a:rPr>
              <a:t>sociální službu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bude zajišťovat střechu nad hlavou lidem, kteří bydlení nutně potřebují (pobyt časově omezen na 6 měsíců).</a:t>
            </a:r>
            <a:r>
              <a:rPr lang="cs-CZ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[7]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Sociální byt – Obytný prostor poskytnutý obcí k trvalému bydlení, klientům budou asistovat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ociální pracovník"/>
              </a:rPr>
              <a:t>sociální pracovníci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[7]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Dostupný byt – Poskytovatelem bydlení je obec, která s nájemníkem uzavře nájemní smlouvu na dva roky. Obec poté monitoruje vývoj výše příjmů ubytovaných, a pokud se příjem zvedne až za určenou hranici, tak jsou nájemníci vyzváni k přesunu do běžného bydlení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0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vidět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celkovém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Česke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republice poklesl mezi lety 1991 a 2001 o 18%. Pokud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uvažujeme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cca 10% bytů,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restituovány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zcela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zjevne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Česka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republika si vybrala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výrazne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</a:t>
            </a: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www.legaltext.ee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/text/en/X1062K7.htm </a:t>
            </a: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</a:t>
            </a:r>
            <a:endParaRPr lang="cs-CZ" dirty="0" smtClean="0"/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pozvolnějši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variantu privatizace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Estonsko.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Protože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privatizace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nadále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pokračuje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lze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předpokládat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současne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by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obecních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byl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nižši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18%. </a:t>
            </a: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Estonsku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 obecní byty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tvořily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reformou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více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60%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fondu. Jak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vidět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spuštěni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privatizace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došlo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markantnímu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poklesu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těchto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bytů z 61% v roce 1992 na 19% v roce 1997, tedy o 32% (po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odečteni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cca 10% bytů,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restituovány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původním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vlastníkům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Jak bylo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zmíněno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výše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privatizačni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proces byl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ukončen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roce 2001,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vidět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v grafu,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podíl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bydlení od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doby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neklesa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Jen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marginálni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část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fondu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současnosti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státni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byty (jen cca 0,7%), obecní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nájemni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byty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tvoři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současnosti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cca 3,3%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bytového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fondu.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Národní dotace poskytované z Ministerstva pro místní rozvoj budou v tomto roce hrát klíčovou roli při podpoře bydlení, protože dotace na sociální bydlení v roce 2019 již z Integrovaného regionálního operačního programu (EU) poskytovány nebudou. Veškeré dotace na sociální bydlení byly totiž v předchozích letech vyčerpány. Z evropských financí bude možná možné dotace na sociální bydlení získat znovu v období 2021-2027, ale pro tuto chvíli není nic jisté. Pro roky 2019 a 2020 tak je jedinou možností jak získat dotace na bydlení program MMR – Podpora bydlení. Ministerstvo pro místní rozvoj tyto výzvy vyhlašuje každoročně v listopadu a příjem žádostí ukončuje v únoru. Kontaktujte nás, abyste stihli projekt připravit s předstihem. K podání žádosti o dotaci je nutné stavební povolení.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1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Jsou ale i další cílové skupiny</a:t>
            </a:r>
            <a:r>
              <a:rPr lang="cs-CZ" baseline="0" dirty="0" smtClean="0"/>
              <a:t>: ohrožené rodiny s dětmi, jde o to, když rodina utratí více než 40% disponibilního příjmu za bydlení a nejsou situaci schopni vyřešit sami, oběti týrání, samoživitelky a samoživitelé, </a:t>
            </a:r>
            <a:r>
              <a:rPr lang="mr-IN" baseline="0" dirty="0" smtClean="0"/>
              <a:t>…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3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A56F-F0E0-024A-8CB4-608265E95AD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16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cialnibydleni.mpsv.cz/cs/o-projektu/projekty-obci-a-interaktivni-map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ZyJyAypV3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znehnutelnosti.sk/otazky-a-odpovede/" TargetMode="External"/><Relationship Id="rId4" Type="http://schemas.openxmlformats.org/officeDocument/2006/relationships/hyperlink" Target="https://www.mmr.cz/getmedia/c73c2300-eb55-4274-9a38-da1d1e89cd45/Socialni-bydleni-v-EU.pdf" TargetMode="External"/><Relationship Id="rId5" Type="http://schemas.openxmlformats.org/officeDocument/2006/relationships/hyperlink" Target="https://www.mpsv.cz/files/clanky/32401/Socialni_bydleni_v_Koncepci_socialniho_bydleni_CR_2015_-_2025.pdf" TargetMode="External"/><Relationship Id="rId6" Type="http://schemas.openxmlformats.org/officeDocument/2006/relationships/hyperlink" Target="http://www.evropskyprojekt.cz/2019/dotace-na-bydleni/" TargetMode="External"/><Relationship Id="rId7" Type="http://schemas.openxmlformats.org/officeDocument/2006/relationships/hyperlink" Target="http://socialnibydleni.mpsv.cz/c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andpolic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43333"/>
            <a:ext cx="12739607" cy="81356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918273"/>
            <a:ext cx="8001000" cy="2971801"/>
          </a:xfrm>
        </p:spPr>
        <p:txBody>
          <a:bodyPr/>
          <a:lstStyle/>
          <a:p>
            <a:r>
              <a:rPr lang="cs-CZ" dirty="0" smtClean="0"/>
              <a:t>Estonsko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5034653"/>
            <a:ext cx="6400800" cy="1947333"/>
          </a:xfrm>
        </p:spPr>
        <p:txBody>
          <a:bodyPr/>
          <a:lstStyle/>
          <a:p>
            <a:r>
              <a:rPr lang="cs-CZ" dirty="0" smtClean="0"/>
              <a:t>Diana </a:t>
            </a:r>
            <a:r>
              <a:rPr lang="cs-CZ" dirty="0" err="1" smtClean="0"/>
              <a:t>Pavlusíková</a:t>
            </a:r>
            <a:r>
              <a:rPr lang="cs-CZ" dirty="0" smtClean="0"/>
              <a:t> </a:t>
            </a:r>
          </a:p>
          <a:p>
            <a:r>
              <a:rPr lang="cs-CZ" dirty="0" smtClean="0"/>
              <a:t>Lucie </a:t>
            </a:r>
            <a:r>
              <a:rPr lang="cs-CZ" dirty="0" err="1" smtClean="0"/>
              <a:t>Hamžová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Veronika Šoukalová </a:t>
            </a:r>
          </a:p>
          <a:p>
            <a:r>
              <a:rPr lang="cs-CZ" dirty="0" smtClean="0"/>
              <a:t>Lucie Navrátilová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1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sociální bydlení poskytuje?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</a:t>
            </a:r>
            <a:r>
              <a:rPr lang="cs-CZ" sz="2400" dirty="0" smtClean="0">
                <a:solidFill>
                  <a:schemeClr val="bg1"/>
                </a:solidFill>
              </a:rPr>
              <a:t>ístní samosprávy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</a:rPr>
              <a:t>ronájem</a:t>
            </a:r>
            <a:r>
              <a:rPr lang="cs-CZ" sz="2400" dirty="0" smtClean="0">
                <a:solidFill>
                  <a:schemeClr val="bg1"/>
                </a:solidFill>
              </a:rPr>
              <a:t> sociálního bydlení je v současnosti </a:t>
            </a:r>
            <a:r>
              <a:rPr lang="cs-CZ" sz="2400" b="1" dirty="0" smtClean="0">
                <a:solidFill>
                  <a:schemeClr val="bg1"/>
                </a:solidFill>
              </a:rPr>
              <a:t>poskytován</a:t>
            </a:r>
            <a:r>
              <a:rPr lang="cs-CZ" sz="2400" dirty="0" smtClean="0">
                <a:solidFill>
                  <a:schemeClr val="bg1"/>
                </a:solidFill>
              </a:rPr>
              <a:t> pouze </a:t>
            </a:r>
            <a:r>
              <a:rPr lang="cs-CZ" sz="2400" b="1" dirty="0" smtClean="0">
                <a:solidFill>
                  <a:schemeClr val="bg1"/>
                </a:solidFill>
              </a:rPr>
              <a:t>obcemi</a:t>
            </a:r>
            <a:r>
              <a:rPr lang="cs-CZ" sz="2400" dirty="0" smtClean="0">
                <a:solidFill>
                  <a:schemeClr val="bg1"/>
                </a:solidFill>
              </a:rPr>
              <a:t> (právní úprava by ovšem povolovala i jiné možnosti poskytovatelů)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sociální bydlení využívá?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řístup ke službám je organizován prostřednictvím oddělení sociální péče místních správních úřadů po celém Estonsku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2006- 4020 obyvatel v sociálních bytech (1394 v </a:t>
            </a:r>
            <a:r>
              <a:rPr lang="cs-CZ" sz="2400" dirty="0" err="1" smtClean="0">
                <a:solidFill>
                  <a:schemeClr val="bg1"/>
                </a:solidFill>
              </a:rPr>
              <a:t>Tallinu</a:t>
            </a:r>
            <a:r>
              <a:rPr lang="cs-CZ" sz="2400" dirty="0" smtClean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cs-CZ" sz="2000" dirty="0" smtClean="0">
                <a:solidFill>
                  <a:schemeClr val="bg1"/>
                </a:solidFill>
              </a:rPr>
              <a:t>1630 penzisté </a:t>
            </a:r>
          </a:p>
          <a:p>
            <a:pPr lvl="1"/>
            <a:r>
              <a:rPr lang="cs-CZ" sz="2000" dirty="0" smtClean="0">
                <a:solidFill>
                  <a:schemeClr val="bg1"/>
                </a:solidFill>
              </a:rPr>
              <a:t>1070 osoby se speciálními potřebami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9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Realizované projekty v </a:t>
            </a:r>
            <a:r>
              <a:rPr lang="cs-CZ" dirty="0" err="1" smtClean="0"/>
              <a:t>čr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dirty="0">
                <a:solidFill>
                  <a:schemeClr val="bg1"/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ktuálně spolupracuje 16 obcí na </a:t>
            </a:r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</a:rPr>
              <a:t>rojektu sociálního bydlení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</a:t>
            </a:r>
            <a:r>
              <a:rPr lang="cs-CZ" sz="2000" dirty="0" smtClean="0">
                <a:solidFill>
                  <a:schemeClr val="bg1"/>
                </a:solidFill>
              </a:rPr>
              <a:t>ejméně 1281 lidí bude podpořeno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o</a:t>
            </a:r>
            <a:r>
              <a:rPr lang="cs-CZ" sz="2000" dirty="0" smtClean="0">
                <a:solidFill>
                  <a:schemeClr val="bg1"/>
                </a:solidFill>
              </a:rPr>
              <a:t>bce poskytnou nejméně 467 bytů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socialnibydleni.mpsv.cz/cs/o-projektu/projekty-obci-a-interaktivni-mapa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83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Realizované projekty v </a:t>
            </a:r>
            <a:r>
              <a:rPr lang="cs-CZ" dirty="0" err="1" smtClean="0"/>
              <a:t>estonsku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 </a:t>
            </a:r>
            <a:r>
              <a:rPr lang="cs-CZ" sz="2400" dirty="0">
                <a:solidFill>
                  <a:schemeClr val="bg1"/>
                </a:solidFill>
              </a:rPr>
              <a:t>oblasti </a:t>
            </a:r>
            <a:r>
              <a:rPr lang="cs-CZ" sz="2400" dirty="0" err="1" smtClean="0">
                <a:solidFill>
                  <a:schemeClr val="bg1"/>
                </a:solidFill>
              </a:rPr>
              <a:t>Lasnamäe</a:t>
            </a:r>
            <a:r>
              <a:rPr lang="cs-CZ" sz="2400" dirty="0" smtClean="0">
                <a:solidFill>
                  <a:schemeClr val="bg1"/>
                </a:solidFill>
              </a:rPr>
              <a:t> byly postaveny 2 budovy  se 70 byty </a:t>
            </a:r>
          </a:p>
          <a:p>
            <a:pPr lvl="1"/>
            <a:r>
              <a:rPr lang="cs-CZ" sz="2000" dirty="0" smtClean="0">
                <a:solidFill>
                  <a:schemeClr val="bg1"/>
                </a:solidFill>
              </a:rPr>
              <a:t>pro </a:t>
            </a:r>
            <a:r>
              <a:rPr lang="cs-CZ" sz="2000" dirty="0">
                <a:solidFill>
                  <a:schemeClr val="bg1"/>
                </a:solidFill>
              </a:rPr>
              <a:t>městský vzdělávací výbor učitelů </a:t>
            </a:r>
            <a:endParaRPr lang="cs-CZ" sz="2000" dirty="0" smtClean="0">
              <a:solidFill>
                <a:schemeClr val="bg1"/>
              </a:solidFill>
            </a:endParaRPr>
          </a:p>
          <a:p>
            <a:pPr lvl="1"/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</a:t>
            </a:r>
            <a:r>
              <a:rPr lang="cs-CZ" sz="2400" dirty="0" smtClean="0">
                <a:solidFill>
                  <a:schemeClr val="bg1"/>
                </a:solidFill>
              </a:rPr>
              <a:t> oblasti Kopli byla postavena budova se 76 byty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ro penzisty nebo mladé rodiny </a:t>
            </a:r>
          </a:p>
        </p:txBody>
      </p:sp>
    </p:spTree>
    <p:extLst>
      <p:ext uri="{BB962C8B-B14F-4D97-AF65-F5344CB8AC3E}">
        <p14:creationId xmlns:p14="http://schemas.microsoft.com/office/powerpoint/2010/main" val="10470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Dotační programy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otace zaměřené na investice do sociálního bydlení a na sociální práci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otace na pečovatelské byty- nepříznivá životní situace věkem či zdravím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otace na vstupní byty- nepříznivá situace životními okolnostmi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otace na komunitní domy pro seniory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831388" cy="1507067"/>
          </a:xfrm>
        </p:spPr>
        <p:txBody>
          <a:bodyPr/>
          <a:lstStyle/>
          <a:p>
            <a:r>
              <a:rPr lang="cs-CZ" dirty="0" smtClean="0"/>
              <a:t>Operační program zaměstnanost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www.youtube.com/watch?v=3ZyJyAypV38</a:t>
            </a:r>
            <a:endParaRPr lang="cs-CZ" dirty="0" smtClean="0">
              <a:solidFill>
                <a:schemeClr val="bg1"/>
              </a:solidFill>
            </a:endParaRPr>
          </a:p>
          <a:p>
            <a:pPr lvl="2"/>
            <a:r>
              <a:rPr lang="cs-CZ" i="1" dirty="0" smtClean="0">
                <a:solidFill>
                  <a:schemeClr val="bg1"/>
                </a:solidFill>
              </a:rPr>
              <a:t>2:25m 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0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Komparace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ČR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</a:t>
            </a:r>
            <a:r>
              <a:rPr lang="cs-CZ" dirty="0" smtClean="0">
                <a:solidFill>
                  <a:schemeClr val="bg1"/>
                </a:solidFill>
              </a:rPr>
              <a:t>ociální bydlení převážně pro lidi bez domova</a:t>
            </a:r>
          </a:p>
          <a:p>
            <a:pPr lvl="2"/>
            <a:r>
              <a:rPr lang="cs-CZ" dirty="0" smtClean="0">
                <a:solidFill>
                  <a:schemeClr val="bg1"/>
                </a:solidFill>
              </a:rPr>
              <a:t>plus další cílové skupiny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</a:t>
            </a:r>
            <a:r>
              <a:rPr lang="cs-CZ" dirty="0" smtClean="0">
                <a:solidFill>
                  <a:schemeClr val="bg1"/>
                </a:solidFill>
              </a:rPr>
              <a:t>eplést příspěvky na bydlení a sociální bydlení!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ozitiva- diverzifikace pomoci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</a:t>
            </a:r>
            <a:r>
              <a:rPr lang="cs-CZ" dirty="0" smtClean="0">
                <a:solidFill>
                  <a:schemeClr val="bg1"/>
                </a:solidFill>
              </a:rPr>
              <a:t>egativa- spoléhání na dotace z EU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ESTONSKO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řevážně penzisté a lidé se speciálními potřebami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yšší procento HDP na financování sociálního bydlení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ětší pomoc penzistům a dalším skupinám lidí (učitelé, lékaři) 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ozitivní nebo negativní?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43" y="176508"/>
            <a:ext cx="6350000" cy="635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42900" y="6126398"/>
            <a:ext cx="5715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Doporučení pro regionální bytovou politiku?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825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714" y="2674030"/>
            <a:ext cx="8534400" cy="1507067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84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www.historyandpolicy.org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3"/>
              </a:rPr>
              <a:t>https://danznehnutelnosti.sk/otazky-a-odpovede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http://</a:t>
            </a:r>
            <a:r>
              <a:rPr lang="cs-CZ" dirty="0" err="1">
                <a:solidFill>
                  <a:schemeClr val="bg1"/>
                </a:solidFill>
              </a:rPr>
              <a:t>www.housingeurope.eu</a:t>
            </a:r>
            <a:r>
              <a:rPr lang="cs-CZ" dirty="0">
                <a:solidFill>
                  <a:schemeClr val="bg1"/>
                </a:solidFill>
              </a:rPr>
              <a:t>/resource-103/</a:t>
            </a:r>
            <a:r>
              <a:rPr lang="cs-CZ" dirty="0" err="1">
                <a:solidFill>
                  <a:schemeClr val="bg1"/>
                </a:solidFill>
              </a:rPr>
              <a:t>social</a:t>
            </a:r>
            <a:r>
              <a:rPr lang="cs-CZ" dirty="0">
                <a:solidFill>
                  <a:schemeClr val="bg1"/>
                </a:solidFill>
              </a:rPr>
              <a:t>-</a:t>
            </a:r>
            <a:r>
              <a:rPr lang="cs-CZ" dirty="0" err="1">
                <a:solidFill>
                  <a:schemeClr val="bg1"/>
                </a:solidFill>
              </a:rPr>
              <a:t>housing</a:t>
            </a:r>
            <a:r>
              <a:rPr lang="cs-CZ" dirty="0">
                <a:solidFill>
                  <a:schemeClr val="bg1"/>
                </a:solidFill>
              </a:rPr>
              <a:t>-in-</a:t>
            </a:r>
            <a:r>
              <a:rPr lang="cs-CZ" dirty="0" err="1">
                <a:solidFill>
                  <a:schemeClr val="bg1"/>
                </a:solidFill>
              </a:rPr>
              <a:t>europe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www.mmr.cz/getmedia/c73c2300-eb55-4274-9a38-da1d1e89cd45/Socialni-bydleni-v-EU.pdf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https://www.mpsv.cz/files/clanky/32401/Socialni_bydleni_v_Koncepci_socialniho_bydleni_CR_2015_-_</a:t>
            </a:r>
            <a:r>
              <a:rPr lang="cs-CZ" dirty="0" smtClean="0">
                <a:solidFill>
                  <a:schemeClr val="bg1"/>
                </a:solidFill>
                <a:hlinkClick r:id="rId5"/>
              </a:rPr>
              <a:t>2025.pdf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6"/>
              </a:rPr>
              <a:t>http://www.evropskyprojekt.cz/2019/dotace-na-bydleni</a:t>
            </a:r>
            <a:r>
              <a:rPr lang="cs-CZ" dirty="0" smtClean="0">
                <a:solidFill>
                  <a:schemeClr val="bg1"/>
                </a:solidFill>
                <a:hlinkClick r:id="rId6"/>
              </a:rPr>
              <a:t>/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7"/>
              </a:rPr>
              <a:t>http://socialnibydleni.mpsv.cz/cs</a:t>
            </a:r>
            <a:r>
              <a:rPr lang="cs-CZ" dirty="0" smtClean="0">
                <a:solidFill>
                  <a:schemeClr val="bg1"/>
                </a:solidFill>
                <a:hlinkClick r:id="rId7"/>
              </a:rPr>
              <a:t>/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cs-CZ" dirty="0" smtClean="0"/>
              <a:t>Obsah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511298"/>
            <a:ext cx="10431463" cy="3615267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Historie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Definice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Vývoj bytové politiky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Reformy v Estonsku i ČR 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Financování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Kdo?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Realizované projekty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Komparace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Doporučení 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2682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 smtClean="0">
                <a:solidFill>
                  <a:schemeClr val="bg1"/>
                </a:solidFill>
              </a:rPr>
              <a:t>počátek </a:t>
            </a:r>
            <a:r>
              <a:rPr lang="cs-CZ" sz="2800" dirty="0" smtClean="0">
                <a:solidFill>
                  <a:schemeClr val="bg1"/>
                </a:solidFill>
              </a:rPr>
              <a:t>20. století získání autonomie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o</a:t>
            </a:r>
            <a:r>
              <a:rPr lang="cs-CZ" sz="2800" dirty="0" smtClean="0">
                <a:solidFill>
                  <a:schemeClr val="bg1"/>
                </a:solidFill>
              </a:rPr>
              <a:t>ba státy během II. Světové války okupovány Německem 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p</a:t>
            </a:r>
            <a:r>
              <a:rPr lang="cs-CZ" sz="2800" dirty="0" smtClean="0">
                <a:solidFill>
                  <a:schemeClr val="bg1"/>
                </a:solidFill>
              </a:rPr>
              <a:t>odobná transformace ekonomiky </a:t>
            </a:r>
          </a:p>
          <a:p>
            <a:pPr lvl="2"/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 tím souvisejí problémy s bytovou politikou </a:t>
            </a:r>
          </a:p>
        </p:txBody>
      </p:sp>
    </p:spTree>
    <p:extLst>
      <p:ext uri="{BB962C8B-B14F-4D97-AF65-F5344CB8AC3E}">
        <p14:creationId xmlns:p14="http://schemas.microsoft.com/office/powerpoint/2010/main" val="142899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833321"/>
            <a:ext cx="8534400" cy="1507067"/>
          </a:xfrm>
        </p:spPr>
        <p:txBody>
          <a:bodyPr/>
          <a:lstStyle/>
          <a:p>
            <a:r>
              <a:rPr lang="cs-CZ" dirty="0" smtClean="0"/>
              <a:t>Sociální stát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914400"/>
            <a:ext cx="8534400" cy="3615267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Welfare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state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</a:rPr>
              <a:t>j</a:t>
            </a:r>
            <a:r>
              <a:rPr lang="cs-CZ" sz="2400" dirty="0" smtClean="0">
                <a:solidFill>
                  <a:schemeClr val="bg1"/>
                </a:solidFill>
              </a:rPr>
              <a:t>ádrem sociálního státu je sociální politika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poprvé zmíněno T.H. </a:t>
            </a:r>
            <a:r>
              <a:rPr lang="cs-CZ" sz="2000" dirty="0" err="1">
                <a:solidFill>
                  <a:schemeClr val="bg1"/>
                </a:solidFill>
              </a:rPr>
              <a:t>Marshallem</a:t>
            </a:r>
            <a:r>
              <a:rPr lang="cs-CZ" sz="2000" dirty="0">
                <a:solidFill>
                  <a:schemeClr val="bg1"/>
                </a:solidFill>
              </a:rPr>
              <a:t> v jeho knize </a:t>
            </a:r>
            <a:r>
              <a:rPr lang="cs-CZ" sz="2000" dirty="0" err="1">
                <a:solidFill>
                  <a:schemeClr val="bg1"/>
                </a:solidFill>
              </a:rPr>
              <a:t>Citizenship</a:t>
            </a:r>
            <a:r>
              <a:rPr lang="cs-CZ" sz="2000" dirty="0">
                <a:solidFill>
                  <a:schemeClr val="bg1"/>
                </a:solidFill>
              </a:rPr>
              <a:t> and </a:t>
            </a:r>
            <a:r>
              <a:rPr lang="cs-CZ" sz="2000" dirty="0" err="1">
                <a:solidFill>
                  <a:schemeClr val="bg1"/>
                </a:solidFill>
              </a:rPr>
              <a:t>Social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Class</a:t>
            </a:r>
            <a:r>
              <a:rPr lang="cs-CZ" sz="2000" dirty="0">
                <a:solidFill>
                  <a:schemeClr val="bg1"/>
                </a:solidFill>
              </a:rPr>
              <a:t> (1950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sz="2400" dirty="0">
                <a:solidFill>
                  <a:schemeClr val="bg1"/>
                </a:solidFill>
              </a:rPr>
              <a:t>n</a:t>
            </a:r>
            <a:r>
              <a:rPr lang="cs-CZ" sz="2400" dirty="0" smtClean="0">
                <a:solidFill>
                  <a:schemeClr val="bg1"/>
                </a:solidFill>
              </a:rPr>
              <a:t>ejvětší zlom 20. léta 20. století </a:t>
            </a:r>
            <a:r>
              <a:rPr lang="mr-IN" sz="2400" dirty="0" smtClean="0">
                <a:solidFill>
                  <a:schemeClr val="bg1"/>
                </a:solidFill>
              </a:rPr>
              <a:t>–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from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producer</a:t>
            </a:r>
            <a:r>
              <a:rPr lang="cs-CZ" sz="2400" dirty="0" smtClean="0">
                <a:solidFill>
                  <a:schemeClr val="bg1"/>
                </a:solidFill>
              </a:rPr>
              <a:t> to </a:t>
            </a:r>
            <a:r>
              <a:rPr lang="cs-CZ" sz="2400" dirty="0" err="1" smtClean="0">
                <a:solidFill>
                  <a:schemeClr val="bg1"/>
                </a:solidFill>
              </a:rPr>
              <a:t>enabler</a:t>
            </a:r>
            <a:r>
              <a:rPr lang="cs-CZ" sz="2400" dirty="0" smtClean="0">
                <a:solidFill>
                  <a:schemeClr val="bg1"/>
                </a:solidFill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</a:rPr>
              <a:t>Shapely</a:t>
            </a:r>
            <a:r>
              <a:rPr lang="cs-CZ" sz="2400" dirty="0" smtClean="0">
                <a:solidFill>
                  <a:schemeClr val="bg1"/>
                </a:solidFill>
              </a:rPr>
              <a:t>) 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ociální bydlení je především státem dotované bydlení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v</a:t>
            </a:r>
            <a:r>
              <a:rPr lang="cs-CZ" sz="2400" dirty="0" smtClean="0">
                <a:solidFill>
                  <a:schemeClr val="bg1"/>
                </a:solidFill>
              </a:rPr>
              <a:t> EU není základní definice, ale členské státy se shodují na 3 bodech (o účelu, sociálnímu bydlení, o potřebnosti) 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endParaRPr 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734467"/>
            <a:ext cx="8534400" cy="1507067"/>
          </a:xfrm>
        </p:spPr>
        <p:txBody>
          <a:bodyPr/>
          <a:lstStyle/>
          <a:p>
            <a:r>
              <a:rPr lang="cs-CZ" dirty="0" smtClean="0"/>
              <a:t>Vývoj bytové politiky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119200"/>
            <a:ext cx="8534400" cy="3615267"/>
          </a:xfrm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R</a:t>
            </a:r>
            <a:r>
              <a:rPr lang="cs-CZ" sz="2400" dirty="0" err="1" smtClean="0">
                <a:solidFill>
                  <a:schemeClr val="bg1"/>
                </a:solidFill>
              </a:rPr>
              <a:t>uoppila</a:t>
            </a:r>
            <a:r>
              <a:rPr lang="cs-CZ" sz="2400" dirty="0" smtClean="0">
                <a:solidFill>
                  <a:schemeClr val="bg1"/>
                </a:solidFill>
              </a:rPr>
              <a:t> dělí vývoj socialistických států dle jejich přístupu k bytové politice na dvě fáze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I. fáze od konce II. sv. války do 50. let 20. století </a:t>
            </a:r>
          </a:p>
          <a:p>
            <a:pPr lvl="2"/>
            <a:r>
              <a:rPr lang="cs-CZ" sz="1800" dirty="0">
                <a:solidFill>
                  <a:schemeClr val="bg1"/>
                </a:solidFill>
              </a:rPr>
              <a:t>r</a:t>
            </a:r>
            <a:r>
              <a:rPr lang="cs-CZ" sz="1800" dirty="0" smtClean="0">
                <a:solidFill>
                  <a:schemeClr val="bg1"/>
                </a:solidFill>
              </a:rPr>
              <a:t>edistribuce </a:t>
            </a:r>
            <a:r>
              <a:rPr lang="cs-CZ" sz="1800" dirty="0">
                <a:solidFill>
                  <a:schemeClr val="bg1"/>
                </a:solidFill>
              </a:rPr>
              <a:t>bytů (elita) </a:t>
            </a:r>
          </a:p>
          <a:p>
            <a:pPr lvl="2"/>
            <a:r>
              <a:rPr lang="cs-CZ" sz="1800" dirty="0">
                <a:solidFill>
                  <a:schemeClr val="bg1"/>
                </a:solidFill>
              </a:rPr>
              <a:t>s</a:t>
            </a:r>
            <a:r>
              <a:rPr lang="cs-CZ" sz="1800" dirty="0" smtClean="0">
                <a:solidFill>
                  <a:schemeClr val="bg1"/>
                </a:solidFill>
              </a:rPr>
              <a:t>tavba </a:t>
            </a:r>
            <a:r>
              <a:rPr lang="cs-CZ" sz="1800" dirty="0">
                <a:solidFill>
                  <a:schemeClr val="bg1"/>
                </a:solidFill>
              </a:rPr>
              <a:t>nového státního nájemního bydlení </a:t>
            </a:r>
          </a:p>
          <a:p>
            <a:pPr lvl="2"/>
            <a:r>
              <a:rPr lang="cs-CZ" sz="1800" dirty="0">
                <a:solidFill>
                  <a:schemeClr val="bg1"/>
                </a:solidFill>
              </a:rPr>
              <a:t>s</a:t>
            </a:r>
            <a:r>
              <a:rPr lang="cs-CZ" sz="1800" dirty="0" smtClean="0">
                <a:solidFill>
                  <a:schemeClr val="bg1"/>
                </a:solidFill>
              </a:rPr>
              <a:t>tavba </a:t>
            </a:r>
            <a:r>
              <a:rPr lang="cs-CZ" sz="1800" dirty="0">
                <a:solidFill>
                  <a:schemeClr val="bg1"/>
                </a:solidFill>
              </a:rPr>
              <a:t>rodinných domů svépomocí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II. fáze od 60. let a </a:t>
            </a:r>
            <a:r>
              <a:rPr lang="cs-CZ" sz="2000" dirty="0" smtClean="0">
                <a:solidFill>
                  <a:schemeClr val="bg1"/>
                </a:solidFill>
              </a:rPr>
              <a:t>dále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v ČR </a:t>
            </a:r>
            <a:r>
              <a:rPr lang="cs-CZ" sz="2400" dirty="0" smtClean="0">
                <a:solidFill>
                  <a:schemeClr val="bg1"/>
                </a:solidFill>
              </a:rPr>
              <a:t>4 základní druhy bydlení (státní, podnikové, družstevní, individuální) </a:t>
            </a:r>
          </a:p>
        </p:txBody>
      </p:sp>
    </p:spTree>
    <p:extLst>
      <p:ext uri="{BB962C8B-B14F-4D97-AF65-F5344CB8AC3E}">
        <p14:creationId xmlns:p14="http://schemas.microsoft.com/office/powerpoint/2010/main" val="128720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783895"/>
            <a:ext cx="8534400" cy="1507067"/>
          </a:xfrm>
        </p:spPr>
        <p:txBody>
          <a:bodyPr/>
          <a:lstStyle/>
          <a:p>
            <a:r>
              <a:rPr lang="cs-CZ" dirty="0" smtClean="0"/>
              <a:t>Reformy v </a:t>
            </a:r>
            <a:r>
              <a:rPr lang="cs-CZ" dirty="0" err="1" smtClean="0"/>
              <a:t>estonsku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872065"/>
            <a:ext cx="8534400" cy="3615267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o II. sv. válce velké množství staveb nových bytů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velká sídliště státních nájemních bytů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nízká výše nájmů 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1940-1950 privatizace bytů </a:t>
            </a:r>
          </a:p>
          <a:p>
            <a:r>
              <a:rPr lang="cs-CZ" sz="2400" dirty="0">
                <a:solidFill>
                  <a:schemeClr val="bg1"/>
                </a:solidFill>
              </a:rPr>
              <a:t>vznik bytových sdružení 1991 (65% obyvatel Estonska žije v takovém bydlení)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bytové </a:t>
            </a:r>
            <a:r>
              <a:rPr lang="cs-CZ" sz="2400" dirty="0">
                <a:solidFill>
                  <a:schemeClr val="bg1"/>
                </a:solidFill>
              </a:rPr>
              <a:t>sdružení může mít několik jednotek, ale i několik tisíc jednotek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10 100 různých sdružení v Estonsku 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centrálně regulovaná výše nájmu zrušena v roce </a:t>
            </a:r>
            <a:r>
              <a:rPr lang="cs-CZ" sz="2400" dirty="0" smtClean="0">
                <a:solidFill>
                  <a:schemeClr val="bg1"/>
                </a:solidFill>
              </a:rPr>
              <a:t>1992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2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728632"/>
            <a:ext cx="8534400" cy="1507067"/>
          </a:xfrm>
        </p:spPr>
        <p:txBody>
          <a:bodyPr/>
          <a:lstStyle/>
          <a:p>
            <a:r>
              <a:rPr lang="cs-CZ" dirty="0" smtClean="0"/>
              <a:t>Reforma v české republice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21920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</a:t>
            </a:r>
            <a:r>
              <a:rPr lang="cs-CZ" sz="2800" dirty="0" smtClean="0">
                <a:solidFill>
                  <a:schemeClr val="bg1"/>
                </a:solidFill>
              </a:rPr>
              <a:t>pecifikace bytové politiky -&gt; </a:t>
            </a:r>
            <a:r>
              <a:rPr lang="cs-CZ" sz="2800" b="1" dirty="0" smtClean="0">
                <a:solidFill>
                  <a:schemeClr val="bg1"/>
                </a:solidFill>
              </a:rPr>
              <a:t>12. říjen 2015 </a:t>
            </a:r>
            <a:r>
              <a:rPr lang="cs-CZ" sz="2800" dirty="0" smtClean="0">
                <a:solidFill>
                  <a:schemeClr val="bg1"/>
                </a:solidFill>
              </a:rPr>
              <a:t>zákon o sociálním bydlení -&gt; vládou prošel </a:t>
            </a:r>
            <a:r>
              <a:rPr lang="cs-CZ" sz="2800" b="1" dirty="0" smtClean="0">
                <a:solidFill>
                  <a:schemeClr val="bg1"/>
                </a:solidFill>
              </a:rPr>
              <a:t>8. března 2017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cs-CZ" sz="2800" dirty="0" smtClean="0">
                <a:solidFill>
                  <a:schemeClr val="bg1"/>
                </a:solidFill>
              </a:rPr>
              <a:t> poslaneckou sněmovnou </a:t>
            </a:r>
            <a:r>
              <a:rPr lang="cs-CZ" sz="2800" b="1" dirty="0" smtClean="0">
                <a:solidFill>
                  <a:schemeClr val="bg1"/>
                </a:solidFill>
              </a:rPr>
              <a:t>neprošel</a:t>
            </a:r>
            <a:r>
              <a:rPr lang="cs-CZ" sz="2800" dirty="0" smtClean="0">
                <a:solidFill>
                  <a:schemeClr val="bg1"/>
                </a:solidFill>
              </a:rPr>
              <a:t> (konec volebního období) </a:t>
            </a:r>
          </a:p>
          <a:p>
            <a:r>
              <a:rPr lang="cs-CZ" sz="2800" dirty="0">
                <a:solidFill>
                  <a:schemeClr val="bg1"/>
                </a:solidFill>
              </a:rPr>
              <a:t>k</a:t>
            </a:r>
            <a:r>
              <a:rPr lang="cs-CZ" sz="2800" dirty="0" smtClean="0">
                <a:solidFill>
                  <a:schemeClr val="bg1"/>
                </a:solidFill>
              </a:rPr>
              <a:t>oncepce sociálního bydlení 2015-2025 (MPSV)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pecifikované cílové skupiny</a:t>
            </a:r>
          </a:p>
          <a:p>
            <a:pPr lvl="1"/>
            <a:r>
              <a:rPr lang="cs-CZ" sz="2400" dirty="0" smtClean="0">
                <a:solidFill>
                  <a:schemeClr val="bg1"/>
                </a:solidFill>
              </a:rPr>
              <a:t>dle EU </a:t>
            </a:r>
          </a:p>
          <a:p>
            <a:pPr lvl="1"/>
            <a:endParaRPr lang="cs-CZ" sz="22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511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178854"/>
            <a:ext cx="8534400" cy="1507067"/>
          </a:xfrm>
        </p:spPr>
        <p:txBody>
          <a:bodyPr/>
          <a:lstStyle/>
          <a:p>
            <a:r>
              <a:rPr lang="cs-CZ" dirty="0" smtClean="0"/>
              <a:t>Financování sociálního bydlení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1130644"/>
            <a:ext cx="10338015" cy="3615267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</a:t>
            </a:r>
            <a:r>
              <a:rPr lang="cs-CZ" sz="2400" dirty="0" smtClean="0">
                <a:solidFill>
                  <a:schemeClr val="bg1"/>
                </a:solidFill>
              </a:rPr>
              <a:t>inancují jej obce prostřednictvím </a:t>
            </a:r>
            <a:r>
              <a:rPr lang="cs-CZ" sz="2400" b="1" dirty="0" smtClean="0">
                <a:solidFill>
                  <a:schemeClr val="bg1"/>
                </a:solidFill>
              </a:rPr>
              <a:t>převodů</a:t>
            </a:r>
            <a:r>
              <a:rPr lang="cs-CZ" sz="2400" dirty="0" smtClean="0">
                <a:solidFill>
                  <a:schemeClr val="bg1"/>
                </a:solidFill>
              </a:rPr>
              <a:t> od ústřední vlády nebo prostřednictvím </a:t>
            </a:r>
            <a:r>
              <a:rPr lang="cs-CZ" sz="2400" b="1" dirty="0" smtClean="0">
                <a:solidFill>
                  <a:schemeClr val="bg1"/>
                </a:solidFill>
              </a:rPr>
              <a:t>grantů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KredEx</a:t>
            </a:r>
            <a:r>
              <a:rPr lang="cs-CZ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2006 </a:t>
            </a:r>
          </a:p>
          <a:p>
            <a:pPr lvl="1"/>
            <a:r>
              <a:rPr lang="cs-CZ" sz="2200" b="1" dirty="0" smtClean="0">
                <a:solidFill>
                  <a:schemeClr val="bg1"/>
                </a:solidFill>
              </a:rPr>
              <a:t>81</a:t>
            </a:r>
            <a:r>
              <a:rPr lang="cs-CZ" sz="2200" b="1" dirty="0">
                <a:solidFill>
                  <a:schemeClr val="bg1"/>
                </a:solidFill>
              </a:rPr>
              <a:t>% </a:t>
            </a:r>
            <a:r>
              <a:rPr lang="cs-CZ" sz="2200" dirty="0">
                <a:solidFill>
                  <a:schemeClr val="bg1"/>
                </a:solidFill>
              </a:rPr>
              <a:t>prostředků z rozpočtů </a:t>
            </a:r>
            <a:r>
              <a:rPr lang="cs-CZ" sz="2200" b="1" dirty="0">
                <a:solidFill>
                  <a:schemeClr val="bg1"/>
                </a:solidFill>
              </a:rPr>
              <a:t>územních samosprávních celků</a:t>
            </a:r>
          </a:p>
          <a:p>
            <a:pPr lvl="1"/>
            <a:r>
              <a:rPr lang="cs-CZ" sz="2000" b="1" dirty="0">
                <a:solidFill>
                  <a:schemeClr val="bg1"/>
                </a:solidFill>
              </a:rPr>
              <a:t>18% z vlastních zdrojů </a:t>
            </a:r>
            <a:r>
              <a:rPr lang="cs-CZ" sz="2000" b="1" dirty="0" err="1">
                <a:solidFill>
                  <a:schemeClr val="bg1"/>
                </a:solidFill>
              </a:rPr>
              <a:t>příjmců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sz="2000" b="1" dirty="0">
                <a:solidFill>
                  <a:schemeClr val="bg1"/>
                </a:solidFill>
              </a:rPr>
              <a:t>1% ze státního rozpočtu </a:t>
            </a:r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tát navíc přiděluje příspěvky na bydlení </a:t>
            </a:r>
            <a:r>
              <a:rPr lang="cs-CZ" sz="2400" dirty="0" err="1" smtClean="0">
                <a:solidFill>
                  <a:schemeClr val="bg1"/>
                </a:solidFill>
              </a:rPr>
              <a:t>nazaměstnaným</a:t>
            </a:r>
            <a:r>
              <a:rPr lang="cs-CZ" sz="2400" dirty="0" smtClean="0">
                <a:solidFill>
                  <a:schemeClr val="bg1"/>
                </a:solidFill>
              </a:rPr>
              <a:t> lidem a rodinám s mnoha dětmi </a:t>
            </a:r>
          </a:p>
          <a:p>
            <a:r>
              <a:rPr lang="cs-CZ" sz="2400" dirty="0">
                <a:solidFill>
                  <a:schemeClr val="bg1"/>
                </a:solidFill>
              </a:rPr>
              <a:t>l</a:t>
            </a:r>
            <a:r>
              <a:rPr lang="cs-CZ" sz="2400" dirty="0" smtClean="0">
                <a:solidFill>
                  <a:schemeClr val="bg1"/>
                </a:solidFill>
              </a:rPr>
              <a:t>idé s extrémně nízkými příjmy mohou získat příspěvky na platbu služeb jako vodu nebo elektřinu </a:t>
            </a:r>
          </a:p>
        </p:txBody>
      </p:sp>
    </p:spTree>
    <p:extLst>
      <p:ext uri="{BB962C8B-B14F-4D97-AF65-F5344CB8AC3E}">
        <p14:creationId xmlns:p14="http://schemas.microsoft.com/office/powerpoint/2010/main" val="838473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402" y="5694109"/>
            <a:ext cx="11544371" cy="150706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Vývoj </a:t>
            </a:r>
            <a:r>
              <a:rPr lang="cs-CZ" sz="2400" dirty="0" smtClean="0"/>
              <a:t>na objemu sociální bydlení jako procento HDP podle zemí EU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44" y="0"/>
            <a:ext cx="9262124" cy="6095133"/>
          </a:xfrm>
        </p:spPr>
      </p:pic>
    </p:spTree>
    <p:extLst>
      <p:ext uri="{BB962C8B-B14F-4D97-AF65-F5344CB8AC3E}">
        <p14:creationId xmlns:p14="http://schemas.microsoft.com/office/powerpoint/2010/main" val="793235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973</TotalTime>
  <Words>2124</Words>
  <Application>Microsoft Macintosh PowerPoint</Application>
  <PresentationFormat>Širokoúhlá obrazovka</PresentationFormat>
  <Paragraphs>152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Mangal</vt:lpstr>
      <vt:lpstr>Wingdings 3</vt:lpstr>
      <vt:lpstr>Řez</vt:lpstr>
      <vt:lpstr>Estonsko</vt:lpstr>
      <vt:lpstr>Obsah </vt:lpstr>
      <vt:lpstr>Historie </vt:lpstr>
      <vt:lpstr>Sociální stát </vt:lpstr>
      <vt:lpstr>Vývoj bytové politiky </vt:lpstr>
      <vt:lpstr>Reformy v estonsku </vt:lpstr>
      <vt:lpstr>Reforma v české republice </vt:lpstr>
      <vt:lpstr>Financování sociálního bydlení </vt:lpstr>
      <vt:lpstr>Vývoj na objemu sociální bydlení jako procento HDP podle zemí EU</vt:lpstr>
      <vt:lpstr>Kdo sociální bydlení poskytuje?</vt:lpstr>
      <vt:lpstr>Kdo sociální bydlení využívá? </vt:lpstr>
      <vt:lpstr>Realizované projekty v čr </vt:lpstr>
      <vt:lpstr>Realizované projekty v estonsku </vt:lpstr>
      <vt:lpstr>Dotační programy </vt:lpstr>
      <vt:lpstr>Operační program zaměstnanost </vt:lpstr>
      <vt:lpstr>Komparace </vt:lpstr>
      <vt:lpstr>Prezentace aplikace PowerPoint</vt:lpstr>
      <vt:lpstr>Děkuji za pozornost </vt:lpstr>
      <vt:lpstr>Zdroje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Estonsko</dc:title>
  <dc:creator>Diana Pavlusíková</dc:creator>
  <cp:lastModifiedBy>Diana Pavlusíková</cp:lastModifiedBy>
  <cp:revision>36</cp:revision>
  <dcterms:created xsi:type="dcterms:W3CDTF">2019-04-23T06:15:54Z</dcterms:created>
  <dcterms:modified xsi:type="dcterms:W3CDTF">2019-04-24T19:59:36Z</dcterms:modified>
</cp:coreProperties>
</file>