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3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5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Výdaje na školství Irsko 2018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484-4B67-ACF5-7E36FF59280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484-4B67-ACF5-7E36FF59280B}"/>
              </c:ext>
            </c:extLst>
          </c:dPt>
          <c:dLbls>
            <c:dLbl>
              <c:idx val="0"/>
              <c:layout>
                <c:manualLayout>
                  <c:x val="0.19170595315712924"/>
                  <c:y val="-6.75872811448801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" lastClr="FFFFFF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33AE4C6-405D-4AB6-8DF4-83D1064568E5}" type="PERCENTAGE">
                      <a:rPr lang="en-US">
                        <a:ln>
                          <a:noFill/>
                        </a:ln>
                        <a:solidFill>
                          <a:schemeClr val="bg1"/>
                        </a:solidFill>
                      </a:rPr>
                      <a:pPr>
                        <a:defRPr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" lastClr="FFFFFF"/>
                          </a:solidFill>
                        </a:defRPr>
                      </a:pPr>
                      <a:t>[PERCENTAGE]</a:t>
                    </a:fld>
                    <a:endParaRPr lang="cs-CZ"/>
                  </a:p>
                </c:rich>
              </c:tx>
              <c:spPr>
                <a:solidFill>
                  <a:schemeClr val="accent6"/>
                </a:solidFill>
                <a:ln>
                  <a:solidFill>
                    <a:schemeClr val="accent6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ln>
                        <a:solidFill>
                          <a:schemeClr val="tx1"/>
                        </a:solidFill>
                      </a:ln>
                      <a:solidFill>
                        <a:sysClr val="window" lastClr="FFFF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484-4B67-ACF5-7E36FF59280B}"/>
                </c:ext>
              </c:extLst>
            </c:dLbl>
            <c:dLbl>
              <c:idx val="1"/>
              <c:layout>
                <c:manualLayout>
                  <c:x val="-4.4440981335666416E-2"/>
                  <c:y val="3.4456942882139734E-2"/>
                </c:manualLayout>
              </c:layout>
              <c:spPr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84-4B67-ACF5-7E36FF59280B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Ostatní</c:v>
                </c:pt>
                <c:pt idx="1">
                  <c:v>Vš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85600000000</c:v>
                </c:pt>
                <c:pt idx="1">
                  <c:v>1640000000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84-4B67-ACF5-7E36FF59280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Výdaje na školství ČR 2018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216-4AB3-82EB-BB31D98EDB7D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216-4AB3-82EB-BB31D98EDB7D}"/>
              </c:ext>
            </c:extLst>
          </c:dPt>
          <c:dLbls>
            <c:dLbl>
              <c:idx val="0"/>
              <c:layout>
                <c:manualLayout>
                  <c:x val="1.3196084864391951E-2"/>
                  <c:y val="-5.177696537932758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75,4%</a:t>
                    </a:r>
                    <a:endParaRPr lang="en-US">
                      <a:ln>
                        <a:noFill/>
                      </a:ln>
                      <a:solidFill>
                        <a:sysClr val="window" lastClr="FFFFFF">
                          <a:alpha val="0"/>
                        </a:sysClr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6-4AB3-82EB-BB31D98EDB7D}"/>
                </c:ext>
              </c:extLst>
            </c:dLbl>
            <c:dLbl>
              <c:idx val="1"/>
              <c:layout>
                <c:manualLayout>
                  <c:x val="3.3792650918635172E-4"/>
                  <c:y val="3.193600799900012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/>
                      <a:t>24,6%</a:t>
                    </a:r>
                    <a:endParaRPr lang="en-US">
                      <a:solidFill>
                        <a:schemeClr val="accent5"/>
                      </a:solidFill>
                    </a:endParaRPr>
                  </a:p>
                </c:rich>
              </c:tx>
              <c:spPr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6-4AB3-82EB-BB31D98EDB7D}"/>
                </c:ext>
              </c:extLst>
            </c:dLbl>
            <c:spPr>
              <a:solidFill>
                <a:schemeClr val="accent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Ostatní </c:v>
                </c:pt>
                <c:pt idx="1">
                  <c:v>VŠ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132748147363</c:v>
                </c:pt>
                <c:pt idx="1">
                  <c:v>43363562545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16-4AB3-82EB-BB31D98EDB7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0.46285</cdr:x>
      <cdr:y>0.62114</cdr:y>
    </cdr:from>
    <cdr:to>
      <cdr:x>0.65393</cdr:x>
      <cdr:y>0.69742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2214880" y="2481898"/>
          <a:ext cx="914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400" b="1" dirty="0"/>
            <a:t>10,2 mld.</a:t>
          </a:r>
        </a:p>
      </cdr:txBody>
    </cdr:sp>
  </cdr:relSizeAnchor>
  <cdr:relSizeAnchor xmlns:cdr="http://schemas.openxmlformats.org/drawingml/2006/chartDrawing">
    <cdr:from>
      <cdr:x>0.32166</cdr:x>
      <cdr:y>0.35998</cdr:y>
    </cdr:from>
    <cdr:to>
      <cdr:x>0.5</cdr:x>
      <cdr:y>0.42609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1539240" y="1438395"/>
          <a:ext cx="853440" cy="264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400" b="1" dirty="0"/>
            <a:t>1,65 mld.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01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5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85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94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05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97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8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81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44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65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320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F59071F-DF72-45B0-9BB0-5BFA6F246057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F319F3D-B971-411E-8335-EBE8323D466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99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ducation.ie/en/" TargetMode="External"/><Relationship Id="rId4" Type="http://schemas.openxmlformats.org/officeDocument/2006/relationships/hyperlink" Target="http://www.msmt.cz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ation.ie/en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46446-DE4F-4FF3-936E-514BC0F1A5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Irsko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52E43-C87E-4483-A282-239A39A214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Systém VŠ vzdělávání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C8271EF-F94D-4F7C-A5D0-6AE46A340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cs-CZ" dirty="0"/>
              <a:t>Autoři: Tereza Pokorná, Aneta Hamelová, Martin Kutlak, David Štencel</a:t>
            </a:r>
          </a:p>
        </p:txBody>
      </p:sp>
      <p:pic>
        <p:nvPicPr>
          <p:cNvPr id="5" name="Picture 2" descr="VÃ½sledek obrÃ¡zku pro irsko symboly">
            <a:extLst>
              <a:ext uri="{FF2B5EF4-FFF2-40B4-BE49-F238E27FC236}">
                <a16:creationId xmlns:a16="http://schemas.microsoft.com/office/drawing/2014/main" id="{F7B4F499-FF91-4E50-8EFA-C706D0ED0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319" y="378821"/>
            <a:ext cx="3769306" cy="488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22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F38BC-CDB8-4EBA-BC9B-A067700C3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vzdělávání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42676-D6BD-4BE6-9AD4-216E9DC32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Primární vzdělávání</a:t>
            </a:r>
          </a:p>
          <a:p>
            <a:pPr lvl="1"/>
            <a:r>
              <a:rPr lang="cs-CZ" dirty="0"/>
              <a:t>Předškloní vzdělávání</a:t>
            </a:r>
          </a:p>
          <a:p>
            <a:pPr lvl="1"/>
            <a:r>
              <a:rPr lang="cs-CZ" dirty="0"/>
              <a:t>Základní školy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Sekundární vzdělávání</a:t>
            </a:r>
          </a:p>
          <a:p>
            <a:pPr lvl="1"/>
            <a:r>
              <a:rPr lang="cs-CZ" dirty="0"/>
              <a:t>A) junior cycle – tříletý (12-15 let)</a:t>
            </a:r>
          </a:p>
          <a:p>
            <a:pPr lvl="1"/>
            <a:r>
              <a:rPr lang="cs-CZ" dirty="0"/>
              <a:t>B) senior cycle – dvouletý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Terciární vzdělávání</a:t>
            </a:r>
          </a:p>
          <a:p>
            <a:pPr lvl="1"/>
            <a:r>
              <a:rPr lang="cs-CZ" dirty="0"/>
              <a:t>Univerzitní</a:t>
            </a:r>
          </a:p>
          <a:p>
            <a:pPr lvl="1"/>
            <a:r>
              <a:rPr lang="cs-CZ" dirty="0"/>
              <a:t>Neuniverzitní </a:t>
            </a:r>
          </a:p>
        </p:txBody>
      </p:sp>
    </p:spTree>
    <p:extLst>
      <p:ext uri="{BB962C8B-B14F-4D97-AF65-F5344CB8AC3E}">
        <p14:creationId xmlns:p14="http://schemas.microsoft.com/office/powerpoint/2010/main" val="12155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848AC-D117-4443-8601-39C2A5790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Vysokoškolské vzdělávání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5E5C1-DCEB-42B2-81A1-A3694DB2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Vysokoškolské vzdělání je téměř výhradně financováno ze státních zdrojů prostřednictvím univerzitního sektoru, technologického sektoru a pedagogických škol.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Univerzitní</a:t>
            </a:r>
          </a:p>
          <a:p>
            <a:pPr marL="0" indent="0">
              <a:buNone/>
            </a:pPr>
            <a:r>
              <a:rPr lang="cs-CZ" dirty="0"/>
              <a:t> - 7 univerzit poskytující bakalářské a magisterské vzdělání - Trinity College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Neuniverzitní </a:t>
            </a:r>
          </a:p>
          <a:p>
            <a:pPr marL="0" indent="0">
              <a:buNone/>
            </a:pPr>
            <a:r>
              <a:rPr lang="cs-CZ" dirty="0"/>
              <a:t> - 14 technologických institutů</a:t>
            </a:r>
          </a:p>
        </p:txBody>
      </p:sp>
    </p:spTree>
    <p:extLst>
      <p:ext uri="{BB962C8B-B14F-4D97-AF65-F5344CB8AC3E}">
        <p14:creationId xmlns:p14="http://schemas.microsoft.com/office/powerpoint/2010/main" val="265970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FB44C-1500-4B61-A2C1-B9A45958C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728" y="365125"/>
            <a:ext cx="11207692" cy="1325563"/>
          </a:xfrm>
        </p:spPr>
        <p:txBody>
          <a:bodyPr>
            <a:normAutofit/>
          </a:bodyPr>
          <a:lstStyle/>
          <a:p>
            <a:r>
              <a:rPr lang="cs-CZ" sz="2800" b="1" dirty="0"/>
              <a:t>Míra nezaměstnanosti dle úrovně vzdělání osob ve věku 25-64 let pro rok 2014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25CEAD9-111E-4044-B07A-C29423E007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595937"/>
              </p:ext>
            </p:extLst>
          </p:nvPr>
        </p:nvGraphicFramePr>
        <p:xfrm>
          <a:off x="875251" y="1808847"/>
          <a:ext cx="10044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68000">
                  <a:extLst>
                    <a:ext uri="{9D8B030D-6E8A-4147-A177-3AD203B41FA5}">
                      <a16:colId xmlns:a16="http://schemas.microsoft.com/office/drawing/2014/main" val="1162822153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3548062414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747508397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7501491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Nejvyšší dosažené vzdělání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Irsko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Česká republika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 OECD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278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Bellow upper secondary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18,7 %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20,7 %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12,8 %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15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Upper secondary and post-secondary (non-tertiary)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11,9 %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5,4 %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7,7 %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915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Tertiary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6,1 %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2,6 %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5,1 %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7271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F98D4F6-70A5-4DEB-A60C-13FA169872BF}"/>
              </a:ext>
            </a:extLst>
          </p:cNvPr>
          <p:cNvSpPr txBox="1"/>
          <p:nvPr/>
        </p:nvSpPr>
        <p:spPr>
          <a:xfrm>
            <a:off x="791361" y="3292207"/>
            <a:ext cx="802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Zdroj: vlastní zpracování na základě dat OECD dostupné z: http://www.oecd.org/education/education-at-a-glance-2015.htm</a:t>
            </a:r>
          </a:p>
        </p:txBody>
      </p:sp>
    </p:spTree>
    <p:extLst>
      <p:ext uri="{BB962C8B-B14F-4D97-AF65-F5344CB8AC3E}">
        <p14:creationId xmlns:p14="http://schemas.microsoft.com/office/powerpoint/2010/main" val="3215190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- 9 soukromých škol</a:t>
            </a:r>
          </a:p>
          <a:p>
            <a:endParaRPr lang="cs-CZ" dirty="0"/>
          </a:p>
          <a:p>
            <a:r>
              <a:rPr lang="cs-CZ" dirty="0"/>
              <a:t>- financují se samy (školné)</a:t>
            </a:r>
          </a:p>
          <a:p>
            <a:endParaRPr lang="cs-CZ" dirty="0"/>
          </a:p>
          <a:p>
            <a:r>
              <a:rPr lang="cs-CZ" dirty="0"/>
              <a:t>- roční poplatky za studium různé – 7 000 EUR – 24 000 EUR</a:t>
            </a:r>
          </a:p>
        </p:txBody>
      </p:sp>
    </p:spTree>
    <p:extLst>
      <p:ext uri="{BB962C8B-B14F-4D97-AF65-F5344CB8AC3E}">
        <p14:creationId xmlns:p14="http://schemas.microsoft.com/office/powerpoint/2010/main" val="586044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8130" y="292864"/>
            <a:ext cx="10058400" cy="1450757"/>
          </a:xfrm>
        </p:spPr>
        <p:txBody>
          <a:bodyPr/>
          <a:lstStyle/>
          <a:p>
            <a:r>
              <a:rPr lang="cs-CZ" dirty="0"/>
              <a:t>Financování VŠ v porovnání s ČR</a:t>
            </a: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1429598424"/>
              </p:ext>
            </p:extLst>
          </p:nvPr>
        </p:nvGraphicFramePr>
        <p:xfrm>
          <a:off x="894845" y="1828800"/>
          <a:ext cx="4364776" cy="361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Zástupný symbol pro obsah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64095"/>
              </p:ext>
            </p:extLst>
          </p:nvPr>
        </p:nvGraphicFramePr>
        <p:xfrm>
          <a:off x="6281801" y="1828800"/>
          <a:ext cx="4363200" cy="361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7204782" y="3323700"/>
            <a:ext cx="880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43,7 mld.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378449" y="4035990"/>
            <a:ext cx="971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132,7 mld.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98131" y="5523196"/>
            <a:ext cx="10058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Vlastní zpracování na základě údajů ze stránek Ministerstva školství, mládeže a tělovýchovy </a:t>
            </a:r>
            <a:r>
              <a:rPr lang="cs-CZ" sz="1200" dirty="0">
                <a:hlinkClick r:id="rId4"/>
              </a:rPr>
              <a:t>http://www.msmt.cz/</a:t>
            </a:r>
            <a:r>
              <a:rPr lang="cs-CZ" sz="1200" dirty="0"/>
              <a:t> a </a:t>
            </a:r>
            <a:r>
              <a:rPr lang="en-US" sz="1200" dirty="0"/>
              <a:t>Department of Education and Skills</a:t>
            </a:r>
            <a:r>
              <a:rPr lang="cs-CZ" sz="1200" dirty="0"/>
              <a:t> </a:t>
            </a:r>
            <a:r>
              <a:rPr lang="cs-CZ" sz="1200" dirty="0">
                <a:hlinkClick r:id="rId5"/>
              </a:rPr>
              <a:t>https://www.education.ie/en/</a:t>
            </a:r>
            <a:r>
              <a:rPr lang="cs-CZ" sz="1200" dirty="0"/>
              <a:t>)</a:t>
            </a:r>
            <a:endParaRPr lang="en-US" sz="1200" dirty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023004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Stipendia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- stipendia pro zahraniční studenty</a:t>
            </a:r>
          </a:p>
          <a:p>
            <a:endParaRPr lang="cs-CZ" dirty="0"/>
          </a:p>
          <a:p>
            <a:r>
              <a:rPr lang="cs-CZ" dirty="0"/>
              <a:t>- stipendium na </a:t>
            </a:r>
            <a:r>
              <a:rPr lang="cs-CZ" dirty="0" err="1"/>
              <a:t>erasmus</a:t>
            </a:r>
            <a:r>
              <a:rPr lang="cs-CZ" dirty="0"/>
              <a:t> +- 500 eur/měsíčně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573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CED6F-FB9A-42CD-AC4F-87445E55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0F1874D-6DF0-4634-9B32-FCC87F017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4022725"/>
          </a:xfrm>
        </p:spPr>
        <p:txBody>
          <a:bodyPr>
            <a:normAutofit/>
          </a:bodyPr>
          <a:lstStyle/>
          <a:p>
            <a:pPr algn="ctr"/>
            <a:endParaRPr lang="cs-CZ" sz="4400" dirty="0"/>
          </a:p>
          <a:p>
            <a:pPr algn="ctr"/>
            <a:r>
              <a:rPr lang="cs-CZ" sz="4400" dirty="0"/>
              <a:t>Děkujeme za pozornost </a:t>
            </a:r>
          </a:p>
          <a:p>
            <a:pPr algn="ctr"/>
            <a:r>
              <a:rPr lang="cs-CZ" sz="4400" dirty="0">
                <a:sym typeface="Wingdings" panose="05000000000000000000" pitchFamily="2" charset="2"/>
              </a:rPr>
              <a:t> 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973636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4D7EE-1EF8-4AEC-A13D-9BD28A45B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8C796-42A3-4F4A-829E-C04A6D6EC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i="1" dirty="0"/>
              <a:t>OECD Education at a Glance 2015: Ireland</a:t>
            </a:r>
            <a:r>
              <a:rPr lang="en-US" dirty="0"/>
              <a:t> [online]. In: . 2015, s. 5 [cit. 2019-04-08]. </a:t>
            </a:r>
            <a:r>
              <a:rPr lang="en-US" dirty="0" err="1"/>
              <a:t>Dostupné</a:t>
            </a:r>
            <a:r>
              <a:rPr lang="en-US" dirty="0"/>
              <a:t> z: https://read.oecd-ilibrary.org/education/education-at-a-glance-2015/ireland_eag-2015-62-en#page1</a:t>
            </a:r>
            <a:endParaRPr lang="cs-CZ" dirty="0"/>
          </a:p>
          <a:p>
            <a:r>
              <a:rPr lang="en-US" i="1" dirty="0"/>
              <a:t>OECD Education at a Glance 2015: Czech republic</a:t>
            </a:r>
            <a:r>
              <a:rPr lang="en-US" dirty="0"/>
              <a:t> [online]. In: . 2015, s. 6 [cit. 2019-04-08]. </a:t>
            </a:r>
            <a:r>
              <a:rPr lang="en-US" dirty="0" err="1"/>
              <a:t>Dostupné</a:t>
            </a:r>
            <a:r>
              <a:rPr lang="en-US" dirty="0"/>
              <a:t> z: https://read.oecd-ilibrary.org/education/education-at-a-glance-2015/czech-republic_eag-2015-51-en#page1</a:t>
            </a:r>
            <a:endParaRPr lang="cs-CZ" dirty="0"/>
          </a:p>
          <a:p>
            <a:r>
              <a:rPr lang="cs-CZ" dirty="0"/>
              <a:t>TRÚCHLA, Romana. </a:t>
            </a:r>
            <a:r>
              <a:rPr lang="cs-CZ" i="1" dirty="0"/>
              <a:t>Irský školský systém v komparaci se školským systémem České republiky</a:t>
            </a:r>
            <a:r>
              <a:rPr lang="cs-CZ" dirty="0"/>
              <a:t> [online]. Zlín, 2011 [cit. 2019-04-08]. Dostupné z: https://digilib.k.utb.cz/bitstream/handle/10563/17363/tr%C3%BAchla_2011_bp.pdf?sequence=1&amp;isAllowed=y. Bakalářská práce. Univerzita Tomáše Bati ve Zlíně. Vedoucí práce Doc. PhDr. Jarmila Novotná, CSc.</a:t>
            </a:r>
          </a:p>
          <a:p>
            <a:r>
              <a:rPr lang="cs-CZ" i="1" dirty="0"/>
              <a:t>Národní informační centrum pro mládež</a:t>
            </a:r>
            <a:r>
              <a:rPr lang="cs-CZ" dirty="0"/>
              <a:t> [online]. 2018 [cit. 2019-04-08]. Dostupné z: http://www.nicm.cz/irsky-vzdelavaci-system</a:t>
            </a:r>
          </a:p>
          <a:p>
            <a:r>
              <a:rPr lang="cs-CZ" dirty="0"/>
              <a:t>MŠMT ČR. </a:t>
            </a:r>
            <a:r>
              <a:rPr lang="cs-CZ" i="1" dirty="0"/>
              <a:t>MŠMT ČR</a:t>
            </a:r>
            <a:r>
              <a:rPr lang="cs-CZ" dirty="0"/>
              <a:t> [online]. Copyright ©2013 [cit. 10.04.2019]. Dostupné z: </a:t>
            </a:r>
            <a:r>
              <a:rPr lang="cs-CZ" dirty="0">
                <a:hlinkClick r:id="rId2"/>
              </a:rPr>
              <a:t>http://www.msmt.cz/</a:t>
            </a:r>
            <a:endParaRPr lang="cs-CZ" dirty="0"/>
          </a:p>
          <a:p>
            <a:r>
              <a:rPr lang="en-US" i="1" dirty="0"/>
              <a:t>Department of Education and Skills. </a:t>
            </a:r>
            <a:r>
              <a:rPr lang="en-US" dirty="0"/>
              <a:t>[online]. </a:t>
            </a:r>
            <a:r>
              <a:rPr lang="en-US" dirty="0" err="1"/>
              <a:t>Dostupné</a:t>
            </a:r>
            <a:r>
              <a:rPr lang="en-US" dirty="0"/>
              <a:t> z: </a:t>
            </a:r>
            <a:r>
              <a:rPr lang="en-US" dirty="0">
                <a:hlinkClick r:id="rId3"/>
              </a:rPr>
              <a:t>https://www.education.ie/en/</a:t>
            </a:r>
            <a:endParaRPr lang="cs-CZ" dirty="0"/>
          </a:p>
          <a:p>
            <a:endParaRPr lang="cs-CZ" dirty="0"/>
          </a:p>
          <a:p>
            <a:br>
              <a:rPr lang="cs-CZ" dirty="0"/>
            </a:br>
            <a:endParaRPr lang="en-US" dirty="0"/>
          </a:p>
          <a:p>
            <a:br>
              <a:rPr lang="en-US" dirty="0"/>
            </a:br>
            <a:endParaRPr lang="en-US" dirty="0"/>
          </a:p>
          <a:p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0363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511</TotalTime>
  <Words>285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Retrospect</vt:lpstr>
      <vt:lpstr>Irsko</vt:lpstr>
      <vt:lpstr>Hierarchie vzdělávání </vt:lpstr>
      <vt:lpstr>Vysokoškolské vzdělávání</vt:lpstr>
      <vt:lpstr>Míra nezaměstnanosti dle úrovně vzdělání osob ve věku 25-64 let pro rok 2014 </vt:lpstr>
      <vt:lpstr>Soukromé školy</vt:lpstr>
      <vt:lpstr>Financování VŠ v porovnání s ČR</vt:lpstr>
      <vt:lpstr>Stipendia</vt:lpstr>
      <vt:lpstr>PowerPoint Presentation</vt:lpstr>
      <vt:lpstr>Zdroje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VŠ vzdělávání v Irsku</dc:title>
  <dc:creator>Aneta</dc:creator>
  <cp:lastModifiedBy>Aneta</cp:lastModifiedBy>
  <cp:revision>31</cp:revision>
  <dcterms:created xsi:type="dcterms:W3CDTF">2019-04-05T07:04:17Z</dcterms:created>
  <dcterms:modified xsi:type="dcterms:W3CDTF">2019-04-10T19:10:49Z</dcterms:modified>
</cp:coreProperties>
</file>