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70" r:id="rId4"/>
    <p:sldId id="271" r:id="rId5"/>
    <p:sldId id="257" r:id="rId6"/>
    <p:sldId id="272" r:id="rId7"/>
    <p:sldId id="258" r:id="rId8"/>
    <p:sldId id="260" r:id="rId9"/>
    <p:sldId id="265" r:id="rId10"/>
    <p:sldId id="261" r:id="rId11"/>
    <p:sldId id="262" r:id="rId12"/>
    <p:sldId id="263" r:id="rId13"/>
    <p:sldId id="267" r:id="rId14"/>
    <p:sldId id="268" r:id="rId15"/>
    <p:sldId id="273" r:id="rId16"/>
    <p:sldId id="266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2" autoAdjust="0"/>
    <p:restoredTop sz="94660"/>
  </p:normalViewPr>
  <p:slideViewPr>
    <p:cSldViewPr snapToGrid="0">
      <p:cViewPr varScale="1">
        <p:scale>
          <a:sx n="73" d="100"/>
          <a:sy n="73" d="100"/>
        </p:scale>
        <p:origin x="21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E2C72A-4DE1-4A2B-9984-90DC2E1694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C581714-ACFF-4B59-874C-2BF386665C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43EC729-0956-493D-90B1-2A13DCE76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8AB24-809F-4605-A07B-37CBAB6D8C9A}" type="datetimeFigureOut">
              <a:rPr lang="cs-CZ" smtClean="0"/>
              <a:t>15.03.2019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AA203CD-2270-454D-92AE-8334EED06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DAF8330-D2AF-4CF4-8C5E-E065A500E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51D70-8177-49C7-B48B-F1188D2219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5394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4CD567-6410-40C1-86E7-A197AC037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FD91F61-0C68-4FEF-8651-36AC027662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9818A1E-CA35-4E7A-8127-D7089C8D7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8AB24-809F-4605-A07B-37CBAB6D8C9A}" type="datetimeFigureOut">
              <a:rPr lang="cs-CZ" smtClean="0"/>
              <a:t>15.03.2019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65B86FE-BC38-4770-8FA5-0B33FCC69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CCCC89E-FD3E-481E-8996-BAA306472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51D70-8177-49C7-B48B-F1188D2219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6259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76FDBBC-CED8-468E-B846-34858799A4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8F64A9C-2C35-4B95-BCB2-28038DAD85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2071CF3-5C0B-4E78-BC4A-372C8B8CB4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8AB24-809F-4605-A07B-37CBAB6D8C9A}" type="datetimeFigureOut">
              <a:rPr lang="cs-CZ" smtClean="0"/>
              <a:t>15.03.2019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3A22D55-7E93-4CE4-8AEA-AE47DF035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A00B1D7-A750-467A-8D1D-C941B24DF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51D70-8177-49C7-B48B-F1188D2219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7799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CD808B-F372-4B6C-B340-367ACB918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3EC3CA8-0E69-4114-A0B2-BB494CF51F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7F9C19F-33E0-4CC5-BB42-9B7B29909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8AB24-809F-4605-A07B-37CBAB6D8C9A}" type="datetimeFigureOut">
              <a:rPr lang="cs-CZ" smtClean="0"/>
              <a:t>15.03.2019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7A9AA77-707F-4E50-83D1-51DE127D0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E14F346-CDD0-456A-8F76-6C3AD1674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51D70-8177-49C7-B48B-F1188D2219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3709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C901-B3DB-4CCE-888D-1D3689B2A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4541B17-A681-441E-B873-218A65CE6E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61B90AD-C50C-4049-AE83-DA6763DA7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8AB24-809F-4605-A07B-37CBAB6D8C9A}" type="datetimeFigureOut">
              <a:rPr lang="cs-CZ" smtClean="0"/>
              <a:t>15.03.2019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279AB03-D43E-45DE-9F01-E33B5C646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FA69BC7-3FD0-4FC0-A097-BE5157DB9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51D70-8177-49C7-B48B-F1188D2219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601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8FC91E-19B4-4146-9C83-830F6BB62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99A95D-3906-434C-BB8C-0EF59ACD86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57444D52-15E6-44C0-AB43-D10E6F5A3B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ECD7741-AF91-4B59-8932-B90C69A23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8AB24-809F-4605-A07B-37CBAB6D8C9A}" type="datetimeFigureOut">
              <a:rPr lang="cs-CZ" smtClean="0"/>
              <a:t>15.03.2019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822491B-63C4-4D0A-A46D-D2511E46B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D0E5E92-0C8A-420B-9A66-51471EB8F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51D70-8177-49C7-B48B-F1188D2219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5742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95D66C-CD35-4E67-8EF8-0676E43B40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EC0ABA7-23F4-485C-983F-4C78301C99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03B8250-543F-4704-9295-FD97F04DBE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92E00058-8C93-4730-BF98-8783BA183F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EDDD0F98-ACA9-4109-81CE-672A7CE919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C3CEC26-6D24-4E4F-B45B-3315E2E65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8AB24-809F-4605-A07B-37CBAB6D8C9A}" type="datetimeFigureOut">
              <a:rPr lang="cs-CZ" smtClean="0"/>
              <a:t>15.03.2019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64DBF90-033E-4A26-AD12-1E0611C60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8CD52AB-EB17-4D39-93DF-7ED1D07F1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51D70-8177-49C7-B48B-F1188D2219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6672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692007-71EF-4F57-8552-1DE5968C9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89089C7-51E0-49F0-BBB1-5082E4D89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8AB24-809F-4605-A07B-37CBAB6D8C9A}" type="datetimeFigureOut">
              <a:rPr lang="cs-CZ" smtClean="0"/>
              <a:t>15.03.2019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EE0E314-AAFF-49CB-82EC-8F692F83F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ED0556F-B3B8-41CC-9AB9-868BE6CDE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51D70-8177-49C7-B48B-F1188D2219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4035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78A73FD-1804-4738-81FF-7129AC3AC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8AB24-809F-4605-A07B-37CBAB6D8C9A}" type="datetimeFigureOut">
              <a:rPr lang="cs-CZ" smtClean="0"/>
              <a:t>15.03.2019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26A0137-1EC0-4E41-AD0B-500644106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EF5FAAE-8B7C-44F0-A4FF-8E16046E9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51D70-8177-49C7-B48B-F1188D2219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2001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DBACA3-9DEB-4EDB-8C7A-32407BDF77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19722B1-7E4D-4489-9BE9-10B232AD18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4496DB45-1B6D-4098-A7D6-F59DE36EE4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3C50B3E-A025-4D15-934E-95DA05CFD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8AB24-809F-4605-A07B-37CBAB6D8C9A}" type="datetimeFigureOut">
              <a:rPr lang="cs-CZ" smtClean="0"/>
              <a:t>15.03.2019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51FCB87-3971-4CB8-8CDB-AE2FD67D8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C8AAC33-5027-4216-A737-019500418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51D70-8177-49C7-B48B-F1188D2219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7318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498009-6174-4CC3-A3A4-6D278A4EA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EFCD1F9-A459-4D95-855D-9CBCCF924F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97D6FC68-4087-44D0-81FA-87E68EAEC5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8F2277D-7642-402A-B8D7-0293A6A7D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8AB24-809F-4605-A07B-37CBAB6D8C9A}" type="datetimeFigureOut">
              <a:rPr lang="cs-CZ" smtClean="0"/>
              <a:t>15.03.2019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DBD0AFF-9112-4C33-8882-2C72E3829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976A69A-03FC-469B-8F29-DA296FD82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51D70-8177-49C7-B48B-F1188D2219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4300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9172904-7943-48FC-81FB-6E8EF07C85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B79CFC4-3D52-4B51-A913-02FCAA7254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A04F01C-BCAC-4252-A4EA-D7FFFA4086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F8AB24-809F-4605-A07B-37CBAB6D8C9A}" type="datetimeFigureOut">
              <a:rPr lang="cs-CZ" smtClean="0"/>
              <a:t>15.03.2019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40F32CA-34F6-4EF9-804E-02BB9E32FD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7314095-05AB-4762-B0DA-0C8F523E11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51D70-8177-49C7-B48B-F1188D2219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2196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DC31DB-2166-426A-99D8-86713AD7AB2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Pilot study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D2BC105-8486-4FDC-9C3A-7133D083442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ESF: </a:t>
            </a:r>
            <a:r>
              <a:rPr lang="nl-NL" b="1" dirty="0"/>
              <a:t>DXH_MET2</a:t>
            </a:r>
            <a:r>
              <a:rPr lang="nl-NL" dirty="0"/>
              <a:t> Metodologie 2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18845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1E3E7-8AEA-4AB2-96BD-8BBF790841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1"/>
              <a:t>Take stock 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56994A5-D391-4E65-86CD-BE79D49FE3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noProof="1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0594C3C2-B825-4078-AE9C-E8AB4689810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60107"/>
          <a:stretch/>
        </p:blipFill>
        <p:spPr>
          <a:xfrm>
            <a:off x="0" y="2318416"/>
            <a:ext cx="12308200" cy="3879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26887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C12121-8AC7-4E66-B06C-8D9DBA094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Measures</a:t>
            </a:r>
            <a:r>
              <a:rPr lang="cs-CZ" dirty="0"/>
              <a:t>, </a:t>
            </a:r>
            <a:r>
              <a:rPr lang="cs-CZ" dirty="0" err="1"/>
              <a:t>materials</a:t>
            </a:r>
            <a:endParaRPr lang="cs-CZ" dirty="0"/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DB7866D3-E090-443F-997E-3C4D2C44C5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cs-CZ" dirty="0"/>
              <a:t>Full </a:t>
            </a:r>
            <a:r>
              <a:rPr lang="cs-CZ" dirty="0" err="1"/>
              <a:t>version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measures</a:t>
            </a:r>
            <a:r>
              <a:rPr lang="cs-CZ" dirty="0"/>
              <a:t> + 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measures</a:t>
            </a:r>
            <a:endParaRPr lang="cs-CZ" dirty="0"/>
          </a:p>
          <a:p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some</a:t>
            </a:r>
            <a:r>
              <a:rPr lang="cs-CZ" dirty="0"/>
              <a:t> </a:t>
            </a:r>
            <a:r>
              <a:rPr lang="cs-CZ" dirty="0" err="1"/>
              <a:t>stimuli</a:t>
            </a:r>
            <a:r>
              <a:rPr lang="cs-CZ" dirty="0"/>
              <a:t> </a:t>
            </a:r>
            <a:r>
              <a:rPr lang="cs-CZ" dirty="0" err="1"/>
              <a:t>materials</a:t>
            </a:r>
            <a:r>
              <a:rPr lang="cs-CZ" dirty="0"/>
              <a:t> are </a:t>
            </a:r>
            <a:r>
              <a:rPr lang="cs-CZ" dirty="0" err="1"/>
              <a:t>used</a:t>
            </a:r>
            <a:r>
              <a:rPr lang="cs-CZ" dirty="0"/>
              <a:t>, 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exatly</a:t>
            </a:r>
            <a:r>
              <a:rPr lang="cs-CZ" dirty="0"/>
              <a:t> are </a:t>
            </a:r>
            <a:r>
              <a:rPr lang="cs-CZ" dirty="0" err="1"/>
              <a:t>they</a:t>
            </a:r>
            <a:r>
              <a:rPr lang="cs-CZ" dirty="0"/>
              <a:t> </a:t>
            </a:r>
            <a:r>
              <a:rPr lang="cs-CZ" dirty="0" err="1"/>
              <a:t>going</a:t>
            </a:r>
            <a:r>
              <a:rPr lang="cs-CZ" dirty="0"/>
              <a:t> to </a:t>
            </a:r>
            <a:r>
              <a:rPr lang="cs-CZ" dirty="0" err="1"/>
              <a:t>be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23783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1CF5D9-194B-4E37-9778-6B36A136EB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Instructions</a:t>
            </a:r>
            <a:r>
              <a:rPr lang="cs-CZ" dirty="0"/>
              <a:t>, </a:t>
            </a:r>
            <a:r>
              <a:rPr lang="cs-CZ" dirty="0" err="1"/>
              <a:t>administration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FEE032B-7A4D-44C6-AC85-F514E7A623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How</a:t>
            </a:r>
            <a:r>
              <a:rPr lang="cs-CZ" dirty="0"/>
              <a:t> </a:t>
            </a:r>
            <a:r>
              <a:rPr lang="cs-CZ" dirty="0" err="1"/>
              <a:t>exactly</a:t>
            </a:r>
            <a:r>
              <a:rPr lang="cs-CZ" dirty="0"/>
              <a:t> are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going</a:t>
            </a:r>
            <a:r>
              <a:rPr lang="cs-CZ" dirty="0"/>
              <a:t> to </a:t>
            </a:r>
            <a:r>
              <a:rPr lang="cs-CZ" dirty="0" err="1"/>
              <a:t>administer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measure</a:t>
            </a:r>
            <a:r>
              <a:rPr lang="cs-CZ" dirty="0"/>
              <a:t> to a participant</a:t>
            </a:r>
          </a:p>
        </p:txBody>
      </p:sp>
    </p:spTree>
    <p:extLst>
      <p:ext uri="{BB962C8B-B14F-4D97-AF65-F5344CB8AC3E}">
        <p14:creationId xmlns:p14="http://schemas.microsoft.com/office/powerpoint/2010/main" val="10244698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D6F557-A100-47C2-9D73-D4FD652C6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Gather</a:t>
            </a:r>
            <a:r>
              <a:rPr lang="cs-CZ" dirty="0"/>
              <a:t> 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have</a:t>
            </a:r>
            <a:r>
              <a:rPr lang="cs-CZ" dirty="0"/>
              <a:t> and show </a:t>
            </a:r>
            <a:r>
              <a:rPr lang="cs-CZ" dirty="0" err="1"/>
              <a:t>it</a:t>
            </a:r>
            <a:r>
              <a:rPr lang="cs-CZ" dirty="0"/>
              <a:t> to a </a:t>
            </a:r>
            <a:r>
              <a:rPr lang="cs-CZ" dirty="0" err="1"/>
              <a:t>colleague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9E6C82C-FC98-4F13-900B-3DE12F59D4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</a:t>
            </a:r>
            <a:r>
              <a:rPr lang="cs-CZ" dirty="0" err="1"/>
              <a:t>I‘m</a:t>
            </a:r>
            <a:r>
              <a:rPr lang="cs-CZ" dirty="0"/>
              <a:t> </a:t>
            </a:r>
            <a:r>
              <a:rPr lang="cs-CZ" dirty="0" err="1"/>
              <a:t>going</a:t>
            </a:r>
            <a:r>
              <a:rPr lang="cs-CZ" dirty="0"/>
              <a:t> to </a:t>
            </a:r>
            <a:r>
              <a:rPr lang="cs-CZ" dirty="0" err="1"/>
              <a:t>measure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participants</a:t>
            </a:r>
            <a:r>
              <a:rPr lang="cs-CZ" dirty="0"/>
              <a:t>‘ CHARACTERISTIC(S) i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following</a:t>
            </a:r>
            <a:r>
              <a:rPr lang="cs-CZ" dirty="0"/>
              <a:t> </a:t>
            </a:r>
            <a:r>
              <a:rPr lang="cs-CZ" dirty="0" err="1"/>
              <a:t>way</a:t>
            </a:r>
            <a:r>
              <a:rPr lang="cs-CZ" dirty="0"/>
              <a:t>:….“</a:t>
            </a:r>
          </a:p>
          <a:p>
            <a:r>
              <a:rPr lang="cs-CZ" dirty="0"/>
              <a:t>As a </a:t>
            </a:r>
            <a:r>
              <a:rPr lang="cs-CZ" dirty="0" err="1"/>
              <a:t>colleague</a:t>
            </a:r>
            <a:r>
              <a:rPr lang="cs-CZ" dirty="0"/>
              <a:t> </a:t>
            </a:r>
            <a:r>
              <a:rPr lang="cs-CZ" dirty="0" err="1"/>
              <a:t>look</a:t>
            </a:r>
            <a:r>
              <a:rPr lang="cs-CZ" dirty="0"/>
              <a:t> </a:t>
            </a:r>
            <a:r>
              <a:rPr lang="cs-CZ" dirty="0" err="1"/>
              <a:t>at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perspective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a participant – </a:t>
            </a:r>
            <a:r>
              <a:rPr lang="cs-CZ" dirty="0" err="1"/>
              <a:t>how</a:t>
            </a:r>
            <a:r>
              <a:rPr lang="cs-CZ" dirty="0"/>
              <a:t> do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react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measure</a:t>
            </a:r>
            <a:r>
              <a:rPr lang="cs-CZ" dirty="0"/>
              <a:t>,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intention</a:t>
            </a:r>
            <a:r>
              <a:rPr lang="cs-CZ" dirty="0"/>
              <a:t> to </a:t>
            </a:r>
            <a:r>
              <a:rPr lang="cs-CZ" dirty="0" err="1"/>
              <a:t>measure</a:t>
            </a:r>
            <a:r>
              <a:rPr lang="cs-CZ" dirty="0"/>
              <a:t>..</a:t>
            </a:r>
          </a:p>
          <a:p>
            <a:pPr lvl="1"/>
            <a:r>
              <a:rPr lang="cs-CZ" dirty="0"/>
              <a:t>a </a:t>
            </a:r>
            <a:r>
              <a:rPr lang="cs-CZ" dirty="0" err="1"/>
              <a:t>colleague</a:t>
            </a:r>
            <a:r>
              <a:rPr lang="cs-CZ" dirty="0"/>
              <a:t> – do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believe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cs-CZ" dirty="0" err="1"/>
              <a:t>work</a:t>
            </a:r>
            <a:r>
              <a:rPr lang="cs-CZ" dirty="0"/>
              <a:t> as </a:t>
            </a:r>
            <a:r>
              <a:rPr lang="cs-CZ" dirty="0" err="1"/>
              <a:t>expected</a:t>
            </a:r>
            <a:r>
              <a:rPr lang="cs-CZ" dirty="0"/>
              <a:t>? </a:t>
            </a:r>
          </a:p>
          <a:p>
            <a:pPr lvl="1"/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sceptical</a:t>
            </a:r>
            <a:r>
              <a:rPr lang="cs-CZ" dirty="0"/>
              <a:t>,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critical</a:t>
            </a:r>
            <a:r>
              <a:rPr lang="cs-CZ" dirty="0"/>
              <a:t> …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materials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01265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D5546F-7B09-49FE-A3B0-5351F2C9F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Possible</a:t>
            </a:r>
            <a:r>
              <a:rPr lang="cs-CZ" dirty="0"/>
              <a:t> </a:t>
            </a:r>
            <a:r>
              <a:rPr lang="cs-CZ" dirty="0" err="1"/>
              <a:t>sources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problems</a:t>
            </a:r>
            <a:r>
              <a:rPr lang="cs-CZ" dirty="0"/>
              <a:t> in </a:t>
            </a:r>
            <a:r>
              <a:rPr lang="cs-CZ" dirty="0" err="1"/>
              <a:t>asking</a:t>
            </a:r>
            <a:r>
              <a:rPr lang="cs-CZ" dirty="0"/>
              <a:t> </a:t>
            </a:r>
            <a:r>
              <a:rPr lang="cs-CZ" dirty="0" err="1"/>
              <a:t>questions</a:t>
            </a:r>
            <a:r>
              <a:rPr lang="cs-CZ" dirty="0"/>
              <a:t>. </a:t>
            </a:r>
            <a:r>
              <a:rPr lang="cs-CZ" dirty="0" err="1"/>
              <a:t>Respondents</a:t>
            </a:r>
            <a:r>
              <a:rPr lang="cs-CZ" dirty="0"/>
              <a:t>….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C31B2F2-83F7-405D-B017-C926C452A1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45141"/>
          </a:xfrm>
        </p:spPr>
        <p:txBody>
          <a:bodyPr>
            <a:normAutofit/>
          </a:bodyPr>
          <a:lstStyle/>
          <a:p>
            <a:r>
              <a:rPr lang="en-GB" dirty="0"/>
              <a:t>May not understand, may misunderstand</a:t>
            </a:r>
          </a:p>
          <a:p>
            <a:r>
              <a:rPr lang="en-GB" dirty="0"/>
              <a:t>May not know the answer or how to get to answer</a:t>
            </a:r>
            <a:endParaRPr lang="cs-CZ" dirty="0"/>
          </a:p>
          <a:p>
            <a:r>
              <a:rPr lang="en-GB" dirty="0"/>
              <a:t>May not be motivated to invest energy in getting the best (truest) possible answer</a:t>
            </a:r>
          </a:p>
          <a:p>
            <a:r>
              <a:rPr lang="en-GB" dirty="0"/>
              <a:t>May have trouble fitting their answer to </a:t>
            </a:r>
            <a:r>
              <a:rPr lang="en-GB" dirty="0" err="1"/>
              <a:t>th</a:t>
            </a:r>
            <a:r>
              <a:rPr lang="cs-CZ" dirty="0"/>
              <a:t>e</a:t>
            </a:r>
            <a:r>
              <a:rPr lang="en-GB" dirty="0"/>
              <a:t> r</a:t>
            </a:r>
            <a:r>
              <a:rPr lang="cs-CZ" dirty="0"/>
              <a:t>e</a:t>
            </a:r>
            <a:r>
              <a:rPr lang="en-GB" dirty="0" err="1"/>
              <a:t>sponse</a:t>
            </a:r>
            <a:r>
              <a:rPr lang="en-GB" dirty="0"/>
              <a:t> scale you </a:t>
            </a:r>
            <a:r>
              <a:rPr lang="en-GB" dirty="0" err="1"/>
              <a:t>offe</a:t>
            </a:r>
            <a:r>
              <a:rPr lang="cs-CZ" dirty="0"/>
              <a:t>r</a:t>
            </a:r>
            <a:endParaRPr lang="en-GB" dirty="0"/>
          </a:p>
          <a:p>
            <a:r>
              <a:rPr lang="en-GB" dirty="0"/>
              <a:t>May not want to tell you the (known) answer   (even though they agreed to participate)</a:t>
            </a:r>
          </a:p>
          <a:p>
            <a:pPr lvl="1"/>
            <a:r>
              <a:rPr lang="en-GB" dirty="0"/>
              <a:t>May not even want to know the answer</a:t>
            </a:r>
          </a:p>
          <a:p>
            <a:r>
              <a:rPr lang="en-GB" dirty="0"/>
              <a:t>May have their own agenda with respect to your study</a:t>
            </a:r>
          </a:p>
          <a:p>
            <a:r>
              <a:rPr lang="en-GB" dirty="0"/>
              <a:t>May just </a:t>
            </a:r>
            <a:r>
              <a:rPr lang="en-GB" dirty="0" err="1"/>
              <a:t>wanna</a:t>
            </a:r>
            <a:r>
              <a:rPr lang="en-GB" dirty="0"/>
              <a:t> have fun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85992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D5546F-7B09-49FE-A3B0-5351F2C9F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Possible</a:t>
            </a:r>
            <a:r>
              <a:rPr lang="cs-CZ" dirty="0"/>
              <a:t> </a:t>
            </a:r>
            <a:r>
              <a:rPr lang="cs-CZ" dirty="0" err="1"/>
              <a:t>sources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problems</a:t>
            </a:r>
            <a:r>
              <a:rPr lang="cs-CZ" dirty="0"/>
              <a:t> in </a:t>
            </a:r>
            <a:r>
              <a:rPr lang="cs-CZ" dirty="0" err="1"/>
              <a:t>observing</a:t>
            </a:r>
            <a:r>
              <a:rPr lang="cs-CZ" dirty="0"/>
              <a:t> </a:t>
            </a:r>
            <a:r>
              <a:rPr lang="cs-CZ" dirty="0" err="1"/>
              <a:t>behavior</a:t>
            </a:r>
            <a:r>
              <a:rPr lang="cs-CZ" dirty="0"/>
              <a:t> (</a:t>
            </a:r>
            <a:r>
              <a:rPr lang="cs-CZ" dirty="0" err="1"/>
              <a:t>e.g</a:t>
            </a:r>
            <a:r>
              <a:rPr lang="cs-CZ" dirty="0"/>
              <a:t>. </a:t>
            </a:r>
            <a:r>
              <a:rPr lang="cs-CZ" dirty="0" err="1"/>
              <a:t>games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C31B2F2-83F7-405D-B017-C926C452A1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45141"/>
          </a:xfrm>
        </p:spPr>
        <p:txBody>
          <a:bodyPr>
            <a:normAutofit/>
          </a:bodyPr>
          <a:lstStyle/>
          <a:p>
            <a:r>
              <a:rPr lang="en-GB" dirty="0"/>
              <a:t>Opportunities for observation error – vague definitions of categories, high cognitive demands on observer</a:t>
            </a:r>
          </a:p>
          <a:p>
            <a:r>
              <a:rPr lang="en-GB" dirty="0"/>
              <a:t>Missing important situational factors, determinants</a:t>
            </a:r>
          </a:p>
          <a:p>
            <a:pPr lvl="1"/>
            <a:r>
              <a:rPr lang="en-GB" dirty="0"/>
              <a:t>Fundamental attribution error</a:t>
            </a:r>
          </a:p>
          <a:p>
            <a:r>
              <a:rPr lang="en-GB" dirty="0"/>
              <a:t>Missing unobservable personal variables</a:t>
            </a:r>
          </a:p>
          <a:p>
            <a:r>
              <a:rPr lang="en-GB" dirty="0"/>
              <a:t>Not optimal scale of </a:t>
            </a:r>
            <a:r>
              <a:rPr lang="en-GB" dirty="0" err="1"/>
              <a:t>behavior</a:t>
            </a:r>
            <a:r>
              <a:rPr lang="en-GB" dirty="0"/>
              <a:t> – too micro, too macro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…. unless the observed </a:t>
            </a:r>
            <a:r>
              <a:rPr lang="en-GB" dirty="0" err="1"/>
              <a:t>behavior</a:t>
            </a:r>
            <a:r>
              <a:rPr lang="en-GB" dirty="0"/>
              <a:t> does not represent something else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04820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B7AA74-3DFF-4588-B322-86CAED4EC4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Homework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D639E06-B9E7-4555-AA97-AA89A2A023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Finalize</a:t>
            </a:r>
            <a:r>
              <a:rPr lang="cs-CZ" dirty="0"/>
              <a:t> </a:t>
            </a:r>
            <a:r>
              <a:rPr lang="cs-CZ" dirty="0" err="1"/>
              <a:t>measures</a:t>
            </a:r>
            <a:r>
              <a:rPr lang="cs-CZ" dirty="0"/>
              <a:t>, </a:t>
            </a:r>
            <a:r>
              <a:rPr lang="cs-CZ" dirty="0" err="1"/>
              <a:t>materials</a:t>
            </a:r>
            <a:r>
              <a:rPr lang="cs-CZ" dirty="0"/>
              <a:t>, </a:t>
            </a:r>
            <a:r>
              <a:rPr lang="cs-CZ" dirty="0" err="1"/>
              <a:t>instructions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individual</a:t>
            </a:r>
            <a:r>
              <a:rPr lang="cs-CZ" dirty="0"/>
              <a:t> </a:t>
            </a:r>
            <a:r>
              <a:rPr lang="cs-CZ" dirty="0" err="1"/>
              <a:t>measures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 err="1"/>
              <a:t>Next</a:t>
            </a:r>
            <a:r>
              <a:rPr lang="cs-CZ" dirty="0"/>
              <a:t>, 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cs-CZ" dirty="0" err="1"/>
              <a:t>combine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design </a:t>
            </a:r>
            <a:r>
              <a:rPr lang="cs-CZ" dirty="0" err="1"/>
              <a:t>plans</a:t>
            </a:r>
            <a:r>
              <a:rPr lang="cs-CZ" dirty="0"/>
              <a:t> </a:t>
            </a:r>
            <a:r>
              <a:rPr lang="cs-CZ" dirty="0" err="1"/>
              <a:t>into</a:t>
            </a:r>
            <a:r>
              <a:rPr lang="cs-CZ" dirty="0"/>
              <a:t> a </a:t>
            </a:r>
            <a:r>
              <a:rPr lang="cs-CZ" dirty="0" err="1"/>
              <a:t>protocol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pilot</a:t>
            </a:r>
          </a:p>
        </p:txBody>
      </p:sp>
    </p:spTree>
    <p:extLst>
      <p:ext uri="{BB962C8B-B14F-4D97-AF65-F5344CB8AC3E}">
        <p14:creationId xmlns:p14="http://schemas.microsoft.com/office/powerpoint/2010/main" val="2142853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299A8B-17A2-40EC-875B-2D237C20F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Recap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E164CB2-9CB1-4DBA-98A9-7644607FDF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So far we have discussed mainly the conceptual side of your projects</a:t>
            </a:r>
          </a:p>
          <a:p>
            <a:r>
              <a:rPr lang="en-GB" dirty="0"/>
              <a:t>Research question as a focus and a „handle“</a:t>
            </a:r>
          </a:p>
          <a:p>
            <a:r>
              <a:rPr lang="en-GB" dirty="0"/>
              <a:t>Hypotheses as informed expectations, and clarifications of RQ</a:t>
            </a:r>
          </a:p>
          <a:p>
            <a:r>
              <a:rPr lang="en-GB" dirty="0"/>
              <a:t>Variables as (observable) representations of the concepts in RQ/H </a:t>
            </a:r>
            <a:r>
              <a:rPr lang="cs-CZ" dirty="0"/>
              <a:t>and </a:t>
            </a:r>
            <a:r>
              <a:rPr lang="cs-CZ" dirty="0" err="1"/>
              <a:t>their</a:t>
            </a:r>
            <a:r>
              <a:rPr lang="cs-CZ" dirty="0"/>
              <a:t> more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less</a:t>
            </a:r>
            <a:r>
              <a:rPr lang="cs-CZ" dirty="0"/>
              <a:t> </a:t>
            </a:r>
            <a:r>
              <a:rPr lang="cs-CZ" dirty="0" err="1"/>
              <a:t>precise</a:t>
            </a:r>
            <a:r>
              <a:rPr lang="cs-CZ" dirty="0"/>
              <a:t> </a:t>
            </a:r>
            <a:r>
              <a:rPr lang="cs-CZ" dirty="0" err="1"/>
              <a:t>measures</a:t>
            </a:r>
            <a:endParaRPr lang="en-GB" dirty="0"/>
          </a:p>
          <a:p>
            <a:r>
              <a:rPr lang="en-GB" dirty="0"/>
              <a:t>Designs allowing us to</a:t>
            </a:r>
            <a:r>
              <a:rPr lang="cs-CZ" dirty="0"/>
              <a:t> use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measures</a:t>
            </a:r>
            <a:r>
              <a:rPr lang="cs-CZ" dirty="0"/>
              <a:t> to</a:t>
            </a:r>
            <a:r>
              <a:rPr lang="en-GB" dirty="0"/>
              <a:t> create meaningful data to answer RQ</a:t>
            </a:r>
            <a:r>
              <a:rPr lang="cs-CZ" dirty="0"/>
              <a:t> </a:t>
            </a:r>
          </a:p>
          <a:p>
            <a:endParaRPr lang="en-GB" dirty="0"/>
          </a:p>
          <a:p>
            <a:endParaRPr lang="en-GB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4030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CE4376-6C70-43D3-BF04-286F5B22C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Recap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CB08099-AA8D-4193-B2DC-0E143F9193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We have not talked much about</a:t>
            </a:r>
          </a:p>
          <a:p>
            <a:r>
              <a:rPr lang="en-GB" dirty="0"/>
              <a:t>Data analysis</a:t>
            </a:r>
          </a:p>
          <a:p>
            <a:endParaRPr lang="en-GB" dirty="0"/>
          </a:p>
          <a:p>
            <a:r>
              <a:rPr lang="en-GB" dirty="0"/>
              <a:t>Practical side of the projects</a:t>
            </a:r>
          </a:p>
          <a:p>
            <a:pPr lvl="1"/>
            <a:r>
              <a:rPr lang="en-GB" dirty="0"/>
              <a:t>There are numerous details in designs-measures-analyses which are necessary to make it work, or threaten the success of the whole study</a:t>
            </a:r>
          </a:p>
          <a:p>
            <a:pPr lvl="1"/>
            <a:r>
              <a:rPr lang="en-GB" dirty="0"/>
              <a:t>It is easier to learn them hands-on trying to understand them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4044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B2E6A8-5CCC-4532-B0F3-A94E7C3BB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Overview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projects</a:t>
            </a:r>
            <a:r>
              <a:rPr lang="cs-CZ" dirty="0"/>
              <a:t> so far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2D906D40-BFAE-449C-B0FF-8F7B9DB7BAD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1759714"/>
              </p:ext>
            </p:extLst>
          </p:nvPr>
        </p:nvGraphicFramePr>
        <p:xfrm>
          <a:off x="191587" y="1520095"/>
          <a:ext cx="12000413" cy="53080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31691">
                  <a:extLst>
                    <a:ext uri="{9D8B030D-6E8A-4147-A177-3AD203B41FA5}">
                      <a16:colId xmlns:a16="http://schemas.microsoft.com/office/drawing/2014/main" val="2794929051"/>
                    </a:ext>
                  </a:extLst>
                </a:gridCol>
                <a:gridCol w="6840516">
                  <a:extLst>
                    <a:ext uri="{9D8B030D-6E8A-4147-A177-3AD203B41FA5}">
                      <a16:colId xmlns:a16="http://schemas.microsoft.com/office/drawing/2014/main" val="3072805656"/>
                    </a:ext>
                  </a:extLst>
                </a:gridCol>
                <a:gridCol w="2928206">
                  <a:extLst>
                    <a:ext uri="{9D8B030D-6E8A-4147-A177-3AD203B41FA5}">
                      <a16:colId xmlns:a16="http://schemas.microsoft.com/office/drawing/2014/main" val="3547781124"/>
                    </a:ext>
                  </a:extLst>
                </a:gridCol>
              </a:tblGrid>
              <a:tr h="24009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Paul Mark </a:t>
                      </a:r>
                      <a:r>
                        <a:rPr lang="cs-CZ" sz="1800" u="none" strike="noStrike" dirty="0" err="1">
                          <a:effectLst/>
                        </a:rPr>
                        <a:t>Ablorh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 err="1">
                          <a:effectLst/>
                        </a:rPr>
                        <a:t>Sustainable</a:t>
                      </a:r>
                      <a:r>
                        <a:rPr lang="cs-CZ" sz="1800" u="none" strike="noStrike" dirty="0">
                          <a:effectLst/>
                        </a:rPr>
                        <a:t> transport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?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62633"/>
                  </a:ext>
                </a:extLst>
              </a:tr>
              <a:tr h="24009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Tomáš Oravec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DSGE model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 err="1">
                          <a:effectLst/>
                        </a:rPr>
                        <a:t>econometric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733815290"/>
                  </a:ext>
                </a:extLst>
              </a:tr>
              <a:tr h="445408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Lukáš Marek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Improving investment portfolio by considering market interdependencies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 err="1">
                          <a:effectLst/>
                        </a:rPr>
                        <a:t>econometric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938792747"/>
                  </a:ext>
                </a:extLst>
              </a:tr>
              <a:tr h="24009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 err="1">
                          <a:effectLst/>
                        </a:rPr>
                        <a:t>Valeriia</a:t>
                      </a:r>
                      <a:r>
                        <a:rPr lang="cs-CZ" sz="1800" u="none" strike="noStrike" dirty="0">
                          <a:effectLst/>
                        </a:rPr>
                        <a:t> </a:t>
                      </a:r>
                      <a:r>
                        <a:rPr lang="cs-CZ" sz="1800" u="none" strike="noStrike" dirty="0" err="1">
                          <a:effectLst/>
                        </a:rPr>
                        <a:t>Vysotckaia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 err="1">
                          <a:effectLst/>
                        </a:rPr>
                        <a:t>Effectiveness</a:t>
                      </a:r>
                      <a:r>
                        <a:rPr lang="cs-CZ" sz="1800" u="none" strike="noStrike" dirty="0">
                          <a:effectLst/>
                        </a:rPr>
                        <a:t> </a:t>
                      </a:r>
                      <a:r>
                        <a:rPr lang="cs-CZ" sz="1800" u="none" strike="noStrike" dirty="0" err="1">
                          <a:effectLst/>
                        </a:rPr>
                        <a:t>of</a:t>
                      </a:r>
                      <a:r>
                        <a:rPr lang="cs-CZ" sz="1800" u="none" strike="noStrike" dirty="0">
                          <a:effectLst/>
                        </a:rPr>
                        <a:t> import </a:t>
                      </a:r>
                      <a:r>
                        <a:rPr lang="cs-CZ" sz="1800" u="none" strike="noStrike" dirty="0" err="1">
                          <a:effectLst/>
                        </a:rPr>
                        <a:t>quota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 err="1">
                          <a:effectLst/>
                        </a:rPr>
                        <a:t>econometric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0079036"/>
                  </a:ext>
                </a:extLst>
              </a:tr>
              <a:tr h="24009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Zdeněk Strmiska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 err="1">
                          <a:effectLst/>
                        </a:rPr>
                        <a:t>Impact</a:t>
                      </a:r>
                      <a:r>
                        <a:rPr lang="cs-CZ" sz="1800" u="none" strike="noStrike" dirty="0">
                          <a:effectLst/>
                        </a:rPr>
                        <a:t> </a:t>
                      </a:r>
                      <a:r>
                        <a:rPr lang="cs-CZ" sz="1800" u="none" strike="noStrike" dirty="0" err="1">
                          <a:effectLst/>
                        </a:rPr>
                        <a:t>of</a:t>
                      </a:r>
                      <a:r>
                        <a:rPr lang="cs-CZ" sz="1800" u="none" strike="noStrike" dirty="0">
                          <a:effectLst/>
                        </a:rPr>
                        <a:t> anti-VAT-</a:t>
                      </a:r>
                      <a:r>
                        <a:rPr lang="cs-CZ" sz="1800" u="none" strike="noStrike" dirty="0" err="1">
                          <a:effectLst/>
                        </a:rPr>
                        <a:t>evasion</a:t>
                      </a:r>
                      <a:r>
                        <a:rPr lang="cs-CZ" sz="1800" u="none" strike="noStrike" dirty="0">
                          <a:effectLst/>
                        </a:rPr>
                        <a:t> </a:t>
                      </a:r>
                      <a:r>
                        <a:rPr lang="cs-CZ" sz="1800" u="none" strike="noStrike" dirty="0" err="1">
                          <a:effectLst/>
                        </a:rPr>
                        <a:t>measures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econometric LL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7417961"/>
                  </a:ext>
                </a:extLst>
              </a:tr>
              <a:tr h="24009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Soňa Raszková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Determinants of successful innovative regions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 err="1">
                          <a:effectLst/>
                        </a:rPr>
                        <a:t>econometric</a:t>
                      </a:r>
                      <a:r>
                        <a:rPr lang="cs-CZ" sz="1800" u="none" strike="noStrike" dirty="0">
                          <a:effectLst/>
                        </a:rPr>
                        <a:t> LL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2758815"/>
                  </a:ext>
                </a:extLst>
              </a:tr>
              <a:tr h="445408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Ondřej </a:t>
                      </a:r>
                      <a:r>
                        <a:rPr lang="cs-CZ" sz="1800" u="none" strike="noStrike" dirty="0" err="1">
                          <a:effectLst/>
                        </a:rPr>
                        <a:t>Špetík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How to set-up best tenders for train public transport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econometric LL - potential for simulations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558772822"/>
                  </a:ext>
                </a:extLst>
              </a:tr>
              <a:tr h="24009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Alla </a:t>
                      </a:r>
                      <a:r>
                        <a:rPr lang="cs-CZ" sz="1800" u="none" strike="noStrike" dirty="0" err="1">
                          <a:effectLst/>
                        </a:rPr>
                        <a:t>Kachur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Which emotions make people more cooperative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experimental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2677391"/>
                  </a:ext>
                </a:extLst>
              </a:tr>
              <a:tr h="24009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Katarína </a:t>
                      </a:r>
                      <a:r>
                        <a:rPr lang="cs-CZ" sz="1800" u="none" strike="noStrike" dirty="0" err="1">
                          <a:effectLst/>
                        </a:rPr>
                        <a:t>Čellárová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Being nasty in economic games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 err="1">
                          <a:effectLst/>
                        </a:rPr>
                        <a:t>experimental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2984060"/>
                  </a:ext>
                </a:extLst>
              </a:tr>
              <a:tr h="24009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Diya Abraham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The Neural Correlates of Emotion Regulation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 err="1">
                          <a:effectLst/>
                        </a:rPr>
                        <a:t>experimental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3666871"/>
                  </a:ext>
                </a:extLst>
              </a:tr>
              <a:tr h="24009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Jakub </a:t>
                      </a:r>
                      <a:r>
                        <a:rPr lang="cs-CZ" sz="1800" u="none" strike="noStrike" dirty="0" err="1">
                          <a:effectLst/>
                        </a:rPr>
                        <a:t>Pejcal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Financial health of nonprofit organisations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 err="1">
                          <a:effectLst/>
                        </a:rPr>
                        <a:t>observation</a:t>
                      </a:r>
                      <a:r>
                        <a:rPr lang="cs-CZ" sz="1800" u="none" strike="noStrike" dirty="0">
                          <a:effectLst/>
                        </a:rPr>
                        <a:t>/</a:t>
                      </a:r>
                      <a:r>
                        <a:rPr lang="cs-CZ" sz="1800" u="none" strike="noStrike" dirty="0" err="1">
                          <a:effectLst/>
                        </a:rPr>
                        <a:t>survey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273764564"/>
                  </a:ext>
                </a:extLst>
              </a:tr>
              <a:tr h="445408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Peter </a:t>
                      </a:r>
                      <a:r>
                        <a:rPr lang="cs-CZ" sz="1800" u="none" strike="noStrike" dirty="0" err="1">
                          <a:effectLst/>
                        </a:rPr>
                        <a:t>Kelemen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Use of background knowledge in decisions in unexpected situations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 err="1">
                          <a:effectLst/>
                        </a:rPr>
                        <a:t>qual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232557001"/>
                  </a:ext>
                </a:extLst>
              </a:tr>
              <a:tr h="445408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Tadeáš Pala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Financial literacy and high-risk mortgages in Ukraine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 err="1">
                          <a:effectLst/>
                        </a:rPr>
                        <a:t>qual</a:t>
                      </a:r>
                      <a:r>
                        <a:rPr lang="cs-CZ" sz="1800" u="none" strike="noStrike" dirty="0">
                          <a:effectLst/>
                        </a:rPr>
                        <a:t>/</a:t>
                      </a:r>
                      <a:r>
                        <a:rPr lang="cs-CZ" sz="1800" u="none" strike="noStrike" dirty="0" err="1">
                          <a:effectLst/>
                        </a:rPr>
                        <a:t>quan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095105140"/>
                  </a:ext>
                </a:extLst>
              </a:tr>
              <a:tr h="445408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Michaela Floriánová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Primary Characteristics of an Average Czech Policyholder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 err="1">
                          <a:effectLst/>
                        </a:rPr>
                        <a:t>survey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167632376"/>
                  </a:ext>
                </a:extLst>
              </a:tr>
              <a:tr h="445408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Helena Kubíčková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Support of tourism through small and medium businesses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 err="1">
                          <a:effectLst/>
                        </a:rPr>
                        <a:t>survey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5138878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96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CB0417-E4D7-45CC-AFBF-24643C6FA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Conceptually</a:t>
            </a:r>
            <a:r>
              <a:rPr lang="cs-CZ" dirty="0"/>
              <a:t>, </a:t>
            </a:r>
            <a:r>
              <a:rPr lang="cs-CZ" dirty="0" err="1"/>
              <a:t>projects</a:t>
            </a:r>
            <a:r>
              <a:rPr lang="cs-CZ" dirty="0"/>
              <a:t> are (more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less</a:t>
            </a:r>
            <a:r>
              <a:rPr lang="cs-CZ" dirty="0"/>
              <a:t>) in </a:t>
            </a:r>
            <a:r>
              <a:rPr lang="cs-CZ" dirty="0" err="1"/>
              <a:t>progress</a:t>
            </a:r>
            <a:r>
              <a:rPr lang="cs-CZ" dirty="0"/>
              <a:t>…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5D13395-7ACB-4F27-80FF-EC64632AA3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4480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… </a:t>
            </a:r>
            <a:r>
              <a:rPr lang="cs-CZ" dirty="0" err="1"/>
              <a:t>it‘s</a:t>
            </a:r>
            <a:r>
              <a:rPr lang="cs-CZ" dirty="0"/>
              <a:t> </a:t>
            </a:r>
            <a:r>
              <a:rPr lang="cs-CZ" dirty="0" err="1"/>
              <a:t>time</a:t>
            </a:r>
            <a:r>
              <a:rPr lang="cs-CZ" dirty="0"/>
              <a:t> to </a:t>
            </a:r>
            <a:r>
              <a:rPr lang="cs-CZ" dirty="0" err="1"/>
              <a:t>prepare</a:t>
            </a:r>
            <a:r>
              <a:rPr lang="cs-CZ" dirty="0"/>
              <a:t> a pilot study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/>
              <a:t>Plan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this</a:t>
            </a:r>
            <a:r>
              <a:rPr lang="cs-CZ" dirty="0"/>
              <a:t> </a:t>
            </a:r>
            <a:r>
              <a:rPr lang="cs-CZ" dirty="0" err="1"/>
              <a:t>semester</a:t>
            </a:r>
            <a:r>
              <a:rPr lang="cs-CZ" dirty="0"/>
              <a:t>: do a </a:t>
            </a:r>
            <a:r>
              <a:rPr lang="cs-CZ" dirty="0" err="1"/>
              <a:t>small</a:t>
            </a:r>
            <a:r>
              <a:rPr lang="cs-CZ" dirty="0"/>
              <a:t> pilot study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one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RQ </a:t>
            </a:r>
          </a:p>
          <a:p>
            <a:pPr marL="0" indent="0">
              <a:buNone/>
            </a:pPr>
            <a:r>
              <a:rPr lang="cs-CZ" dirty="0"/>
              <a:t>4 </a:t>
            </a:r>
            <a:r>
              <a:rPr lang="cs-CZ" dirty="0" err="1"/>
              <a:t>meetings</a:t>
            </a:r>
            <a:r>
              <a:rPr lang="cs-CZ" dirty="0"/>
              <a:t>:</a:t>
            </a:r>
          </a:p>
          <a:p>
            <a:pPr lvl="1"/>
            <a:r>
              <a:rPr lang="cs-CZ" dirty="0" err="1"/>
              <a:t>Take</a:t>
            </a:r>
            <a:r>
              <a:rPr lang="cs-CZ" dirty="0"/>
              <a:t> </a:t>
            </a:r>
            <a:r>
              <a:rPr lang="cs-CZ" dirty="0" err="1"/>
              <a:t>stock</a:t>
            </a:r>
            <a:r>
              <a:rPr lang="cs-CZ" dirty="0"/>
              <a:t>, </a:t>
            </a:r>
            <a:r>
              <a:rPr lang="cs-CZ" dirty="0" err="1"/>
              <a:t>see</a:t>
            </a:r>
            <a:r>
              <a:rPr lang="cs-CZ" dirty="0"/>
              <a:t> </a:t>
            </a:r>
            <a:r>
              <a:rPr lang="cs-CZ" dirty="0" err="1"/>
              <a:t>what‘s</a:t>
            </a:r>
            <a:r>
              <a:rPr lang="cs-CZ" dirty="0"/>
              <a:t> </a:t>
            </a:r>
            <a:r>
              <a:rPr lang="cs-CZ" dirty="0" err="1"/>
              <a:t>missing</a:t>
            </a:r>
            <a:r>
              <a:rPr lang="cs-CZ" dirty="0"/>
              <a:t>; </a:t>
            </a:r>
            <a:r>
              <a:rPr lang="cs-CZ" dirty="0" err="1"/>
              <a:t>measures</a:t>
            </a:r>
            <a:r>
              <a:rPr lang="cs-CZ" dirty="0"/>
              <a:t>, </a:t>
            </a:r>
            <a:r>
              <a:rPr lang="cs-CZ" dirty="0" err="1"/>
              <a:t>materials</a:t>
            </a:r>
            <a:r>
              <a:rPr lang="cs-CZ" dirty="0"/>
              <a:t>, </a:t>
            </a:r>
            <a:r>
              <a:rPr lang="cs-CZ" dirty="0" err="1"/>
              <a:t>instructions</a:t>
            </a:r>
            <a:endParaRPr lang="cs-CZ" dirty="0"/>
          </a:p>
          <a:p>
            <a:pPr lvl="1"/>
            <a:r>
              <a:rPr lang="cs-CZ" dirty="0" err="1"/>
              <a:t>Finalize</a:t>
            </a:r>
            <a:r>
              <a:rPr lang="cs-CZ" dirty="0"/>
              <a:t> </a:t>
            </a:r>
            <a:r>
              <a:rPr lang="cs-CZ" dirty="0" err="1"/>
              <a:t>procedure</a:t>
            </a:r>
            <a:r>
              <a:rPr lang="cs-CZ" dirty="0"/>
              <a:t>/</a:t>
            </a:r>
            <a:r>
              <a:rPr lang="cs-CZ" dirty="0" err="1"/>
              <a:t>protocol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recruitment</a:t>
            </a:r>
            <a:r>
              <a:rPr lang="cs-CZ" dirty="0"/>
              <a:t> to </a:t>
            </a:r>
            <a:r>
              <a:rPr lang="cs-CZ" dirty="0" err="1"/>
              <a:t>debriefing</a:t>
            </a:r>
            <a:r>
              <a:rPr lang="cs-CZ" dirty="0"/>
              <a:t>, </a:t>
            </a:r>
            <a:r>
              <a:rPr lang="cs-CZ" dirty="0" err="1"/>
              <a:t>decide</a:t>
            </a:r>
            <a:r>
              <a:rPr lang="cs-CZ" dirty="0"/>
              <a:t> on </a:t>
            </a:r>
            <a:r>
              <a:rPr lang="cs-CZ" dirty="0" err="1"/>
              <a:t>participants</a:t>
            </a:r>
            <a:r>
              <a:rPr lang="cs-CZ" dirty="0"/>
              <a:t>, </a:t>
            </a:r>
            <a:r>
              <a:rPr lang="cs-CZ" dirty="0" err="1"/>
              <a:t>check</a:t>
            </a:r>
            <a:r>
              <a:rPr lang="cs-CZ" dirty="0"/>
              <a:t> </a:t>
            </a:r>
            <a:r>
              <a:rPr lang="cs-CZ" dirty="0" err="1"/>
              <a:t>ethics</a:t>
            </a:r>
            <a:r>
              <a:rPr lang="cs-CZ" dirty="0"/>
              <a:t> and </a:t>
            </a:r>
            <a:r>
              <a:rPr lang="cs-CZ" dirty="0" err="1"/>
              <a:t>seek</a:t>
            </a:r>
            <a:r>
              <a:rPr lang="cs-CZ" dirty="0"/>
              <a:t> </a:t>
            </a:r>
            <a:r>
              <a:rPr lang="cs-CZ" dirty="0" err="1"/>
              <a:t>approval</a:t>
            </a:r>
            <a:endParaRPr lang="cs-CZ" dirty="0"/>
          </a:p>
          <a:p>
            <a:pPr lvl="1"/>
            <a:r>
              <a:rPr lang="cs-CZ" dirty="0"/>
              <a:t>     (in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meantime</a:t>
            </a:r>
            <a:r>
              <a:rPr lang="cs-CZ" dirty="0"/>
              <a:t>) …. </a:t>
            </a:r>
            <a:r>
              <a:rPr lang="cs-CZ" dirty="0" err="1"/>
              <a:t>brush</a:t>
            </a:r>
            <a:r>
              <a:rPr lang="cs-CZ" dirty="0"/>
              <a:t> up data-</a:t>
            </a:r>
            <a:r>
              <a:rPr lang="cs-CZ" dirty="0" err="1"/>
              <a:t>analysis</a:t>
            </a:r>
            <a:r>
              <a:rPr lang="cs-CZ" dirty="0"/>
              <a:t> </a:t>
            </a:r>
            <a:r>
              <a:rPr lang="cs-CZ" dirty="0" err="1"/>
              <a:t>skills</a:t>
            </a:r>
            <a:endParaRPr lang="cs-CZ" dirty="0"/>
          </a:p>
          <a:p>
            <a:pPr lvl="1"/>
            <a:r>
              <a:rPr lang="cs-CZ" dirty="0" err="1"/>
              <a:t>Reflect</a:t>
            </a:r>
            <a:r>
              <a:rPr lang="cs-CZ" dirty="0"/>
              <a:t> on pilot </a:t>
            </a:r>
            <a:r>
              <a:rPr lang="cs-CZ" dirty="0" err="1"/>
              <a:t>experience</a:t>
            </a:r>
            <a:r>
              <a:rPr lang="cs-CZ" dirty="0"/>
              <a:t>, </a:t>
            </a:r>
            <a:r>
              <a:rPr lang="cs-CZ" dirty="0" err="1"/>
              <a:t>refine</a:t>
            </a:r>
            <a:r>
              <a:rPr lang="cs-CZ" dirty="0"/>
              <a:t> data-</a:t>
            </a:r>
            <a:r>
              <a:rPr lang="cs-CZ" dirty="0" err="1"/>
              <a:t>analysis</a:t>
            </a:r>
            <a:r>
              <a:rPr lang="cs-CZ" dirty="0"/>
              <a:t> </a:t>
            </a:r>
            <a:r>
              <a:rPr lang="cs-CZ" dirty="0" err="1"/>
              <a:t>plan</a:t>
            </a:r>
            <a:r>
              <a:rPr lang="cs-CZ" dirty="0"/>
              <a:t> and </a:t>
            </a:r>
            <a:r>
              <a:rPr lang="cs-CZ" dirty="0" err="1"/>
              <a:t>power</a:t>
            </a:r>
            <a:r>
              <a:rPr lang="cs-CZ" dirty="0"/>
              <a:t> </a:t>
            </a:r>
            <a:r>
              <a:rPr lang="cs-CZ" dirty="0" err="1"/>
              <a:t>analysis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5774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E5D294-D386-42CE-8EDB-8EDDBE127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Focus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DHX_MET2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9D1A2F-3549-4962-83BA-8825233F27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Projects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people</a:t>
            </a:r>
            <a:r>
              <a:rPr lang="cs-CZ" dirty="0"/>
              <a:t> as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primary</a:t>
            </a:r>
            <a:r>
              <a:rPr lang="cs-CZ" dirty="0"/>
              <a:t> </a:t>
            </a:r>
            <a:r>
              <a:rPr lang="cs-CZ" dirty="0" err="1"/>
              <a:t>objects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sources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data</a:t>
            </a:r>
          </a:p>
        </p:txBody>
      </p:sp>
    </p:spTree>
    <p:extLst>
      <p:ext uri="{BB962C8B-B14F-4D97-AF65-F5344CB8AC3E}">
        <p14:creationId xmlns:p14="http://schemas.microsoft.com/office/powerpoint/2010/main" val="30410707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4B0990-C194-4A9F-ABF4-2046F3476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Purpose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a Pilot study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E77EA75-2BDA-424F-A253-0759B1E1E6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test feasibility of plan</a:t>
            </a:r>
          </a:p>
          <a:p>
            <a:pPr lvl="1"/>
            <a:r>
              <a:rPr lang="en-GB" dirty="0"/>
              <a:t>methods work</a:t>
            </a:r>
          </a:p>
          <a:p>
            <a:pPr lvl="1"/>
            <a:r>
              <a:rPr lang="en-GB" dirty="0"/>
              <a:t>participants go through the</a:t>
            </a:r>
            <a:r>
              <a:rPr lang="cs-CZ" dirty="0"/>
              <a:t> </a:t>
            </a:r>
            <a:r>
              <a:rPr lang="cs-CZ" dirty="0" err="1"/>
              <a:t>whole</a:t>
            </a:r>
            <a:r>
              <a:rPr lang="en-GB" dirty="0"/>
              <a:t> procedure without </a:t>
            </a:r>
            <a:r>
              <a:rPr lang="cs-CZ" dirty="0" err="1"/>
              <a:t>issues</a:t>
            </a:r>
            <a:endParaRPr lang="en-GB" dirty="0"/>
          </a:p>
          <a:p>
            <a:pPr lvl="1"/>
            <a:r>
              <a:rPr lang="en-GB" dirty="0"/>
              <a:t>data </a:t>
            </a:r>
            <a:r>
              <a:rPr lang="cs-CZ" dirty="0" err="1"/>
              <a:t>look</a:t>
            </a:r>
            <a:r>
              <a:rPr lang="cs-CZ" dirty="0"/>
              <a:t> as </a:t>
            </a:r>
            <a:r>
              <a:rPr lang="cs-CZ" dirty="0" err="1"/>
              <a:t>expected</a:t>
            </a:r>
            <a:endParaRPr lang="cs-CZ" dirty="0"/>
          </a:p>
          <a:p>
            <a:pPr lvl="1"/>
            <a:r>
              <a:rPr lang="cs-CZ" dirty="0" err="1"/>
              <a:t>analysis</a:t>
            </a:r>
            <a:r>
              <a:rPr lang="cs-CZ" dirty="0"/>
              <a:t> </a:t>
            </a:r>
            <a:r>
              <a:rPr lang="cs-CZ" dirty="0" err="1"/>
              <a:t>feasibility</a:t>
            </a:r>
            <a:endParaRPr lang="en-GB" dirty="0"/>
          </a:p>
          <a:p>
            <a:r>
              <a:rPr lang="cs-CZ" dirty="0"/>
              <a:t>do </a:t>
            </a:r>
            <a:r>
              <a:rPr lang="cs-CZ" dirty="0" err="1"/>
              <a:t>people</a:t>
            </a:r>
            <a:r>
              <a:rPr lang="cs-CZ" dirty="0"/>
              <a:t> (</a:t>
            </a:r>
            <a:r>
              <a:rPr lang="cs-CZ" dirty="0" err="1"/>
              <a:t>participants</a:t>
            </a:r>
            <a:r>
              <a:rPr lang="cs-CZ" dirty="0"/>
              <a:t>) </a:t>
            </a:r>
            <a:r>
              <a:rPr lang="cs-CZ" dirty="0" err="1"/>
              <a:t>function</a:t>
            </a:r>
            <a:r>
              <a:rPr lang="cs-CZ" dirty="0"/>
              <a:t> as I </a:t>
            </a:r>
            <a:r>
              <a:rPr lang="cs-CZ" dirty="0" err="1"/>
              <a:t>imagine</a:t>
            </a:r>
            <a:r>
              <a:rPr lang="cs-CZ" dirty="0"/>
              <a:t> </a:t>
            </a:r>
            <a:r>
              <a:rPr lang="cs-CZ" dirty="0" err="1"/>
              <a:t>them</a:t>
            </a:r>
            <a:r>
              <a:rPr lang="cs-CZ" dirty="0"/>
              <a:t>?</a:t>
            </a:r>
          </a:p>
          <a:p>
            <a:r>
              <a:rPr lang="en-GB" dirty="0"/>
              <a:t>identify weak spots</a:t>
            </a:r>
            <a:r>
              <a:rPr lang="cs-CZ" dirty="0"/>
              <a:t> - </a:t>
            </a:r>
            <a:r>
              <a:rPr lang="cs-CZ" dirty="0" err="1"/>
              <a:t>tune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plan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Murphy‘s</a:t>
            </a:r>
            <a:r>
              <a:rPr lang="cs-CZ" dirty="0"/>
              <a:t> </a:t>
            </a:r>
            <a:r>
              <a:rPr lang="cs-CZ" dirty="0" err="1"/>
              <a:t>laws</a:t>
            </a:r>
            <a:r>
              <a:rPr lang="cs-CZ" dirty="0"/>
              <a:t> </a:t>
            </a:r>
            <a:r>
              <a:rPr lang="cs-CZ" dirty="0" err="1"/>
              <a:t>apply</a:t>
            </a:r>
            <a:endParaRPr lang="en-GB" dirty="0"/>
          </a:p>
          <a:p>
            <a:endParaRPr lang="en-GB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51637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D330F5-6F2E-4847-94EE-27AB8E624A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066F817A-6159-4027-9096-A5C468FB78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1286" y="-1"/>
            <a:ext cx="9175106" cy="7248525"/>
          </a:xfrm>
          <a:prstGeom prst="rect">
            <a:avLst/>
          </a:prstGeom>
        </p:spPr>
      </p:pic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07CC764-1EEE-4E31-B2CC-81C61BBF88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58399" y="6492875"/>
            <a:ext cx="2276475" cy="5143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400" dirty="0" err="1"/>
              <a:t>from</a:t>
            </a:r>
            <a:r>
              <a:rPr lang="cs-CZ" sz="1400" dirty="0"/>
              <a:t> </a:t>
            </a:r>
            <a:r>
              <a:rPr lang="cs-CZ" sz="1400" dirty="0" err="1"/>
              <a:t>Leong</a:t>
            </a:r>
            <a:r>
              <a:rPr lang="cs-CZ" sz="1400" dirty="0"/>
              <a:t>, Austin (2006)</a:t>
            </a:r>
          </a:p>
        </p:txBody>
      </p:sp>
    </p:spTree>
    <p:extLst>
      <p:ext uri="{BB962C8B-B14F-4D97-AF65-F5344CB8AC3E}">
        <p14:creationId xmlns:p14="http://schemas.microsoft.com/office/powerpoint/2010/main" val="38557460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F453E2-9FCC-4BA4-8203-3D3F1CFE2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Choose</a:t>
            </a:r>
            <a:r>
              <a:rPr lang="cs-CZ" dirty="0"/>
              <a:t> a RQ/H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want</a:t>
            </a:r>
            <a:r>
              <a:rPr lang="cs-CZ" dirty="0"/>
              <a:t> to pilot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47C4D0E-DFED-4A00-BA11-F5DBDB6115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 </a:t>
            </a:r>
            <a:r>
              <a:rPr lang="cs-CZ" dirty="0" err="1"/>
              <a:t>groups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2 </a:t>
            </a:r>
            <a:r>
              <a:rPr lang="cs-CZ" dirty="0" err="1"/>
              <a:t>or</a:t>
            </a:r>
            <a:r>
              <a:rPr lang="cs-CZ" dirty="0"/>
              <a:t> 3</a:t>
            </a:r>
          </a:p>
        </p:txBody>
      </p:sp>
    </p:spTree>
    <p:extLst>
      <p:ext uri="{BB962C8B-B14F-4D97-AF65-F5344CB8AC3E}">
        <p14:creationId xmlns:p14="http://schemas.microsoft.com/office/powerpoint/2010/main" val="187010685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754</Words>
  <Application>Microsoft Office PowerPoint</Application>
  <PresentationFormat>Širokoúhlá obrazovka</PresentationFormat>
  <Paragraphs>125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Motiv Office</vt:lpstr>
      <vt:lpstr>Pilot study</vt:lpstr>
      <vt:lpstr>Recap</vt:lpstr>
      <vt:lpstr>Recap</vt:lpstr>
      <vt:lpstr>Overview of the projects so far</vt:lpstr>
      <vt:lpstr>Conceptually, projects are (more or less) in progress…</vt:lpstr>
      <vt:lpstr>Focus of DHX_MET2</vt:lpstr>
      <vt:lpstr>Purpose for a Pilot study</vt:lpstr>
      <vt:lpstr>Prezentace aplikace PowerPoint</vt:lpstr>
      <vt:lpstr>Choose a RQ/H you want to pilot</vt:lpstr>
      <vt:lpstr>Take stock </vt:lpstr>
      <vt:lpstr>Measures, materials</vt:lpstr>
      <vt:lpstr>Instructions, administration</vt:lpstr>
      <vt:lpstr>Gather what you have and show it to a colleague</vt:lpstr>
      <vt:lpstr>Possible sources of problems in asking questions. Respondents….</vt:lpstr>
      <vt:lpstr>Possible sources of problems in observing behavior (e.g. games)</vt:lpstr>
      <vt:lpstr>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Pilot study</dc:title>
  <dc:creator>Stanislav Ježek</dc:creator>
  <cp:lastModifiedBy>Stanislav Ježek</cp:lastModifiedBy>
  <cp:revision>23</cp:revision>
  <dcterms:created xsi:type="dcterms:W3CDTF">2019-03-14T09:35:53Z</dcterms:created>
  <dcterms:modified xsi:type="dcterms:W3CDTF">2019-03-15T08:46:05Z</dcterms:modified>
</cp:coreProperties>
</file>