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2" r:id="rId2"/>
    <p:sldMasterId id="2147483651" r:id="rId3"/>
    <p:sldMasterId id="2147483653" r:id="rId4"/>
  </p:sldMasterIdLst>
  <p:notesMasterIdLst>
    <p:notesMasterId r:id="rId208"/>
  </p:notesMasterIdLst>
  <p:handoutMasterIdLst>
    <p:handoutMasterId r:id="rId209"/>
  </p:handoutMasterIdLst>
  <p:sldIdLst>
    <p:sldId id="306" r:id="rId5"/>
    <p:sldId id="307" r:id="rId6"/>
    <p:sldId id="308" r:id="rId7"/>
    <p:sldId id="309" r:id="rId8"/>
    <p:sldId id="310" r:id="rId9"/>
    <p:sldId id="311" r:id="rId10"/>
    <p:sldId id="312" r:id="rId11"/>
    <p:sldId id="375" r:id="rId12"/>
    <p:sldId id="338" r:id="rId13"/>
    <p:sldId id="378" r:id="rId14"/>
    <p:sldId id="524" r:id="rId15"/>
    <p:sldId id="379" r:id="rId16"/>
    <p:sldId id="382" r:id="rId17"/>
    <p:sldId id="380" r:id="rId18"/>
    <p:sldId id="381" r:id="rId19"/>
    <p:sldId id="383" r:id="rId20"/>
    <p:sldId id="384" r:id="rId21"/>
    <p:sldId id="385" r:id="rId22"/>
    <p:sldId id="386" r:id="rId23"/>
    <p:sldId id="387" r:id="rId24"/>
    <p:sldId id="388" r:id="rId25"/>
    <p:sldId id="377" r:id="rId26"/>
    <p:sldId id="339" r:id="rId27"/>
    <p:sldId id="340" r:id="rId28"/>
    <p:sldId id="390" r:id="rId29"/>
    <p:sldId id="391" r:id="rId30"/>
    <p:sldId id="326" r:id="rId31"/>
    <p:sldId id="341" r:id="rId32"/>
    <p:sldId id="392" r:id="rId33"/>
    <p:sldId id="393" r:id="rId34"/>
    <p:sldId id="394" r:id="rId35"/>
    <p:sldId id="395" r:id="rId36"/>
    <p:sldId id="396" r:id="rId37"/>
    <p:sldId id="397" r:id="rId38"/>
    <p:sldId id="398" r:id="rId39"/>
    <p:sldId id="399" r:id="rId40"/>
    <p:sldId id="400" r:id="rId41"/>
    <p:sldId id="402" r:id="rId42"/>
    <p:sldId id="403" r:id="rId43"/>
    <p:sldId id="404" r:id="rId44"/>
    <p:sldId id="405" r:id="rId45"/>
    <p:sldId id="406" r:id="rId46"/>
    <p:sldId id="327" r:id="rId47"/>
    <p:sldId id="344" r:id="rId48"/>
    <p:sldId id="526" r:id="rId49"/>
    <p:sldId id="407" r:id="rId50"/>
    <p:sldId id="408" r:id="rId51"/>
    <p:sldId id="535" r:id="rId52"/>
    <p:sldId id="536" r:id="rId53"/>
    <p:sldId id="409" r:id="rId54"/>
    <p:sldId id="410" r:id="rId55"/>
    <p:sldId id="411" r:id="rId56"/>
    <p:sldId id="345" r:id="rId57"/>
    <p:sldId id="414" r:id="rId58"/>
    <p:sldId id="346" r:id="rId59"/>
    <p:sldId id="415" r:id="rId60"/>
    <p:sldId id="416" r:id="rId61"/>
    <p:sldId id="417" r:id="rId62"/>
    <p:sldId id="418" r:id="rId63"/>
    <p:sldId id="419" r:id="rId64"/>
    <p:sldId id="420" r:id="rId65"/>
    <p:sldId id="328" r:id="rId66"/>
    <p:sldId id="527" r:id="rId67"/>
    <p:sldId id="421" r:id="rId68"/>
    <p:sldId id="422" r:id="rId69"/>
    <p:sldId id="423" r:id="rId70"/>
    <p:sldId id="347" r:id="rId71"/>
    <p:sldId id="348" r:id="rId72"/>
    <p:sldId id="436" r:id="rId73"/>
    <p:sldId id="437" r:id="rId74"/>
    <p:sldId id="438" r:id="rId75"/>
    <p:sldId id="439" r:id="rId76"/>
    <p:sldId id="440" r:id="rId77"/>
    <p:sldId id="441" r:id="rId78"/>
    <p:sldId id="442" r:id="rId79"/>
    <p:sldId id="349" r:id="rId80"/>
    <p:sldId id="443" r:id="rId81"/>
    <p:sldId id="444" r:id="rId82"/>
    <p:sldId id="329" r:id="rId83"/>
    <p:sldId id="350" r:id="rId84"/>
    <p:sldId id="424" r:id="rId85"/>
    <p:sldId id="426" r:id="rId86"/>
    <p:sldId id="427" r:id="rId87"/>
    <p:sldId id="428" r:id="rId88"/>
    <p:sldId id="429" r:id="rId89"/>
    <p:sldId id="430" r:id="rId90"/>
    <p:sldId id="445" r:id="rId91"/>
    <p:sldId id="446" r:id="rId92"/>
    <p:sldId id="447" r:id="rId93"/>
    <p:sldId id="351" r:id="rId94"/>
    <p:sldId id="352" r:id="rId95"/>
    <p:sldId id="448" r:id="rId96"/>
    <p:sldId id="453" r:id="rId97"/>
    <p:sldId id="449" r:id="rId98"/>
    <p:sldId id="450" r:id="rId99"/>
    <p:sldId id="451" r:id="rId100"/>
    <p:sldId id="452" r:id="rId101"/>
    <p:sldId id="330" r:id="rId102"/>
    <p:sldId id="431" r:id="rId103"/>
    <p:sldId id="432" r:id="rId104"/>
    <p:sldId id="433" r:id="rId105"/>
    <p:sldId id="434" r:id="rId106"/>
    <p:sldId id="435" r:id="rId107"/>
    <p:sldId id="353" r:id="rId108"/>
    <p:sldId id="454" r:id="rId109"/>
    <p:sldId id="455" r:id="rId110"/>
    <p:sldId id="456" r:id="rId111"/>
    <p:sldId id="457" r:id="rId112"/>
    <p:sldId id="458" r:id="rId113"/>
    <p:sldId id="331" r:id="rId114"/>
    <p:sldId id="356" r:id="rId115"/>
    <p:sldId id="357" r:id="rId116"/>
    <p:sldId id="358" r:id="rId117"/>
    <p:sldId id="460" r:id="rId118"/>
    <p:sldId id="461" r:id="rId119"/>
    <p:sldId id="525" r:id="rId120"/>
    <p:sldId id="462" r:id="rId121"/>
    <p:sldId id="463" r:id="rId122"/>
    <p:sldId id="467" r:id="rId123"/>
    <p:sldId id="468" r:id="rId124"/>
    <p:sldId id="464" r:id="rId125"/>
    <p:sldId id="469" r:id="rId126"/>
    <p:sldId id="470" r:id="rId127"/>
    <p:sldId id="471" r:id="rId128"/>
    <p:sldId id="332" r:id="rId129"/>
    <p:sldId id="359" r:id="rId130"/>
    <p:sldId id="360" r:id="rId131"/>
    <p:sldId id="472" r:id="rId132"/>
    <p:sldId id="473" r:id="rId133"/>
    <p:sldId id="474" r:id="rId134"/>
    <p:sldId id="475" r:id="rId135"/>
    <p:sldId id="333" r:id="rId136"/>
    <p:sldId id="362" r:id="rId137"/>
    <p:sldId id="528" r:id="rId138"/>
    <p:sldId id="476" r:id="rId139"/>
    <p:sldId id="477" r:id="rId140"/>
    <p:sldId id="478" r:id="rId141"/>
    <p:sldId id="479" r:id="rId142"/>
    <p:sldId id="480" r:id="rId143"/>
    <p:sldId id="481" r:id="rId144"/>
    <p:sldId id="482" r:id="rId145"/>
    <p:sldId id="483" r:id="rId146"/>
    <p:sldId id="484" r:id="rId147"/>
    <p:sldId id="485" r:id="rId148"/>
    <p:sldId id="486" r:id="rId149"/>
    <p:sldId id="363" r:id="rId150"/>
    <p:sldId id="487" r:id="rId151"/>
    <p:sldId id="488" r:id="rId152"/>
    <p:sldId id="489" r:id="rId153"/>
    <p:sldId id="364" r:id="rId154"/>
    <p:sldId id="529" r:id="rId155"/>
    <p:sldId id="533" r:id="rId156"/>
    <p:sldId id="334" r:id="rId157"/>
    <p:sldId id="365" r:id="rId158"/>
    <p:sldId id="490" r:id="rId159"/>
    <p:sldId id="503" r:id="rId160"/>
    <p:sldId id="502" r:id="rId161"/>
    <p:sldId id="491" r:id="rId162"/>
    <p:sldId id="492" r:id="rId163"/>
    <p:sldId id="493" r:id="rId164"/>
    <p:sldId id="494" r:id="rId165"/>
    <p:sldId id="495" r:id="rId166"/>
    <p:sldId id="496" r:id="rId167"/>
    <p:sldId id="497" r:id="rId168"/>
    <p:sldId id="498" r:id="rId169"/>
    <p:sldId id="500" r:id="rId170"/>
    <p:sldId id="504" r:id="rId171"/>
    <p:sldId id="501" r:id="rId172"/>
    <p:sldId id="335" r:id="rId173"/>
    <p:sldId id="505" r:id="rId174"/>
    <p:sldId id="506" r:id="rId175"/>
    <p:sldId id="511" r:id="rId176"/>
    <p:sldId id="530" r:id="rId177"/>
    <p:sldId id="512" r:id="rId178"/>
    <p:sldId id="509" r:id="rId179"/>
    <p:sldId id="531" r:id="rId180"/>
    <p:sldId id="510" r:id="rId181"/>
    <p:sldId id="507" r:id="rId182"/>
    <p:sldId id="532" r:id="rId183"/>
    <p:sldId id="508" r:id="rId184"/>
    <p:sldId id="534" r:id="rId185"/>
    <p:sldId id="369" r:id="rId186"/>
    <p:sldId id="513" r:id="rId187"/>
    <p:sldId id="514" r:id="rId188"/>
    <p:sldId id="515" r:id="rId189"/>
    <p:sldId id="516" r:id="rId190"/>
    <p:sldId id="517" r:id="rId191"/>
    <p:sldId id="336" r:id="rId192"/>
    <p:sldId id="518" r:id="rId193"/>
    <p:sldId id="519" r:id="rId194"/>
    <p:sldId id="520" r:id="rId195"/>
    <p:sldId id="521" r:id="rId196"/>
    <p:sldId id="522" r:id="rId197"/>
    <p:sldId id="523" r:id="rId198"/>
    <p:sldId id="371" r:id="rId199"/>
    <p:sldId id="372" r:id="rId200"/>
    <p:sldId id="373" r:id="rId201"/>
    <p:sldId id="537" r:id="rId202"/>
    <p:sldId id="337" r:id="rId203"/>
    <p:sldId id="314" r:id="rId204"/>
    <p:sldId id="315" r:id="rId205"/>
    <p:sldId id="316" r:id="rId206"/>
    <p:sldId id="317" r:id="rId207"/>
  </p:sldIdLst>
  <p:sldSz cx="9144000" cy="6858000" type="screen4x3"/>
  <p:notesSz cx="6858000" cy="9144000"/>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09">
          <p15:clr>
            <a:srgbClr val="A4A3A4"/>
          </p15:clr>
        </p15:guide>
        <p15:guide id="2" orient="horz" pos="3884">
          <p15:clr>
            <a:srgbClr val="A4A3A4"/>
          </p15:clr>
        </p15:guide>
        <p15:guide id="3" orient="horz" pos="1117">
          <p15:clr>
            <a:srgbClr val="A4A3A4"/>
          </p15:clr>
        </p15:guide>
        <p15:guide id="4" orient="horz" pos="4058">
          <p15:clr>
            <a:srgbClr val="A4A3A4"/>
          </p15:clr>
        </p15:guide>
        <p15:guide id="5" pos="2880">
          <p15:clr>
            <a:srgbClr val="A4A3A4"/>
          </p15:clr>
        </p15:guide>
        <p15:guide id="6" pos="581">
          <p15:clr>
            <a:srgbClr val="A4A3A4"/>
          </p15:clr>
        </p15:guide>
        <p15:guide id="7" pos="5465">
          <p15:clr>
            <a:srgbClr val="A4A3A4"/>
          </p15:clr>
        </p15:guide>
        <p15:guide id="8" pos="170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FFF1E1"/>
    <a:srgbClr val="EAEAEA"/>
    <a:srgbClr val="FFEACD"/>
    <a:srgbClr val="7D1E1E"/>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9" autoAdjust="0"/>
    <p:restoredTop sz="94747" autoAdjust="0"/>
  </p:normalViewPr>
  <p:slideViewPr>
    <p:cSldViewPr>
      <p:cViewPr varScale="1">
        <p:scale>
          <a:sx n="68" d="100"/>
          <a:sy n="68" d="100"/>
        </p:scale>
        <p:origin x="354" y="54"/>
      </p:cViewPr>
      <p:guideLst>
        <p:guide orient="horz" pos="709"/>
        <p:guide orient="horz" pos="3884"/>
        <p:guide orient="horz" pos="1117"/>
        <p:guide orient="horz" pos="4058"/>
        <p:guide pos="2880"/>
        <p:guide pos="581"/>
        <p:guide pos="5465"/>
        <p:guide pos="17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150"/>
    </p:cViewPr>
  </p:sorterViewPr>
  <p:notesViewPr>
    <p:cSldViewPr>
      <p:cViewPr varScale="1">
        <p:scale>
          <a:sx n="100" d="100"/>
          <a:sy n="100" d="100"/>
        </p:scale>
        <p:origin x="-19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144" Type="http://schemas.openxmlformats.org/officeDocument/2006/relationships/slide" Target="slides/slide140.xml"/><Relationship Id="rId149" Type="http://schemas.openxmlformats.org/officeDocument/2006/relationships/slide" Target="slides/slide14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60" Type="http://schemas.openxmlformats.org/officeDocument/2006/relationships/slide" Target="slides/slide156.xml"/><Relationship Id="rId165" Type="http://schemas.openxmlformats.org/officeDocument/2006/relationships/slide" Target="slides/slide161.xml"/><Relationship Id="rId181" Type="http://schemas.openxmlformats.org/officeDocument/2006/relationships/slide" Target="slides/slide177.xml"/><Relationship Id="rId186" Type="http://schemas.openxmlformats.org/officeDocument/2006/relationships/slide" Target="slides/slide182.xml"/><Relationship Id="rId211" Type="http://schemas.openxmlformats.org/officeDocument/2006/relationships/viewProps" Target="viewProp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slide" Target="slides/slide146.xml"/><Relationship Id="rId155" Type="http://schemas.openxmlformats.org/officeDocument/2006/relationships/slide" Target="slides/slide151.xml"/><Relationship Id="rId171" Type="http://schemas.openxmlformats.org/officeDocument/2006/relationships/slide" Target="slides/slide167.xml"/><Relationship Id="rId176" Type="http://schemas.openxmlformats.org/officeDocument/2006/relationships/slide" Target="slides/slide172.xml"/><Relationship Id="rId192" Type="http://schemas.openxmlformats.org/officeDocument/2006/relationships/slide" Target="slides/slide188.xml"/><Relationship Id="rId197" Type="http://schemas.openxmlformats.org/officeDocument/2006/relationships/slide" Target="slides/slide193.xml"/><Relationship Id="rId206" Type="http://schemas.openxmlformats.org/officeDocument/2006/relationships/slide" Target="slides/slide202.xml"/><Relationship Id="rId201" Type="http://schemas.openxmlformats.org/officeDocument/2006/relationships/slide" Target="slides/slide197.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slide" Target="slides/slide162.xml"/><Relationship Id="rId182" Type="http://schemas.openxmlformats.org/officeDocument/2006/relationships/slide" Target="slides/slide178.xml"/><Relationship Id="rId187" Type="http://schemas.openxmlformats.org/officeDocument/2006/relationships/slide" Target="slides/slide183.xml"/><Relationship Id="rId1" Type="http://schemas.openxmlformats.org/officeDocument/2006/relationships/slideMaster" Target="slideMasters/slideMaster1.xml"/><Relationship Id="rId6" Type="http://schemas.openxmlformats.org/officeDocument/2006/relationships/slide" Target="slides/slide2.xml"/><Relationship Id="rId212" Type="http://schemas.openxmlformats.org/officeDocument/2006/relationships/theme" Target="theme/theme1.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172" Type="http://schemas.openxmlformats.org/officeDocument/2006/relationships/slide" Target="slides/slide168.xml"/><Relationship Id="rId193" Type="http://schemas.openxmlformats.org/officeDocument/2006/relationships/slide" Target="slides/slide189.xml"/><Relationship Id="rId202" Type="http://schemas.openxmlformats.org/officeDocument/2006/relationships/slide" Target="slides/slide198.xml"/><Relationship Id="rId207" Type="http://schemas.openxmlformats.org/officeDocument/2006/relationships/slide" Target="slides/slide203.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13" Type="http://schemas.openxmlformats.org/officeDocument/2006/relationships/tableStyles" Target="tableStyles.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slideMaster" Target="slideMasters/slideMaster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handoutMaster" Target="handoutMasters/handoutMaster1.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4.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presProps" Target="pres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04E36A5-5A8A-48D4-8C79-DFB76B8DBB77}" type="slidenum">
              <a:rPr lang="cs-CZ"/>
              <a:pPr>
                <a:defRPr/>
              </a:pPr>
              <a:t>‹#›</a:t>
            </a:fld>
            <a:endParaRPr lang="cs-CZ"/>
          </a:p>
        </p:txBody>
      </p:sp>
    </p:spTree>
    <p:extLst>
      <p:ext uri="{BB962C8B-B14F-4D97-AF65-F5344CB8AC3E}">
        <p14:creationId xmlns:p14="http://schemas.microsoft.com/office/powerpoint/2010/main" val="1800834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119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3F7E3B-2A6C-48C1-A160-389D60564A01}" type="slidenum">
              <a:rPr lang="cs-CZ"/>
              <a:pPr>
                <a:defRPr/>
              </a:pPr>
              <a:t>‹#›</a:t>
            </a:fld>
            <a:endParaRPr lang="cs-CZ"/>
          </a:p>
        </p:txBody>
      </p:sp>
    </p:spTree>
    <p:extLst>
      <p:ext uri="{BB962C8B-B14F-4D97-AF65-F5344CB8AC3E}">
        <p14:creationId xmlns:p14="http://schemas.microsoft.com/office/powerpoint/2010/main" val="13895250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3"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2930" name="Rectangle 2"/>
          <p:cNvSpPr>
            <a:spLocks noGrp="1" noChangeArrowheads="1"/>
          </p:cNvSpPr>
          <p:nvPr>
            <p:ph type="ctrTitle"/>
          </p:nvPr>
        </p:nvSpPr>
        <p:spPr>
          <a:xfrm>
            <a:off x="2706688" y="2708275"/>
            <a:ext cx="5969000" cy="3457575"/>
          </a:xfrm>
        </p:spPr>
        <p:txBody>
          <a:bodyPr bIns="1080000" anchor="ctr"/>
          <a:lstStyle>
            <a:lvl1pPr>
              <a:defRPr sz="3600"/>
            </a:lvl1pPr>
          </a:lstStyle>
          <a:p>
            <a:r>
              <a:rPr lang="cs-CZ"/>
              <a:t>Klepnutím lze upravit styl předlohy nadpisů.</a:t>
            </a:r>
          </a:p>
        </p:txBody>
      </p:sp>
      <p:sp>
        <p:nvSpPr>
          <p:cNvPr id="252931" name="Rectangle 3"/>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4"/>
          <p:cNvSpPr>
            <a:spLocks noGrp="1" noChangeArrowheads="1"/>
          </p:cNvSpPr>
          <p:nvPr>
            <p:ph type="ftr" sz="quarter" idx="10"/>
          </p:nvPr>
        </p:nvSpPr>
        <p:spPr>
          <a:xfrm>
            <a:off x="2706688" y="6442075"/>
            <a:ext cx="4673600" cy="279400"/>
          </a:xfrm>
        </p:spPr>
        <p:txBody>
          <a:bodyPr/>
          <a:lstStyle>
            <a:lvl1pPr>
              <a:defRPr/>
            </a:lvl1pPr>
          </a:lstStyle>
          <a:p>
            <a:pPr>
              <a:defRPr/>
            </a:pPr>
            <a:r>
              <a:rPr lang="cs-CZ"/>
              <a:t>Ekonomika a řízení bank</a:t>
            </a:r>
          </a:p>
        </p:txBody>
      </p:sp>
      <p:sp>
        <p:nvSpPr>
          <p:cNvPr id="9" name="Rectangle 5"/>
          <p:cNvSpPr>
            <a:spLocks noGrp="1" noChangeArrowheads="1"/>
          </p:cNvSpPr>
          <p:nvPr>
            <p:ph type="sldNum" sz="quarter" idx="11"/>
          </p:nvPr>
        </p:nvSpPr>
        <p:spPr>
          <a:xfrm>
            <a:off x="7812088" y="6442075"/>
            <a:ext cx="874712" cy="279400"/>
          </a:xfrm>
        </p:spPr>
        <p:txBody>
          <a:bodyPr/>
          <a:lstStyle>
            <a:lvl1pPr>
              <a:defRPr/>
            </a:lvl1pPr>
          </a:lstStyle>
          <a:p>
            <a:pPr>
              <a:defRPr/>
            </a:pPr>
            <a:fld id="{19638597-C986-44BB-BCA0-55C111431E9D}" type="slidenum">
              <a:rPr lang="cs-CZ"/>
              <a:pPr>
                <a:defRPr/>
              </a:pPr>
              <a:t>‹#›</a:t>
            </a:fld>
            <a:endParaRPr lang="cs-CZ"/>
          </a:p>
        </p:txBody>
      </p:sp>
    </p:spTree>
    <p:extLst>
      <p:ext uri="{BB962C8B-B14F-4D97-AF65-F5344CB8AC3E}">
        <p14:creationId xmlns:p14="http://schemas.microsoft.com/office/powerpoint/2010/main" val="49505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9C95E331-7765-46BC-9DA3-FA0901CEB2F5}" type="slidenum">
              <a:rPr lang="cs-CZ"/>
              <a:pPr>
                <a:defRPr/>
              </a:pPr>
              <a:t>‹#›</a:t>
            </a:fld>
            <a:endParaRPr lang="cs-CZ"/>
          </a:p>
        </p:txBody>
      </p:sp>
    </p:spTree>
    <p:extLst>
      <p:ext uri="{BB962C8B-B14F-4D97-AF65-F5344CB8AC3E}">
        <p14:creationId xmlns:p14="http://schemas.microsoft.com/office/powerpoint/2010/main" val="33699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898525" y="1125538"/>
            <a:ext cx="5689600"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F3AE848-CBDB-46AA-B010-60B1B988271E}" type="slidenum">
              <a:rPr lang="cs-CZ"/>
              <a:pPr>
                <a:defRPr/>
              </a:pPr>
              <a:t>‹#›</a:t>
            </a:fld>
            <a:endParaRPr lang="cs-CZ"/>
          </a:p>
        </p:txBody>
      </p:sp>
    </p:spTree>
    <p:extLst>
      <p:ext uri="{BB962C8B-B14F-4D97-AF65-F5344CB8AC3E}">
        <p14:creationId xmlns:p14="http://schemas.microsoft.com/office/powerpoint/2010/main" val="100798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898525" y="1773238"/>
            <a:ext cx="3810000"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C3F3BBC3-6047-4439-8C0A-5C03FE2EFB7A}" type="slidenum">
              <a:rPr lang="cs-CZ"/>
              <a:pPr>
                <a:defRPr/>
              </a:pPr>
              <a:t>‹#›</a:t>
            </a:fld>
            <a:endParaRPr lang="cs-CZ"/>
          </a:p>
        </p:txBody>
      </p:sp>
    </p:spTree>
    <p:extLst>
      <p:ext uri="{BB962C8B-B14F-4D97-AF65-F5344CB8AC3E}">
        <p14:creationId xmlns:p14="http://schemas.microsoft.com/office/powerpoint/2010/main" val="9577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898525" y="1773238"/>
            <a:ext cx="7773988" cy="4357687"/>
          </a:xfrm>
        </p:spPr>
        <p:txBody>
          <a:bodyPr/>
          <a:lstStyle/>
          <a:p>
            <a:pPr lvl="0"/>
            <a:endParaRPr lang="cs-CZ" noProof="0" smtClean="0"/>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11C22C5F-91E6-4368-BA2D-3A1D395CAB10}" type="slidenum">
              <a:rPr lang="cs-CZ"/>
              <a:pPr>
                <a:defRPr/>
              </a:pPr>
              <a:t>‹#›</a:t>
            </a:fld>
            <a:endParaRPr lang="cs-CZ"/>
          </a:p>
        </p:txBody>
      </p:sp>
    </p:spTree>
    <p:extLst>
      <p:ext uri="{BB962C8B-B14F-4D97-AF65-F5344CB8AC3E}">
        <p14:creationId xmlns:p14="http://schemas.microsoft.com/office/powerpoint/2010/main" val="3480107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5"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8"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6688" y="2709863"/>
            <a:ext cx="5969000" cy="3455987"/>
          </a:xfrm>
        </p:spPr>
        <p:txBody>
          <a:bodyPr bIns="1080000" anchor="ctr"/>
          <a:lstStyle>
            <a:lvl1pPr>
              <a:defRPr sz="3400"/>
            </a:lvl1pPr>
          </a:lstStyle>
          <a:p>
            <a:r>
              <a:rPr lang="cs-CZ"/>
              <a:t>Klepnutím lze upravit styl předlohy nadpisů.</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6"/>
          <p:cNvSpPr>
            <a:spLocks noGrp="1" noChangeArrowheads="1"/>
          </p:cNvSpPr>
          <p:nvPr>
            <p:ph type="ftr" sz="quarter" idx="10"/>
          </p:nvPr>
        </p:nvSpPr>
        <p:spPr>
          <a:xfrm>
            <a:off x="2706688" y="6442075"/>
            <a:ext cx="4960937" cy="279400"/>
          </a:xfrm>
        </p:spPr>
        <p:txBody>
          <a:bodyPr/>
          <a:lstStyle>
            <a:lvl1pPr>
              <a:defRPr/>
            </a:lvl1pPr>
          </a:lstStyle>
          <a:p>
            <a:pPr>
              <a:defRPr/>
            </a:pPr>
            <a:r>
              <a:rPr lang="cs-CZ"/>
              <a:t>Ekonomika a řízení bank</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F544D079-9CA7-4713-9B03-CD45475F8576}" type="slidenum">
              <a:rPr lang="cs-CZ"/>
              <a:pPr>
                <a:defRPr/>
              </a:pPr>
              <a:t>‹#›</a:t>
            </a:fld>
            <a:endParaRPr lang="cs-CZ"/>
          </a:p>
        </p:txBody>
      </p:sp>
    </p:spTree>
    <p:extLst>
      <p:ext uri="{BB962C8B-B14F-4D97-AF65-F5344CB8AC3E}">
        <p14:creationId xmlns:p14="http://schemas.microsoft.com/office/powerpoint/2010/main" val="81388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7954811-FFE0-4D70-893D-F4EF1D198D12}" type="slidenum">
              <a:rPr lang="cs-CZ"/>
              <a:pPr>
                <a:defRPr/>
              </a:pPr>
              <a:t>‹#›</a:t>
            </a:fld>
            <a:endParaRPr lang="cs-CZ"/>
          </a:p>
        </p:txBody>
      </p:sp>
    </p:spTree>
    <p:extLst>
      <p:ext uri="{BB962C8B-B14F-4D97-AF65-F5344CB8AC3E}">
        <p14:creationId xmlns:p14="http://schemas.microsoft.com/office/powerpoint/2010/main" val="356777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7E6A5F5-EABB-4E63-9E74-38387AC728BA}" type="slidenum">
              <a:rPr lang="cs-CZ"/>
              <a:pPr>
                <a:defRPr/>
              </a:pPr>
              <a:t>‹#›</a:t>
            </a:fld>
            <a:endParaRPr lang="cs-CZ"/>
          </a:p>
        </p:txBody>
      </p:sp>
    </p:spTree>
    <p:extLst>
      <p:ext uri="{BB962C8B-B14F-4D97-AF65-F5344CB8AC3E}">
        <p14:creationId xmlns:p14="http://schemas.microsoft.com/office/powerpoint/2010/main" val="38121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A2D8DB99-59A6-4021-9EBF-635CD02611C5}" type="slidenum">
              <a:rPr lang="cs-CZ"/>
              <a:pPr>
                <a:defRPr/>
              </a:pPr>
              <a:t>‹#›</a:t>
            </a:fld>
            <a:endParaRPr lang="cs-CZ"/>
          </a:p>
        </p:txBody>
      </p:sp>
    </p:spTree>
    <p:extLst>
      <p:ext uri="{BB962C8B-B14F-4D97-AF65-F5344CB8AC3E}">
        <p14:creationId xmlns:p14="http://schemas.microsoft.com/office/powerpoint/2010/main" val="190727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FD6AC73C-076D-4327-9CA8-8E52C99FEC28}" type="slidenum">
              <a:rPr lang="cs-CZ"/>
              <a:pPr>
                <a:defRPr/>
              </a:pPr>
              <a:t>‹#›</a:t>
            </a:fld>
            <a:endParaRPr lang="cs-CZ"/>
          </a:p>
        </p:txBody>
      </p:sp>
    </p:spTree>
    <p:extLst>
      <p:ext uri="{BB962C8B-B14F-4D97-AF65-F5344CB8AC3E}">
        <p14:creationId xmlns:p14="http://schemas.microsoft.com/office/powerpoint/2010/main" val="36579518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9916B2D0-B17B-4C09-8288-28037363E553}" type="slidenum">
              <a:rPr lang="cs-CZ"/>
              <a:pPr>
                <a:defRPr/>
              </a:pPr>
              <a:t>‹#›</a:t>
            </a:fld>
            <a:endParaRPr lang="cs-CZ"/>
          </a:p>
        </p:txBody>
      </p:sp>
    </p:spTree>
    <p:extLst>
      <p:ext uri="{BB962C8B-B14F-4D97-AF65-F5344CB8AC3E}">
        <p14:creationId xmlns:p14="http://schemas.microsoft.com/office/powerpoint/2010/main" val="13467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06093AF-63DE-4DD3-8F5A-944F1E9C7B9A}" type="slidenum">
              <a:rPr lang="cs-CZ"/>
              <a:pPr>
                <a:defRPr/>
              </a:pPr>
              <a:t>‹#›</a:t>
            </a:fld>
            <a:endParaRPr lang="cs-CZ"/>
          </a:p>
        </p:txBody>
      </p:sp>
    </p:spTree>
    <p:extLst>
      <p:ext uri="{BB962C8B-B14F-4D97-AF65-F5344CB8AC3E}">
        <p14:creationId xmlns:p14="http://schemas.microsoft.com/office/powerpoint/2010/main" val="3696299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83CBF637-2783-4DD1-A50B-C01557310D43}" type="slidenum">
              <a:rPr lang="cs-CZ"/>
              <a:pPr>
                <a:defRPr/>
              </a:pPr>
              <a:t>‹#›</a:t>
            </a:fld>
            <a:endParaRPr lang="cs-CZ"/>
          </a:p>
        </p:txBody>
      </p:sp>
    </p:spTree>
    <p:extLst>
      <p:ext uri="{BB962C8B-B14F-4D97-AF65-F5344CB8AC3E}">
        <p14:creationId xmlns:p14="http://schemas.microsoft.com/office/powerpoint/2010/main" val="1915241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B5FFB85F-F3D4-47B4-8A66-8BC108B8EF2D}" type="slidenum">
              <a:rPr lang="cs-CZ"/>
              <a:pPr>
                <a:defRPr/>
              </a:pPr>
              <a:t>‹#›</a:t>
            </a:fld>
            <a:endParaRPr lang="cs-CZ"/>
          </a:p>
        </p:txBody>
      </p:sp>
    </p:spTree>
    <p:extLst>
      <p:ext uri="{BB962C8B-B14F-4D97-AF65-F5344CB8AC3E}">
        <p14:creationId xmlns:p14="http://schemas.microsoft.com/office/powerpoint/2010/main" val="788697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043813BA-6573-4F81-B996-691521DD0A75}" type="slidenum">
              <a:rPr lang="cs-CZ"/>
              <a:pPr>
                <a:defRPr/>
              </a:pPr>
              <a:t>‹#›</a:t>
            </a:fld>
            <a:endParaRPr lang="cs-CZ"/>
          </a:p>
        </p:txBody>
      </p:sp>
    </p:spTree>
    <p:extLst>
      <p:ext uri="{BB962C8B-B14F-4D97-AF65-F5344CB8AC3E}">
        <p14:creationId xmlns:p14="http://schemas.microsoft.com/office/powerpoint/2010/main" val="2061463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ADE06535-7912-4C40-8975-2D6C836C5352}" type="slidenum">
              <a:rPr lang="cs-CZ"/>
              <a:pPr>
                <a:defRPr/>
              </a:pPr>
              <a:t>‹#›</a:t>
            </a:fld>
            <a:endParaRPr lang="cs-CZ"/>
          </a:p>
        </p:txBody>
      </p:sp>
    </p:spTree>
    <p:extLst>
      <p:ext uri="{BB962C8B-B14F-4D97-AF65-F5344CB8AC3E}">
        <p14:creationId xmlns:p14="http://schemas.microsoft.com/office/powerpoint/2010/main" val="41264163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12E071CC-01F2-44F0-A0F2-42798F7A402A}" type="slidenum">
              <a:rPr lang="cs-CZ"/>
              <a:pPr>
                <a:defRPr/>
              </a:pPr>
              <a:t>‹#›</a:t>
            </a:fld>
            <a:endParaRPr lang="cs-CZ"/>
          </a:p>
        </p:txBody>
      </p:sp>
    </p:spTree>
    <p:extLst>
      <p:ext uri="{BB962C8B-B14F-4D97-AF65-F5344CB8AC3E}">
        <p14:creationId xmlns:p14="http://schemas.microsoft.com/office/powerpoint/2010/main" val="34575954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C4B294A2-4AB8-4B35-99CB-01549001B122}" type="slidenum">
              <a:rPr lang="cs-CZ"/>
              <a:pPr>
                <a:defRPr/>
              </a:pPr>
              <a:t>‹#›</a:t>
            </a:fld>
            <a:endParaRPr lang="cs-CZ"/>
          </a:p>
        </p:txBody>
      </p:sp>
    </p:spTree>
    <p:extLst>
      <p:ext uri="{BB962C8B-B14F-4D97-AF65-F5344CB8AC3E}">
        <p14:creationId xmlns:p14="http://schemas.microsoft.com/office/powerpoint/2010/main" val="3237022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3F185A7-07D3-4B75-A234-A3E0EBF97689}" type="slidenum">
              <a:rPr lang="cs-CZ"/>
              <a:pPr>
                <a:defRPr/>
              </a:pPr>
              <a:t>‹#›</a:t>
            </a:fld>
            <a:endParaRPr lang="cs-CZ"/>
          </a:p>
        </p:txBody>
      </p:sp>
    </p:spTree>
    <p:extLst>
      <p:ext uri="{BB962C8B-B14F-4D97-AF65-F5344CB8AC3E}">
        <p14:creationId xmlns:p14="http://schemas.microsoft.com/office/powerpoint/2010/main" val="3268335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8DF081B5-A9EE-4459-AE34-6C1AAF9580C7}" type="slidenum">
              <a:rPr lang="cs-CZ"/>
              <a:pPr>
                <a:defRPr/>
              </a:pPr>
              <a:t>‹#›</a:t>
            </a:fld>
            <a:endParaRPr lang="cs-CZ"/>
          </a:p>
        </p:txBody>
      </p:sp>
    </p:spTree>
    <p:extLst>
      <p:ext uri="{BB962C8B-B14F-4D97-AF65-F5344CB8AC3E}">
        <p14:creationId xmlns:p14="http://schemas.microsoft.com/office/powerpoint/2010/main" val="1716069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706688" y="6858000"/>
            <a:ext cx="3141662"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000750" y="6858000"/>
            <a:ext cx="3143250"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CA6949E-1234-4AB4-8133-45801D7C95AE}" type="slidenum">
              <a:rPr lang="cs-CZ"/>
              <a:pPr>
                <a:defRPr/>
              </a:pPr>
              <a:t>‹#›</a:t>
            </a:fld>
            <a:endParaRPr lang="cs-CZ"/>
          </a:p>
        </p:txBody>
      </p:sp>
    </p:spTree>
    <p:extLst>
      <p:ext uri="{BB962C8B-B14F-4D97-AF65-F5344CB8AC3E}">
        <p14:creationId xmlns:p14="http://schemas.microsoft.com/office/powerpoint/2010/main" val="3394569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4A001DB1-643D-468C-A85B-BC5653457201}" type="slidenum">
              <a:rPr lang="cs-CZ"/>
              <a:pPr>
                <a:defRPr/>
              </a:pPr>
              <a:t>‹#›</a:t>
            </a:fld>
            <a:endParaRPr lang="cs-CZ"/>
          </a:p>
        </p:txBody>
      </p:sp>
    </p:spTree>
    <p:extLst>
      <p:ext uri="{BB962C8B-B14F-4D97-AF65-F5344CB8AC3E}">
        <p14:creationId xmlns:p14="http://schemas.microsoft.com/office/powerpoint/2010/main" val="67086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3E000D96-1C4E-4E86-8268-4C20BA5AB28C}" type="slidenum">
              <a:rPr lang="cs-CZ"/>
              <a:pPr>
                <a:defRPr/>
              </a:pPr>
              <a:t>‹#›</a:t>
            </a:fld>
            <a:endParaRPr lang="cs-CZ"/>
          </a:p>
        </p:txBody>
      </p:sp>
    </p:spTree>
    <p:extLst>
      <p:ext uri="{BB962C8B-B14F-4D97-AF65-F5344CB8AC3E}">
        <p14:creationId xmlns:p14="http://schemas.microsoft.com/office/powerpoint/2010/main" val="23026180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D47734A4-64CA-425B-98D7-91CAB2168958}" type="slidenum">
              <a:rPr lang="cs-CZ"/>
              <a:pPr>
                <a:defRPr/>
              </a:pPr>
              <a:t>‹#›</a:t>
            </a:fld>
            <a:endParaRPr lang="cs-CZ"/>
          </a:p>
        </p:txBody>
      </p:sp>
    </p:spTree>
    <p:extLst>
      <p:ext uri="{BB962C8B-B14F-4D97-AF65-F5344CB8AC3E}">
        <p14:creationId xmlns:p14="http://schemas.microsoft.com/office/powerpoint/2010/main" val="42598659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E996478-D725-4E09-8B4B-826E3DFA5EBB}" type="slidenum">
              <a:rPr lang="cs-CZ"/>
              <a:pPr>
                <a:defRPr/>
              </a:pPr>
              <a:t>‹#›</a:t>
            </a:fld>
            <a:endParaRPr lang="cs-CZ"/>
          </a:p>
        </p:txBody>
      </p:sp>
    </p:spTree>
    <p:extLst>
      <p:ext uri="{BB962C8B-B14F-4D97-AF65-F5344CB8AC3E}">
        <p14:creationId xmlns:p14="http://schemas.microsoft.com/office/powerpoint/2010/main" val="3053760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2A55491-5D43-4A52-80E5-D60C02CEBAC8}" type="slidenum">
              <a:rPr lang="cs-CZ"/>
              <a:pPr>
                <a:defRPr/>
              </a:pPr>
              <a:t>‹#›</a:t>
            </a:fld>
            <a:endParaRPr lang="cs-CZ"/>
          </a:p>
        </p:txBody>
      </p:sp>
    </p:spTree>
    <p:extLst>
      <p:ext uri="{BB962C8B-B14F-4D97-AF65-F5344CB8AC3E}">
        <p14:creationId xmlns:p14="http://schemas.microsoft.com/office/powerpoint/2010/main" val="12368357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790ED0E-9E25-414F-A083-1BAF1F5E823E}" type="slidenum">
              <a:rPr lang="cs-CZ"/>
              <a:pPr>
                <a:defRPr/>
              </a:pPr>
              <a:t>‹#›</a:t>
            </a:fld>
            <a:endParaRPr lang="cs-CZ"/>
          </a:p>
        </p:txBody>
      </p:sp>
    </p:spTree>
    <p:extLst>
      <p:ext uri="{BB962C8B-B14F-4D97-AF65-F5344CB8AC3E}">
        <p14:creationId xmlns:p14="http://schemas.microsoft.com/office/powerpoint/2010/main" val="531865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E91331E-B057-4021-B7BD-767B77735361}" type="slidenum">
              <a:rPr lang="cs-CZ"/>
              <a:pPr>
                <a:defRPr/>
              </a:pPr>
              <a:t>‹#›</a:t>
            </a:fld>
            <a:endParaRPr lang="cs-CZ"/>
          </a:p>
        </p:txBody>
      </p:sp>
    </p:spTree>
    <p:extLst>
      <p:ext uri="{BB962C8B-B14F-4D97-AF65-F5344CB8AC3E}">
        <p14:creationId xmlns:p14="http://schemas.microsoft.com/office/powerpoint/2010/main" val="2401401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35863" y="2708275"/>
            <a:ext cx="1608137" cy="454183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2706688" y="2708275"/>
            <a:ext cx="4676775" cy="454183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FC4B8FB-F205-4A50-A224-B9A80632D6B7}" type="slidenum">
              <a:rPr lang="cs-CZ"/>
              <a:pPr>
                <a:defRPr/>
              </a:pPr>
              <a:t>‹#›</a:t>
            </a:fld>
            <a:endParaRPr lang="cs-CZ"/>
          </a:p>
        </p:txBody>
      </p:sp>
    </p:spTree>
    <p:extLst>
      <p:ext uri="{BB962C8B-B14F-4D97-AF65-F5344CB8AC3E}">
        <p14:creationId xmlns:p14="http://schemas.microsoft.com/office/powerpoint/2010/main" val="28903973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BB0F0F9-DEF5-456D-8166-D404DF650E38}" type="slidenum">
              <a:rPr lang="cs-CZ"/>
              <a:pPr>
                <a:defRPr/>
              </a:pPr>
              <a:t>‹#›</a:t>
            </a:fld>
            <a:endParaRPr lang="cs-CZ"/>
          </a:p>
        </p:txBody>
      </p:sp>
    </p:spTree>
    <p:extLst>
      <p:ext uri="{BB962C8B-B14F-4D97-AF65-F5344CB8AC3E}">
        <p14:creationId xmlns:p14="http://schemas.microsoft.com/office/powerpoint/2010/main" val="13290270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294A497-47F9-4A5A-A499-CEE0A349AA8E}" type="slidenum">
              <a:rPr lang="cs-CZ"/>
              <a:pPr>
                <a:defRPr/>
              </a:pPr>
              <a:t>‹#›</a:t>
            </a:fld>
            <a:endParaRPr lang="cs-CZ"/>
          </a:p>
        </p:txBody>
      </p:sp>
    </p:spTree>
    <p:extLst>
      <p:ext uri="{BB962C8B-B14F-4D97-AF65-F5344CB8AC3E}">
        <p14:creationId xmlns:p14="http://schemas.microsoft.com/office/powerpoint/2010/main" val="1389002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6C8CBF5-BEAA-4A33-A724-FA3682C18C7C}" type="slidenum">
              <a:rPr lang="cs-CZ"/>
              <a:pPr>
                <a:defRPr/>
              </a:pPr>
              <a:t>‹#›</a:t>
            </a:fld>
            <a:endParaRPr lang="cs-CZ"/>
          </a:p>
        </p:txBody>
      </p:sp>
    </p:spTree>
    <p:extLst>
      <p:ext uri="{BB962C8B-B14F-4D97-AF65-F5344CB8AC3E}">
        <p14:creationId xmlns:p14="http://schemas.microsoft.com/office/powerpoint/2010/main" val="33769866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7BEC264-BAEF-4FE6-A609-808D0C14DEE9}" type="slidenum">
              <a:rPr lang="cs-CZ"/>
              <a:pPr>
                <a:defRPr/>
              </a:pPr>
              <a:t>‹#›</a:t>
            </a:fld>
            <a:endParaRPr lang="cs-CZ"/>
          </a:p>
        </p:txBody>
      </p:sp>
    </p:spTree>
    <p:extLst>
      <p:ext uri="{BB962C8B-B14F-4D97-AF65-F5344CB8AC3E}">
        <p14:creationId xmlns:p14="http://schemas.microsoft.com/office/powerpoint/2010/main" val="181060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898525"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6DAE6312-BC32-4610-AF7F-A5D83DBE717D}" type="slidenum">
              <a:rPr lang="cs-CZ"/>
              <a:pPr>
                <a:defRPr/>
              </a:pPr>
              <a:t>‹#›</a:t>
            </a:fld>
            <a:endParaRPr lang="cs-CZ"/>
          </a:p>
        </p:txBody>
      </p:sp>
    </p:spTree>
    <p:extLst>
      <p:ext uri="{BB962C8B-B14F-4D97-AF65-F5344CB8AC3E}">
        <p14:creationId xmlns:p14="http://schemas.microsoft.com/office/powerpoint/2010/main" val="18795948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E6D028B6-5159-4EA1-8D47-BD81523D0948}" type="slidenum">
              <a:rPr lang="cs-CZ"/>
              <a:pPr>
                <a:defRPr/>
              </a:pPr>
              <a:t>‹#›</a:t>
            </a:fld>
            <a:endParaRPr lang="cs-CZ"/>
          </a:p>
        </p:txBody>
      </p:sp>
    </p:spTree>
    <p:extLst>
      <p:ext uri="{BB962C8B-B14F-4D97-AF65-F5344CB8AC3E}">
        <p14:creationId xmlns:p14="http://schemas.microsoft.com/office/powerpoint/2010/main" val="3469290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B240C704-8F08-47CC-8BE4-658A8597C84A}" type="slidenum">
              <a:rPr lang="cs-CZ"/>
              <a:pPr>
                <a:defRPr/>
              </a:pPr>
              <a:t>‹#›</a:t>
            </a:fld>
            <a:endParaRPr lang="cs-CZ"/>
          </a:p>
        </p:txBody>
      </p:sp>
    </p:spTree>
    <p:extLst>
      <p:ext uri="{BB962C8B-B14F-4D97-AF65-F5344CB8AC3E}">
        <p14:creationId xmlns:p14="http://schemas.microsoft.com/office/powerpoint/2010/main" val="2274040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1FE2119-CAE0-4B9C-9616-1D4CBF33E61E}" type="slidenum">
              <a:rPr lang="cs-CZ"/>
              <a:pPr>
                <a:defRPr/>
              </a:pPr>
              <a:t>‹#›</a:t>
            </a:fld>
            <a:endParaRPr lang="cs-CZ"/>
          </a:p>
        </p:txBody>
      </p:sp>
    </p:spTree>
    <p:extLst>
      <p:ext uri="{BB962C8B-B14F-4D97-AF65-F5344CB8AC3E}">
        <p14:creationId xmlns:p14="http://schemas.microsoft.com/office/powerpoint/2010/main" val="33912078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D82C7D30-61CC-4E26-AD55-9BAD88290FED}" type="slidenum">
              <a:rPr lang="cs-CZ"/>
              <a:pPr>
                <a:defRPr/>
              </a:pPr>
              <a:t>‹#›</a:t>
            </a:fld>
            <a:endParaRPr lang="cs-CZ"/>
          </a:p>
        </p:txBody>
      </p:sp>
    </p:spTree>
    <p:extLst>
      <p:ext uri="{BB962C8B-B14F-4D97-AF65-F5344CB8AC3E}">
        <p14:creationId xmlns:p14="http://schemas.microsoft.com/office/powerpoint/2010/main" val="36151293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7414B3EE-D99E-42E7-9234-461336F9DA3C}" type="slidenum">
              <a:rPr lang="cs-CZ"/>
              <a:pPr>
                <a:defRPr/>
              </a:pPr>
              <a:t>‹#›</a:t>
            </a:fld>
            <a:endParaRPr lang="cs-CZ"/>
          </a:p>
        </p:txBody>
      </p:sp>
    </p:spTree>
    <p:extLst>
      <p:ext uri="{BB962C8B-B14F-4D97-AF65-F5344CB8AC3E}">
        <p14:creationId xmlns:p14="http://schemas.microsoft.com/office/powerpoint/2010/main" val="22189284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3D9C22F-D5EF-40AD-B6A2-0BA7972C90F3}" type="slidenum">
              <a:rPr lang="cs-CZ"/>
              <a:pPr>
                <a:defRPr/>
              </a:pPr>
              <a:t>‹#›</a:t>
            </a:fld>
            <a:endParaRPr lang="cs-CZ"/>
          </a:p>
        </p:txBody>
      </p:sp>
    </p:spTree>
    <p:extLst>
      <p:ext uri="{BB962C8B-B14F-4D97-AF65-F5344CB8AC3E}">
        <p14:creationId xmlns:p14="http://schemas.microsoft.com/office/powerpoint/2010/main" val="16846259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8160434-9469-4D25-B282-BBE604CB6B2F}" type="slidenum">
              <a:rPr lang="cs-CZ"/>
              <a:pPr>
                <a:defRPr/>
              </a:pPr>
              <a:t>‹#›</a:t>
            </a:fld>
            <a:endParaRPr lang="cs-CZ"/>
          </a:p>
        </p:txBody>
      </p:sp>
    </p:spTree>
    <p:extLst>
      <p:ext uri="{BB962C8B-B14F-4D97-AF65-F5344CB8AC3E}">
        <p14:creationId xmlns:p14="http://schemas.microsoft.com/office/powerpoint/2010/main" val="375888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11"/>
          <p:cNvSpPr>
            <a:spLocks noGrp="1" noChangeArrowheads="1"/>
          </p:cNvSpPr>
          <p:nvPr>
            <p:ph type="sldNum" sz="quarter" idx="11"/>
          </p:nvPr>
        </p:nvSpPr>
        <p:spPr>
          <a:ln/>
        </p:spPr>
        <p:txBody>
          <a:bodyPr/>
          <a:lstStyle>
            <a:lvl1pPr>
              <a:defRPr/>
            </a:lvl1pPr>
          </a:lstStyle>
          <a:p>
            <a:pPr>
              <a:defRPr/>
            </a:pPr>
            <a:fld id="{F14E53DF-5B11-4710-9012-2CFFCBC453D0}" type="slidenum">
              <a:rPr lang="cs-CZ"/>
              <a:pPr>
                <a:defRPr/>
              </a:pPr>
              <a:t>‹#›</a:t>
            </a:fld>
            <a:endParaRPr lang="cs-CZ"/>
          </a:p>
        </p:txBody>
      </p:sp>
    </p:spTree>
    <p:extLst>
      <p:ext uri="{BB962C8B-B14F-4D97-AF65-F5344CB8AC3E}">
        <p14:creationId xmlns:p14="http://schemas.microsoft.com/office/powerpoint/2010/main" val="390954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11"/>
          <p:cNvSpPr>
            <a:spLocks noGrp="1" noChangeArrowheads="1"/>
          </p:cNvSpPr>
          <p:nvPr>
            <p:ph type="sldNum" sz="quarter" idx="11"/>
          </p:nvPr>
        </p:nvSpPr>
        <p:spPr>
          <a:ln/>
        </p:spPr>
        <p:txBody>
          <a:bodyPr/>
          <a:lstStyle>
            <a:lvl1pPr>
              <a:defRPr/>
            </a:lvl1pPr>
          </a:lstStyle>
          <a:p>
            <a:pPr>
              <a:defRPr/>
            </a:pPr>
            <a:fld id="{5D34D66A-038B-432B-8611-F2E51A7C14AD}" type="slidenum">
              <a:rPr lang="cs-CZ"/>
              <a:pPr>
                <a:defRPr/>
              </a:pPr>
              <a:t>‹#›</a:t>
            </a:fld>
            <a:endParaRPr lang="cs-CZ"/>
          </a:p>
        </p:txBody>
      </p:sp>
    </p:spTree>
    <p:extLst>
      <p:ext uri="{BB962C8B-B14F-4D97-AF65-F5344CB8AC3E}">
        <p14:creationId xmlns:p14="http://schemas.microsoft.com/office/powerpoint/2010/main" val="345240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11"/>
          <p:cNvSpPr>
            <a:spLocks noGrp="1" noChangeArrowheads="1"/>
          </p:cNvSpPr>
          <p:nvPr>
            <p:ph type="sldNum" sz="quarter" idx="11"/>
          </p:nvPr>
        </p:nvSpPr>
        <p:spPr>
          <a:ln/>
        </p:spPr>
        <p:txBody>
          <a:bodyPr/>
          <a:lstStyle>
            <a:lvl1pPr>
              <a:defRPr/>
            </a:lvl1pPr>
          </a:lstStyle>
          <a:p>
            <a:pPr>
              <a:defRPr/>
            </a:pPr>
            <a:fld id="{6013D90A-DE3D-4423-BFB1-818C427C1935}" type="slidenum">
              <a:rPr lang="cs-CZ"/>
              <a:pPr>
                <a:defRPr/>
              </a:pPr>
              <a:t>‹#›</a:t>
            </a:fld>
            <a:endParaRPr lang="cs-CZ"/>
          </a:p>
        </p:txBody>
      </p:sp>
    </p:spTree>
    <p:extLst>
      <p:ext uri="{BB962C8B-B14F-4D97-AF65-F5344CB8AC3E}">
        <p14:creationId xmlns:p14="http://schemas.microsoft.com/office/powerpoint/2010/main" val="292359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36CEF28-BFF4-4DF2-BBE7-B4ED4817C6DE}" type="slidenum">
              <a:rPr lang="cs-CZ"/>
              <a:pPr>
                <a:defRPr/>
              </a:pPr>
              <a:t>‹#›</a:t>
            </a:fld>
            <a:endParaRPr lang="cs-CZ"/>
          </a:p>
        </p:txBody>
      </p:sp>
    </p:spTree>
    <p:extLst>
      <p:ext uri="{BB962C8B-B14F-4D97-AF65-F5344CB8AC3E}">
        <p14:creationId xmlns:p14="http://schemas.microsoft.com/office/powerpoint/2010/main" val="426730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ACCD275-B047-44F5-A6A1-3BCE03EA46BA}" type="slidenum">
              <a:rPr lang="cs-CZ"/>
              <a:pPr>
                <a:defRPr/>
              </a:pPr>
              <a:t>‹#›</a:t>
            </a:fld>
            <a:endParaRPr lang="cs-CZ"/>
          </a:p>
        </p:txBody>
      </p:sp>
    </p:spTree>
    <p:extLst>
      <p:ext uri="{BB962C8B-B14F-4D97-AF65-F5344CB8AC3E}">
        <p14:creationId xmlns:p14="http://schemas.microsoft.com/office/powerpoint/2010/main" val="193817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emf"/><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emf"/><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7.emf"/><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4.emf"/><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8.emf"/><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0E0E0"/>
            </a:gs>
          </a:gsLst>
          <a:lin ang="2700000" scaled="1"/>
        </a:gradFill>
        <a:effectLst/>
      </p:bgPr>
    </p:bg>
    <p:spTree>
      <p:nvGrpSpPr>
        <p:cNvPr id="1" name=""/>
        <p:cNvGrpSpPr/>
        <p:nvPr/>
      </p:nvGrpSpPr>
      <p:grpSpPr>
        <a:xfrm>
          <a:off x="0" y="0"/>
          <a:ext cx="0" cy="0"/>
          <a:chOff x="0" y="0"/>
          <a:chExt cx="0" cy="0"/>
        </a:xfrm>
      </p:grpSpPr>
      <p:sp>
        <p:nvSpPr>
          <p:cNvPr id="1026" name="Rectangle 28"/>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027" name="Rectangle 7"/>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8" name="Rectangle 8"/>
          <p:cNvSpPr>
            <a:spLocks noGrp="1" noChangeArrowheads="1"/>
          </p:cNvSpPr>
          <p:nvPr>
            <p:ph type="body" idx="1"/>
          </p:nvPr>
        </p:nvSpPr>
        <p:spPr bwMode="auto">
          <a:xfrm>
            <a:off x="898525" y="1773238"/>
            <a:ext cx="7773988"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106" name="Rectangle 10"/>
          <p:cNvSpPr>
            <a:spLocks noGrp="1" noChangeArrowheads="1"/>
          </p:cNvSpPr>
          <p:nvPr>
            <p:ph type="ftr" sz="quarter" idx="3"/>
          </p:nvPr>
        </p:nvSpPr>
        <p:spPr bwMode="auto">
          <a:xfrm>
            <a:off x="2706688" y="6442075"/>
            <a:ext cx="45291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4107" name="Rectangle 11"/>
          <p:cNvSpPr>
            <a:spLocks noGrp="1" noChangeArrowheads="1"/>
          </p:cNvSpPr>
          <p:nvPr>
            <p:ph type="sldNum" sz="quarter" idx="4"/>
          </p:nvPr>
        </p:nvSpPr>
        <p:spPr bwMode="auto">
          <a:xfrm>
            <a:off x="7885113" y="6438900"/>
            <a:ext cx="801687"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56BED0-43F2-47C9-A1D4-729485D51E51}" type="slidenum">
              <a:rPr lang="cs-CZ"/>
              <a:pPr>
                <a:defRPr/>
              </a:pPr>
              <a:t>‹#›</a:t>
            </a:fld>
            <a:endParaRPr lang="cs-CZ"/>
          </a:p>
        </p:txBody>
      </p:sp>
      <p:pic>
        <p:nvPicPr>
          <p:cNvPr id="1031" name="Picture 17"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9" descr="pruh_normal"/>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25"/>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pic>
        <p:nvPicPr>
          <p:cNvPr id="1034" name="Picture 27" descr="text"/>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34"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050" name="Rectangle 12"/>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2051" name="Picture 11" descr="tex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053"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C6193B49-F3BD-4A12-8C41-11BE7C663113}" type="slidenum">
              <a:rPr lang="cs-CZ"/>
              <a:pPr>
                <a:defRPr/>
              </a:pPr>
              <a:t>‹#›</a:t>
            </a:fld>
            <a:endParaRPr lang="cs-CZ"/>
          </a:p>
        </p:txBody>
      </p:sp>
      <p:pic>
        <p:nvPicPr>
          <p:cNvPr id="2056" name="Picture 7"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8"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ext Box 10"/>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spTree>
  </p:cSld>
  <p:clrMap bg1="lt1" tx1="dk1" bg2="lt2" tx2="dk2" accent1="accent1" accent2="accent2" accent3="accent3" accent4="accent4" accent5="accent5" accent6="accent6" hlink="hlink" folHlink="folHlink"/>
  <p:sldLayoutIdLst>
    <p:sldLayoutId id="2147484035"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CECECE"/>
            </a:gs>
            <a:gs pos="100000">
              <a:srgbClr val="EAEAEA"/>
            </a:gs>
          </a:gsLst>
          <a:lin ang="5400000" scaled="1"/>
        </a:gradFill>
        <a:effectLst/>
      </p:bgPr>
    </p:bg>
    <p:spTree>
      <p:nvGrpSpPr>
        <p:cNvPr id="1" name=""/>
        <p:cNvGrpSpPr/>
        <p:nvPr/>
      </p:nvGrpSpPr>
      <p:grpSpPr>
        <a:xfrm>
          <a:off x="0" y="0"/>
          <a:ext cx="0" cy="0"/>
          <a:chOff x="0" y="0"/>
          <a:chExt cx="0" cy="0"/>
        </a:xfrm>
      </p:grpSpPr>
      <p:sp>
        <p:nvSpPr>
          <p:cNvPr id="3074" name="Rectangle 6"/>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23908" name="Rectangle 4"/>
          <p:cNvSpPr>
            <a:spLocks noGrp="1" noChangeArrowheads="1"/>
          </p:cNvSpPr>
          <p:nvPr>
            <p:ph type="ftr" sz="quarter" idx="3"/>
          </p:nvPr>
        </p:nvSpPr>
        <p:spPr bwMode="auto">
          <a:xfrm>
            <a:off x="2706688" y="6438900"/>
            <a:ext cx="4779962"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123909" name="Rectangle 5"/>
          <p:cNvSpPr>
            <a:spLocks noGrp="1" noChangeArrowheads="1"/>
          </p:cNvSpPr>
          <p:nvPr>
            <p:ph type="sldNum" sz="quarter" idx="4"/>
          </p:nvPr>
        </p:nvSpPr>
        <p:spPr bwMode="auto">
          <a:xfrm>
            <a:off x="7769225" y="6438900"/>
            <a:ext cx="917575"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FDC0DCC1-613E-4E10-8F94-517DA448D947}" type="slidenum">
              <a:rPr lang="cs-CZ"/>
              <a:pPr>
                <a:defRPr/>
              </a:pPr>
              <a:t>‹#›</a:t>
            </a:fld>
            <a:endParaRPr lang="cs-CZ"/>
          </a:p>
        </p:txBody>
      </p:sp>
      <p:pic>
        <p:nvPicPr>
          <p:cNvPr id="3077" name="Picture 14" descr="tex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20"/>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sp>
        <p:nvSpPr>
          <p:cNvPr id="3079" name="Rectangle 23"/>
          <p:cNvSpPr>
            <a:spLocks noGrp="1" noChangeArrowheads="1"/>
          </p:cNvSpPr>
          <p:nvPr>
            <p:ph type="body" idx="1"/>
          </p:nvPr>
        </p:nvSpPr>
        <p:spPr bwMode="auto">
          <a:xfrm>
            <a:off x="2706688" y="6858000"/>
            <a:ext cx="6437312"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pic>
        <p:nvPicPr>
          <p:cNvPr id="3080" name="Picture 25" descr="pruh_TIT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26"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8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defRPr sz="800">
          <a:solidFill>
            <a:schemeClr val="tx1"/>
          </a:solidFill>
          <a:latin typeface="+mn-lt"/>
        </a:defRPr>
      </a:lvl2pPr>
      <a:lvl3pPr marL="1235075"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3pPr>
      <a:lvl4pPr marL="1643063"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defRPr sz="8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defRPr sz="8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defRPr sz="8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defRPr sz="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82B3F4-55A8-4C94-BC60-990AF42453A7}" type="slidenum">
              <a:rPr lang="cs-CZ"/>
              <a:pPr>
                <a:defRPr/>
              </a:pPr>
              <a:t>‹#›</a:t>
            </a:fld>
            <a:endParaRPr lang="cs-CZ"/>
          </a:p>
        </p:txBody>
      </p:sp>
      <p:pic>
        <p:nvPicPr>
          <p:cNvPr id="4101" name="Picture 6" descr="pruh_TIT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tex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11"/>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pic>
        <p:nvPicPr>
          <p:cNvPr id="4104" name="Picture 12"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s.muni.cz/auth/rozpis/?fakulta=1456;obdobi=6250;studium=501602;kod=MPF_EARB;predmet=791555;sorter=vedouci"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pPr>
              <a:defRPr/>
            </a:pPr>
            <a:r>
              <a:rPr lang="cs-CZ" dirty="0"/>
              <a:t>Ekonomika a řízení bank</a:t>
            </a:r>
          </a:p>
        </p:txBody>
      </p:sp>
      <p:sp>
        <p:nvSpPr>
          <p:cNvPr id="4" name="Zástupný symbol pro číslo snímku 3"/>
          <p:cNvSpPr>
            <a:spLocks noGrp="1"/>
          </p:cNvSpPr>
          <p:nvPr>
            <p:ph type="sldNum" sz="quarter" idx="11"/>
          </p:nvPr>
        </p:nvSpPr>
        <p:spPr/>
        <p:txBody>
          <a:bodyPr/>
          <a:lstStyle/>
          <a:p>
            <a:pPr>
              <a:defRPr/>
            </a:pPr>
            <a:fld id="{FED85365-EAC7-484D-8661-8ACAF1882341}" type="slidenum">
              <a:rPr lang="cs-CZ"/>
              <a:pPr>
                <a:defRPr/>
              </a:pPr>
              <a:t>1</a:t>
            </a:fld>
            <a:endParaRPr lang="cs-CZ" dirty="0"/>
          </a:p>
        </p:txBody>
      </p:sp>
      <p:sp>
        <p:nvSpPr>
          <p:cNvPr id="7172" name="Rectangle 12"/>
          <p:cNvSpPr>
            <a:spLocks noGrp="1" noChangeArrowheads="1"/>
          </p:cNvSpPr>
          <p:nvPr>
            <p:ph type="title"/>
          </p:nvPr>
        </p:nvSpPr>
        <p:spPr/>
        <p:txBody>
          <a:bodyPr/>
          <a:lstStyle/>
          <a:p>
            <a:pPr eaLnBrk="1" hangingPunct="1">
              <a:defRPr/>
            </a:pPr>
            <a:r>
              <a:rPr lang="cs-CZ" sz="2800" dirty="0" smtClean="0">
                <a:effectLst>
                  <a:outerShdw blurRad="38100" dist="38100" dir="2700000" algn="tl">
                    <a:srgbClr val="000000">
                      <a:alpha val="43137"/>
                    </a:srgbClr>
                  </a:outerShdw>
                </a:effectLst>
              </a:rPr>
              <a:t>Ekonomika a řízení bank</a:t>
            </a:r>
            <a:endParaRPr lang="de-DE"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ECC4367-F235-48E3-96B4-DD75047E1B0C}" type="slidenum">
              <a:rPr lang="cs-CZ"/>
              <a:pPr>
                <a:defRPr/>
              </a:pPr>
              <a:t>10</a:t>
            </a:fld>
            <a:endParaRPr lang="cs-CZ"/>
          </a:p>
        </p:txBody>
      </p:sp>
      <p:sp>
        <p:nvSpPr>
          <p:cNvPr id="4259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Obchody bank</a:t>
            </a:r>
            <a:endParaRPr lang="de-DE" b="1" dirty="0" smtClean="0">
              <a:effectLst>
                <a:outerShdw blurRad="38100" dist="38100" dir="2700000" algn="tl">
                  <a:srgbClr val="000000"/>
                </a:outerShdw>
              </a:effectLst>
            </a:endParaRPr>
          </a:p>
        </p:txBody>
      </p:sp>
      <p:sp>
        <p:nvSpPr>
          <p:cNvPr id="163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b="1" dirty="0" smtClean="0"/>
              <a:t>Podle druhu výnosů, které banka docílí, lze všechny zákonem uvedené bankovní činnosti rozdělit na tři základní činnosti, podle druhů výnosů:</a:t>
            </a:r>
          </a:p>
          <a:p>
            <a:pPr marL="265113" lvl="1" indent="-265113" algn="just" eaLnBrk="1" hangingPunct="1">
              <a:lnSpc>
                <a:spcPct val="80000"/>
              </a:lnSpc>
              <a:buFont typeface="Wingdings" pitchFamily="2" charset="2"/>
              <a:buChar char="Ø"/>
              <a:defRPr/>
            </a:pPr>
            <a:r>
              <a:rPr lang="cs-CZ" sz="1500" dirty="0" smtClean="0"/>
              <a:t>aktivní a pasivní úvěrové obchody (tj. přijímání vkladů a poskytování úvěrů) banka využívá úrokovou marži</a:t>
            </a:r>
          </a:p>
          <a:p>
            <a:pPr marL="265113" lvl="1" indent="-265113" algn="just" eaLnBrk="1" hangingPunct="1">
              <a:lnSpc>
                <a:spcPct val="80000"/>
              </a:lnSpc>
              <a:buFont typeface="Wingdings" pitchFamily="2" charset="2"/>
              <a:buChar char="Ø"/>
              <a:defRPr/>
            </a:pPr>
            <a:r>
              <a:rPr lang="cs-CZ" sz="1500" dirty="0" smtClean="0"/>
              <a:t>bilančně neutrální obchody (tj. při platební styk, investičním poradenství, nákupu a prodeji cenných papírů na účet klienta a při poradenství v nejširším slova smyslu) banka získává výnos z poplatků</a:t>
            </a:r>
          </a:p>
          <a:p>
            <a:pPr marL="265113" lvl="1" indent="-265113" algn="just" eaLnBrk="1" hangingPunct="1">
              <a:lnSpc>
                <a:spcPct val="80000"/>
              </a:lnSpc>
              <a:buFont typeface="Wingdings" pitchFamily="2" charset="2"/>
              <a:buChar char="Ø"/>
              <a:defRPr/>
            </a:pPr>
            <a:r>
              <a:rPr lang="cs-CZ" sz="1500" dirty="0" smtClean="0"/>
              <a:t>obchody na vlastní účet (tj. nákupu a prodeji cenných papírů, devizových obchodech, obchodech s vzácnými kovy a emisních obchodech) banka získává neúrokové výnosy.</a:t>
            </a:r>
            <a:endParaRPr lang="cs-CZ" sz="1500" b="1" dirty="0" smtClean="0"/>
          </a:p>
          <a:p>
            <a:pPr marL="0" indent="0" algn="just" eaLnBrk="1" hangingPunct="1">
              <a:lnSpc>
                <a:spcPct val="80000"/>
              </a:lnSpc>
              <a:buFont typeface="Wingdings" pitchFamily="2" charset="2"/>
              <a:buNone/>
              <a:defRPr/>
            </a:pPr>
            <a:r>
              <a:rPr lang="cs-CZ" sz="1600" b="1" dirty="0" smtClean="0"/>
              <a:t>Aktivní a pasivní úvěrové obchody a obchody banky na vlastní účet se odrážejí v bankovní bilanci jako její aktiva a pasiva.</a:t>
            </a:r>
            <a:endParaRPr lang="cs-CZ" sz="1600" dirty="0" smtClean="0"/>
          </a:p>
          <a:p>
            <a:pPr marL="265113" indent="-265113" algn="just" eaLnBrk="1" hangingPunct="1">
              <a:lnSpc>
                <a:spcPct val="80000"/>
              </a:lnSpc>
              <a:buFont typeface="Wingdings" pitchFamily="2" charset="2"/>
              <a:buNone/>
              <a:defRPr/>
            </a:pPr>
            <a:r>
              <a:rPr lang="cs-CZ" sz="1600" dirty="0" smtClean="0"/>
              <a:t>	Pasiva banky představují zdroje, tj. závazky a vlastní zdroje obchodní banky.</a:t>
            </a:r>
          </a:p>
          <a:p>
            <a:pPr marL="265113" lvl="1" indent="-265113" algn="just" eaLnBrk="1" hangingPunct="1">
              <a:lnSpc>
                <a:spcPct val="80000"/>
              </a:lnSpc>
              <a:buFont typeface="Wingdings" pitchFamily="2" charset="2"/>
              <a:buChar char="Ø"/>
              <a:defRPr/>
            </a:pPr>
            <a:r>
              <a:rPr lang="cs-CZ" sz="1500" dirty="0" smtClean="0"/>
              <a:t>závazky banky – </a:t>
            </a:r>
            <a:r>
              <a:rPr lang="cs-CZ" sz="1600" dirty="0" smtClean="0"/>
              <a:t>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lnSpc>
                <a:spcPct val="80000"/>
              </a:lnSpc>
              <a:buFont typeface="Wingdings" pitchFamily="2" charset="2"/>
              <a:buChar char="Ø"/>
              <a:defRPr/>
            </a:pPr>
            <a:r>
              <a:rPr lang="cs-CZ" sz="1500" dirty="0" smtClean="0"/>
              <a:t>vlastní zdroje banky -  </a:t>
            </a:r>
            <a:r>
              <a:rPr lang="cs-CZ" sz="1600" dirty="0" smtClean="0"/>
              <a:t>základní kapitál, zákonné rezervní fondy, ostatní fondy tvořené ze zisku, kapitálové fondy a nerozdělený zisk banky.</a:t>
            </a:r>
            <a:endParaRPr lang="de-DE" sz="1600"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983C9F0-319A-4239-B8C2-98BA78062E43}" type="slidenum">
              <a:rPr lang="cs-CZ"/>
              <a:pPr>
                <a:defRPr/>
              </a:pPr>
              <a:t>100</a:t>
            </a:fld>
            <a:endParaRPr lang="cs-CZ"/>
          </a:p>
        </p:txBody>
      </p:sp>
      <p:sp>
        <p:nvSpPr>
          <p:cNvPr id="49152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Klient nebo výrobce</a:t>
            </a:r>
            <a:endParaRPr lang="de-DE" b="1" dirty="0" smtClean="0">
              <a:effectLst>
                <a:outerShdw blurRad="38100" dist="38100" dir="2700000" algn="tl">
                  <a:srgbClr val="000000"/>
                </a:outerShdw>
              </a:effectLst>
            </a:endParaRPr>
          </a:p>
        </p:txBody>
      </p:sp>
      <p:sp>
        <p:nvSpPr>
          <p:cNvPr id="104453"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defRPr/>
            </a:pPr>
            <a:r>
              <a:rPr lang="cs-CZ" sz="1600" dirty="0" smtClean="0"/>
              <a:t>Pokud si kupujeme výrobek o obchodníka můžeme zvážit jeho možnosti (značka, cena, užitná hodnota, vlastnosti apod.) a vybrat si co nám nejvíce vyhovuje. Znamená to, že výrobek je pro nás již ve své praktické podobě připraven a je pouze na nás abychom se rozhodli, že je pro nás vhodný a zakoupili si jej.</a:t>
            </a:r>
          </a:p>
          <a:p>
            <a:pPr marL="265113" lvl="1" indent="-265113" algn="just" eaLnBrk="1" hangingPunct="1">
              <a:lnSpc>
                <a:spcPct val="80000"/>
              </a:lnSpc>
              <a:buFont typeface="Wingdings" pitchFamily="2" charset="2"/>
              <a:buChar char="Ø"/>
              <a:defRPr/>
            </a:pPr>
            <a:r>
              <a:rPr lang="cs-CZ" sz="1600" dirty="0" smtClean="0"/>
              <a:t>Pokud se rozhodneme otevřít v bance účet bude tento vytvořen až po rozhodnutí pracovníka banky a klienta jaké vlastnosti a podmínky má účet mít (přestože je v zásadě vytvořen ze standardizovaných produktů). Klient však musí být osobně přítomen vzniku účtu.</a:t>
            </a:r>
            <a:endParaRPr lang="cs-CZ" sz="1600" b="1" dirty="0" smtClean="0"/>
          </a:p>
          <a:p>
            <a:pPr algn="just" eaLnBrk="1" hangingPunct="1">
              <a:lnSpc>
                <a:spcPct val="80000"/>
              </a:lnSpc>
              <a:buFont typeface="Wingdings" pitchFamily="2" charset="2"/>
              <a:buNone/>
              <a:defRPr/>
            </a:pPr>
            <a:r>
              <a:rPr lang="cs-CZ" sz="1800" b="1" dirty="0" smtClean="0"/>
              <a:t>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Osobní přítomnost klienta při tvorbě bankovního produktu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je nezbytným prvkem</a:t>
            </a:r>
          </a:p>
          <a:p>
            <a:pPr algn="just" eaLnBrk="1" hangingPunct="1">
              <a:lnSpc>
                <a:spcPct val="80000"/>
              </a:lnSpc>
              <a:defRPr/>
            </a:pPr>
            <a:endParaRPr lang="cs-CZ" sz="2000" b="1" dirty="0" smtClean="0">
              <a:solidFill>
                <a:schemeClr val="accent2"/>
              </a:solidFill>
            </a:endParaRPr>
          </a:p>
          <a:p>
            <a:pPr algn="just" eaLnBrk="1" hangingPunct="1">
              <a:lnSpc>
                <a:spcPct val="80000"/>
              </a:lnSpc>
              <a:buFont typeface="Wingdings" pitchFamily="2" charset="2"/>
              <a:buNone/>
              <a:defRPr/>
            </a:pPr>
            <a:r>
              <a:rPr lang="cs-CZ" sz="1800" b="1" dirty="0" smtClean="0"/>
              <a:t>Klient nebo dodavatel?</a:t>
            </a:r>
          </a:p>
          <a:p>
            <a:pPr marL="0" lvl="1" indent="0" algn="just" eaLnBrk="1" hangingPunct="1">
              <a:lnSpc>
                <a:spcPct val="80000"/>
              </a:lnSpc>
              <a:buFont typeface="Wingdings" pitchFamily="2" charset="2"/>
              <a:buNone/>
              <a:defRPr/>
            </a:pPr>
            <a:r>
              <a:rPr lang="cs-CZ" sz="1400" b="1" dirty="0" smtClean="0"/>
              <a:t>Klient může být jak dodavatelem prostředků pro činnost banky, tak jejich příjemcem.</a:t>
            </a:r>
            <a:endParaRPr lang="de-DE" sz="1400" b="1"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D020D0-D549-4855-935D-2F02F731D961}" type="slidenum">
              <a:rPr lang="cs-CZ"/>
              <a:pPr>
                <a:defRPr/>
              </a:pPr>
              <a:t>101</a:t>
            </a:fld>
            <a:endParaRPr lang="cs-CZ"/>
          </a:p>
        </p:txBody>
      </p:sp>
      <p:sp>
        <p:nvSpPr>
          <p:cNvPr id="49254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Analýza chování klienta</a:t>
            </a:r>
            <a:r>
              <a:rPr lang="cs-CZ" dirty="0" smtClean="0"/>
              <a:t> </a:t>
            </a:r>
            <a:endParaRPr lang="de-DE" dirty="0" smtClean="0"/>
          </a:p>
        </p:txBody>
      </p:sp>
      <p:sp>
        <p:nvSpPr>
          <p:cNvPr id="107525"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800" smtClean="0"/>
              <a:t>„Úspěch marketingu závisí na naší schopnosti pochopit a vysvětlit, jak se klient chová při rozhodování“.</a:t>
            </a:r>
          </a:p>
          <a:p>
            <a:pPr marL="265113" lvl="1" indent="-265113" algn="just" eaLnBrk="1" hangingPunct="1">
              <a:lnSpc>
                <a:spcPct val="80000"/>
              </a:lnSpc>
              <a:buFont typeface="Wingdings" pitchFamily="2" charset="2"/>
              <a:buChar char="Ø"/>
            </a:pPr>
            <a:r>
              <a:rPr lang="cs-CZ" altLang="cs-CZ" sz="1800" smtClean="0"/>
              <a:t> Jestliže banky chápou, jak a kdy klienti nakupují, mají lepší možnosti „kombinovat“ různé prvky marketingového mixu.</a:t>
            </a:r>
          </a:p>
          <a:p>
            <a:pPr marL="265113" lvl="1" indent="-265113" algn="just" eaLnBrk="1" hangingPunct="1">
              <a:lnSpc>
                <a:spcPct val="80000"/>
              </a:lnSpc>
              <a:buFont typeface="Wingdings" pitchFamily="2" charset="2"/>
              <a:buChar char="Ø"/>
            </a:pPr>
            <a:r>
              <a:rPr lang="cs-CZ" altLang="cs-CZ" sz="1800" smtClean="0"/>
              <a:t>Motivace a chování klientů si vyžadují zvláštní pozornost, zčásti proto, že bankovní produkty jsou „nehmatatelné“.</a:t>
            </a:r>
          </a:p>
          <a:p>
            <a:pPr marL="265113" lvl="1" indent="-265113" algn="just" eaLnBrk="1" hangingPunct="1">
              <a:lnSpc>
                <a:spcPct val="80000"/>
              </a:lnSpc>
              <a:buFont typeface="Wingdings" pitchFamily="2" charset="2"/>
              <a:buChar char="Ø"/>
            </a:pPr>
            <a:r>
              <a:rPr lang="cs-CZ" altLang="cs-CZ" sz="1800" smtClean="0"/>
              <a:t>Poznání faktorů ovlivňujících chování klienta a následně na něm jednotlivé etapy procesu nákupu bankovních služeb se stává nezbytností. Klient nakupuje bankovní produkt - službu.</a:t>
            </a:r>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Faktory ovlivňující chování klienta</a:t>
            </a:r>
          </a:p>
          <a:p>
            <a:pPr marL="265113" lvl="1" indent="-265113" algn="just" eaLnBrk="1" hangingPunct="1">
              <a:lnSpc>
                <a:spcPct val="80000"/>
              </a:lnSpc>
              <a:buFont typeface="Wingdings" pitchFamily="2" charset="2"/>
              <a:buChar char="Ø"/>
            </a:pPr>
            <a:r>
              <a:rPr lang="cs-CZ" altLang="cs-CZ" sz="1800" smtClean="0"/>
              <a:t>psychologické</a:t>
            </a:r>
          </a:p>
          <a:p>
            <a:pPr marL="265113" lvl="1" indent="-265113" algn="just" eaLnBrk="1" hangingPunct="1">
              <a:lnSpc>
                <a:spcPct val="80000"/>
              </a:lnSpc>
              <a:buFont typeface="Wingdings" pitchFamily="2" charset="2"/>
              <a:buChar char="Ø"/>
            </a:pPr>
            <a:r>
              <a:rPr lang="cs-CZ" altLang="cs-CZ" sz="1800" smtClean="0"/>
              <a:t>osobní</a:t>
            </a:r>
          </a:p>
          <a:p>
            <a:pPr marL="265113" lvl="1" indent="-265113" algn="just" eaLnBrk="1" hangingPunct="1">
              <a:lnSpc>
                <a:spcPct val="80000"/>
              </a:lnSpc>
              <a:buFont typeface="Wingdings" pitchFamily="2" charset="2"/>
              <a:buChar char="Ø"/>
            </a:pPr>
            <a:r>
              <a:rPr lang="cs-CZ" altLang="cs-CZ" sz="1800" smtClean="0"/>
              <a:t>sociální</a:t>
            </a:r>
          </a:p>
          <a:p>
            <a:pPr marL="265113" lvl="1" indent="-265113" algn="just" eaLnBrk="1" hangingPunct="1">
              <a:lnSpc>
                <a:spcPct val="80000"/>
              </a:lnSpc>
              <a:buFont typeface="Wingdings" pitchFamily="2" charset="2"/>
              <a:buChar char="Ø"/>
            </a:pPr>
            <a:r>
              <a:rPr lang="cs-CZ" altLang="cs-CZ" sz="1800" smtClean="0"/>
              <a:t>Kulturní.</a:t>
            </a:r>
            <a:endParaRPr lang="de-DE" altLang="cs-CZ" sz="180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0AD3AC-E028-4332-A541-C941663B6E3A}" type="slidenum">
              <a:rPr lang="cs-CZ"/>
              <a:pPr>
                <a:defRPr/>
              </a:pPr>
              <a:t>102</a:t>
            </a:fld>
            <a:endParaRPr lang="cs-CZ"/>
          </a:p>
        </p:txBody>
      </p:sp>
      <p:sp>
        <p:nvSpPr>
          <p:cNvPr id="4935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 – Motivace</a:t>
            </a:r>
            <a:endParaRPr lang="de-DE" b="1" dirty="0" smtClean="0">
              <a:effectLst>
                <a:outerShdw blurRad="38100" dist="38100" dir="2700000" algn="tl">
                  <a:srgbClr val="000000"/>
                </a:outerShdw>
              </a:effectLst>
            </a:endParaRPr>
          </a:p>
        </p:txBody>
      </p:sp>
      <p:sp>
        <p:nvSpPr>
          <p:cNvPr id="10650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Pohnutky, které jsou dostatečně silné aby přiměly člověka k jednání. Jejich odstranění snižuje pocit napětí (stresu).</a:t>
            </a:r>
          </a:p>
          <a:p>
            <a:pPr algn="just" eaLnBrk="1" hangingPunct="1">
              <a:buFont typeface="Wingdings" pitchFamily="2" charset="2"/>
              <a:buNone/>
              <a:defRPr/>
            </a:pPr>
            <a:r>
              <a:rPr lang="cs-CZ" sz="2000" dirty="0" smtClean="0"/>
              <a:t>Nejznámější jsou motivační teorie:</a:t>
            </a:r>
          </a:p>
          <a:p>
            <a:pPr marL="265113" lvl="1" indent="-265113" algn="just" eaLnBrk="1" hangingPunct="1">
              <a:buFont typeface="Wingdings" pitchFamily="2" charset="2"/>
              <a:buChar char="Ø"/>
              <a:defRPr/>
            </a:pPr>
            <a:r>
              <a:rPr lang="cs-CZ" sz="2000" dirty="0" smtClean="0"/>
              <a:t>Freudova teorie – založená na neuvědomělosti psychických sil ovlivňujících lidské chování. </a:t>
            </a:r>
          </a:p>
          <a:p>
            <a:pPr marL="265113" lvl="1" indent="-265113" algn="just" eaLnBrk="1" hangingPunct="1">
              <a:buFont typeface="Wingdings" pitchFamily="2" charset="2"/>
              <a:buChar char="Ø"/>
              <a:defRPr/>
            </a:pPr>
            <a:r>
              <a:rPr lang="cs-CZ" sz="2000" dirty="0" err="1" smtClean="0"/>
              <a:t>Maslwova</a:t>
            </a:r>
            <a:r>
              <a:rPr lang="cs-CZ" sz="2000" dirty="0" smtClean="0"/>
              <a:t> teorie – řadí lidské potřeby hierarchicky od nejnaléhavějších po nejméně naléhavé. </a:t>
            </a:r>
          </a:p>
          <a:p>
            <a:pPr marL="265113" lvl="1" indent="-265113" algn="just" eaLnBrk="1" hangingPunct="1">
              <a:buFont typeface="Wingdings" pitchFamily="2" charset="2"/>
              <a:buChar char="Ø"/>
              <a:defRPr/>
            </a:pPr>
            <a:r>
              <a:rPr lang="cs-CZ" sz="2000" dirty="0" err="1" smtClean="0"/>
              <a:t>Herzbegrova</a:t>
            </a:r>
            <a:r>
              <a:rPr lang="cs-CZ" sz="2000" dirty="0" smtClean="0"/>
              <a:t> teorie – dvou faktorů.</a:t>
            </a:r>
          </a:p>
          <a:p>
            <a:pPr algn="just" eaLnBrk="1" hangingPunct="1">
              <a:defRPr/>
            </a:pPr>
            <a:endParaRPr lang="de-DE" sz="2400" dirty="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2876696-F432-4BA0-AF1B-D84F9998C8B5}" type="slidenum">
              <a:rPr lang="cs-CZ"/>
              <a:pPr>
                <a:defRPr/>
              </a:pPr>
              <a:t>103</a:t>
            </a:fld>
            <a:endParaRPr lang="cs-CZ"/>
          </a:p>
        </p:txBody>
      </p:sp>
      <p:sp>
        <p:nvSpPr>
          <p:cNvPr id="4945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a:t>
            </a:r>
            <a:endParaRPr lang="de-DE" b="1" dirty="0" smtClean="0">
              <a:effectLst>
                <a:outerShdw blurRad="38100" dist="38100" dir="2700000" algn="tl">
                  <a:srgbClr val="000000"/>
                </a:outerShdw>
              </a:effectLst>
            </a:endParaRPr>
          </a:p>
        </p:txBody>
      </p:sp>
      <p:sp>
        <p:nvSpPr>
          <p:cNvPr id="10957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b="1" smtClean="0"/>
              <a:t>Vnímání. </a:t>
            </a:r>
            <a:r>
              <a:rPr lang="cs-CZ" altLang="cs-CZ" sz="2000" smtClean="0"/>
              <a:t>Člověk vnímá svoje okolí prostřednictví počitků (informace proudí do mozku prostřednictvím našich pěti smyslů). Proces jejich výběrů, třídění a zpracování probíhá u každého člověka individuelně (osobnost, vztah k okolí, zkušenosti apod.).</a:t>
            </a:r>
            <a:endParaRPr lang="cs-CZ" altLang="cs-CZ" sz="2000" b="1" smtClean="0"/>
          </a:p>
          <a:p>
            <a:pPr algn="just" eaLnBrk="1" hangingPunct="1">
              <a:lnSpc>
                <a:spcPct val="90000"/>
              </a:lnSpc>
              <a:buFont typeface="Wingdings" pitchFamily="2" charset="2"/>
              <a:buChar char="Ø"/>
            </a:pPr>
            <a:r>
              <a:rPr lang="cs-CZ" altLang="cs-CZ" sz="2000" b="1" smtClean="0"/>
              <a:t>Zkušenost. V</a:t>
            </a:r>
            <a:r>
              <a:rPr lang="cs-CZ" altLang="cs-CZ" sz="2000" smtClean="0"/>
              <a:t>liv předchozích prožitku na změnu chování. Člověk získává svoji zkušenost prostřednictvím vzájemného působení pohnutek, stimulů, podnětů, reakcí a posílení. Pro svoje další rozhodování svoji zkušenost zobecňuje. Působí na zobecnění zkušeností (např. věrnost značce a její podobě nebo změna značky).</a:t>
            </a:r>
            <a:endParaRPr lang="cs-CZ" altLang="cs-CZ" sz="2000" b="1" smtClean="0"/>
          </a:p>
          <a:p>
            <a:pPr algn="just" eaLnBrk="1" hangingPunct="1">
              <a:lnSpc>
                <a:spcPct val="90000"/>
              </a:lnSpc>
              <a:buFont typeface="Wingdings" pitchFamily="2" charset="2"/>
              <a:buChar char="Ø"/>
            </a:pPr>
            <a:r>
              <a:rPr lang="cs-CZ" altLang="cs-CZ" sz="2000" b="1" smtClean="0"/>
              <a:t>Víra a postoj. </a:t>
            </a:r>
            <a:r>
              <a:rPr lang="cs-CZ" altLang="cs-CZ" sz="2000" smtClean="0"/>
              <a:t>Víra se projevuje stálým názorem člověka na něco. Postoj vyjadřuje vztah člověka (kladný nebo záporný), jeho hodnocení a sklon jednat určitým způsobem vůči věci, člověku, názoru.</a:t>
            </a:r>
            <a:endParaRPr lang="cs-CZ" altLang="cs-CZ" sz="2000" b="1" smtClean="0"/>
          </a:p>
          <a:p>
            <a:pPr algn="just" eaLnBrk="1" hangingPunct="1">
              <a:lnSpc>
                <a:spcPct val="90000"/>
              </a:lnSpc>
              <a:buFont typeface="Wingdings" pitchFamily="2" charset="2"/>
              <a:buChar char="Ø"/>
            </a:pPr>
            <a:endParaRPr lang="cs-CZ" altLang="cs-CZ" sz="2000" smtClean="0"/>
          </a:p>
          <a:p>
            <a:pPr algn="just" eaLnBrk="1" hangingPunct="1">
              <a:lnSpc>
                <a:spcPct val="90000"/>
              </a:lnSpc>
            </a:pPr>
            <a:endParaRPr lang="de-DE" altLang="cs-CZ" sz="200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505DE0-1058-4BD8-9327-F9AD5B3C495E}" type="slidenum">
              <a:rPr lang="cs-CZ"/>
              <a:pPr>
                <a:defRPr/>
              </a:pPr>
              <a:t>104</a:t>
            </a:fld>
            <a:endParaRPr lang="cs-CZ"/>
          </a:p>
        </p:txBody>
      </p:sp>
      <p:sp>
        <p:nvSpPr>
          <p:cNvPr id="4003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Psychologické faktory</a:t>
            </a:r>
            <a:endParaRPr lang="de-DE" b="1" smtClean="0">
              <a:effectLst>
                <a:outerShdw blurRad="38100" dist="38100" dir="2700000" algn="tl">
                  <a:srgbClr val="000000"/>
                </a:outerShdw>
              </a:effectLst>
            </a:endParaRPr>
          </a:p>
        </p:txBody>
      </p:sp>
      <p:sp>
        <p:nvSpPr>
          <p:cNvPr id="110597" name="Rectangle 3"/>
          <p:cNvSpPr>
            <a:spLocks noGrp="1" noChangeArrowheads="1"/>
          </p:cNvSpPr>
          <p:nvPr>
            <p:ph type="body" idx="1"/>
          </p:nvPr>
        </p:nvSpPr>
        <p:spPr/>
        <p:txBody>
          <a:bodyPr/>
          <a:lstStyle/>
          <a:p>
            <a:pPr marL="533400" indent="-533400" eaLnBrk="1" hangingPunct="1">
              <a:lnSpc>
                <a:spcPct val="80000"/>
              </a:lnSpc>
              <a:buFont typeface="Wingdings" pitchFamily="2" charset="2"/>
              <a:buNone/>
            </a:pPr>
            <a:r>
              <a:rPr lang="cs-CZ" altLang="cs-CZ" sz="1600" b="1" smtClean="0"/>
              <a:t>Osobní faktory</a:t>
            </a:r>
            <a:endParaRPr lang="cs-CZ" altLang="cs-CZ" sz="1600" smtClean="0"/>
          </a:p>
          <a:p>
            <a:pPr marL="182563" lvl="1" indent="-182563" eaLnBrk="1" hangingPunct="1">
              <a:lnSpc>
                <a:spcPct val="80000"/>
              </a:lnSpc>
              <a:buFont typeface="Wingdings" pitchFamily="2" charset="2"/>
              <a:buChar char="Ø"/>
            </a:pPr>
            <a:r>
              <a:rPr lang="cs-CZ" altLang="cs-CZ" sz="1300" smtClean="0"/>
              <a:t>věk a životní cyklus</a:t>
            </a:r>
          </a:p>
          <a:p>
            <a:pPr marL="182563" lvl="1" indent="-182563" eaLnBrk="1" hangingPunct="1">
              <a:lnSpc>
                <a:spcPct val="80000"/>
              </a:lnSpc>
              <a:buFont typeface="Wingdings" pitchFamily="2" charset="2"/>
              <a:buChar char="Ø"/>
            </a:pPr>
            <a:r>
              <a:rPr lang="cs-CZ" altLang="cs-CZ" sz="1300" smtClean="0"/>
              <a:t>povolání</a:t>
            </a:r>
          </a:p>
          <a:p>
            <a:pPr marL="182563" lvl="1" indent="-182563" eaLnBrk="1" hangingPunct="1">
              <a:lnSpc>
                <a:spcPct val="80000"/>
              </a:lnSpc>
              <a:buFont typeface="Wingdings" pitchFamily="2" charset="2"/>
              <a:buChar char="Ø"/>
            </a:pPr>
            <a:r>
              <a:rPr lang="cs-CZ" altLang="cs-CZ" sz="1300" smtClean="0"/>
              <a:t>ekonomické podmínky</a:t>
            </a:r>
          </a:p>
          <a:p>
            <a:pPr marL="182563" lvl="1" indent="-182563" eaLnBrk="1" hangingPunct="1">
              <a:lnSpc>
                <a:spcPct val="80000"/>
              </a:lnSpc>
              <a:buFont typeface="Wingdings" pitchFamily="2" charset="2"/>
              <a:buChar char="Ø"/>
            </a:pPr>
            <a:r>
              <a:rPr lang="cs-CZ" altLang="cs-CZ" sz="1300" smtClean="0"/>
              <a:t>životní styl</a:t>
            </a:r>
          </a:p>
          <a:p>
            <a:pPr marL="182563" lvl="1" indent="-182563" eaLnBrk="1" hangingPunct="1">
              <a:lnSpc>
                <a:spcPct val="80000"/>
              </a:lnSpc>
              <a:buFont typeface="Wingdings" pitchFamily="2" charset="2"/>
              <a:buChar char="Ø"/>
            </a:pPr>
            <a:r>
              <a:rPr lang="cs-CZ" altLang="cs-CZ" sz="1300" smtClean="0"/>
              <a:t>osobnost a sebeuvědomění. </a:t>
            </a:r>
          </a:p>
          <a:p>
            <a:pPr marL="533400" indent="-533400" eaLnBrk="1" hangingPunct="1">
              <a:lnSpc>
                <a:spcPct val="80000"/>
              </a:lnSpc>
              <a:buFont typeface="Wingdings" pitchFamily="2" charset="2"/>
              <a:buNone/>
            </a:pPr>
            <a:r>
              <a:rPr lang="cs-CZ" altLang="cs-CZ" sz="1600" b="1" smtClean="0"/>
              <a:t>Sociální faktory</a:t>
            </a:r>
            <a:endParaRPr lang="cs-CZ" altLang="cs-CZ" sz="1600" smtClean="0"/>
          </a:p>
          <a:p>
            <a:pPr marL="182563" lvl="1" indent="-182563" eaLnBrk="1" hangingPunct="1">
              <a:lnSpc>
                <a:spcPct val="80000"/>
              </a:lnSpc>
              <a:buFont typeface="Wingdings" pitchFamily="2" charset="2"/>
              <a:buChar char="Ø"/>
            </a:pPr>
            <a:r>
              <a:rPr lang="cs-CZ" altLang="cs-CZ" sz="1300" smtClean="0"/>
              <a:t>spotřebitelské chování je ovlivňováno i faktory jako referenční skupina, rodina, společenská role a postavení. </a:t>
            </a:r>
          </a:p>
          <a:p>
            <a:pPr marL="533400" indent="-533400" eaLnBrk="1" hangingPunct="1">
              <a:lnSpc>
                <a:spcPct val="80000"/>
              </a:lnSpc>
              <a:buFont typeface="Wingdings" pitchFamily="2" charset="2"/>
              <a:buNone/>
            </a:pPr>
            <a:r>
              <a:rPr lang="cs-CZ" altLang="cs-CZ" sz="1600" b="1" smtClean="0"/>
              <a:t>Kulturní faktory</a:t>
            </a:r>
            <a:r>
              <a:rPr lang="cs-CZ" altLang="cs-CZ" sz="1600" smtClean="0"/>
              <a:t> </a:t>
            </a:r>
          </a:p>
          <a:p>
            <a:pPr marL="182563" lvl="1" indent="-182563" eaLnBrk="1" hangingPunct="1">
              <a:lnSpc>
                <a:spcPct val="80000"/>
              </a:lnSpc>
              <a:buFont typeface="Wingdings" pitchFamily="2" charset="2"/>
              <a:buChar char="Ø"/>
            </a:pPr>
            <a:r>
              <a:rPr lang="cs-CZ" altLang="cs-CZ" sz="1300" smtClean="0"/>
              <a:t>zásady a kodexy, určující a charakterizující dané společenství mají nejširší a nejhlubší vliv na chování jejich členů (pro nás jsou to spotřebitelé</a:t>
            </a:r>
          </a:p>
          <a:p>
            <a:pPr marL="182563" lvl="1" indent="-182563" eaLnBrk="1" hangingPunct="1">
              <a:lnSpc>
                <a:spcPct val="80000"/>
              </a:lnSpc>
              <a:buFont typeface="Wingdings" pitchFamily="2" charset="2"/>
              <a:buChar char="Ø"/>
            </a:pPr>
            <a:r>
              <a:rPr lang="cs-CZ" altLang="cs-CZ" sz="1300" b="1" smtClean="0"/>
              <a:t>subkultury </a:t>
            </a:r>
            <a:r>
              <a:rPr lang="cs-CZ" altLang="cs-CZ" sz="1300" smtClean="0"/>
              <a:t>které skýtají svým příslušníkům více možností:</a:t>
            </a:r>
          </a:p>
          <a:p>
            <a:pPr marL="357188" lvl="2" indent="-174625" eaLnBrk="1" hangingPunct="1">
              <a:lnSpc>
                <a:spcPct val="80000"/>
              </a:lnSpc>
              <a:buFont typeface="Wingdings" pitchFamily="2" charset="2"/>
              <a:buChar char="Ø"/>
            </a:pPr>
            <a:r>
              <a:rPr lang="cs-CZ" altLang="cs-CZ" sz="1200" smtClean="0"/>
              <a:t>národnostní</a:t>
            </a:r>
          </a:p>
          <a:p>
            <a:pPr marL="357188" lvl="2" indent="-174625" eaLnBrk="1" hangingPunct="1">
              <a:lnSpc>
                <a:spcPct val="80000"/>
              </a:lnSpc>
              <a:buFont typeface="Wingdings" pitchFamily="2" charset="2"/>
              <a:buChar char="Ø"/>
            </a:pPr>
            <a:r>
              <a:rPr lang="cs-CZ" altLang="cs-CZ" sz="1200" smtClean="0"/>
              <a:t>náboženské</a:t>
            </a:r>
          </a:p>
          <a:p>
            <a:pPr marL="357188" lvl="2" indent="-174625" eaLnBrk="1" hangingPunct="1">
              <a:lnSpc>
                <a:spcPct val="80000"/>
              </a:lnSpc>
              <a:buFont typeface="Wingdings" pitchFamily="2" charset="2"/>
              <a:buChar char="Ø"/>
            </a:pPr>
            <a:r>
              <a:rPr lang="cs-CZ" altLang="cs-CZ" sz="1200" smtClean="0"/>
              <a:t>rasové</a:t>
            </a:r>
          </a:p>
          <a:p>
            <a:pPr marL="357188" lvl="2" indent="-174625" eaLnBrk="1" hangingPunct="1">
              <a:lnSpc>
                <a:spcPct val="80000"/>
              </a:lnSpc>
              <a:buFont typeface="Wingdings" pitchFamily="2" charset="2"/>
              <a:buChar char="Ø"/>
            </a:pPr>
            <a:r>
              <a:rPr lang="cs-CZ" altLang="cs-CZ" sz="1200" smtClean="0"/>
              <a:t>zeměpisné.</a:t>
            </a:r>
          </a:p>
          <a:p>
            <a:pPr marL="533400" indent="-533400" eaLnBrk="1" hangingPunct="1">
              <a:spcBef>
                <a:spcPct val="0"/>
              </a:spcBef>
              <a:buClrTx/>
              <a:buFontTx/>
              <a:buNone/>
            </a:pPr>
            <a:r>
              <a:rPr lang="cs-CZ" altLang="cs-CZ" sz="1600" b="1" smtClean="0"/>
              <a:t>Společenské vrstvy</a:t>
            </a:r>
          </a:p>
          <a:p>
            <a:pPr marL="182563" lvl="1" indent="-182563" eaLnBrk="1" hangingPunct="1">
              <a:spcBef>
                <a:spcPct val="0"/>
              </a:spcBef>
              <a:buFont typeface="Wingdings" pitchFamily="2" charset="2"/>
              <a:buChar char="Ø"/>
            </a:pPr>
            <a:r>
              <a:rPr lang="cs-CZ" altLang="cs-CZ" sz="1300" smtClean="0"/>
              <a:t>relativně trvalé a stejnorodé skupiny lidí hierarchicky uspořádané. Ve stejné vrstvě jsou podobné názory, zájmy a jednání. Tato rozvrstvení nabývají</a:t>
            </a:r>
            <a:r>
              <a:rPr lang="cs-CZ" altLang="cs-CZ" sz="1300" b="1" smtClean="0"/>
              <a:t> někdy až podoby kastovního systému.</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A78F8AE-3AF0-446A-BDCB-63607AD9F57E}" type="slidenum">
              <a:rPr lang="cs-CZ"/>
              <a:pPr>
                <a:defRPr/>
              </a:pPr>
              <a:t>105</a:t>
            </a:fld>
            <a:endParaRPr lang="cs-CZ"/>
          </a:p>
        </p:txBody>
      </p:sp>
      <p:sp>
        <p:nvSpPr>
          <p:cNvPr id="5160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Segmenty trhu</a:t>
            </a:r>
            <a:r>
              <a:rPr lang="cs-CZ" smtClean="0"/>
              <a:t> </a:t>
            </a:r>
            <a:endParaRPr lang="de-DE" smtClean="0"/>
          </a:p>
        </p:txBody>
      </p:sp>
      <p:sp>
        <p:nvSpPr>
          <p:cNvPr id="1095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Segmentace klientu je výsledkem poznatku, že můžeme individualizovat a kvantifikovat skupiny se společným chováním a vlastnostmi – vytváříme homogenní skupiny klientů. Pro segmentaci musíme projit následujícími etapami:</a:t>
            </a:r>
          </a:p>
          <a:p>
            <a:pPr marL="265113" lvl="1" indent="-265113" algn="just" eaLnBrk="1" hangingPunct="1">
              <a:lnSpc>
                <a:spcPct val="80000"/>
              </a:lnSpc>
              <a:buFont typeface="Wingdings" pitchFamily="2" charset="2"/>
              <a:buChar char="Ø"/>
              <a:defRPr/>
            </a:pPr>
            <a:r>
              <a:rPr lang="cs-CZ" sz="1400" dirty="0" smtClean="0"/>
              <a:t>Volba proměnných segmentace:</a:t>
            </a:r>
          </a:p>
          <a:p>
            <a:pPr marL="539750" lvl="2" indent="-274638" algn="just" eaLnBrk="1" hangingPunct="1">
              <a:lnSpc>
                <a:spcPct val="80000"/>
              </a:lnSpc>
              <a:buFont typeface="Wingdings" pitchFamily="2" charset="2"/>
              <a:buChar char="Ø"/>
              <a:defRPr/>
            </a:pPr>
            <a:r>
              <a:rPr lang="cs-CZ" sz="1400" b="1" dirty="0" smtClean="0"/>
              <a:t>Geografické proměnné</a:t>
            </a:r>
            <a:r>
              <a:rPr lang="cs-CZ" sz="1400" dirty="0" smtClean="0"/>
              <a:t> - v horkých oblastech je větší zájem o klimatizaci v autech, než za polárním kruhem.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Demografické proměnné</a:t>
            </a:r>
            <a:r>
              <a:rPr lang="cs-CZ" sz="1400" dirty="0" smtClean="0"/>
              <a:t> – rozdílné stravovací návyky mezi Evropou, Arabskými a Asijskými zeměmi. Vzdělání se odráží v preferenci určitých druhů výrobku.</a:t>
            </a:r>
            <a:endParaRPr lang="cs-CZ" sz="1400" b="1" dirty="0" smtClean="0"/>
          </a:p>
          <a:p>
            <a:pPr marL="539750" lvl="2" indent="-274638" algn="just" eaLnBrk="1" hangingPunct="1">
              <a:lnSpc>
                <a:spcPct val="80000"/>
              </a:lnSpc>
              <a:buFont typeface="Wingdings" pitchFamily="2" charset="2"/>
              <a:buChar char="Ø"/>
              <a:defRPr/>
            </a:pPr>
            <a:r>
              <a:rPr lang="cs-CZ" sz="1400" b="1" dirty="0" smtClean="0"/>
              <a:t>Psychografické proměnné – p</a:t>
            </a:r>
            <a:r>
              <a:rPr lang="cs-CZ" sz="1400" dirty="0" smtClean="0"/>
              <a:t>okud nějaký výrobek, produkt, služba získají pověst, že je užívají především nižší třídy stěží bude úspěšně nabízen vyšším třídám.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Behaviorální proměnné – z</a:t>
            </a:r>
            <a:r>
              <a:rPr lang="cs-CZ" sz="1400" dirty="0" smtClean="0"/>
              <a:t>jistit která skupina klienta bude věrná značce a za jakých podmínek. Důvody preference určitých nápojů před jinými.</a:t>
            </a:r>
            <a:endParaRPr lang="de-DE" sz="1400" dirty="0" smtClean="0"/>
          </a:p>
          <a:p>
            <a:pPr marL="265113" lvl="1" indent="-265113" algn="just" eaLnBrk="1" hangingPunct="1">
              <a:lnSpc>
                <a:spcPct val="80000"/>
              </a:lnSpc>
              <a:buFont typeface="Wingdings" pitchFamily="2" charset="2"/>
              <a:buChar char="Ø"/>
              <a:defRPr/>
            </a:pPr>
            <a:r>
              <a:rPr lang="cs-CZ" sz="1400" dirty="0" smtClean="0"/>
              <a:t>Popis a analýza každého ze segmentů.</a:t>
            </a:r>
          </a:p>
          <a:p>
            <a:pPr marL="265113" lvl="1" indent="-265113" algn="just" eaLnBrk="1" hangingPunct="1">
              <a:lnSpc>
                <a:spcPct val="80000"/>
              </a:lnSpc>
              <a:buFont typeface="Wingdings" pitchFamily="2" charset="2"/>
              <a:buChar char="Ø"/>
              <a:defRPr/>
            </a:pPr>
            <a:r>
              <a:rPr lang="cs-CZ" sz="1400" dirty="0" smtClean="0"/>
              <a:t>Výběr cílových segmentů (jeden, nebo více).</a:t>
            </a:r>
          </a:p>
          <a:p>
            <a:pPr marL="265113" lvl="1" indent="-265113" algn="just" eaLnBrk="1" hangingPunct="1">
              <a:lnSpc>
                <a:spcPct val="80000"/>
              </a:lnSpc>
              <a:buFont typeface="Wingdings" pitchFamily="2" charset="2"/>
              <a:buChar char="Ø"/>
              <a:defRPr/>
            </a:pPr>
            <a:r>
              <a:rPr lang="cs-CZ" sz="1400" dirty="0" smtClean="0"/>
              <a:t>Příprava marketingového mixu.</a:t>
            </a:r>
          </a:p>
          <a:p>
            <a:pPr marL="265113" lvl="1" indent="-265113" algn="just" eaLnBrk="1" hangingPunct="1">
              <a:lnSpc>
                <a:spcPct val="80000"/>
              </a:lnSpc>
              <a:buFont typeface="Wingdings" pitchFamily="2" charset="2"/>
              <a:buNone/>
              <a:defRPr/>
            </a:pPr>
            <a:r>
              <a:rPr lang="cs-CZ" sz="1400" dirty="0" smtClean="0"/>
              <a:t>Každý segment musí vyhovovat následujícím charakteristikám:</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Měřitelnost</a:t>
            </a:r>
            <a:r>
              <a:rPr lang="cs-CZ" sz="1400" dirty="0" smtClean="0"/>
              <a:t>. Přes obtížnou splnitelnost u některých proměnných (sociální třída) musí být informace o velikosti a ekonomické kapacitě segmentů dostupné a snadno získatelné.</a:t>
            </a:r>
            <a:endParaRPr lang="cs-CZ" sz="1400" b="1" dirty="0" smtClean="0"/>
          </a:p>
          <a:p>
            <a:pPr marL="265113" lvl="2" indent="-265113" algn="just" eaLnBrk="1" hangingPunct="1">
              <a:lnSpc>
                <a:spcPct val="80000"/>
              </a:lnSpc>
              <a:buFont typeface="Wingdings" pitchFamily="2" charset="2"/>
              <a:buChar char="Ø"/>
              <a:defRPr/>
            </a:pPr>
            <a:r>
              <a:rPr lang="cs-CZ" sz="1400" b="1" dirty="0" smtClean="0"/>
              <a:t>Dostupnost</a:t>
            </a:r>
            <a:r>
              <a:rPr lang="cs-CZ" sz="1400" dirty="0" smtClean="0"/>
              <a:t>. Každý segment musí tvořit cíl marketingu (musí být možno jej obsáhnout a obsloužit).</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Minimální velikost</a:t>
            </a:r>
            <a:r>
              <a:rPr lang="cs-CZ" sz="1400" dirty="0" smtClean="0"/>
              <a:t>. Segment musí mít minimální velikost, rentabilitu jako základ plánování samostatné marketingové strategie.</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1F0AEFA-E060-458C-8050-BE7FC2DCF343}" type="slidenum">
              <a:rPr lang="cs-CZ"/>
              <a:pPr>
                <a:defRPr/>
              </a:pPr>
              <a:t>106</a:t>
            </a:fld>
            <a:endParaRPr lang="cs-CZ"/>
          </a:p>
        </p:txBody>
      </p:sp>
      <p:sp>
        <p:nvSpPr>
          <p:cNvPr id="5171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Segmentace v bankovnictví</a:t>
            </a:r>
            <a:r>
              <a:rPr lang="cs-CZ" smtClean="0"/>
              <a:t> </a:t>
            </a:r>
            <a:endParaRPr lang="de-DE" smtClean="0"/>
          </a:p>
        </p:txBody>
      </p:sp>
      <p:sp>
        <p:nvSpPr>
          <p:cNvPr id="112645" name="Rectangle 3"/>
          <p:cNvSpPr>
            <a:spLocks noGrp="1" noChangeArrowheads="1"/>
          </p:cNvSpPr>
          <p:nvPr>
            <p:ph type="body" idx="1"/>
          </p:nvPr>
        </p:nvSpPr>
        <p:spPr/>
        <p:txBody>
          <a:bodyPr/>
          <a:lstStyle/>
          <a:p>
            <a:pPr eaLnBrk="1" hangingPunct="1">
              <a:buFont typeface="Wingdings" pitchFamily="2" charset="2"/>
              <a:buNone/>
            </a:pPr>
            <a:r>
              <a:rPr lang="cs-CZ" altLang="cs-CZ" sz="3200" smtClean="0"/>
              <a:t>	</a:t>
            </a:r>
          </a:p>
          <a:p>
            <a:pPr eaLnBrk="1" hangingPunct="1">
              <a:buFont typeface="Wingdings" pitchFamily="2" charset="2"/>
              <a:buNone/>
            </a:pPr>
            <a:endParaRPr lang="cs-CZ" altLang="cs-CZ" sz="3200" smtClean="0"/>
          </a:p>
          <a:p>
            <a:pPr eaLnBrk="1" hangingPunct="1">
              <a:buFont typeface="Wingdings" pitchFamily="2" charset="2"/>
              <a:buNone/>
            </a:pPr>
            <a:r>
              <a:rPr lang="cs-CZ" altLang="cs-CZ" sz="2200" b="1" smtClean="0"/>
              <a:t>Dva hlavní segmenty:</a:t>
            </a:r>
          </a:p>
          <a:p>
            <a:pPr marL="265113" lvl="1" indent="-265113" eaLnBrk="1" hangingPunct="1">
              <a:buFont typeface="Wingdings" pitchFamily="2" charset="2"/>
              <a:buChar char="Ø"/>
            </a:pPr>
            <a:r>
              <a:rPr lang="cs-CZ" altLang="cs-CZ" sz="1800" smtClean="0"/>
              <a:t>soukromá klientská sféra - jednotlivci – fyzické osoby</a:t>
            </a:r>
          </a:p>
          <a:p>
            <a:pPr marL="265113" lvl="1" indent="-265113" eaLnBrk="1" hangingPunct="1">
              <a:buFont typeface="Wingdings" pitchFamily="2" charset="2"/>
              <a:buChar char="Ø"/>
            </a:pPr>
            <a:r>
              <a:rPr lang="cs-CZ" altLang="cs-CZ" sz="1800" smtClean="0"/>
              <a:t>podnikatelská klientská sféra - společnosti – právnické osoby.</a:t>
            </a:r>
            <a:endParaRPr lang="de-DE" altLang="cs-CZ" sz="1800" smtClean="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45E372A-4555-44C6-A0D4-AA738192F170}" type="slidenum">
              <a:rPr lang="cs-CZ"/>
              <a:pPr>
                <a:defRPr/>
              </a:pPr>
              <a:t>107</a:t>
            </a:fld>
            <a:endParaRPr lang="cs-CZ"/>
          </a:p>
        </p:txBody>
      </p:sp>
      <p:sp>
        <p:nvSpPr>
          <p:cNvPr id="5181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 soukromé klientské sféry</a:t>
            </a:r>
            <a:r>
              <a:rPr lang="cs-CZ" smtClean="0"/>
              <a:t> </a:t>
            </a:r>
            <a:endParaRPr lang="de-DE" smtClean="0"/>
          </a:p>
        </p:txBody>
      </p:sp>
      <p:sp>
        <p:nvSpPr>
          <p:cNvPr id="11162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Demografické faktory</a:t>
            </a:r>
          </a:p>
          <a:p>
            <a:pPr marL="182563" lvl="1" indent="-182563" algn="just" eaLnBrk="1" hangingPunct="1">
              <a:lnSpc>
                <a:spcPct val="80000"/>
              </a:lnSpc>
              <a:buFont typeface="Wingdings" pitchFamily="2" charset="2"/>
              <a:buChar char="Ø"/>
              <a:defRPr/>
            </a:pPr>
            <a:r>
              <a:rPr lang="cs-CZ" sz="1200" dirty="0" smtClean="0"/>
              <a:t>věk</a:t>
            </a:r>
          </a:p>
          <a:p>
            <a:pPr marL="182563" lvl="1" indent="-182563" algn="just" eaLnBrk="1" hangingPunct="1">
              <a:lnSpc>
                <a:spcPct val="80000"/>
              </a:lnSpc>
              <a:buFont typeface="Wingdings" pitchFamily="2" charset="2"/>
              <a:buChar char="Ø"/>
              <a:defRPr/>
            </a:pPr>
            <a:r>
              <a:rPr lang="cs-CZ" sz="1200" dirty="0" smtClean="0"/>
              <a:t>příjem, majetek</a:t>
            </a:r>
          </a:p>
          <a:p>
            <a:pPr marL="182563" lvl="1" indent="-182563" algn="just" eaLnBrk="1" hangingPunct="1">
              <a:lnSpc>
                <a:spcPct val="80000"/>
              </a:lnSpc>
              <a:buFont typeface="Wingdings" pitchFamily="2" charset="2"/>
              <a:buChar char="Ø"/>
              <a:defRPr/>
            </a:pPr>
            <a:r>
              <a:rPr lang="cs-CZ" sz="1200" dirty="0" smtClean="0"/>
              <a:t>zaměstnání</a:t>
            </a:r>
          </a:p>
          <a:p>
            <a:pPr marL="182563" lvl="1" indent="-182563" algn="just" eaLnBrk="1" hangingPunct="1">
              <a:lnSpc>
                <a:spcPct val="80000"/>
              </a:lnSpc>
              <a:buFont typeface="Wingdings" pitchFamily="2" charset="2"/>
              <a:buChar char="Ø"/>
              <a:defRPr/>
            </a:pPr>
            <a:r>
              <a:rPr lang="cs-CZ" sz="1200" dirty="0" smtClean="0"/>
              <a:t>pohlaví</a:t>
            </a:r>
          </a:p>
          <a:p>
            <a:pPr marL="182563" lvl="1" indent="-182563" algn="just" eaLnBrk="1" hangingPunct="1">
              <a:lnSpc>
                <a:spcPct val="80000"/>
              </a:lnSpc>
              <a:buFont typeface="Wingdings" pitchFamily="2" charset="2"/>
              <a:buChar char="Ø"/>
              <a:defRPr/>
            </a:pPr>
            <a:r>
              <a:rPr lang="cs-CZ" sz="1200" dirty="0" smtClean="0"/>
              <a:t>velikost rodiny</a:t>
            </a:r>
          </a:p>
          <a:p>
            <a:pPr marL="182563" lvl="1" indent="-182563" algn="just" eaLnBrk="1" hangingPunct="1">
              <a:lnSpc>
                <a:spcPct val="80000"/>
              </a:lnSpc>
              <a:buFont typeface="Wingdings" pitchFamily="2" charset="2"/>
              <a:buChar char="Ø"/>
              <a:defRPr/>
            </a:pPr>
            <a:r>
              <a:rPr lang="cs-CZ" sz="1200" dirty="0" smtClean="0"/>
              <a:t>životní cyklus rodiny</a:t>
            </a:r>
          </a:p>
          <a:p>
            <a:pPr marL="182563" lvl="1" indent="-182563" algn="just" eaLnBrk="1" hangingPunct="1">
              <a:lnSpc>
                <a:spcPct val="80000"/>
              </a:lnSpc>
              <a:buFont typeface="Wingdings" pitchFamily="2" charset="2"/>
              <a:buChar char="Ø"/>
              <a:defRPr/>
            </a:pPr>
            <a:r>
              <a:rPr lang="cs-CZ" sz="1200" dirty="0" smtClean="0"/>
              <a:t>vzdělání</a:t>
            </a:r>
          </a:p>
          <a:p>
            <a:pPr marL="182563" lvl="1" indent="-182563" algn="just" eaLnBrk="1" hangingPunct="1">
              <a:lnSpc>
                <a:spcPct val="80000"/>
              </a:lnSpc>
              <a:buFont typeface="Wingdings" pitchFamily="2" charset="2"/>
              <a:buChar char="Ø"/>
              <a:defRPr/>
            </a:pPr>
            <a:r>
              <a:rPr lang="cs-CZ" sz="1200" dirty="0" smtClean="0"/>
              <a:t>náboženství</a:t>
            </a:r>
          </a:p>
          <a:p>
            <a:pPr marL="182563" lvl="1" indent="-182563" algn="just" eaLnBrk="1" hangingPunct="1">
              <a:lnSpc>
                <a:spcPct val="80000"/>
              </a:lnSpc>
              <a:buFont typeface="Wingdings" pitchFamily="2" charset="2"/>
              <a:buChar char="Ø"/>
              <a:defRPr/>
            </a:pPr>
            <a:r>
              <a:rPr lang="cs-CZ" sz="1200" dirty="0" smtClean="0"/>
              <a:t>rasa</a:t>
            </a:r>
          </a:p>
          <a:p>
            <a:pPr marL="182563" lvl="1" indent="-182563" algn="just" eaLnBrk="1" hangingPunct="1">
              <a:lnSpc>
                <a:spcPct val="80000"/>
              </a:lnSpc>
              <a:buFont typeface="Wingdings" pitchFamily="2" charset="2"/>
              <a:buChar char="Ø"/>
              <a:defRPr/>
            </a:pPr>
            <a:r>
              <a:rPr lang="cs-CZ" sz="1200" dirty="0" smtClean="0"/>
              <a:t>národnost</a:t>
            </a:r>
          </a:p>
          <a:p>
            <a:pPr marL="182563" lvl="1" indent="-182563" algn="just" eaLnBrk="1" hangingPunct="1">
              <a:lnSpc>
                <a:spcPct val="80000"/>
              </a:lnSpc>
              <a:buFont typeface="Wingdings" pitchFamily="2" charset="2"/>
              <a:buChar char="Ø"/>
              <a:defRPr/>
            </a:pPr>
            <a:r>
              <a:rPr lang="cs-CZ" sz="1200" dirty="0" smtClean="0"/>
              <a:t>Bydliště.</a:t>
            </a:r>
          </a:p>
          <a:p>
            <a:pPr marL="0" lvl="1" indent="0" algn="just" eaLnBrk="1" hangingPunct="1">
              <a:lnSpc>
                <a:spcPct val="80000"/>
              </a:lnSpc>
              <a:buFont typeface="Wingdings" pitchFamily="2" charset="2"/>
              <a:buNone/>
              <a:defRPr/>
            </a:pPr>
            <a:r>
              <a:rPr lang="cs-CZ" sz="1600" b="1" dirty="0" smtClean="0"/>
              <a:t>Další kritéria</a:t>
            </a:r>
          </a:p>
          <a:p>
            <a:pPr marL="182563" lvl="1" indent="-182563" algn="just" eaLnBrk="1" hangingPunct="1">
              <a:lnSpc>
                <a:spcPct val="80000"/>
              </a:lnSpc>
              <a:buFont typeface="Wingdings" pitchFamily="2" charset="2"/>
              <a:buChar char="Ø"/>
              <a:defRPr/>
            </a:pPr>
            <a:r>
              <a:rPr lang="cs-CZ" sz="1200" b="1" dirty="0" smtClean="0"/>
              <a:t>Demografické prvky – </a:t>
            </a:r>
            <a:r>
              <a:rPr lang="cs-CZ" sz="1200" dirty="0" smtClean="0"/>
              <a:t>je možno zavést pohlaví a vzdělání, kterému zatím není přisuzována taková priorita, jakou si zasluhuje, a přitom má významný vliv při vytváření vztahu klienta s bankou.</a:t>
            </a:r>
            <a:endParaRPr lang="cs-CZ" sz="1200" b="1" dirty="0" smtClean="0"/>
          </a:p>
          <a:p>
            <a:pPr marL="182563" lvl="1" indent="-182563" algn="just" eaLnBrk="1" hangingPunct="1">
              <a:lnSpc>
                <a:spcPct val="80000"/>
              </a:lnSpc>
              <a:buFont typeface="Wingdings" pitchFamily="2" charset="2"/>
              <a:buChar char="Ø"/>
              <a:defRPr/>
            </a:pPr>
            <a:r>
              <a:rPr lang="cs-CZ" sz="1200" b="1" dirty="0" smtClean="0"/>
              <a:t>Geografické prvky – </a:t>
            </a:r>
            <a:r>
              <a:rPr lang="cs-CZ" sz="1200" dirty="0" smtClean="0"/>
              <a:t>jak sídlo tak adresa nám společně s národnosti napomůže identifikovat segment </a:t>
            </a:r>
            <a:r>
              <a:rPr lang="cs-CZ" sz="1200" dirty="0" err="1" smtClean="0"/>
              <a:t>staro</a:t>
            </a:r>
            <a:r>
              <a:rPr lang="cs-CZ" sz="1200" dirty="0" smtClean="0"/>
              <a:t> a novousedlíků a vytvářet pro ně vhodný typ bankovních služeb. </a:t>
            </a:r>
          </a:p>
          <a:p>
            <a:pPr algn="just" eaLnBrk="1" hangingPunct="1">
              <a:lnSpc>
                <a:spcPct val="80000"/>
              </a:lnSpc>
              <a:buFont typeface="Wingdings" pitchFamily="2" charset="2"/>
              <a:buNone/>
              <a:defRPr/>
            </a:pPr>
            <a:r>
              <a:rPr lang="cs-CZ" sz="1200" dirty="0" smtClean="0"/>
              <a:t>	</a:t>
            </a:r>
          </a:p>
          <a:p>
            <a:pPr marL="0" indent="0" algn="just" eaLnBrk="1" hangingPunct="1">
              <a:lnSpc>
                <a:spcPct val="80000"/>
              </a:lnSpc>
              <a:buFont typeface="Wingdings" pitchFamily="2" charset="2"/>
              <a:buNone/>
              <a:defRPr/>
            </a:pPr>
            <a:r>
              <a:rPr lang="cs-CZ" sz="1200" dirty="0" smtClean="0"/>
              <a:t>Není absolutní podmínkou aby banky při segmentaci klientů soukromé klientské sféry používaly všechna kritéria. Je na rozhodnutí managementu banky, aby při sestavování marketingové strategie rozhodl krom výběru segmentu do jaké hloubky banky bude připravovat produkty, zda se zaměří na přímo na konkrétní segmenty. Přitom je pochopitelně nutno vzít v potaz i řízení rizika (risk management) u jednotlivých cílových segmentů klientů.</a:t>
            </a:r>
          </a:p>
          <a:p>
            <a:pPr algn="just" eaLnBrk="1" hangingPunct="1">
              <a:lnSpc>
                <a:spcPct val="80000"/>
              </a:lnSpc>
              <a:buFont typeface="Wingdings" pitchFamily="2" charset="2"/>
              <a:buNone/>
              <a:defRPr/>
            </a:pPr>
            <a:r>
              <a:rPr lang="cs-CZ" sz="1200" dirty="0" smtClean="0"/>
              <a:t>	</a:t>
            </a:r>
          </a:p>
          <a:p>
            <a:pPr algn="just" eaLnBrk="1" hangingPunct="1">
              <a:lnSpc>
                <a:spcPct val="80000"/>
              </a:lnSpc>
              <a:buFont typeface="Wingdings" pitchFamily="2" charset="2"/>
              <a:buNone/>
              <a:defRPr/>
            </a:pPr>
            <a:r>
              <a:rPr lang="cs-CZ" sz="1200" dirty="0" smtClean="0"/>
              <a:t>S úspěchem se setkává i zaměření na speciální skupiny klientu.</a:t>
            </a:r>
            <a:endParaRPr lang="de-DE" sz="1200"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E353645-280E-4BD4-9233-782F7E73347C}" type="slidenum">
              <a:rPr lang="cs-CZ"/>
              <a:pPr>
                <a:defRPr/>
              </a:pPr>
              <a:t>108</a:t>
            </a:fld>
            <a:endParaRPr lang="cs-CZ"/>
          </a:p>
        </p:txBody>
      </p:sp>
      <p:sp>
        <p:nvSpPr>
          <p:cNvPr id="51917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Segment podnikatelské klientské sféry (corporate banking)</a:t>
            </a:r>
            <a:r>
              <a:rPr lang="cs-CZ" sz="2400" dirty="0" smtClean="0"/>
              <a:t> </a:t>
            </a:r>
            <a:endParaRPr lang="de-DE" sz="2400" dirty="0" smtClean="0"/>
          </a:p>
        </p:txBody>
      </p:sp>
      <p:sp>
        <p:nvSpPr>
          <p:cNvPr id="112645" name="Rectangle 3"/>
          <p:cNvSpPr>
            <a:spLocks noGrp="1" noChangeArrowheads="1"/>
          </p:cNvSpPr>
          <p:nvPr>
            <p:ph type="body" idx="1"/>
          </p:nvPr>
        </p:nvSpPr>
        <p:spPr/>
        <p:txBody>
          <a:bodyPr/>
          <a:lstStyle/>
          <a:p>
            <a:pPr marL="0" indent="0" algn="just" eaLnBrk="1" hangingPunct="1">
              <a:buFont typeface="Wingdings" pitchFamily="2" charset="2"/>
              <a:buNone/>
              <a:defRPr/>
            </a:pPr>
            <a:endParaRPr lang="cs-CZ" sz="2000" dirty="0" smtClean="0"/>
          </a:p>
          <a:p>
            <a:pPr marL="0" indent="0" algn="just" eaLnBrk="1" hangingPunct="1">
              <a:buFont typeface="Wingdings" pitchFamily="2" charset="2"/>
              <a:buNone/>
              <a:defRPr/>
            </a:pPr>
            <a:r>
              <a:rPr lang="cs-CZ" sz="2000" dirty="0" smtClean="0"/>
              <a:t>Základem strategie v segmentu podnikatelské sféry je rozčlenění dle čtyř základních kritérií pro segmentaci:</a:t>
            </a:r>
          </a:p>
          <a:p>
            <a:pPr marL="265113" lvl="1" indent="-265113" algn="just" eaLnBrk="1" hangingPunct="1">
              <a:buFont typeface="Wingdings" pitchFamily="2" charset="2"/>
              <a:buChar char="Ø"/>
              <a:defRPr/>
            </a:pPr>
            <a:r>
              <a:rPr lang="cs-CZ" sz="2000" dirty="0" smtClean="0"/>
              <a:t>ekonomická aktivita</a:t>
            </a:r>
          </a:p>
          <a:p>
            <a:pPr marL="265113" lvl="1" indent="-265113" algn="just" eaLnBrk="1" hangingPunct="1">
              <a:buFont typeface="Wingdings" pitchFamily="2" charset="2"/>
              <a:buChar char="Ø"/>
              <a:defRPr/>
            </a:pPr>
            <a:r>
              <a:rPr lang="cs-CZ" sz="2000" dirty="0" smtClean="0"/>
              <a:t>velikost</a:t>
            </a:r>
          </a:p>
          <a:p>
            <a:pPr marL="265113" lvl="1" indent="-265113" algn="just" eaLnBrk="1" hangingPunct="1">
              <a:buFont typeface="Wingdings" pitchFamily="2" charset="2"/>
              <a:buChar char="Ø"/>
              <a:defRPr/>
            </a:pPr>
            <a:r>
              <a:rPr lang="cs-CZ" sz="2000" dirty="0" smtClean="0"/>
              <a:t>postavení na trhu</a:t>
            </a:r>
          </a:p>
          <a:p>
            <a:pPr marL="265113" lvl="1" indent="-265113" algn="just" eaLnBrk="1" hangingPunct="1">
              <a:buFont typeface="Wingdings" pitchFamily="2" charset="2"/>
              <a:buChar char="Ø"/>
              <a:defRPr/>
            </a:pPr>
            <a:r>
              <a:rPr lang="cs-CZ" sz="2000" dirty="0" smtClean="0"/>
              <a:t>vlastnické vztahy.</a:t>
            </a:r>
          </a:p>
          <a:p>
            <a:pPr marL="0" indent="0" algn="just" eaLnBrk="1" hangingPunct="1">
              <a:buFont typeface="Wingdings" pitchFamily="2" charset="2"/>
              <a:buNone/>
              <a:defRPr/>
            </a:pPr>
            <a:r>
              <a:rPr lang="cs-CZ" sz="2000" dirty="0" smtClean="0"/>
              <a:t>Rozčlenění není možno považovat pouze za členění z pohledů marketingu, ale má svůj význam i z pohledu řízení rizika a stanovení tržních podílů jednotlivých sektorů v úvěrovém portfoliu bank.</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7482D67-EDAF-4A02-9DA7-B658749AAD3A}" type="slidenum">
              <a:rPr lang="cs-CZ"/>
              <a:pPr>
                <a:defRPr/>
              </a:pPr>
              <a:t>109</a:t>
            </a:fld>
            <a:endParaRPr lang="cs-CZ"/>
          </a:p>
        </p:txBody>
      </p:sp>
      <p:sp>
        <p:nvSpPr>
          <p:cNvPr id="520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Strategie cílového trhu</a:t>
            </a:r>
            <a:r>
              <a:rPr lang="cs-CZ" dirty="0" smtClean="0"/>
              <a:t> </a:t>
            </a:r>
            <a:endParaRPr lang="de-DE" dirty="0" smtClean="0"/>
          </a:p>
        </p:txBody>
      </p:sp>
      <p:sp>
        <p:nvSpPr>
          <p:cNvPr id="1136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Hromadný marketing (bez rozlišení cílových skupin) </a:t>
            </a:r>
          </a:p>
          <a:p>
            <a:pPr marL="0" indent="0" algn="just" eaLnBrk="1" hangingPunct="1">
              <a:lnSpc>
                <a:spcPct val="80000"/>
              </a:lnSpc>
              <a:buFont typeface="Wingdings" pitchFamily="2" charset="2"/>
              <a:buNone/>
              <a:defRPr/>
            </a:pPr>
            <a:r>
              <a:rPr lang="cs-CZ" sz="1400" dirty="0" smtClean="0"/>
              <a:t>firma (banka) si vytvoří portrét průměrného klienta, na základě charakteristik společných všem jejím klientům. Tato politika je vhodná pro rozvojové země a země s méně rozvinutým bankovním sektorem, vyspělé země od ní upouští. Její výhodou je poměrně snadné rozhodování a jednoduchá práce s klientem. Nevýhodou je to, že není v zásadě vyhověno nikomu a navíc jsou klienti obtěžování nabídkami, které nejsou v souladu s jejich potřebami.</a:t>
            </a:r>
            <a:endParaRPr lang="cs-CZ" sz="1400" b="1" dirty="0" smtClean="0"/>
          </a:p>
          <a:p>
            <a:pPr marL="0" indent="0" algn="just" eaLnBrk="1" hangingPunct="1">
              <a:lnSpc>
                <a:spcPct val="80000"/>
              </a:lnSpc>
              <a:buFont typeface="Wingdings" pitchFamily="2" charset="2"/>
              <a:buNone/>
              <a:defRPr/>
            </a:pPr>
            <a:r>
              <a:rPr lang="cs-CZ" sz="1400" b="1" dirty="0" smtClean="0"/>
              <a:t>Segmentovaný marketing </a:t>
            </a:r>
          </a:p>
          <a:p>
            <a:pPr marL="0" indent="0" algn="just" eaLnBrk="1" hangingPunct="1">
              <a:lnSpc>
                <a:spcPct val="80000"/>
              </a:lnSpc>
              <a:buFont typeface="Wingdings" pitchFamily="2" charset="2"/>
              <a:buNone/>
              <a:defRPr/>
            </a:pPr>
            <a:r>
              <a:rPr lang="cs-CZ" sz="1400" dirty="0" smtClean="0"/>
              <a:t>pozornost je soustředěna na předem zvolený segment či segmenty, produkty a služby stejně jako ostatní proměnné marketingového mixu jsou šity na míru cílovým klientům:</a:t>
            </a:r>
          </a:p>
          <a:p>
            <a:pPr marL="182563" lvl="1" indent="-182563" algn="just" eaLnBrk="1" hangingPunct="1">
              <a:lnSpc>
                <a:spcPct val="80000"/>
              </a:lnSpc>
              <a:buFont typeface="Wingdings" pitchFamily="2" charset="2"/>
              <a:buChar char="Ø"/>
              <a:defRPr/>
            </a:pPr>
            <a:r>
              <a:rPr lang="cs-CZ" sz="1300" dirty="0" err="1" smtClean="0"/>
              <a:t>Vícesegmentový</a:t>
            </a:r>
            <a:r>
              <a:rPr lang="cs-CZ" sz="1300" dirty="0" smtClean="0"/>
              <a:t> přístup – používán většinou finančních institucí. Jejích výsledky nejsou závislé na jednom segmentu a výkyvy trhu je tak neohrožují, jako při zaměření se na jeden segment.</a:t>
            </a:r>
          </a:p>
          <a:p>
            <a:pPr marL="182563" lvl="1" indent="-182563" algn="just" eaLnBrk="1" hangingPunct="1">
              <a:lnSpc>
                <a:spcPct val="80000"/>
              </a:lnSpc>
              <a:buFont typeface="Wingdings" pitchFamily="2" charset="2"/>
              <a:buChar char="Ø"/>
              <a:defRPr/>
            </a:pPr>
            <a:r>
              <a:rPr lang="cs-CZ" sz="1300" dirty="0" smtClean="0"/>
              <a:t> </a:t>
            </a:r>
            <a:r>
              <a:rPr lang="cs-CZ" sz="1300" dirty="0" err="1" smtClean="0"/>
              <a:t>Jednosegmentový</a:t>
            </a:r>
            <a:r>
              <a:rPr lang="cs-CZ" sz="1300" dirty="0" smtClean="0"/>
              <a:t> přístup – zajišťuje rychlejší návratnost vložených investic. Je vhodný pro nově vzniklé finanční instituce s tím, že postupně přecházejí na </a:t>
            </a:r>
            <a:r>
              <a:rPr lang="cs-CZ" sz="1300" dirty="0" err="1" smtClean="0"/>
              <a:t>vícesegmentový</a:t>
            </a:r>
            <a:r>
              <a:rPr lang="cs-CZ" sz="1300" dirty="0" smtClean="0"/>
              <a:t> přístup.</a:t>
            </a:r>
            <a:endParaRPr lang="cs-CZ" sz="1300" b="1" dirty="0" smtClean="0"/>
          </a:p>
          <a:p>
            <a:pPr marL="0" indent="0" algn="just" eaLnBrk="1" hangingPunct="1">
              <a:lnSpc>
                <a:spcPct val="80000"/>
              </a:lnSpc>
              <a:buFont typeface="Wingdings" pitchFamily="2" charset="2"/>
              <a:buNone/>
              <a:defRPr/>
            </a:pPr>
            <a:r>
              <a:rPr lang="cs-CZ" sz="1400" b="1" dirty="0" smtClean="0"/>
              <a:t>Klientský marketing </a:t>
            </a:r>
          </a:p>
          <a:p>
            <a:pPr marL="0" indent="0" algn="just" eaLnBrk="1" hangingPunct="1">
              <a:lnSpc>
                <a:spcPct val="80000"/>
              </a:lnSpc>
              <a:buFont typeface="Wingdings" pitchFamily="2" charset="2"/>
              <a:buNone/>
              <a:defRPr/>
            </a:pPr>
            <a:r>
              <a:rPr lang="cs-CZ" sz="1400" dirty="0" smtClean="0"/>
              <a:t>používá se u klientů jejichž velikost a očekávané přínosy tento přístup ospravedlňují. Přístup je uplatňován jak u soukromé, tak podnikatelské klientské sféry. Klienti vůči nimž je klientský marketing uplatňován jsou předem přesně vytipování a charakterizováni. Produkty a služby pro tyto klienty jsou jim šity na míru. Nejedná se pouze o vlastní produkty a služby, ale i poplatky za ně, stejně jako úrokové podmínky jak pro úročení běžných účtů, tak těmto klientům poskytovaných úvěrů. V zásadě ale dochází k tomu, že tito klienti platí za bankovní produkty a služby méně něž ostatní klienti. Výnos z těchto klientů je nahrazován obraty, které jsou u nich dosahovány. V některých případech banky používají některé klienty jako referenční klienty. </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94EA7BF-0A8B-4D52-8C8B-2B9C9C9CCB01}" type="slidenum">
              <a:rPr lang="cs-CZ"/>
              <a:pPr>
                <a:defRPr/>
              </a:pPr>
              <a:t>11</a:t>
            </a:fld>
            <a:endParaRPr lang="cs-CZ"/>
          </a:p>
        </p:txBody>
      </p:sp>
      <p:sp>
        <p:nvSpPr>
          <p:cNvPr id="5959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Pasiva</a:t>
            </a:r>
            <a:endParaRPr lang="de-DE" b="1" dirty="0" smtClean="0">
              <a:effectLst>
                <a:outerShdw blurRad="38100" dist="38100" dir="2700000" algn="tl">
                  <a:srgbClr val="000000"/>
                </a:outerShdw>
              </a:effectLst>
            </a:endParaRPr>
          </a:p>
        </p:txBody>
      </p:sp>
      <p:sp>
        <p:nvSpPr>
          <p:cNvPr id="17413"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smtClean="0"/>
              <a:t>Pasiva banky představují zdroje, tj. závazky a vlastní zdroje obchodní banky:</a:t>
            </a:r>
          </a:p>
          <a:p>
            <a:pPr marL="265113" lvl="1" indent="-265113" algn="just" eaLnBrk="1" hangingPunct="1">
              <a:buFont typeface="Wingdings" pitchFamily="2" charset="2"/>
              <a:buChar char="Ø"/>
            </a:pPr>
            <a:r>
              <a:rPr lang="cs-CZ" altLang="cs-CZ" sz="1800" smtClean="0"/>
              <a:t>závazky banky – 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buFont typeface="Wingdings" pitchFamily="2" charset="2"/>
              <a:buChar char="Ø"/>
            </a:pPr>
            <a:r>
              <a:rPr lang="cs-CZ" altLang="cs-CZ" sz="1800" smtClean="0"/>
              <a:t>vlastní zdroje banky -  základní kapitál, zákonné rezervní fondy, ostatní fondy tvořené ze zisku, kapitálové fondy a nerozdělený zisk banky.</a:t>
            </a:r>
            <a:endParaRPr lang="de-DE" altLang="cs-CZ" sz="180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CBDB4A-8288-4A81-8DAE-089F9143CFA7}" type="slidenum">
              <a:rPr lang="cs-CZ"/>
              <a:pPr>
                <a:defRPr/>
              </a:pPr>
              <a:t>110</a:t>
            </a:fld>
            <a:endParaRPr lang="cs-CZ"/>
          </a:p>
        </p:txBody>
      </p:sp>
      <p:sp>
        <p:nvSpPr>
          <p:cNvPr id="3778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785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7 přednáška</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Strategie produktů a služeb v bankách a tvorba cen bankovních produktů a služeb</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59E40E9-CEAA-4935-88A5-131EEFC148E4}" type="slidenum">
              <a:rPr lang="cs-CZ"/>
              <a:pPr>
                <a:defRPr/>
              </a:pPr>
              <a:t>111</a:t>
            </a:fld>
            <a:endParaRPr lang="cs-CZ"/>
          </a:p>
        </p:txBody>
      </p:sp>
      <p:sp>
        <p:nvSpPr>
          <p:cNvPr id="4034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Koncepce, inovace a vývoj nových produktů a služeb</a:t>
            </a:r>
            <a:r>
              <a:rPr lang="cs-CZ" sz="2400" smtClean="0"/>
              <a:t> </a:t>
            </a:r>
            <a:endParaRPr lang="de-DE" sz="2400" smtClean="0"/>
          </a:p>
        </p:txBody>
      </p:sp>
      <p:sp>
        <p:nvSpPr>
          <p:cNvPr id="11571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b="1" dirty="0" smtClean="0"/>
              <a:t>Klíčem úspěchu jsou inovace</a:t>
            </a:r>
          </a:p>
          <a:p>
            <a:pPr marL="0" indent="0" algn="just" eaLnBrk="1" hangingPunct="1">
              <a:lnSpc>
                <a:spcPct val="80000"/>
              </a:lnSpc>
              <a:buFont typeface="Wingdings" pitchFamily="2" charset="2"/>
              <a:buNone/>
              <a:defRPr/>
            </a:pPr>
            <a:r>
              <a:rPr lang="cs-CZ" sz="2400" b="1" dirty="0" smtClean="0"/>
              <a:t>Dobře hospodařící firma má zájem aby uváděla nové výrobky na trh v kombinaci uvedených kategorií a klade si následující otázky:</a:t>
            </a:r>
          </a:p>
          <a:p>
            <a:pPr marL="265113" lvl="1" indent="-265113" algn="just" eaLnBrk="1" hangingPunct="1">
              <a:lnSpc>
                <a:spcPct val="80000"/>
              </a:lnSpc>
              <a:buFont typeface="Wingdings" pitchFamily="2" charset="2"/>
              <a:buChar char="Ø"/>
              <a:defRPr/>
            </a:pPr>
            <a:r>
              <a:rPr lang="cs-CZ" sz="2000" dirty="0" smtClean="0"/>
              <a:t>kde jsou hlavní rizika při vývoji nových produktů</a:t>
            </a:r>
          </a:p>
          <a:p>
            <a:pPr marL="265113" lvl="1" indent="-265113" algn="just" eaLnBrk="1" hangingPunct="1">
              <a:lnSpc>
                <a:spcPct val="80000"/>
              </a:lnSpc>
              <a:buFont typeface="Wingdings" pitchFamily="2" charset="2"/>
              <a:buChar char="Ø"/>
              <a:defRPr/>
            </a:pPr>
            <a:r>
              <a:rPr lang="cs-CZ" sz="2000" dirty="0" smtClean="0"/>
              <a:t>které organizační struktury jsou vhodné pro řízení vývoje nových produktů</a:t>
            </a:r>
          </a:p>
          <a:p>
            <a:pPr marL="265113" lvl="1" indent="-265113" algn="just" eaLnBrk="1" hangingPunct="1">
              <a:lnSpc>
                <a:spcPct val="80000"/>
              </a:lnSpc>
              <a:buFont typeface="Wingdings" pitchFamily="2" charset="2"/>
              <a:buChar char="Ø"/>
              <a:defRPr/>
            </a:pPr>
            <a:r>
              <a:rPr lang="cs-CZ" sz="2000" dirty="0" smtClean="0"/>
              <a:t>je možno lépe řídit procesní stránku vývoje nových produktů</a:t>
            </a:r>
          </a:p>
          <a:p>
            <a:pPr marL="265113" lvl="1" indent="-265113" algn="just" eaLnBrk="1" hangingPunct="1">
              <a:lnSpc>
                <a:spcPct val="80000"/>
              </a:lnSpc>
              <a:buFont typeface="Wingdings" pitchFamily="2" charset="2"/>
              <a:buChar char="Ø"/>
              <a:defRPr/>
            </a:pPr>
            <a:r>
              <a:rPr lang="cs-CZ" sz="2000" dirty="0" smtClean="0"/>
              <a:t>jaké faktory ovlivní přijetí a rozšíření nových výrobků.</a:t>
            </a:r>
          </a:p>
          <a:p>
            <a:pPr marL="0" indent="0" algn="just" eaLnBrk="1" hangingPunct="1">
              <a:lnSpc>
                <a:spcPct val="80000"/>
              </a:lnSpc>
              <a:buFont typeface="Wingdings" pitchFamily="2" charset="2"/>
              <a:buNone/>
              <a:defRPr/>
            </a:pPr>
            <a:r>
              <a:rPr lang="cs-CZ" sz="2400" b="1" dirty="0" smtClean="0"/>
              <a:t>Důležité pro úspěšnou firmu je položit si následující otázky, které se snaží najít odpověď na otázku původu nápadu na tvorbu nových produktů a služeb a hledat na ně odpovědi.</a:t>
            </a:r>
            <a:endParaRPr lang="de-DE" sz="2400" b="1" dirty="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B0927D-50E8-4705-8C15-082FBC9D445C}" type="slidenum">
              <a:rPr lang="cs-CZ"/>
              <a:pPr>
                <a:defRPr/>
              </a:pPr>
              <a:t>112</a:t>
            </a:fld>
            <a:endParaRPr lang="cs-CZ"/>
          </a:p>
        </p:txBody>
      </p:sp>
      <p:sp>
        <p:nvSpPr>
          <p:cNvPr id="4044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Etapy vývoje produktu, služby</a:t>
            </a:r>
            <a:r>
              <a:rPr lang="cs-CZ" smtClean="0"/>
              <a:t> </a:t>
            </a:r>
            <a:endParaRPr lang="de-DE" smtClean="0"/>
          </a:p>
        </p:txBody>
      </p:sp>
      <p:sp>
        <p:nvSpPr>
          <p:cNvPr id="116741"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Char char="Ø"/>
              <a:defRPr/>
            </a:pPr>
            <a:r>
              <a:rPr lang="cs-CZ" sz="1800" b="1" dirty="0" smtClean="0"/>
              <a:t>Etapu koncepce</a:t>
            </a:r>
            <a:r>
              <a:rPr lang="cs-CZ" sz="1800" dirty="0" smtClean="0"/>
              <a:t> můžeme na:</a:t>
            </a:r>
          </a:p>
          <a:p>
            <a:pPr marL="539750" lvl="1" indent="-274638" algn="just" eaLnBrk="1" hangingPunct="1">
              <a:lnSpc>
                <a:spcPct val="80000"/>
              </a:lnSpc>
              <a:buFont typeface="Wingdings" pitchFamily="2" charset="2"/>
              <a:buChar char="Ø"/>
              <a:defRPr/>
            </a:pPr>
            <a:r>
              <a:rPr lang="cs-CZ" sz="1800" dirty="0" smtClean="0"/>
              <a:t>kategorie výrobku – vytvoření představ o výrobku v rámci jeho kategorizace,</a:t>
            </a:r>
          </a:p>
          <a:p>
            <a:pPr marL="539750" lvl="1" indent="-274638" algn="just" eaLnBrk="1" hangingPunct="1">
              <a:lnSpc>
                <a:spcPct val="80000"/>
              </a:lnSpc>
              <a:buFont typeface="Wingdings" pitchFamily="2" charset="2"/>
              <a:buChar char="Ø"/>
              <a:defRPr/>
            </a:pPr>
            <a:r>
              <a:rPr lang="cs-CZ" sz="1800" dirty="0" smtClean="0"/>
              <a:t>značky – rozpracovává koncepci výrobku.</a:t>
            </a:r>
          </a:p>
          <a:p>
            <a:pPr marL="265113" indent="-265113" algn="just" eaLnBrk="1" hangingPunct="1">
              <a:lnSpc>
                <a:spcPct val="80000"/>
              </a:lnSpc>
              <a:buFont typeface="Wingdings" pitchFamily="2" charset="2"/>
              <a:buChar char="Ø"/>
              <a:defRPr/>
            </a:pPr>
            <a:r>
              <a:rPr lang="cs-CZ" sz="1800" b="1" dirty="0" smtClean="0"/>
              <a:t>Etapa výběru</a:t>
            </a:r>
          </a:p>
          <a:p>
            <a:pPr marL="265113" indent="-265113" algn="just" eaLnBrk="1" hangingPunct="1">
              <a:lnSpc>
                <a:spcPct val="80000"/>
              </a:lnSpc>
              <a:buFont typeface="Wingdings" pitchFamily="2" charset="2"/>
              <a:buChar char="Ø"/>
              <a:defRPr/>
            </a:pPr>
            <a:r>
              <a:rPr lang="cs-CZ" sz="1800" b="1" dirty="0" smtClean="0"/>
              <a:t>Etapa předběžného testování</a:t>
            </a:r>
          </a:p>
          <a:p>
            <a:pPr marL="265113" indent="-265113" algn="just" eaLnBrk="1" hangingPunct="1">
              <a:lnSpc>
                <a:spcPct val="80000"/>
              </a:lnSpc>
              <a:buFont typeface="Wingdings" pitchFamily="2" charset="2"/>
              <a:buChar char="Ø"/>
              <a:defRPr/>
            </a:pPr>
            <a:r>
              <a:rPr lang="cs-CZ" sz="1800" b="1" dirty="0" smtClean="0"/>
              <a:t>Etapa analýzy zisku a plánu uvedení na trhu</a:t>
            </a:r>
          </a:p>
          <a:p>
            <a:pPr marL="265113" indent="-265113" algn="just" eaLnBrk="1" hangingPunct="1">
              <a:lnSpc>
                <a:spcPct val="80000"/>
              </a:lnSpc>
              <a:buFont typeface="Wingdings" pitchFamily="2" charset="2"/>
              <a:buChar char="Ø"/>
              <a:defRPr/>
            </a:pPr>
            <a:r>
              <a:rPr lang="cs-CZ" sz="1800" b="1" dirty="0" smtClean="0"/>
              <a:t>Etapa výroby, konkretizace produktu, služby</a:t>
            </a:r>
          </a:p>
          <a:p>
            <a:pPr marL="265113" indent="-265113" algn="just" eaLnBrk="1" hangingPunct="1">
              <a:lnSpc>
                <a:spcPct val="80000"/>
              </a:lnSpc>
              <a:buFont typeface="Wingdings" pitchFamily="2" charset="2"/>
              <a:buChar char="Ø"/>
              <a:defRPr/>
            </a:pPr>
            <a:r>
              <a:rPr lang="cs-CZ" sz="1800" b="1" dirty="0" smtClean="0"/>
              <a:t>Etapa uvedení na trh.</a:t>
            </a:r>
          </a:p>
          <a:p>
            <a:pPr algn="just" eaLnBrk="1" hangingPunct="1">
              <a:lnSpc>
                <a:spcPct val="80000"/>
              </a:lnSpc>
              <a:buFont typeface="Wingdings" pitchFamily="2" charset="2"/>
              <a:buNone/>
              <a:defRPr/>
            </a:pPr>
            <a:endParaRPr lang="cs-CZ" sz="1800" b="1" dirty="0" smtClean="0"/>
          </a:p>
          <a:p>
            <a:pPr marL="0" indent="0" algn="just" eaLnBrk="1" hangingPunct="1">
              <a:lnSpc>
                <a:spcPct val="80000"/>
              </a:lnSpc>
              <a:buFont typeface="Wingdings" pitchFamily="2" charset="2"/>
              <a:buNone/>
              <a:defRPr/>
            </a:pPr>
            <a:r>
              <a:rPr lang="cs-CZ" sz="1800" dirty="0" smtClean="0"/>
              <a:t>Podmínkou pro konečnou etapu – </a:t>
            </a:r>
            <a:r>
              <a:rPr lang="cs-CZ" sz="1800" b="1" dirty="0" smtClean="0"/>
              <a:t>uvedení na trh</a:t>
            </a:r>
            <a:r>
              <a:rPr lang="cs-CZ" sz="1800" dirty="0" smtClean="0"/>
              <a:t> je přesné plánování, zejména časové. Termín uvedení na trh je nutno koordinovat i ve spolupráci s třetími stranami.</a:t>
            </a:r>
            <a:endParaRPr lang="de-DE" sz="1800"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D519C01-66C7-46AF-86EC-B3346E112BE2}" type="slidenum">
              <a:rPr lang="cs-CZ"/>
              <a:pPr>
                <a:defRPr/>
              </a:pPr>
              <a:t>113</a:t>
            </a:fld>
            <a:endParaRPr lang="cs-CZ"/>
          </a:p>
        </p:txBody>
      </p:sp>
      <p:sp>
        <p:nvSpPr>
          <p:cNvPr id="405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Inovace a vývoj produktu v bankovnictví</a:t>
            </a:r>
            <a:r>
              <a:rPr lang="cs-CZ" smtClean="0"/>
              <a:t> </a:t>
            </a:r>
            <a:endParaRPr lang="de-DE" smtClean="0"/>
          </a:p>
        </p:txBody>
      </p:sp>
      <p:sp>
        <p:nvSpPr>
          <p:cNvPr id="1198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200" b="1" smtClean="0"/>
              <a:t>	Do roku 1989:</a:t>
            </a:r>
            <a:endParaRPr lang="cs-CZ" altLang="cs-CZ" sz="1200" smtClean="0"/>
          </a:p>
          <a:p>
            <a:pPr lvl="1" algn="just" eaLnBrk="1" hangingPunct="1">
              <a:lnSpc>
                <a:spcPct val="80000"/>
              </a:lnSpc>
              <a:buFont typeface="Wingdings" pitchFamily="2" charset="2"/>
              <a:buChar char="Ø"/>
            </a:pPr>
            <a:r>
              <a:rPr lang="cs-CZ" altLang="cs-CZ" sz="1200" smtClean="0"/>
              <a:t>Nové produkty byly vzácné.</a:t>
            </a:r>
          </a:p>
          <a:p>
            <a:pPr lvl="1" algn="just" eaLnBrk="1" hangingPunct="1">
              <a:lnSpc>
                <a:spcPct val="80000"/>
              </a:lnSpc>
              <a:buFont typeface="Wingdings" pitchFamily="2" charset="2"/>
              <a:buChar char="Ø"/>
            </a:pPr>
            <a:r>
              <a:rPr lang="cs-CZ" altLang="cs-CZ" sz="1200" smtClean="0"/>
              <a:t>Fyzické osoby měly v zásadě dvě možnosti – vkladní knížku, nebo sporožirový účet výhradně u České spořitelny.</a:t>
            </a:r>
          </a:p>
          <a:p>
            <a:pPr lvl="1" algn="just" eaLnBrk="1" hangingPunct="1">
              <a:lnSpc>
                <a:spcPct val="80000"/>
              </a:lnSpc>
              <a:buFont typeface="Wingdings" pitchFamily="2" charset="2"/>
              <a:buChar char="Ø"/>
            </a:pPr>
            <a:r>
              <a:rPr lang="cs-CZ" altLang="cs-CZ" sz="1200" smtClean="0"/>
              <a:t>Podniky měly téměř výhradně účty u Státní banky československé, výjimku tvořily pouze podniky zahraničního obchodu s účty u ČSOB. Živnostenská banka měla specifické poslaní a její užívaní bylo pouze pro vyvolené (konta v tuzexových poukázkách).</a:t>
            </a:r>
          </a:p>
          <a:p>
            <a:pPr lvl="1" algn="just" eaLnBrk="1" hangingPunct="1">
              <a:lnSpc>
                <a:spcPct val="80000"/>
              </a:lnSpc>
              <a:buFont typeface="Wingdings" pitchFamily="2" charset="2"/>
              <a:buChar char="Ø"/>
            </a:pPr>
            <a:r>
              <a:rPr lang="cs-CZ" altLang="cs-CZ" sz="1200" smtClean="0"/>
              <a:t>Banky se nemusely o klienty ucházet. Klienti byly určení pobočkám SBČS nebo ČSOB dle územní příslušnosti.</a:t>
            </a:r>
          </a:p>
          <a:p>
            <a:pPr lvl="1" algn="just" eaLnBrk="1" hangingPunct="1">
              <a:lnSpc>
                <a:spcPct val="80000"/>
              </a:lnSpc>
              <a:buFont typeface="Wingdings" pitchFamily="2" charset="2"/>
              <a:buChar char="Ø"/>
            </a:pPr>
            <a:r>
              <a:rPr lang="cs-CZ" altLang="cs-CZ" sz="1200" smtClean="0"/>
              <a:t>U fyzických osob si bylo možno pouze vybrat pobočku ČS, podle tradice, sympatii, dopravní obslužnosti.</a:t>
            </a:r>
            <a:endParaRPr lang="cs-CZ" altLang="cs-CZ" sz="1200" b="1" smtClean="0"/>
          </a:p>
          <a:p>
            <a:pPr algn="just" eaLnBrk="1" hangingPunct="1">
              <a:lnSpc>
                <a:spcPct val="80000"/>
              </a:lnSpc>
              <a:buFont typeface="Wingdings" pitchFamily="2" charset="2"/>
              <a:buNone/>
            </a:pPr>
            <a:r>
              <a:rPr lang="cs-CZ" altLang="cs-CZ" sz="1200" b="1" smtClean="0"/>
              <a:t>	Současnost:</a:t>
            </a:r>
            <a:endParaRPr lang="cs-CZ" altLang="cs-CZ" sz="1200" smtClean="0"/>
          </a:p>
          <a:p>
            <a:pPr lvl="1" algn="just" eaLnBrk="1" hangingPunct="1">
              <a:lnSpc>
                <a:spcPct val="80000"/>
              </a:lnSpc>
              <a:buFont typeface="Wingdings" pitchFamily="2" charset="2"/>
              <a:buChar char="Ø"/>
            </a:pPr>
            <a:r>
              <a:rPr lang="cs-CZ" altLang="cs-CZ" sz="1200" smtClean="0"/>
              <a:t>S liberalizací bankovního trhu, spojeného především se vznikem nových bank a znovuzrozením konkurence bylo bankovnictví zaplaveno novými produkty a službami.</a:t>
            </a:r>
          </a:p>
          <a:p>
            <a:pPr lvl="1" algn="just" eaLnBrk="1" hangingPunct="1">
              <a:lnSpc>
                <a:spcPct val="80000"/>
              </a:lnSpc>
              <a:buFont typeface="Wingdings" pitchFamily="2" charset="2"/>
              <a:buChar char="Ø"/>
            </a:pPr>
            <a:r>
              <a:rPr lang="cs-CZ" altLang="cs-CZ" sz="1200" smtClean="0"/>
              <a:t>Banky postupně na trh uvádějí produkty, který dříve patřily jiným nebo specializovaným peněžním ústavům (např. SIPO – sdružené inkaso plateb obyvatelstva zajišťovala výhradně ČS) zejména pojištění, assets managament.</a:t>
            </a:r>
          </a:p>
          <a:p>
            <a:pPr lvl="1" algn="just" eaLnBrk="1" hangingPunct="1">
              <a:lnSpc>
                <a:spcPct val="80000"/>
              </a:lnSpc>
              <a:buFont typeface="Wingdings" pitchFamily="2" charset="2"/>
              <a:buChar char="Ø"/>
            </a:pPr>
            <a:r>
              <a:rPr lang="cs-CZ" altLang="cs-CZ" sz="1200" smtClean="0"/>
              <a:t>Klient se stává středem podnikání a proto se banky snaží klienty přilákat nejrůznějšími výhodami.</a:t>
            </a:r>
          </a:p>
          <a:p>
            <a:pPr lvl="1" algn="just" eaLnBrk="1" hangingPunct="1">
              <a:lnSpc>
                <a:spcPct val="80000"/>
              </a:lnSpc>
              <a:buFont typeface="Wingdings" pitchFamily="2" charset="2"/>
              <a:buChar char="Ø"/>
            </a:pPr>
            <a:r>
              <a:rPr lang="cs-CZ" altLang="cs-CZ" sz="1200" smtClean="0"/>
              <a:t>Mění se vnitřní řízení, které se nejprve stává pružnějším a v poslední době se opět standardizuje.</a:t>
            </a:r>
          </a:p>
          <a:p>
            <a:pPr lvl="1" algn="just" eaLnBrk="1" hangingPunct="1">
              <a:lnSpc>
                <a:spcPct val="80000"/>
              </a:lnSpc>
              <a:buFont typeface="Wingdings" pitchFamily="2" charset="2"/>
              <a:buChar char="Ø"/>
            </a:pPr>
            <a:r>
              <a:rPr lang="cs-CZ" altLang="cs-CZ" sz="1200" smtClean="0"/>
              <a:t>Existuje řada fyzických osob, které nevyužívají služeb bank, a proto se využívají nejrůznější techniky marketingu, segmentují se trhy s cílem získat další klienty, zejména z řad klientů nevyužívajících služeb bank, resp. odlákání klientů jiným bankám (overtake).</a:t>
            </a:r>
          </a:p>
          <a:p>
            <a:pPr lvl="1" algn="just" eaLnBrk="1" hangingPunct="1">
              <a:lnSpc>
                <a:spcPct val="80000"/>
              </a:lnSpc>
              <a:buFont typeface="Wingdings" pitchFamily="2" charset="2"/>
              <a:buChar char="Ø"/>
            </a:pPr>
            <a:r>
              <a:rPr lang="cs-CZ" altLang="cs-CZ" sz="1200" smtClean="0"/>
              <a:t>Přechodem na EUR byly banky připraveny o významnou část svých zisků z konverzi mezi měnami. Tlak na používání platebních karet (až 3,5 % z obratu), poplatek za vystavení platební karty, její pojištění, cestovní pojištění apod.).</a:t>
            </a:r>
            <a:endParaRPr lang="cs-CZ" altLang="cs-CZ" sz="1200" b="1" smtClean="0"/>
          </a:p>
          <a:p>
            <a:pPr algn="just" eaLnBrk="1" hangingPunct="1">
              <a:lnSpc>
                <a:spcPct val="80000"/>
              </a:lnSpc>
              <a:buFont typeface="Wingdings" pitchFamily="2" charset="2"/>
              <a:buNone/>
            </a:pPr>
            <a:r>
              <a:rPr lang="cs-CZ" altLang="cs-CZ" sz="1200" b="1" smtClean="0"/>
              <a:t>	Specifikum bankovního marketingu</a:t>
            </a:r>
            <a:endParaRPr lang="cs-CZ" altLang="cs-CZ" sz="1200" smtClean="0"/>
          </a:p>
          <a:p>
            <a:pPr lvl="1" algn="just" eaLnBrk="1" hangingPunct="1">
              <a:lnSpc>
                <a:spcPct val="80000"/>
              </a:lnSpc>
              <a:buFont typeface="Wingdings" pitchFamily="2" charset="2"/>
              <a:buChar char="Ø"/>
            </a:pPr>
            <a:r>
              <a:rPr lang="cs-CZ" altLang="cs-CZ" sz="1200" smtClean="0"/>
              <a:t>Možnost jejich snadného napodobování.</a:t>
            </a:r>
          </a:p>
          <a:p>
            <a:pPr lvl="1" algn="just" eaLnBrk="1" hangingPunct="1">
              <a:lnSpc>
                <a:spcPct val="80000"/>
              </a:lnSpc>
              <a:buFont typeface="Wingdings" pitchFamily="2" charset="2"/>
              <a:buChar char="Ø"/>
            </a:pPr>
            <a:r>
              <a:rPr lang="cs-CZ" altLang="cs-CZ" sz="1200" smtClean="0"/>
              <a:t>Stačí pouze „Flash Idea“ a vše ostatní je již věcí rutiny.</a:t>
            </a:r>
            <a:endParaRPr lang="de-DE" altLang="cs-CZ" sz="120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3"/>
          <p:cNvSpPr>
            <a:spLocks noGrp="1"/>
          </p:cNvSpPr>
          <p:nvPr>
            <p:ph type="ftr" sz="quarter" idx="10"/>
          </p:nvPr>
        </p:nvSpPr>
        <p:spPr/>
        <p:txBody>
          <a:bodyPr/>
          <a:lstStyle/>
          <a:p>
            <a:pPr>
              <a:defRPr/>
            </a:pPr>
            <a:r>
              <a:rPr lang="cs-CZ"/>
              <a:t>Ekonomika a řízení bank</a:t>
            </a:r>
          </a:p>
        </p:txBody>
      </p:sp>
      <p:sp>
        <p:nvSpPr>
          <p:cNvPr id="8" name="Zástupný symbol pro číslo snímku 4"/>
          <p:cNvSpPr>
            <a:spLocks noGrp="1"/>
          </p:cNvSpPr>
          <p:nvPr>
            <p:ph type="sldNum" sz="quarter" idx="11"/>
          </p:nvPr>
        </p:nvSpPr>
        <p:spPr/>
        <p:txBody>
          <a:bodyPr/>
          <a:lstStyle/>
          <a:p>
            <a:pPr>
              <a:defRPr/>
            </a:pPr>
            <a:fld id="{2A73B1CA-4A7D-4B16-B0D9-1FA690F91C8D}" type="slidenum">
              <a:rPr lang="cs-CZ"/>
              <a:pPr>
                <a:defRPr/>
              </a:pPr>
              <a:t>114</a:t>
            </a:fld>
            <a:endParaRPr lang="cs-CZ"/>
          </a:p>
        </p:txBody>
      </p:sp>
      <p:sp>
        <p:nvSpPr>
          <p:cNvPr id="523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Životní cyklus produktů a služeb</a:t>
            </a:r>
            <a:r>
              <a:rPr lang="cs-CZ" smtClean="0"/>
              <a:t> </a:t>
            </a:r>
            <a:endParaRPr lang="de-DE" smtClean="0"/>
          </a:p>
        </p:txBody>
      </p:sp>
      <p:sp>
        <p:nvSpPr>
          <p:cNvPr id="120837" name="Rectangle 3"/>
          <p:cNvSpPr>
            <a:spLocks noGrp="1" noChangeArrowheads="1"/>
          </p:cNvSpPr>
          <p:nvPr>
            <p:ph type="body" idx="1"/>
          </p:nvPr>
        </p:nvSpPr>
        <p:spPr/>
        <p:txBody>
          <a:bodyPr/>
          <a:lstStyle/>
          <a:p>
            <a:pPr eaLnBrk="1" hangingPunct="1"/>
            <a:endParaRPr lang="cs-CZ" altLang="cs-CZ" sz="4400" smtClean="0"/>
          </a:p>
          <a:p>
            <a:pPr eaLnBrk="1" hangingPunct="1"/>
            <a:endParaRPr lang="de-DE" altLang="cs-CZ" smtClean="0"/>
          </a:p>
        </p:txBody>
      </p:sp>
      <p:sp>
        <p:nvSpPr>
          <p:cNvPr id="120838"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pic>
        <p:nvPicPr>
          <p:cNvPr id="12083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133600"/>
            <a:ext cx="611981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0" name="Rectangle 7"/>
          <p:cNvSpPr>
            <a:spLocks noChangeArrowheads="1"/>
          </p:cNvSpPr>
          <p:nvPr/>
        </p:nvSpPr>
        <p:spPr bwMode="auto">
          <a:xfrm>
            <a:off x="0" y="3152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24971C-725D-450F-ACDE-E20328E7BC13}" type="slidenum">
              <a:rPr lang="cs-CZ"/>
              <a:pPr>
                <a:defRPr/>
              </a:pPr>
              <a:t>115</a:t>
            </a:fld>
            <a:endParaRPr lang="cs-CZ"/>
          </a:p>
        </p:txBody>
      </p:sp>
      <p:sp>
        <p:nvSpPr>
          <p:cNvPr id="5242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Životnost bankovních produktů a služeb</a:t>
            </a:r>
            <a:r>
              <a:rPr lang="cs-CZ" smtClean="0"/>
              <a:t> </a:t>
            </a:r>
            <a:endParaRPr lang="de-DE" smtClean="0"/>
          </a:p>
        </p:txBody>
      </p:sp>
      <p:sp>
        <p:nvSpPr>
          <p:cNvPr id="1198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Životní cyklus bankovních produktů je v současnosti kratší než tomu bylo v minulosti.</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Do konce 90. let v českém bankovnictví banky necítili potřebu inovace, konkurence byla nulová a bankovní produkty měly neomezenou životnost.</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Současnost znamená krátkou životnost bankovních produktů danou:</a:t>
            </a:r>
          </a:p>
          <a:p>
            <a:pPr marL="265113" lvl="1" indent="-265113" algn="just" eaLnBrk="1" hangingPunct="1">
              <a:lnSpc>
                <a:spcPct val="80000"/>
              </a:lnSpc>
              <a:buFont typeface="Wingdings" pitchFamily="2" charset="2"/>
              <a:buChar char="Ø"/>
              <a:defRPr/>
            </a:pPr>
            <a:r>
              <a:rPr lang="cs-CZ" sz="1700" dirty="0" smtClean="0"/>
              <a:t>agresivitou v bankovní konkurenci</a:t>
            </a:r>
          </a:p>
          <a:p>
            <a:pPr marL="265113" lvl="1" indent="-265113" algn="just" eaLnBrk="1" hangingPunct="1">
              <a:lnSpc>
                <a:spcPct val="80000"/>
              </a:lnSpc>
              <a:buFont typeface="Wingdings" pitchFamily="2" charset="2"/>
              <a:buChar char="Ø"/>
              <a:defRPr/>
            </a:pPr>
            <a:r>
              <a:rPr lang="cs-CZ" sz="1700" dirty="0" smtClean="0"/>
              <a:t>snadnou kopírovatelností bankovních produktů, technologickou expanzi</a:t>
            </a:r>
          </a:p>
          <a:p>
            <a:pPr marL="265113" lvl="1" indent="-265113" algn="just" eaLnBrk="1" hangingPunct="1">
              <a:lnSpc>
                <a:spcPct val="80000"/>
              </a:lnSpc>
              <a:buFont typeface="Wingdings" pitchFamily="2" charset="2"/>
              <a:buChar char="Ø"/>
              <a:defRPr/>
            </a:pPr>
            <a:r>
              <a:rPr lang="cs-CZ" sz="1700" dirty="0" smtClean="0"/>
              <a:t>globalizací bankovních trhů.</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Délka životního cyklu bankovních produktů a služeb se pochopitelně liší podle jejich vlastnosti. </a:t>
            </a:r>
          </a:p>
          <a:p>
            <a:pPr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dirty="0" smtClean="0"/>
              <a:t>Běžný účet má jistě dlouhou životnost. </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Problémy však nastávají u tzv. balíčku služeb, kdy je spojeno více služeb do jednoho baličku a které je nutno neustále inovovat. </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2B0BFBD-FA01-41C3-8D34-614D3EEFBC5B}" type="slidenum">
              <a:rPr lang="cs-CZ"/>
              <a:pPr>
                <a:defRPr/>
              </a:pPr>
              <a:t>116</a:t>
            </a:fld>
            <a:endParaRPr lang="cs-CZ"/>
          </a:p>
        </p:txBody>
      </p:sp>
      <p:sp>
        <p:nvSpPr>
          <p:cNvPr id="525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Životnost bankovních produktů</a:t>
            </a:r>
            <a:endParaRPr lang="de-DE" dirty="0"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	</a:t>
            </a:r>
          </a:p>
          <a:p>
            <a:pPr algn="just" eaLnBrk="1" hangingPunct="1">
              <a:lnSpc>
                <a:spcPct val="80000"/>
              </a:lnSpc>
              <a:buFont typeface="Wingdings" pitchFamily="2" charset="2"/>
              <a:buNone/>
            </a:pPr>
            <a:endParaRPr lang="de-DE" altLang="cs-CZ" sz="1800" smtClean="0"/>
          </a:p>
        </p:txBody>
      </p:sp>
      <p:graphicFrame>
        <p:nvGraphicFramePr>
          <p:cNvPr id="2" name="Tabulka 1"/>
          <p:cNvGraphicFramePr>
            <a:graphicFrameLocks noGrp="1"/>
          </p:cNvGraphicFramePr>
          <p:nvPr/>
        </p:nvGraphicFramePr>
        <p:xfrm>
          <a:off x="2438400" y="1682750"/>
          <a:ext cx="4694238" cy="5087938"/>
        </p:xfrm>
        <a:graphic>
          <a:graphicData uri="http://schemas.openxmlformats.org/drawingml/2006/table">
            <a:tbl>
              <a:tblPr>
                <a:tableStyleId>{5C22544A-7EE6-4342-B048-85BDC9FD1C3A}</a:tableStyleId>
              </a:tblPr>
              <a:tblGrid>
                <a:gridCol w="829332">
                  <a:extLst>
                    <a:ext uri="{9D8B030D-6E8A-4147-A177-3AD203B41FA5}">
                      <a16:colId xmlns:a16="http://schemas.microsoft.com/office/drawing/2014/main" val="20000"/>
                    </a:ext>
                  </a:extLst>
                </a:gridCol>
                <a:gridCol w="997588">
                  <a:extLst>
                    <a:ext uri="{9D8B030D-6E8A-4147-A177-3AD203B41FA5}">
                      <a16:colId xmlns:a16="http://schemas.microsoft.com/office/drawing/2014/main" val="20001"/>
                    </a:ext>
                  </a:extLst>
                </a:gridCol>
                <a:gridCol w="1164848">
                  <a:extLst>
                    <a:ext uri="{9D8B030D-6E8A-4147-A177-3AD203B41FA5}">
                      <a16:colId xmlns:a16="http://schemas.microsoft.com/office/drawing/2014/main" val="20002"/>
                    </a:ext>
                  </a:extLst>
                </a:gridCol>
                <a:gridCol w="806433">
                  <a:extLst>
                    <a:ext uri="{9D8B030D-6E8A-4147-A177-3AD203B41FA5}">
                      <a16:colId xmlns:a16="http://schemas.microsoft.com/office/drawing/2014/main" val="20003"/>
                    </a:ext>
                  </a:extLst>
                </a:gridCol>
                <a:gridCol w="896037">
                  <a:extLst>
                    <a:ext uri="{9D8B030D-6E8A-4147-A177-3AD203B41FA5}">
                      <a16:colId xmlns:a16="http://schemas.microsoft.com/office/drawing/2014/main" val="20004"/>
                    </a:ext>
                  </a:extLst>
                </a:gridCol>
              </a:tblGrid>
              <a:tr h="137182">
                <a:tc>
                  <a:txBody>
                    <a:bodyPr/>
                    <a:lstStyle/>
                    <a:p>
                      <a:pP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Zavádění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Zralost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Ústup z trhu</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0"/>
                  </a:ext>
                </a:extLst>
              </a:tr>
              <a:tr h="143289">
                <a:tc>
                  <a:txBody>
                    <a:bodyPr/>
                    <a:lstStyle/>
                    <a:p>
                      <a:pPr>
                        <a:spcAft>
                          <a:spcPts val="0"/>
                        </a:spcAft>
                      </a:pPr>
                      <a:r>
                        <a:rPr lang="cs-CZ" sz="900">
                          <a:effectLst/>
                        </a:rPr>
                        <a:t>Charakter</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1"/>
                  </a:ext>
                </a:extLst>
              </a:tr>
              <a:tr h="137182">
                <a:tc>
                  <a:txBody>
                    <a:bodyPr/>
                    <a:lstStyle/>
                    <a:p>
                      <a:pPr>
                        <a:spcAft>
                          <a:spcPts val="0"/>
                        </a:spcAft>
                      </a:pPr>
                      <a:r>
                        <a:rPr lang="cs-CZ" sz="900">
                          <a:effectLst/>
                        </a:rPr>
                        <a:t>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Rychlý 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Vrchol</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Pokles</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2"/>
                  </a:ext>
                </a:extLst>
              </a:tr>
              <a:tr h="411545">
                <a:tc>
                  <a:txBody>
                    <a:bodyPr/>
                    <a:lstStyle/>
                    <a:p>
                      <a:pPr>
                        <a:spcAft>
                          <a:spcPts val="0"/>
                        </a:spcAft>
                      </a:pPr>
                      <a:r>
                        <a:rPr lang="cs-CZ" sz="900">
                          <a:effectLst/>
                        </a:rPr>
                        <a:t>Náklady na jednoho klienta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3"/>
                  </a:ext>
                </a:extLst>
              </a:tr>
              <a:tr h="137182">
                <a:tc>
                  <a:txBody>
                    <a:bodyPr/>
                    <a:lstStyle/>
                    <a:p>
                      <a:pPr>
                        <a:spcAft>
                          <a:spcPts val="0"/>
                        </a:spcAft>
                      </a:pPr>
                      <a:r>
                        <a:rPr lang="cs-CZ" sz="900">
                          <a:effectLst/>
                        </a:rPr>
                        <a:t>Zisk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Ztráta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4"/>
                  </a:ext>
                </a:extLst>
              </a:tr>
              <a:tr h="274363">
                <a:tc>
                  <a:txBody>
                    <a:bodyPr/>
                    <a:lstStyle/>
                    <a:p>
                      <a:pPr>
                        <a:spcAft>
                          <a:spcPts val="0"/>
                        </a:spcAft>
                      </a:pPr>
                      <a:r>
                        <a:rPr lang="cs-CZ" sz="900">
                          <a:effectLst/>
                        </a:rPr>
                        <a:t>Zákazníci (klienti)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Inovátoři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Časní uživatelé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Většina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Opozdilci</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5"/>
                  </a:ext>
                </a:extLst>
              </a:tr>
              <a:tr h="411545">
                <a:tc>
                  <a:txBody>
                    <a:bodyPr/>
                    <a:lstStyle/>
                    <a:p>
                      <a:pPr>
                        <a:spcAft>
                          <a:spcPts val="0"/>
                        </a:spcAft>
                      </a:pPr>
                      <a:r>
                        <a:rPr lang="cs-CZ" sz="900">
                          <a:effectLst/>
                        </a:rPr>
                        <a:t>Konkurence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Slabá</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 počet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Stabilní počet s tendencí k poklesu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 počet</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6"/>
                  </a:ext>
                </a:extLst>
              </a:tr>
              <a:tr h="411545">
                <a:tc>
                  <a:txBody>
                    <a:bodyPr/>
                    <a:lstStyle/>
                    <a:p>
                      <a:pPr>
                        <a:spcAft>
                          <a:spcPts val="0"/>
                        </a:spcAft>
                      </a:pPr>
                      <a:r>
                        <a:rPr lang="cs-CZ" sz="900">
                          <a:effectLst/>
                        </a:rPr>
                        <a:t>Cíle marketingu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Řízení kvality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podíl na trhu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zisk a udržení tržního podílu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nákladu a využívání</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7"/>
                  </a:ext>
                </a:extLst>
              </a:tr>
              <a:tr h="143289">
                <a:tc>
                  <a:txBody>
                    <a:bodyPr/>
                    <a:lstStyle/>
                    <a:p>
                      <a:pPr>
                        <a:spcAft>
                          <a:spcPts val="0"/>
                        </a:spcAft>
                      </a:pPr>
                      <a:r>
                        <a:rPr lang="cs-CZ" sz="900">
                          <a:effectLst/>
                        </a:rPr>
                        <a:t>Strategie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8"/>
                  </a:ext>
                </a:extLst>
              </a:tr>
              <a:tr h="548727">
                <a:tc>
                  <a:txBody>
                    <a:bodyPr/>
                    <a:lstStyle/>
                    <a:p>
                      <a:pPr>
                        <a:spcAft>
                          <a:spcPts val="0"/>
                        </a:spcAft>
                      </a:pPr>
                      <a:r>
                        <a:rPr lang="cs-CZ" sz="900">
                          <a:effectLst/>
                        </a:rPr>
                        <a:t>Produkt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základního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upravené verze produktu častým uživatelům a velkoobchodníkům</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Diverzifikace modelů a značek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neúspěšných produktů z trhu</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09"/>
                  </a:ext>
                </a:extLst>
              </a:tr>
              <a:tr h="548727">
                <a:tc>
                  <a:txBody>
                    <a:bodyPr/>
                    <a:lstStyle/>
                    <a:p>
                      <a:pPr>
                        <a:spcAft>
                          <a:spcPts val="0"/>
                        </a:spcAft>
                      </a:pPr>
                      <a:r>
                        <a:rPr lang="cs-CZ" sz="900">
                          <a:effectLst/>
                        </a:rPr>
                        <a:t>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Použití cenové strategie „náklady plus“ (cost – plus)</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Speciální cena k proniknutí s produktem na trh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Konkurence schopná 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Snižování ceny</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10"/>
                  </a:ext>
                </a:extLst>
              </a:tr>
              <a:tr h="411545">
                <a:tc>
                  <a:txBody>
                    <a:bodyPr/>
                    <a:lstStyle/>
                    <a:p>
                      <a:pPr>
                        <a:spcAft>
                          <a:spcPts val="0"/>
                        </a:spcAft>
                      </a:pPr>
                      <a:r>
                        <a:rPr lang="cs-CZ" sz="900">
                          <a:effectLst/>
                        </a:rPr>
                        <a:t>Distribuce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Selektivní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Zesílená 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nerentabilních produktů</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11"/>
                  </a:ext>
                </a:extLst>
              </a:tr>
              <a:tr h="823090">
                <a:tc>
                  <a:txBody>
                    <a:bodyPr/>
                    <a:lstStyle/>
                    <a:p>
                      <a:pPr>
                        <a:spcAft>
                          <a:spcPts val="0"/>
                        </a:spcAft>
                      </a:pPr>
                      <a:r>
                        <a:rPr lang="cs-CZ" sz="900">
                          <a:effectLst/>
                        </a:rPr>
                        <a:t>Propagace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Spoléhání se na jakost produktů u prvních kupujících a velkoobchodníků</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Tvorba kvality a vzbuzení zájmu trhu v masovém měřítku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Zvýraznění rozdílů a výhod mezi značkami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na nezbytnou úroveň k udržení nezbytného počtu uživatelů</a:t>
                      </a:r>
                      <a:endParaRPr lang="cs-CZ" sz="900">
                        <a:effectLst/>
                        <a:latin typeface="Times New Roman"/>
                        <a:ea typeface="Times New Roman"/>
                      </a:endParaRPr>
                    </a:p>
                  </a:txBody>
                  <a:tcPr marL="34828" marR="34828" marT="0" marB="0"/>
                </a:tc>
                <a:extLst>
                  <a:ext uri="{0D108BD9-81ED-4DB2-BD59-A6C34878D82A}">
                    <a16:rowId xmlns:a16="http://schemas.microsoft.com/office/drawing/2014/main" val="10012"/>
                  </a:ext>
                </a:extLst>
              </a:tr>
              <a:tr h="548727">
                <a:tc>
                  <a:txBody>
                    <a:bodyPr/>
                    <a:lstStyle/>
                    <a:p>
                      <a:pPr>
                        <a:spcAft>
                          <a:spcPts val="0"/>
                        </a:spcAft>
                      </a:pPr>
                      <a:r>
                        <a:rPr lang="cs-CZ" sz="900">
                          <a:effectLst/>
                        </a:rPr>
                        <a:t>Podpora 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Silná podpora k získání kupujících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Omezení k maximálnímu využití silné poptávky</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Zvýšená k podpoře věrnosti značce</a:t>
                      </a:r>
                      <a:endParaRPr lang="cs-CZ" sz="900">
                        <a:effectLst/>
                        <a:latin typeface="Times New Roman"/>
                        <a:ea typeface="Times New Roman"/>
                      </a:endParaRPr>
                    </a:p>
                  </a:txBody>
                  <a:tcPr marL="34828" marR="34828" marT="0" marB="0"/>
                </a:tc>
                <a:tc>
                  <a:txBody>
                    <a:bodyPr/>
                    <a:lstStyle/>
                    <a:p>
                      <a:pPr algn="ctr">
                        <a:spcAft>
                          <a:spcPts val="0"/>
                        </a:spcAft>
                      </a:pPr>
                      <a:r>
                        <a:rPr lang="cs-CZ" sz="900" dirty="0">
                          <a:effectLst/>
                        </a:rPr>
                        <a:t>Redukce na minimum</a:t>
                      </a:r>
                      <a:endParaRPr lang="cs-CZ" sz="900" dirty="0">
                        <a:effectLst/>
                        <a:latin typeface="Times New Roman"/>
                        <a:ea typeface="Times New Roman"/>
                      </a:endParaRPr>
                    </a:p>
                  </a:txBody>
                  <a:tcPr marL="34828" marR="34828" marT="0" marB="0"/>
                </a:tc>
                <a:extLst>
                  <a:ext uri="{0D108BD9-81ED-4DB2-BD59-A6C34878D82A}">
                    <a16:rowId xmlns:a16="http://schemas.microsoft.com/office/drawing/2014/main" val="10013"/>
                  </a:ext>
                </a:extLst>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C9F92AB-9893-4D2A-BD85-8410DA11ABBA}" type="slidenum">
              <a:rPr lang="cs-CZ"/>
              <a:pPr>
                <a:defRPr/>
              </a:pPr>
              <a:t>117</a:t>
            </a:fld>
            <a:endParaRPr lang="cs-CZ"/>
          </a:p>
        </p:txBody>
      </p:sp>
      <p:sp>
        <p:nvSpPr>
          <p:cNvPr id="5253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produktů a služeb</a:t>
            </a:r>
            <a:r>
              <a:rPr lang="cs-CZ" smtClean="0"/>
              <a:t> </a:t>
            </a:r>
            <a:endParaRPr lang="de-DE" smtClean="0"/>
          </a:p>
        </p:txBody>
      </p:sp>
      <p:sp>
        <p:nvSpPr>
          <p:cNvPr id="1218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Rozhodující je vytvoření:</a:t>
            </a:r>
          </a:p>
          <a:p>
            <a:pPr marL="265113" lvl="1" indent="-265113" algn="just" eaLnBrk="1" hangingPunct="1">
              <a:lnSpc>
                <a:spcPct val="80000"/>
              </a:lnSpc>
              <a:buFont typeface="Wingdings" pitchFamily="2" charset="2"/>
              <a:buChar char="Ø"/>
              <a:defRPr/>
            </a:pPr>
            <a:r>
              <a:rPr lang="cs-CZ" sz="1800" dirty="0" smtClean="0"/>
              <a:t>vhodného portfolia produktů a služeb</a:t>
            </a:r>
          </a:p>
          <a:p>
            <a:pPr marL="265113" lvl="1" indent="-265113" algn="just" eaLnBrk="1" hangingPunct="1">
              <a:lnSpc>
                <a:spcPct val="80000"/>
              </a:lnSpc>
              <a:buFont typeface="Wingdings" pitchFamily="2" charset="2"/>
              <a:buChar char="Ø"/>
              <a:defRPr/>
            </a:pPr>
            <a:r>
              <a:rPr lang="cs-CZ" sz="1800" dirty="0" smtClean="0"/>
              <a:t>strategie zavádění produktů a služeb.</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2000" dirty="0" smtClean="0"/>
              <a:t>Žádná firma/banka nemůže mít ve svém portfoliu všechny produkty a služeb. K jejich optimalizaci musí stanovit i jejich strategii jak je postupně zavádět.</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dirty="0" smtClean="0"/>
              <a:t>Co je smyslem:</a:t>
            </a:r>
          </a:p>
          <a:p>
            <a:pPr marL="265113" lvl="1" indent="-265113" algn="just" eaLnBrk="1" hangingPunct="1">
              <a:lnSpc>
                <a:spcPct val="80000"/>
              </a:lnSpc>
              <a:buFont typeface="Wingdings" pitchFamily="2" charset="2"/>
              <a:buChar char="Ø"/>
              <a:defRPr/>
            </a:pPr>
            <a:r>
              <a:rPr lang="cs-CZ" sz="1800" dirty="0" smtClean="0"/>
              <a:t>mít produkty a služby s různým stupněm zralosti</a:t>
            </a:r>
          </a:p>
          <a:p>
            <a:pPr marL="265113" lvl="1" indent="-265113" algn="just" eaLnBrk="1" hangingPunct="1">
              <a:lnSpc>
                <a:spcPct val="80000"/>
              </a:lnSpc>
              <a:buFont typeface="Wingdings" pitchFamily="2" charset="2"/>
              <a:buChar char="Ø"/>
              <a:defRPr/>
            </a:pPr>
            <a:r>
              <a:rPr lang="cs-CZ" sz="1800" dirty="0" smtClean="0"/>
              <a:t>mít možnost uspokojovat co nejširší požadavky klientů</a:t>
            </a:r>
          </a:p>
          <a:p>
            <a:pPr marL="265113" lvl="1" indent="-265113" algn="just" eaLnBrk="1" hangingPunct="1">
              <a:lnSpc>
                <a:spcPct val="80000"/>
              </a:lnSpc>
              <a:buFont typeface="Wingdings" pitchFamily="2" charset="2"/>
              <a:buChar char="Ø"/>
              <a:defRPr/>
            </a:pPr>
            <a:r>
              <a:rPr lang="cs-CZ" sz="1800" dirty="0" smtClean="0"/>
              <a:t>rozložení produktů a služeb směřovat tak aby naše příjmy neustále rostly.</a:t>
            </a:r>
            <a:endParaRPr lang="de-DE" sz="1800"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3BD11A5-DB93-40D1-9DE9-9B766A089371}" type="slidenum">
              <a:rPr lang="cs-CZ"/>
              <a:pPr>
                <a:defRPr/>
              </a:pPr>
              <a:t>118</a:t>
            </a:fld>
            <a:endParaRPr lang="cs-CZ"/>
          </a:p>
        </p:txBody>
      </p:sp>
      <p:sp>
        <p:nvSpPr>
          <p:cNvPr id="526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Důležitost ceny</a:t>
            </a:r>
            <a:r>
              <a:rPr lang="cs-CZ" smtClean="0"/>
              <a:t> </a:t>
            </a:r>
            <a:endParaRPr lang="de-DE"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Cena </a:t>
            </a:r>
          </a:p>
          <a:p>
            <a:pPr marL="0" indent="0" algn="just" eaLnBrk="1" hangingPunct="1">
              <a:lnSpc>
                <a:spcPct val="80000"/>
              </a:lnSpc>
              <a:buFont typeface="Wingdings" pitchFamily="2" charset="2"/>
              <a:buNone/>
              <a:defRPr/>
            </a:pPr>
            <a:r>
              <a:rPr lang="cs-CZ" sz="1800" dirty="0" smtClean="0"/>
              <a:t>nejdůležitější proměnnou marketingového mixu a souvisí s ní jak objem prodeje a s nim spojené tržní podíly tak tržby firmy s ní spojené její zisky a další existence. Může mít nejrůznější podoby a vždy vyjadřuje to co za produkt, službu zaplatíme. Cenu kterou zaplatíme za produkt, službu musíme vždy počítat jako souhrn všech nákladů, které jsou s uspokojením naší potřeby spojené – RPSN.</a:t>
            </a:r>
            <a:endParaRPr lang="cs-CZ" sz="1800" b="1" dirty="0" smtClean="0"/>
          </a:p>
          <a:p>
            <a:pPr algn="just" eaLnBrk="1" hangingPunct="1">
              <a:lnSpc>
                <a:spcPct val="80000"/>
              </a:lnSpc>
              <a:buFont typeface="Wingdings" pitchFamily="2" charset="2"/>
              <a:buNone/>
              <a:defRPr/>
            </a:pPr>
            <a:r>
              <a:rPr lang="cs-CZ" sz="1800" b="1" dirty="0" smtClean="0"/>
              <a:t>Cena v bankovnictví </a:t>
            </a:r>
          </a:p>
          <a:p>
            <a:pPr marL="0" indent="0" algn="just" eaLnBrk="1" hangingPunct="1">
              <a:lnSpc>
                <a:spcPct val="80000"/>
              </a:lnSpc>
              <a:buFont typeface="Wingdings" pitchFamily="2" charset="2"/>
              <a:buNone/>
              <a:defRPr/>
            </a:pPr>
            <a:r>
              <a:rPr lang="cs-CZ" sz="1800" dirty="0" smtClean="0"/>
              <a:t>více zranitelná a předmětem tlaku a fluktuací na trhu. Nejedná se pouze o ceny za vedeni účtu a další služby, které jsou poskytovány klientům bank. Důležitá je i cena kterou banky platí svým klientům formou úroků placených bankami. </a:t>
            </a:r>
          </a:p>
          <a:p>
            <a:pPr marL="0" indent="0" algn="just" eaLnBrk="1" hangingPunct="1">
              <a:lnSpc>
                <a:spcPct val="80000"/>
              </a:lnSpc>
              <a:buFont typeface="Wingdings" pitchFamily="2" charset="2"/>
              <a:buNone/>
              <a:defRPr/>
            </a:pPr>
            <a:r>
              <a:rPr lang="cs-CZ" sz="1800" b="1" dirty="0" smtClean="0"/>
              <a:t>Důvody pro které zůstávají u svých bank jsou:</a:t>
            </a:r>
          </a:p>
          <a:p>
            <a:pPr marL="265113" lvl="1" indent="-265113" algn="just" eaLnBrk="1" hangingPunct="1">
              <a:lnSpc>
                <a:spcPct val="80000"/>
              </a:lnSpc>
              <a:buFont typeface="Wingdings" pitchFamily="2" charset="2"/>
              <a:buChar char="Ø"/>
              <a:defRPr/>
            </a:pPr>
            <a:r>
              <a:rPr lang="cs-CZ" sz="1600" dirty="0" smtClean="0"/>
              <a:t>nezájem o nové produkty</a:t>
            </a:r>
          </a:p>
          <a:p>
            <a:pPr marL="265113" lvl="1" indent="-265113" algn="just" eaLnBrk="1" hangingPunct="1">
              <a:lnSpc>
                <a:spcPct val="80000"/>
              </a:lnSpc>
              <a:buFont typeface="Wingdings" pitchFamily="2" charset="2"/>
              <a:buChar char="Ø"/>
              <a:defRPr/>
            </a:pPr>
            <a:r>
              <a:rPr lang="cs-CZ" sz="1600" dirty="0" smtClean="0"/>
              <a:t>dostupnost banky – dopravní obslužnost</a:t>
            </a:r>
          </a:p>
          <a:p>
            <a:pPr marL="265113" lvl="1" indent="-265113" algn="just" eaLnBrk="1" hangingPunct="1">
              <a:lnSpc>
                <a:spcPct val="80000"/>
              </a:lnSpc>
              <a:buFont typeface="Wingdings" pitchFamily="2" charset="2"/>
              <a:buChar char="Ø"/>
              <a:defRPr/>
            </a:pPr>
            <a:r>
              <a:rPr lang="cs-CZ" sz="1600" dirty="0" smtClean="0"/>
              <a:t>náklady spojené se změnou banky</a:t>
            </a:r>
          </a:p>
          <a:p>
            <a:pPr marL="265113" lvl="1" indent="-265113" algn="just" eaLnBrk="1" hangingPunct="1">
              <a:lnSpc>
                <a:spcPct val="80000"/>
              </a:lnSpc>
              <a:buFont typeface="Wingdings" pitchFamily="2" charset="2"/>
              <a:buChar char="Ø"/>
              <a:defRPr/>
            </a:pPr>
            <a:r>
              <a:rPr lang="cs-CZ" sz="1600" dirty="0" smtClean="0"/>
              <a:t>osobní vztahy</a:t>
            </a:r>
          </a:p>
          <a:p>
            <a:pPr marL="265113" lvl="1" indent="-265113" algn="just" eaLnBrk="1" hangingPunct="1">
              <a:lnSpc>
                <a:spcPct val="80000"/>
              </a:lnSpc>
              <a:buFont typeface="Wingdings" pitchFamily="2" charset="2"/>
              <a:buChar char="Ø"/>
              <a:defRPr/>
            </a:pPr>
            <a:r>
              <a:rPr lang="cs-CZ" sz="1600" dirty="0" smtClean="0"/>
              <a:t>pohodlnost.</a:t>
            </a:r>
            <a:endParaRPr lang="de-DE" sz="1600" dirty="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ECA9E51-9EC0-4818-B00B-3B58C1DCB0C5}" type="slidenum">
              <a:rPr lang="cs-CZ"/>
              <a:pPr>
                <a:defRPr/>
              </a:pPr>
              <a:t>119</a:t>
            </a:fld>
            <a:endParaRPr lang="cs-CZ"/>
          </a:p>
        </p:txBody>
      </p:sp>
      <p:sp>
        <p:nvSpPr>
          <p:cNvPr id="5304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politika a strategie</a:t>
            </a:r>
            <a:r>
              <a:rPr lang="cs-CZ" smtClean="0"/>
              <a:t> </a:t>
            </a:r>
            <a:endParaRPr lang="de-DE" smtClean="0"/>
          </a:p>
        </p:txBody>
      </p:sp>
      <p:sp>
        <p:nvSpPr>
          <p:cNvPr id="12595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b="1" smtClean="0"/>
              <a:t>Cenová politika </a:t>
            </a:r>
          </a:p>
          <a:p>
            <a:pPr marL="0" indent="0" algn="just" eaLnBrk="1" hangingPunct="1">
              <a:lnSpc>
                <a:spcPct val="80000"/>
              </a:lnSpc>
              <a:buFont typeface="Wingdings" pitchFamily="2" charset="2"/>
              <a:buNone/>
            </a:pPr>
            <a:r>
              <a:rPr lang="cs-CZ" altLang="cs-CZ" sz="1400" smtClean="0"/>
              <a:t>vyjádřením vnitřních a vnějších cílů firmy a plným využitím cenové strategie a taktiky.</a:t>
            </a:r>
            <a:endParaRPr lang="cs-CZ" altLang="cs-CZ" sz="1400" b="1" smtClean="0"/>
          </a:p>
          <a:p>
            <a:pPr marL="0" indent="0" algn="just" eaLnBrk="1" hangingPunct="1">
              <a:lnSpc>
                <a:spcPct val="80000"/>
              </a:lnSpc>
              <a:buFont typeface="Wingdings" pitchFamily="2" charset="2"/>
              <a:buNone/>
            </a:pPr>
            <a:r>
              <a:rPr lang="cs-CZ" altLang="cs-CZ" sz="1400" b="1" smtClean="0"/>
              <a:t>Cenová strategie </a:t>
            </a:r>
          </a:p>
          <a:p>
            <a:pPr marL="0" indent="0" algn="just" eaLnBrk="1" hangingPunct="1">
              <a:lnSpc>
                <a:spcPct val="80000"/>
              </a:lnSpc>
              <a:buFont typeface="Wingdings" pitchFamily="2" charset="2"/>
              <a:buNone/>
            </a:pPr>
            <a:r>
              <a:rPr lang="cs-CZ" altLang="cs-CZ" sz="1400" smtClean="0"/>
              <a:t>je vyjádření cenového rozpětí, cenové pružnosti na základě předpokládaných cenových relací v delším časovém horizontu.</a:t>
            </a:r>
            <a:endParaRPr lang="cs-CZ" altLang="cs-CZ" sz="1400" b="1" smtClean="0"/>
          </a:p>
          <a:p>
            <a:pPr marL="0" indent="0" algn="just" eaLnBrk="1" hangingPunct="1">
              <a:lnSpc>
                <a:spcPct val="80000"/>
              </a:lnSpc>
              <a:buFont typeface="Wingdings" pitchFamily="2" charset="2"/>
              <a:buNone/>
            </a:pPr>
            <a:r>
              <a:rPr lang="cs-CZ" altLang="cs-CZ" sz="1400" b="1" smtClean="0"/>
              <a:t>Plánovaní ceny </a:t>
            </a:r>
          </a:p>
          <a:p>
            <a:pPr marL="0" indent="0" algn="just" eaLnBrk="1" hangingPunct="1">
              <a:lnSpc>
                <a:spcPct val="80000"/>
              </a:lnSpc>
              <a:buFont typeface="Wingdings" pitchFamily="2" charset="2"/>
              <a:buNone/>
            </a:pPr>
            <a:r>
              <a:rPr lang="cs-CZ" altLang="cs-CZ" sz="1400" smtClean="0"/>
              <a:t>proces na jehož základě jsou stanoveny cenové politiky, strategie, taktiky a cíle. </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Rozhodující vliv na stanovení cen musí mít management, který při tom vychází z potřeb firmy.</a:t>
            </a:r>
          </a:p>
          <a:p>
            <a:pPr marL="0" indent="0" algn="just" eaLnBrk="1" hangingPunct="1">
              <a:lnSpc>
                <a:spcPct val="80000"/>
              </a:lnSpc>
              <a:buFont typeface="Wingdings" pitchFamily="2" charset="2"/>
              <a:buNone/>
            </a:pPr>
            <a:r>
              <a:rPr lang="cs-CZ" altLang="cs-CZ" sz="1400" smtClean="0"/>
              <a:t>	</a:t>
            </a:r>
          </a:p>
          <a:p>
            <a:pPr marL="0" indent="0" algn="just" eaLnBrk="1" hangingPunct="1">
              <a:lnSpc>
                <a:spcPct val="80000"/>
              </a:lnSpc>
              <a:buFont typeface="Wingdings" pitchFamily="2" charset="2"/>
              <a:buNone/>
            </a:pPr>
            <a:r>
              <a:rPr lang="cs-CZ" altLang="cs-CZ" sz="1400" b="1" smtClean="0"/>
              <a:t>Cenové cíle</a:t>
            </a:r>
            <a:r>
              <a:rPr lang="cs-CZ" altLang="cs-CZ" sz="1400" smtClean="0"/>
              <a:t> mohou stanoveny a vycházet z následujících podmínek:</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Podíl na trhu</a:t>
            </a:r>
            <a:r>
              <a:rPr lang="cs-CZ" altLang="cs-CZ" sz="1300" smtClean="0"/>
              <a:t>. Ceny jsou stanoveny k potřebám dosažení stanovených tržních podílů, bez ohledu na současné přínosy s tím spojené. Jejich stanovení je buď z prestižního, nebo z dlouhodobého pohledu, spojeného s očekáváním, že vysoký tržní podíl zajistí v budoucnu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zisk</a:t>
            </a:r>
            <a:r>
              <a:rPr lang="cs-CZ" altLang="cs-CZ" sz="1300" smtClean="0"/>
              <a:t>. Na základě odhadu poptávky a s tím spojenými náklady je cena optimalizována k maximu. Dochází zde snadno k omylům, nebo• přesné určení poptávky je nesmírně obtížné.</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Maximalizace tržeb</a:t>
            </a:r>
            <a:r>
              <a:rPr lang="cs-CZ" altLang="cs-CZ" sz="1300" smtClean="0"/>
              <a:t>. Vychází z předpokladu, že čím větší objem produktů bude prodán, tím budou nižší náklady na jednotku produkce a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využití trhu</a:t>
            </a:r>
            <a:r>
              <a:rPr lang="cs-CZ" altLang="cs-CZ" sz="1300" smtClean="0"/>
              <a:t>. Jsou stanoveny maximální možné ceny s cílem nejvyšší možné výtěžnosti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přežití. </a:t>
            </a:r>
            <a:r>
              <a:rPr lang="cs-CZ" altLang="cs-CZ" sz="1300" smtClean="0"/>
              <a:t>Ceny jsou stanoveny tak, aby umožňovaly firmě dále existovat.</a:t>
            </a:r>
            <a:endParaRPr lang="de-DE" altLang="cs-CZ" sz="13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B1722B6-63CE-49F3-8E65-0D0194E03733}" type="slidenum">
              <a:rPr lang="cs-CZ"/>
              <a:pPr>
                <a:defRPr/>
              </a:pPr>
              <a:t>12</a:t>
            </a:fld>
            <a:endParaRPr lang="cs-CZ"/>
          </a:p>
        </p:txBody>
      </p:sp>
      <p:sp>
        <p:nvSpPr>
          <p:cNvPr id="1843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Aktiva</a:t>
            </a:r>
            <a:endParaRPr lang="de-DE" b="1" dirty="0" smtClean="0">
              <a:effectLst>
                <a:outerShdw blurRad="38100" dist="38100" dir="2700000" algn="tl">
                  <a:srgbClr val="000000">
                    <a:alpha val="43137"/>
                  </a:srgbClr>
                </a:outerShdw>
              </a:effectLst>
            </a:endParaRPr>
          </a:p>
        </p:txBody>
      </p:sp>
      <p:sp>
        <p:nvSpPr>
          <p:cNvPr id="184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Aktiva banky představují její majetek (včetně pohledávek), jmenovitě: </a:t>
            </a:r>
            <a:endParaRPr lang="cs-CZ" sz="2000" dirty="0" smtClean="0"/>
          </a:p>
          <a:p>
            <a:pPr marL="265113" lvl="1" indent="-265113" algn="just" eaLnBrk="1" hangingPunct="1">
              <a:lnSpc>
                <a:spcPct val="80000"/>
              </a:lnSpc>
              <a:buFont typeface="Wingdings" pitchFamily="2" charset="2"/>
              <a:buChar char="Ø"/>
              <a:defRPr/>
            </a:pPr>
            <a:r>
              <a:rPr lang="cs-CZ" sz="1900" dirty="0" smtClean="0"/>
              <a:t>pokladní hodnoty - hotovost nezbytnou pro výkon bankovních činností a vlastní potřebu banky</a:t>
            </a:r>
          </a:p>
          <a:p>
            <a:pPr marL="265113" lvl="1" indent="-265113" algn="just" eaLnBrk="1" hangingPunct="1">
              <a:lnSpc>
                <a:spcPct val="80000"/>
              </a:lnSpc>
              <a:buFont typeface="Wingdings" pitchFamily="2" charset="2"/>
              <a:buChar char="Ø"/>
              <a:defRPr/>
            </a:pPr>
            <a:r>
              <a:rPr lang="cs-CZ" sz="1900" dirty="0" smtClean="0"/>
              <a:t>vklady u jiných bank včetně centrální banky - zdroje banky umístěné u jiných bank</a:t>
            </a:r>
          </a:p>
          <a:p>
            <a:pPr marL="265113" lvl="1" indent="-265113" algn="just" eaLnBrk="1" hangingPunct="1">
              <a:lnSpc>
                <a:spcPct val="80000"/>
              </a:lnSpc>
              <a:buFont typeface="Wingdings" pitchFamily="2" charset="2"/>
              <a:buChar char="Ø"/>
              <a:defRPr/>
            </a:pPr>
            <a:r>
              <a:rPr lang="cs-CZ" sz="1900" dirty="0" smtClean="0"/>
              <a:t>úvěry jiným bankám včetně centrální banky - úvěry poskytnuté bankám v rámci aktivních úvěrových obchodů</a:t>
            </a:r>
          </a:p>
          <a:p>
            <a:pPr marL="265113" lvl="1" indent="-265113" algn="just" eaLnBrk="1" hangingPunct="1">
              <a:lnSpc>
                <a:spcPct val="80000"/>
              </a:lnSpc>
              <a:buFont typeface="Wingdings" pitchFamily="2" charset="2"/>
              <a:buChar char="Ø"/>
              <a:defRPr/>
            </a:pPr>
            <a:r>
              <a:rPr lang="cs-CZ" sz="1900" dirty="0" smtClean="0"/>
              <a:t>cenné papíry v obchodní zásobě - bankou nakoupené v rámci obchodů na vlastní účet</a:t>
            </a:r>
          </a:p>
          <a:p>
            <a:pPr marL="265113" lvl="1" indent="-265113" algn="just" eaLnBrk="1" hangingPunct="1">
              <a:lnSpc>
                <a:spcPct val="80000"/>
              </a:lnSpc>
              <a:buFont typeface="Wingdings" pitchFamily="2" charset="2"/>
              <a:buChar char="Ø"/>
              <a:defRPr/>
            </a:pPr>
            <a:r>
              <a:rPr lang="cs-CZ" sz="1900" dirty="0" smtClean="0"/>
              <a:t>investiční cenné papíry a trvalé majetkové účasti - získané v rámci investování banky do cenných papírů</a:t>
            </a:r>
          </a:p>
          <a:p>
            <a:pPr marL="265113" lvl="1" indent="-265113" algn="just" eaLnBrk="1" hangingPunct="1">
              <a:lnSpc>
                <a:spcPct val="80000"/>
              </a:lnSpc>
              <a:buFont typeface="Wingdings" pitchFamily="2" charset="2"/>
              <a:buChar char="Ø"/>
              <a:defRPr/>
            </a:pPr>
            <a:r>
              <a:rPr lang="cs-CZ" sz="1900" dirty="0" smtClean="0"/>
              <a:t>úvěry klientům (nebankovním subjektům) - úvěry poskytnuté klientům v rámci aktivních úvěrových obchodů</a:t>
            </a:r>
          </a:p>
          <a:p>
            <a:pPr marL="265113" lvl="1" indent="-265113" algn="just" eaLnBrk="1" hangingPunct="1">
              <a:lnSpc>
                <a:spcPct val="80000"/>
              </a:lnSpc>
              <a:buFont typeface="Wingdings" pitchFamily="2" charset="2"/>
              <a:buChar char="Ø"/>
              <a:defRPr/>
            </a:pPr>
            <a:r>
              <a:rPr lang="cs-CZ" sz="1900" dirty="0" smtClean="0"/>
              <a:t>vlastní majetek banky - investiční a neinvestiční majetek banky nezbytný k zajištění provozu banky.</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611B792-B9D2-4147-818D-ECEE7EAF9620}" type="slidenum">
              <a:rPr lang="cs-CZ"/>
              <a:pPr>
                <a:defRPr/>
              </a:pPr>
              <a:t>120</a:t>
            </a:fld>
            <a:endParaRPr lang="cs-CZ"/>
          </a:p>
        </p:txBody>
      </p:sp>
      <p:sp>
        <p:nvSpPr>
          <p:cNvPr id="5314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tvorbu cen</a:t>
            </a:r>
            <a:r>
              <a:rPr lang="cs-CZ" smtClean="0"/>
              <a:t> </a:t>
            </a:r>
            <a:endParaRPr lang="de-DE" smtClean="0"/>
          </a:p>
        </p:txBody>
      </p:sp>
      <p:sp>
        <p:nvSpPr>
          <p:cNvPr id="124933" name="Rectangle 3"/>
          <p:cNvSpPr>
            <a:spLocks noGrp="1" noChangeArrowheads="1"/>
          </p:cNvSpPr>
          <p:nvPr>
            <p:ph type="body" idx="1"/>
          </p:nvPr>
        </p:nvSpPr>
        <p:spPr/>
        <p:txBody>
          <a:bodyPr/>
          <a:lstStyle/>
          <a:p>
            <a:pPr marL="265113" indent="-265113" eaLnBrk="1" hangingPunct="1">
              <a:lnSpc>
                <a:spcPct val="90000"/>
              </a:lnSpc>
              <a:buFont typeface="Wingdings" pitchFamily="2" charset="2"/>
              <a:buNone/>
              <a:defRPr/>
            </a:pPr>
            <a:r>
              <a:rPr lang="cs-CZ" sz="2000" b="1" dirty="0" smtClean="0"/>
              <a:t>Vnitřní faktory</a:t>
            </a:r>
          </a:p>
          <a:p>
            <a:pPr marL="265113" lvl="1" indent="-265113" eaLnBrk="1" hangingPunct="1">
              <a:lnSpc>
                <a:spcPct val="90000"/>
              </a:lnSpc>
              <a:buFont typeface="Wingdings" pitchFamily="2" charset="2"/>
              <a:buChar char="Ø"/>
              <a:defRPr/>
            </a:pPr>
            <a:r>
              <a:rPr lang="cs-CZ" sz="2000" dirty="0" smtClean="0"/>
              <a:t>cíle</a:t>
            </a:r>
          </a:p>
          <a:p>
            <a:pPr marL="265113" lvl="1" indent="-265113" eaLnBrk="1" hangingPunct="1">
              <a:lnSpc>
                <a:spcPct val="90000"/>
              </a:lnSpc>
              <a:buFont typeface="Wingdings" pitchFamily="2" charset="2"/>
              <a:buChar char="Ø"/>
              <a:defRPr/>
            </a:pPr>
            <a:r>
              <a:rPr lang="cs-CZ" sz="2000" dirty="0" smtClean="0"/>
              <a:t>náklady</a:t>
            </a:r>
          </a:p>
          <a:p>
            <a:pPr marL="265113" lvl="1" indent="-265113" eaLnBrk="1" hangingPunct="1">
              <a:lnSpc>
                <a:spcPct val="90000"/>
              </a:lnSpc>
              <a:buFont typeface="Wingdings" pitchFamily="2" charset="2"/>
              <a:buChar char="Ø"/>
              <a:defRPr/>
            </a:pPr>
            <a:r>
              <a:rPr lang="cs-CZ" sz="2000" dirty="0" smtClean="0"/>
              <a:t>klienti.</a:t>
            </a:r>
          </a:p>
          <a:p>
            <a:pPr marL="0" lvl="1" indent="0" eaLnBrk="1" hangingPunct="1">
              <a:lnSpc>
                <a:spcPct val="90000"/>
              </a:lnSpc>
              <a:buFont typeface="Wingdings" pitchFamily="2" charset="2"/>
              <a:buNone/>
              <a:defRPr/>
            </a:pPr>
            <a:endParaRPr lang="cs-CZ" sz="2000" dirty="0" smtClean="0"/>
          </a:p>
          <a:p>
            <a:pPr marL="265113" indent="-265113" eaLnBrk="1" hangingPunct="1">
              <a:lnSpc>
                <a:spcPct val="90000"/>
              </a:lnSpc>
              <a:buFont typeface="Wingdings" pitchFamily="2" charset="2"/>
              <a:buNone/>
              <a:defRPr/>
            </a:pPr>
            <a:r>
              <a:rPr lang="cs-CZ" sz="2000" b="1" dirty="0" smtClean="0"/>
              <a:t>Vnější faktory</a:t>
            </a:r>
          </a:p>
          <a:p>
            <a:pPr marL="265113" lvl="1" indent="-265113" eaLnBrk="1" hangingPunct="1">
              <a:lnSpc>
                <a:spcPct val="90000"/>
              </a:lnSpc>
              <a:buFont typeface="Wingdings" pitchFamily="2" charset="2"/>
              <a:buChar char="Ø"/>
              <a:defRPr/>
            </a:pPr>
            <a:r>
              <a:rPr lang="cs-CZ" sz="2000" dirty="0"/>
              <a:t>p</a:t>
            </a:r>
            <a:r>
              <a:rPr lang="cs-CZ" sz="2000" dirty="0" smtClean="0"/>
              <a:t>ředběžná představa</a:t>
            </a:r>
          </a:p>
          <a:p>
            <a:pPr marL="265113" lvl="1" indent="-265113" eaLnBrk="1" hangingPunct="1">
              <a:lnSpc>
                <a:spcPct val="90000"/>
              </a:lnSpc>
              <a:buFont typeface="Wingdings" pitchFamily="2" charset="2"/>
              <a:buChar char="Ø"/>
              <a:defRPr/>
            </a:pPr>
            <a:r>
              <a:rPr lang="cs-CZ" sz="2000" dirty="0"/>
              <a:t>z</a:t>
            </a:r>
            <a:r>
              <a:rPr lang="cs-CZ" sz="2000" dirty="0" smtClean="0"/>
              <a:t>ákon nabídky a poptávky</a:t>
            </a:r>
          </a:p>
          <a:p>
            <a:pPr marL="265113" lvl="1" indent="-265113" eaLnBrk="1" hangingPunct="1">
              <a:lnSpc>
                <a:spcPct val="90000"/>
              </a:lnSpc>
              <a:buFont typeface="Wingdings" pitchFamily="2" charset="2"/>
              <a:buChar char="Ø"/>
              <a:defRPr/>
            </a:pPr>
            <a:r>
              <a:rPr lang="cs-CZ" sz="2000" dirty="0" smtClean="0"/>
              <a:t>konkurence.</a:t>
            </a:r>
            <a:endParaRPr lang="de-DE" sz="2000" dirty="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E0333BC-12BC-49AB-9764-9B88409165BE}" type="slidenum">
              <a:rPr lang="cs-CZ"/>
              <a:pPr>
                <a:defRPr/>
              </a:pPr>
              <a:t>121</a:t>
            </a:fld>
            <a:endParaRPr lang="cs-CZ"/>
          </a:p>
        </p:txBody>
      </p:sp>
      <p:sp>
        <p:nvSpPr>
          <p:cNvPr id="527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Výběr metod pro tvorbu ceny</a:t>
            </a:r>
            <a:r>
              <a:rPr lang="cs-CZ" smtClean="0"/>
              <a:t> </a:t>
            </a:r>
            <a:endParaRPr lang="de-DE" smtClean="0"/>
          </a:p>
        </p:txBody>
      </p:sp>
      <p:sp>
        <p:nvSpPr>
          <p:cNvPr id="12595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Ke stanovení ceny musíme mít k dispozici </a:t>
            </a:r>
            <a:r>
              <a:rPr lang="cs-CZ" sz="2000" b="1" dirty="0" smtClean="0"/>
              <a:t>tři C</a:t>
            </a:r>
            <a:r>
              <a:rPr lang="cs-CZ" sz="2000" dirty="0" smtClean="0"/>
              <a:t> :</a:t>
            </a:r>
          </a:p>
          <a:p>
            <a:pPr marL="265113" lvl="1" indent="-265113" algn="just" eaLnBrk="1" hangingPunct="1">
              <a:lnSpc>
                <a:spcPct val="80000"/>
              </a:lnSpc>
              <a:buFont typeface="Wingdings" pitchFamily="2" charset="2"/>
              <a:buChar char="Ø"/>
              <a:defRPr/>
            </a:pPr>
            <a:r>
              <a:rPr lang="cs-CZ" sz="2000" dirty="0" smtClean="0"/>
              <a:t>funkci poptávky klienta (</a:t>
            </a:r>
            <a:r>
              <a:rPr lang="en-US" sz="2000" dirty="0" smtClean="0"/>
              <a:t>customer’s demand schedule</a:t>
            </a:r>
            <a:r>
              <a:rPr lang="cs-CZ" sz="2000" dirty="0" smtClean="0"/>
              <a:t>)</a:t>
            </a:r>
          </a:p>
          <a:p>
            <a:pPr marL="265113" lvl="1" indent="-265113" algn="just" eaLnBrk="1" hangingPunct="1">
              <a:lnSpc>
                <a:spcPct val="80000"/>
              </a:lnSpc>
              <a:buFont typeface="Wingdings" pitchFamily="2" charset="2"/>
              <a:buChar char="Ø"/>
              <a:defRPr/>
            </a:pPr>
            <a:r>
              <a:rPr lang="cs-CZ" sz="2000" dirty="0" smtClean="0"/>
              <a:t>nákladovou funkci (</a:t>
            </a:r>
            <a:r>
              <a:rPr lang="en-US" sz="2000" dirty="0" smtClean="0"/>
              <a:t>cost function</a:t>
            </a:r>
            <a:r>
              <a:rPr lang="cs-CZ" sz="2000" dirty="0" smtClean="0"/>
              <a:t>)</a:t>
            </a:r>
          </a:p>
          <a:p>
            <a:pPr marL="265113" lvl="1" indent="-265113" algn="just" eaLnBrk="1" hangingPunct="1">
              <a:lnSpc>
                <a:spcPct val="80000"/>
              </a:lnSpc>
              <a:buFont typeface="Wingdings" pitchFamily="2" charset="2"/>
              <a:buChar char="Ø"/>
              <a:defRPr/>
            </a:pPr>
            <a:r>
              <a:rPr lang="cs-CZ" sz="2000" dirty="0" smtClean="0"/>
              <a:t>ceny konkurence (</a:t>
            </a:r>
            <a:r>
              <a:rPr lang="en-US" sz="2000" dirty="0" smtClean="0"/>
              <a:t>competitor’s prices</a:t>
            </a:r>
            <a:r>
              <a:rPr lang="cs-CZ" sz="2000" dirty="0" smtClean="0"/>
              <a:t>).</a:t>
            </a:r>
          </a:p>
          <a:p>
            <a:pPr algn="just" eaLnBrk="1" hangingPunct="1">
              <a:lnSpc>
                <a:spcPct val="80000"/>
              </a:lnSpc>
              <a:defRPr/>
            </a:pPr>
            <a:endParaRPr lang="cs-CZ" sz="2000" b="1" dirty="0" smtClean="0"/>
          </a:p>
          <a:p>
            <a:pPr algn="just" eaLnBrk="1" hangingPunct="1">
              <a:lnSpc>
                <a:spcPct val="80000"/>
              </a:lnSpc>
              <a:buFont typeface="Wingdings" pitchFamily="2" charset="2"/>
              <a:buNone/>
              <a:defRPr/>
            </a:pPr>
            <a:r>
              <a:rPr lang="cs-CZ" sz="2000" b="1" dirty="0" smtClean="0"/>
              <a:t>Optimální </a:t>
            </a:r>
            <a:r>
              <a:rPr lang="cs-CZ" sz="2000" dirty="0" smtClean="0"/>
              <a:t>stanovená cena </a:t>
            </a:r>
          </a:p>
          <a:p>
            <a:pPr marL="0" indent="0" algn="just" eaLnBrk="1" hangingPunct="1">
              <a:lnSpc>
                <a:spcPct val="80000"/>
              </a:lnSpc>
              <a:buFont typeface="Wingdings" pitchFamily="2" charset="2"/>
              <a:buNone/>
              <a:defRPr/>
            </a:pPr>
            <a:r>
              <a:rPr lang="cs-CZ" sz="2000" dirty="0" smtClean="0"/>
              <a:t>umožní tvořit zisk v souladu s naší strategií při zajištění očekávaných tržních podílů.</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b="1" dirty="0" smtClean="0"/>
              <a:t>Výhodně </a:t>
            </a:r>
            <a:r>
              <a:rPr lang="cs-CZ" sz="2000" dirty="0" smtClean="0"/>
              <a:t>stanovená cena </a:t>
            </a:r>
          </a:p>
          <a:p>
            <a:pPr algn="just" eaLnBrk="1" hangingPunct="1">
              <a:lnSpc>
                <a:spcPct val="80000"/>
              </a:lnSpc>
              <a:buFont typeface="Wingdings" pitchFamily="2" charset="2"/>
              <a:buNone/>
              <a:defRPr/>
            </a:pPr>
            <a:r>
              <a:rPr lang="cs-CZ" sz="2000" dirty="0" smtClean="0"/>
              <a:t>stanovené strategické cíle zisk a tržní podíl překračujeme.</a:t>
            </a:r>
          </a:p>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b="1" dirty="0" smtClean="0"/>
              <a:t>Nevhodně </a:t>
            </a:r>
            <a:r>
              <a:rPr lang="cs-CZ" sz="2000" dirty="0" smtClean="0"/>
              <a:t>stanovená cena </a:t>
            </a:r>
          </a:p>
          <a:p>
            <a:pPr marL="0" indent="0" algn="just" eaLnBrk="1" hangingPunct="1">
              <a:lnSpc>
                <a:spcPct val="80000"/>
              </a:lnSpc>
              <a:buFont typeface="Wingdings" pitchFamily="2" charset="2"/>
              <a:buNone/>
              <a:defRPr/>
            </a:pPr>
            <a:r>
              <a:rPr lang="cs-CZ" sz="2000" dirty="0" smtClean="0"/>
              <a:t>neprodleně přehodnotit stanovení strategie a naše náklady a cenu upravit.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879E1BC-328A-4FA3-9F81-A70119964863}" type="slidenum">
              <a:rPr lang="cs-CZ"/>
              <a:pPr>
                <a:defRPr/>
              </a:pPr>
              <a:t>122</a:t>
            </a:fld>
            <a:endParaRPr lang="cs-CZ"/>
          </a:p>
        </p:txBody>
      </p:sp>
      <p:sp>
        <p:nvSpPr>
          <p:cNvPr id="533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Ceny v bankovnictví</a:t>
            </a:r>
            <a:r>
              <a:rPr lang="cs-CZ" smtClean="0"/>
              <a:t> </a:t>
            </a:r>
            <a:endParaRPr lang="de-DE" smtClean="0"/>
          </a:p>
        </p:txBody>
      </p:sp>
      <p:sp>
        <p:nvSpPr>
          <p:cNvPr id="126981" name="Rectangle 3"/>
          <p:cNvSpPr>
            <a:spLocks noGrp="1" noChangeArrowheads="1"/>
          </p:cNvSpPr>
          <p:nvPr>
            <p:ph type="body" idx="1"/>
          </p:nvPr>
        </p:nvSpPr>
        <p:spPr/>
        <p:txBody>
          <a:bodyPr/>
          <a:lstStyle/>
          <a:p>
            <a:pPr eaLnBrk="1" hangingPunct="1">
              <a:buFont typeface="Wingdings" pitchFamily="2" charset="2"/>
              <a:buChar char="Ø"/>
              <a:defRPr/>
            </a:pPr>
            <a:endParaRPr lang="cs-CZ" sz="2000" dirty="0" smtClean="0"/>
          </a:p>
          <a:p>
            <a:pPr eaLnBrk="1" hangingPunct="1">
              <a:buFont typeface="Wingdings" pitchFamily="2" charset="2"/>
              <a:buChar char="Ø"/>
              <a:defRPr/>
            </a:pPr>
            <a:endParaRPr lang="cs-CZ" sz="2000" dirty="0" smtClean="0"/>
          </a:p>
          <a:p>
            <a:pPr eaLnBrk="1" hangingPunct="1">
              <a:buFont typeface="Wingdings" pitchFamily="2" charset="2"/>
              <a:buChar char="Ø"/>
              <a:defRPr/>
            </a:pPr>
            <a:r>
              <a:rPr lang="cs-CZ" sz="2000" dirty="0" smtClean="0"/>
              <a:t>úroky</a:t>
            </a:r>
          </a:p>
          <a:p>
            <a:pPr eaLnBrk="1" hangingPunct="1">
              <a:buFont typeface="Wingdings" pitchFamily="2" charset="2"/>
              <a:buChar char="Ø"/>
              <a:defRPr/>
            </a:pPr>
            <a:r>
              <a:rPr lang="cs-CZ" sz="2000" dirty="0" smtClean="0"/>
              <a:t>poplatky</a:t>
            </a:r>
          </a:p>
          <a:p>
            <a:pPr eaLnBrk="1" hangingPunct="1">
              <a:buFont typeface="Wingdings" pitchFamily="2" charset="2"/>
              <a:buChar char="Ø"/>
              <a:defRPr/>
            </a:pPr>
            <a:r>
              <a:rPr lang="cs-CZ" sz="2000" dirty="0" smtClean="0"/>
              <a:t>provize</a:t>
            </a:r>
          </a:p>
          <a:p>
            <a:pPr eaLnBrk="1" hangingPunct="1">
              <a:defRPr/>
            </a:pPr>
            <a:endParaRPr lang="cs-CZ" sz="2000" dirty="0" smtClean="0"/>
          </a:p>
          <a:p>
            <a:pPr algn="ctr" eaLnBrk="1" hangingPunct="1">
              <a:buFont typeface="Wingdings" pitchFamily="2" charset="2"/>
              <a:buNone/>
              <a:defRPr/>
            </a:pPr>
            <a:r>
              <a:rPr lang="cs-CZ" sz="3600" b="1" spc="300" dirty="0" smtClean="0">
                <a:solidFill>
                  <a:schemeClr val="accent2"/>
                </a:solidFill>
                <a:effectLst>
                  <a:outerShdw blurRad="38100" dist="38100" dir="2700000" algn="tl">
                    <a:srgbClr val="000000">
                      <a:alpha val="43137"/>
                    </a:srgbClr>
                  </a:outerShdw>
                </a:effectLst>
              </a:rPr>
              <a:t>RPSN</a:t>
            </a:r>
            <a:endParaRPr lang="de-DE" sz="3600" b="1" spc="300" dirty="0" smtClean="0">
              <a:solidFill>
                <a:schemeClr val="accent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1390D1-C7D5-4018-A9AB-735413CDD0F7}" type="slidenum">
              <a:rPr lang="cs-CZ"/>
              <a:pPr>
                <a:defRPr/>
              </a:pPr>
              <a:t>123</a:t>
            </a:fld>
            <a:endParaRPr lang="cs-CZ"/>
          </a:p>
        </p:txBody>
      </p:sp>
      <p:sp>
        <p:nvSpPr>
          <p:cNvPr id="534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strategie</a:t>
            </a:r>
            <a:r>
              <a:rPr lang="cs-CZ" smtClean="0"/>
              <a:t> </a:t>
            </a:r>
            <a:endParaRPr lang="de-DE" smtClean="0"/>
          </a:p>
        </p:txBody>
      </p:sp>
      <p:sp>
        <p:nvSpPr>
          <p:cNvPr id="13005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Cenové strategie – </a:t>
            </a:r>
            <a:r>
              <a:rPr lang="cs-CZ" altLang="cs-CZ" sz="1400" smtClean="0"/>
              <a:t>je možno rozdělit na dvě základní skupiny:</a:t>
            </a:r>
          </a:p>
          <a:p>
            <a:pPr marL="265113" lvl="1" indent="-265113" algn="just" eaLnBrk="1" hangingPunct="1">
              <a:lnSpc>
                <a:spcPct val="80000"/>
              </a:lnSpc>
              <a:buFont typeface="Wingdings" pitchFamily="2" charset="2"/>
              <a:buChar char="Ø"/>
            </a:pPr>
            <a:r>
              <a:rPr lang="cs-CZ" altLang="cs-CZ" sz="1300" smtClean="0"/>
              <a:t>vysokých cen (sbírání smetany – skimming)</a:t>
            </a:r>
          </a:p>
          <a:p>
            <a:pPr marL="265113" lvl="1" indent="-265113" algn="just" eaLnBrk="1" hangingPunct="1">
              <a:lnSpc>
                <a:spcPct val="80000"/>
              </a:lnSpc>
              <a:buFont typeface="Wingdings" pitchFamily="2" charset="2"/>
              <a:buChar char="Ø"/>
            </a:pPr>
            <a:r>
              <a:rPr lang="cs-CZ" altLang="cs-CZ" sz="1300" smtClean="0"/>
              <a:t>nízkých cen (pronikání na trh – penetration).</a:t>
            </a:r>
          </a:p>
          <a:p>
            <a:pPr algn="just" eaLnBrk="1" hangingPunct="1">
              <a:lnSpc>
                <a:spcPct val="80000"/>
              </a:lnSpc>
              <a:buFont typeface="Wingdings" pitchFamily="2" charset="2"/>
              <a:buNone/>
            </a:pPr>
            <a:r>
              <a:rPr lang="cs-CZ" altLang="cs-CZ" sz="1400" smtClean="0"/>
              <a:t>Obě skupiny je dále možno kombinovat s vysoko rozpočtovou a nízko rozpočtovou reklamou.</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vysoká cena a nízko-rozpočtová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vysoká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nízko-rozpočtová reklama.</a:t>
            </a:r>
            <a:endParaRPr lang="cs-CZ" altLang="cs-CZ" sz="1300" smtClean="0"/>
          </a:p>
          <a:p>
            <a:pPr algn="just" eaLnBrk="1" hangingPunct="1">
              <a:lnSpc>
                <a:spcPct val="80000"/>
              </a:lnSpc>
              <a:buFont typeface="Wingdings" pitchFamily="2" charset="2"/>
              <a:buNone/>
            </a:pPr>
            <a:r>
              <a:rPr lang="cs-CZ" altLang="cs-CZ" sz="1400" b="1" smtClean="0"/>
              <a:t>Psychologické vlivy</a:t>
            </a:r>
            <a:endParaRPr lang="cs-CZ" altLang="cs-CZ" sz="1400" smtClean="0"/>
          </a:p>
          <a:p>
            <a:pPr marL="265113" lvl="1" indent="-265113" algn="just" eaLnBrk="1" hangingPunct="1">
              <a:lnSpc>
                <a:spcPct val="80000"/>
              </a:lnSpc>
              <a:buFont typeface="Wingdings" pitchFamily="2" charset="2"/>
              <a:buChar char="Ø"/>
            </a:pPr>
            <a:r>
              <a:rPr lang="cs-CZ" altLang="cs-CZ" sz="1300" smtClean="0"/>
              <a:t>vyšší příjmové segmenty klientů považují cenu za indikátor kvality (bobos – bourgeois boheme, jejichž filosofií je čím dražší tím lepší a tím větší dojem vyvolám, na ceně mi nezáleží). </a:t>
            </a:r>
          </a:p>
          <a:p>
            <a:pPr algn="just" eaLnBrk="1" hangingPunct="1">
              <a:lnSpc>
                <a:spcPct val="80000"/>
              </a:lnSpc>
              <a:buFont typeface="Wingdings" pitchFamily="2" charset="2"/>
              <a:buNone/>
            </a:pPr>
            <a:r>
              <a:rPr lang="cs-CZ" altLang="cs-CZ" sz="1400" b="1" smtClean="0"/>
              <a:t>Vlivy ostatních prvků marketingového mixu na cenu</a:t>
            </a:r>
            <a:endParaRPr lang="cs-CZ" altLang="cs-CZ" sz="1400" smtClean="0"/>
          </a:p>
          <a:p>
            <a:pPr marL="265113" lvl="1" indent="-265113" algn="just" eaLnBrk="1" hangingPunct="1">
              <a:lnSpc>
                <a:spcPct val="80000"/>
              </a:lnSpc>
              <a:buFont typeface="Wingdings" pitchFamily="2" charset="2"/>
              <a:buChar char="Ø"/>
            </a:pPr>
            <a:r>
              <a:rPr lang="cs-CZ" altLang="cs-CZ" sz="1300" smtClean="0"/>
              <a:t>při stanovení ceny je nutno v konečném hodnocení brát v úvahu i kritické porovnání naši image, kvalitu naší značky a reklamy v porovnání s konkurencí. (Produkty s vysokou kvalitou a reklamou mohou mít vyšší ceny. Platí zejména při porovnání osobních automobilů BMW, Mercedes, Jaguár, Porsche, Ferrari apod.</a:t>
            </a:r>
            <a:endParaRPr lang="cs-CZ" altLang="cs-CZ" sz="1300" b="1" smtClean="0"/>
          </a:p>
          <a:p>
            <a:pPr algn="just" eaLnBrk="1" hangingPunct="1">
              <a:lnSpc>
                <a:spcPct val="80000"/>
              </a:lnSpc>
              <a:buFont typeface="Wingdings" pitchFamily="2" charset="2"/>
              <a:buNone/>
            </a:pPr>
            <a:r>
              <a:rPr lang="cs-CZ" altLang="cs-CZ" sz="1400" b="1" smtClean="0"/>
              <a:t>Vliv ceny na další účastníky prodejního procesu</a:t>
            </a:r>
            <a:endParaRPr lang="cs-CZ" altLang="cs-CZ" sz="1400" smtClean="0"/>
          </a:p>
          <a:p>
            <a:pPr marL="265113" lvl="1" indent="-265113" algn="just" eaLnBrk="1" hangingPunct="1">
              <a:lnSpc>
                <a:spcPct val="80000"/>
              </a:lnSpc>
              <a:buFont typeface="Wingdings" pitchFamily="2" charset="2"/>
              <a:buChar char="Ø"/>
            </a:pPr>
            <a:r>
              <a:rPr lang="cs-CZ" altLang="cs-CZ" sz="1300" smtClean="0"/>
              <a:t>nezanedbatelný není ani vliv ceny na ostatní účastníky celého prodejního procesu. Nesmíme zapomínat na distribuční společnosti, maloobchod, dealery, konkurenci, naše dodavatele. Jejich rabaty jsou většinou stanoveny podílem na prodeji a s vyšším objemem prodeje očekávají i vyšší rabat, spojený s větší péčí o klienty. Pokud je naše postavení na trhu vysoce dominantní nebo monopolní, nesmíme zapomenout na politiku, kterou reprezentuje vláda a pro niž vytváří legislativní prostředí.</a:t>
            </a:r>
            <a:endParaRPr lang="de-DE" altLang="cs-CZ" sz="130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D39FC1-4D4F-487D-8AD2-5A32C483120E}" type="slidenum">
              <a:rPr lang="cs-CZ"/>
              <a:pPr>
                <a:defRPr/>
              </a:pPr>
              <a:t>124</a:t>
            </a:fld>
            <a:endParaRPr lang="cs-CZ"/>
          </a:p>
        </p:txBody>
      </p:sp>
      <p:sp>
        <p:nvSpPr>
          <p:cNvPr id="535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Možnosti cenové diferenciace</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1290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dirty="0" smtClean="0"/>
              <a:t>S cenou jako kritický prvkem můžeme manipulovat i prostřednictvím její diferenciace, která odstraňuje diskriminační ceny pro určité příjmové kategorie a umožňuje nám průnik do více cílových segmentů.</a:t>
            </a:r>
          </a:p>
          <a:p>
            <a:pPr marL="533400" indent="-533400" algn="just" eaLnBrk="1" hangingPunct="1">
              <a:lnSpc>
                <a:spcPct val="80000"/>
              </a:lnSpc>
              <a:buFont typeface="Wingdings" pitchFamily="2" charset="2"/>
              <a:buNone/>
              <a:defRPr/>
            </a:pPr>
            <a:r>
              <a:rPr lang="cs-CZ" sz="1300" dirty="0" smtClean="0"/>
              <a:t>Rozeznáváme několik možností cenové diferenciace: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Geografická</a:t>
            </a:r>
            <a:r>
              <a:rPr lang="cs-CZ" sz="1300" dirty="0" smtClean="0"/>
              <a:t>. Pro různá geografická území je cena stanovena různě. Dobrým příkladem jsou ceny osobních automobilu, která se různí jak podle světadílů (Amerika, Evropa, Asie atd.), tak v rámci jednotlivých světadílů i podle jednotlivých zemí (je rozdíl mezi cenami automobilů v Německu a České republice).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Regionální</a:t>
            </a:r>
            <a:r>
              <a:rPr lang="cs-CZ" sz="1300" dirty="0" smtClean="0"/>
              <a:t>. Ceny na území jednoho státu jsou různé v jednotlivých regionech. Cena bytů a stavebních prací je jiná v Praze než Přerově. Stejně tak i ceny značkových výrobků jsou v Praze jiné než v Přerově.</a:t>
            </a:r>
            <a:endParaRPr lang="cs-CZ" sz="1300" b="1" dirty="0" smtClean="0"/>
          </a:p>
          <a:p>
            <a:pPr marL="265113" lvl="1" indent="-265113" algn="just" eaLnBrk="1" hangingPunct="1">
              <a:lnSpc>
                <a:spcPct val="80000"/>
              </a:lnSpc>
              <a:buFont typeface="Wingdings" pitchFamily="2" charset="2"/>
              <a:buChar char="Ø"/>
              <a:defRPr/>
            </a:pPr>
            <a:r>
              <a:rPr lang="cs-CZ" sz="1300" b="1" dirty="0" smtClean="0"/>
              <a:t>Časová</a:t>
            </a:r>
            <a:r>
              <a:rPr lang="cs-CZ" sz="1300" dirty="0" smtClean="0"/>
              <a:t>. Sezóně závislé ceny v průběhu roku – ceny ovoce a zeleniny, ropných produktů. Další možnosti jsou jejich týdenní odchylky a odchylky v průběhu dne – telekomunikační služby.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Osobní</a:t>
            </a:r>
            <a:r>
              <a:rPr lang="cs-CZ" sz="1300" dirty="0" smtClean="0"/>
              <a:t>. V závislosti na věku. Slevy pro děti, studenty, důchodce apod.</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Podle účelu použití</a:t>
            </a:r>
            <a:r>
              <a:rPr lang="cs-CZ" sz="1300" dirty="0" smtClean="0"/>
              <a:t>. Dobrým příkladem jsou víceúčelové osobní automobily, jejichž cena je poměrně vysoká s stejně tak i provozní náklady.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Množstevní</a:t>
            </a:r>
            <a:r>
              <a:rPr lang="cs-CZ" sz="1300" dirty="0" smtClean="0"/>
              <a:t>. Stanovená cena je závislá na odebraném množství.</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Platebních podmínek</a:t>
            </a:r>
            <a:r>
              <a:rPr lang="cs-CZ" sz="1300" dirty="0" smtClean="0"/>
              <a:t>. Konečná cena je stanovena v závislosti na skutečné lhůtě úhrady za dodávku.</a:t>
            </a:r>
            <a:endParaRPr lang="cs-CZ" sz="1300" b="1" dirty="0" smtClean="0"/>
          </a:p>
          <a:p>
            <a:pPr marL="265113" lvl="1" indent="-265113" algn="just" eaLnBrk="1" hangingPunct="1">
              <a:lnSpc>
                <a:spcPct val="80000"/>
              </a:lnSpc>
              <a:buFont typeface="Wingdings" pitchFamily="2" charset="2"/>
              <a:buChar char="Ø"/>
              <a:defRPr/>
            </a:pPr>
            <a:r>
              <a:rPr lang="cs-CZ" sz="1300" b="1" dirty="0" smtClean="0"/>
              <a:t>Úprav</a:t>
            </a:r>
            <a:r>
              <a:rPr lang="cs-CZ" sz="1300" dirty="0" smtClean="0"/>
              <a:t>. Konečné úpravy mohou významně měnit konečnou cenu – lepší vybavení u automobilu, lepší balení výrobků.</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Prodejního určení</a:t>
            </a:r>
            <a:r>
              <a:rPr lang="cs-CZ" sz="1300" dirty="0" smtClean="0"/>
              <a:t>. Výrobky určené pro nejrůznější akce bývají prodávány za akční ceny a při jejich výrobě jsou použity méně kvalitní materiály a polotovary.</a:t>
            </a:r>
          </a:p>
          <a:p>
            <a:pPr marL="0" indent="0" algn="just" eaLnBrk="1" hangingPunct="1">
              <a:lnSpc>
                <a:spcPct val="80000"/>
              </a:lnSpc>
              <a:buFont typeface="Wingdings" pitchFamily="2" charset="2"/>
              <a:buNone/>
              <a:defRPr/>
            </a:pPr>
            <a:r>
              <a:rPr lang="cs-CZ" sz="1300" dirty="0" smtClean="0"/>
              <a:t>Součástí stanovení ceny musí být i krizový plán, který připraví strategii při neadekvátních reakcích konkurence.</a:t>
            </a:r>
            <a:endParaRPr lang="de-DE" sz="1300"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2450DC-5CAE-4E46-8BAE-35A966B7E2A0}" type="slidenum">
              <a:rPr lang="cs-CZ"/>
              <a:pPr>
                <a:defRPr/>
              </a:pPr>
              <a:t>125</a:t>
            </a:fld>
            <a:endParaRPr lang="cs-CZ"/>
          </a:p>
        </p:txBody>
      </p:sp>
      <p:sp>
        <p:nvSpPr>
          <p:cNvPr id="37888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888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8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Komunikace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distribuce bankovních služeb</a:t>
            </a:r>
            <a:r>
              <a:rPr lang="cs-CZ" dirty="0" smtClean="0"/>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815E3C-EDC9-46EB-9A5A-126EFF9116A9}" type="slidenum">
              <a:rPr lang="cs-CZ"/>
              <a:pPr>
                <a:defRPr/>
              </a:pPr>
              <a:t>126</a:t>
            </a:fld>
            <a:endParaRPr lang="cs-CZ"/>
          </a:p>
        </p:txBody>
      </p:sp>
      <p:sp>
        <p:nvSpPr>
          <p:cNvPr id="406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Co je to komunikace</a:t>
            </a:r>
            <a:r>
              <a:rPr lang="cs-CZ" smtClean="0"/>
              <a:t> </a:t>
            </a:r>
            <a:endParaRPr lang="de-DE" smtClean="0"/>
          </a:p>
        </p:txBody>
      </p:sp>
      <p:sp>
        <p:nvSpPr>
          <p:cNvPr id="131077" name="Rectangle 3"/>
          <p:cNvSpPr>
            <a:spLocks noGrp="1" noChangeArrowheads="1"/>
          </p:cNvSpPr>
          <p:nvPr>
            <p:ph type="body" idx="1"/>
          </p:nvPr>
        </p:nvSpPr>
        <p:spPr/>
        <p:txBody>
          <a:bodyPr/>
          <a:lstStyle/>
          <a:p>
            <a:pPr marL="533400" indent="-533400" algn="just" eaLnBrk="1" hangingPunct="1">
              <a:lnSpc>
                <a:spcPct val="80000"/>
              </a:lnSpc>
              <a:buFont typeface="Wingdings" pitchFamily="2" charset="2"/>
              <a:buNone/>
              <a:defRPr/>
            </a:pPr>
            <a:r>
              <a:rPr lang="cs-CZ" sz="1600" dirty="0" smtClean="0"/>
              <a:t>Za prostředky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Mluvenou řeč</a:t>
            </a:r>
            <a:r>
              <a:rPr lang="cs-CZ" sz="1500" dirty="0" smtClean="0"/>
              <a:t>. Je nejenom komunikačním prostředkem mezi jednotlivci, ale současně i předpokladem pro fungování komunikačních prostředků, které ji využívají – telefon, rozhlas. Je nazývána verbální komunikací.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Písmo a písemné znaky</a:t>
            </a:r>
            <a:r>
              <a:rPr lang="cs-CZ" sz="1500" dirty="0" smtClean="0"/>
              <a:t>. Postupně se vyvinuly z obrázkového písma, jako zvláštní druh znaků. Bez něj by neexistovaly tištěné dokumenty.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Výrazy</a:t>
            </a:r>
            <a:r>
              <a:rPr lang="cs-CZ" sz="1500" dirty="0" smtClean="0"/>
              <a:t>. Neverbální komunikace. Jejím prostřednictvím vyjadřuje svoje emoce. Nejznámější výrazy jsou smích, pláč, posunky, způsob držení těla, mimika a pohledy.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Symboly, piktogramy</a:t>
            </a:r>
            <a:r>
              <a:rPr lang="cs-CZ" sz="1500" dirty="0" smtClean="0"/>
              <a:t>. Prostředky jak odstranit jazykovou barieru používáním znaků, které jsou jednotné pro celé civilizace. Zahrnují v sobě i víceslovné vyjádření. </a:t>
            </a:r>
          </a:p>
          <a:p>
            <a:pPr marL="0" lvl="1" indent="0" algn="just" eaLnBrk="1" hangingPunct="1">
              <a:lnSpc>
                <a:spcPct val="80000"/>
              </a:lnSpc>
              <a:buFont typeface="Wingdings" pitchFamily="2" charset="2"/>
              <a:buNone/>
              <a:defRPr/>
            </a:pPr>
            <a:r>
              <a:rPr lang="cs-CZ" sz="1600" dirty="0" smtClean="0"/>
              <a:t>Za formy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Aktivní komunikací</a:t>
            </a:r>
            <a:r>
              <a:rPr lang="cs-CZ" sz="1500" dirty="0" smtClean="0"/>
              <a:t>, již rozumíme komunikační formu při niž oba účastnící komunikace mění svoje postavení.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Masovou komunikací</a:t>
            </a:r>
            <a:r>
              <a:rPr lang="cs-CZ" sz="1500" dirty="0" smtClean="0"/>
              <a:t>, probíhající nejčastěji prostřednictvím komunikačních médií (rozhlas, televize apod.). Komunikace probíhá mezi různě velkými skupinami a reakce na vlastní sdělení má časové zpoždění.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Adresnou komunikaci</a:t>
            </a:r>
            <a:r>
              <a:rPr lang="cs-CZ" sz="1500" dirty="0" smtClean="0"/>
              <a:t>, jako oslovení cílové skupiny s využitím všech tvůrčích a technických prostředků, které máme k dispozici a jež slouží k utvoření názorů, postojů a změn jejího chování.</a:t>
            </a:r>
            <a:endParaRPr lang="de-DE" sz="1500"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1D1F75-C519-4825-848C-C9662726413D}" type="slidenum">
              <a:rPr lang="cs-CZ"/>
              <a:pPr>
                <a:defRPr/>
              </a:pPr>
              <a:t>127</a:t>
            </a:fld>
            <a:endParaRPr lang="cs-CZ"/>
          </a:p>
        </p:txBody>
      </p:sp>
      <p:sp>
        <p:nvSpPr>
          <p:cNvPr id="407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Komunikace</a:t>
            </a:r>
            <a:endParaRPr lang="de-DE" b="1" smtClean="0">
              <a:effectLst>
                <a:outerShdw blurRad="38100" dist="38100" dir="2700000" algn="tl">
                  <a:srgbClr val="000000"/>
                </a:outerShdw>
              </a:effectLst>
            </a:endParaRPr>
          </a:p>
        </p:txBody>
      </p:sp>
      <p:sp>
        <p:nvSpPr>
          <p:cNvPr id="1321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Zpětná vazba v komunikaci představuje reakci na vyslané sdělení a může nabývat následujících forem:</a:t>
            </a:r>
          </a:p>
          <a:p>
            <a:pPr marL="265113" lvl="1" indent="-265113" algn="just" eaLnBrk="1" hangingPunct="1">
              <a:lnSpc>
                <a:spcPct val="80000"/>
              </a:lnSpc>
              <a:buFont typeface="Wingdings" pitchFamily="2" charset="2"/>
              <a:buChar char="Ø"/>
              <a:tabLst>
                <a:tab pos="265113" algn="l"/>
              </a:tabLst>
              <a:defRPr/>
            </a:pPr>
            <a:r>
              <a:rPr lang="cs-CZ" sz="1700" dirty="0" smtClean="0"/>
              <a:t>slovní (odpovědí, dotazem, potvrzením příjmu vyslaného sdělení)</a:t>
            </a:r>
          </a:p>
          <a:p>
            <a:pPr marL="265113" lvl="1" indent="-265113" algn="just" eaLnBrk="1" hangingPunct="1">
              <a:lnSpc>
                <a:spcPct val="80000"/>
              </a:lnSpc>
              <a:buFont typeface="Wingdings" pitchFamily="2" charset="2"/>
              <a:buChar char="Ø"/>
              <a:tabLst>
                <a:tab pos="265113" algn="l"/>
              </a:tabLst>
              <a:defRPr/>
            </a:pPr>
            <a:r>
              <a:rPr lang="cs-CZ" sz="1700" dirty="0" smtClean="0"/>
              <a:t>emocionální</a:t>
            </a:r>
          </a:p>
          <a:p>
            <a:pPr marL="265113" lvl="1" indent="-265113" algn="just" eaLnBrk="1" hangingPunct="1">
              <a:lnSpc>
                <a:spcPct val="80000"/>
              </a:lnSpc>
              <a:buFont typeface="Wingdings" pitchFamily="2" charset="2"/>
              <a:buChar char="Ø"/>
              <a:tabLst>
                <a:tab pos="265113" algn="l"/>
              </a:tabLst>
              <a:defRPr/>
            </a:pPr>
            <a:r>
              <a:rPr lang="cs-CZ" sz="1700" dirty="0" smtClean="0"/>
              <a:t>výrazové (svým výrazem dáváme najevo přijetí sdělení a reakci na ně).</a:t>
            </a:r>
          </a:p>
          <a:p>
            <a:pPr marL="0" lvl="1" indent="0" algn="just" eaLnBrk="1" hangingPunct="1">
              <a:lnSpc>
                <a:spcPct val="80000"/>
              </a:lnSpc>
              <a:buFont typeface="Wingdings" pitchFamily="2" charset="2"/>
              <a:buNone/>
              <a:tabLst>
                <a:tab pos="265113" algn="l"/>
              </a:tabLst>
              <a:defRPr/>
            </a:pPr>
            <a:endParaRPr lang="cs-CZ" sz="1700" dirty="0" smtClean="0"/>
          </a:p>
          <a:p>
            <a:pPr marL="0" lvl="1" indent="0" algn="just" eaLnBrk="1" hangingPunct="1">
              <a:lnSpc>
                <a:spcPct val="80000"/>
              </a:lnSpc>
              <a:buFont typeface="Wingdings" pitchFamily="2" charset="2"/>
              <a:buNone/>
              <a:defRPr/>
            </a:pPr>
            <a:r>
              <a:rPr lang="cs-CZ" sz="1700" b="1" dirty="0" smtClean="0"/>
              <a:t>Umění komunikovat je jedním z nejdůležitějších. Není vhodné komunikaci považovat za jednostrannou a je dobré dodržovat některá osvědčená pravidla:</a:t>
            </a:r>
          </a:p>
          <a:p>
            <a:pPr marL="265113" lvl="1" indent="-265113" algn="just" eaLnBrk="1" hangingPunct="1">
              <a:lnSpc>
                <a:spcPct val="80000"/>
              </a:lnSpc>
              <a:buFont typeface="Wingdings" pitchFamily="2" charset="2"/>
              <a:buChar char="Ø"/>
              <a:defRPr/>
            </a:pPr>
            <a:r>
              <a:rPr lang="cs-CZ" sz="1700" dirty="0" smtClean="0"/>
              <a:t>chceš-li aby se jiní zajímali o tebe, zajímej se o ně</a:t>
            </a:r>
          </a:p>
          <a:p>
            <a:pPr marL="265113" lvl="1" indent="-265113" algn="just" eaLnBrk="1" hangingPunct="1">
              <a:lnSpc>
                <a:spcPct val="80000"/>
              </a:lnSpc>
              <a:buFont typeface="Wingdings" pitchFamily="2" charset="2"/>
              <a:buChar char="Ø"/>
              <a:defRPr/>
            </a:pPr>
            <a:r>
              <a:rPr lang="cs-CZ" sz="1700" dirty="0" smtClean="0"/>
              <a:t>jak chceš aby s tebou druzí jednali, tak jednej s nimi</a:t>
            </a:r>
          </a:p>
          <a:p>
            <a:pPr marL="265113" lvl="1" indent="-265113" algn="just" eaLnBrk="1" hangingPunct="1">
              <a:lnSpc>
                <a:spcPct val="80000"/>
              </a:lnSpc>
              <a:buFont typeface="Wingdings" pitchFamily="2" charset="2"/>
              <a:buChar char="Ø"/>
              <a:defRPr/>
            </a:pPr>
            <a:r>
              <a:rPr lang="cs-CZ" sz="1700" dirty="0" smtClean="0"/>
              <a:t>při své cestě dolů poznáš jak jsi jednal s ostatními při své cestě nahoru.</a:t>
            </a:r>
            <a:endParaRPr lang="cs-CZ" sz="1700" b="1" dirty="0" smtClean="0"/>
          </a:p>
          <a:p>
            <a:pPr algn="just" eaLnBrk="1" hangingPunct="1">
              <a:lnSpc>
                <a:spcPct val="80000"/>
              </a:lnSpc>
              <a:buFont typeface="Wingdings" pitchFamily="2" charset="2"/>
              <a:buNone/>
              <a:defRPr/>
            </a:pPr>
            <a:r>
              <a:rPr lang="cs-CZ" sz="1800" b="1" dirty="0" smtClean="0"/>
              <a:t>	</a:t>
            </a:r>
          </a:p>
          <a:p>
            <a:pPr marL="0" indent="0" algn="just" eaLnBrk="1" hangingPunct="1">
              <a:lnSpc>
                <a:spcPct val="80000"/>
              </a:lnSpc>
              <a:buFont typeface="Wingdings" pitchFamily="2" charset="2"/>
              <a:buNone/>
              <a:defRPr/>
            </a:pPr>
            <a:r>
              <a:rPr lang="cs-CZ" sz="1800" b="1" dirty="0" smtClean="0"/>
              <a:t>Komunikovat </a:t>
            </a:r>
            <a:r>
              <a:rPr lang="cs-CZ" sz="1800" dirty="0" smtClean="0"/>
              <a:t>znamená přenést informaci. </a:t>
            </a:r>
            <a:r>
              <a:rPr lang="cs-CZ" sz="1800" b="1" dirty="0" smtClean="0"/>
              <a:t>Správně komunikovat </a:t>
            </a:r>
            <a:r>
              <a:rPr lang="cs-CZ" sz="1800" dirty="0" smtClean="0"/>
              <a:t>znamená správně přenést informace, sdílet informace a jejich pojetí s ostatními účastníky komunikačního procesu.</a:t>
            </a:r>
          </a:p>
          <a:p>
            <a:pPr algn="just" eaLnBrk="1" hangingPunct="1">
              <a:lnSpc>
                <a:spcPct val="80000"/>
              </a:lnSpc>
              <a:buFont typeface="Wingdings" pitchFamily="2" charset="2"/>
              <a:buNone/>
              <a:defRPr/>
            </a:pPr>
            <a:endParaRPr lang="de-DE" sz="1800" dirty="0" smtClean="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E54A370-977F-4163-8993-430C6DD89462}" type="slidenum">
              <a:rPr lang="cs-CZ"/>
              <a:pPr>
                <a:defRPr/>
              </a:pPr>
              <a:t>128</a:t>
            </a:fld>
            <a:endParaRPr lang="cs-CZ"/>
          </a:p>
        </p:txBody>
      </p:sp>
      <p:sp>
        <p:nvSpPr>
          <p:cNvPr id="5376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Komunikace ve firmě</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135173" name="Rectangle 3"/>
          <p:cNvSpPr>
            <a:spLocks noGrp="1" noChangeArrowheads="1"/>
          </p:cNvSpPr>
          <p:nvPr>
            <p:ph type="body" idx="1"/>
          </p:nvPr>
        </p:nvSpPr>
        <p:spPr>
          <a:xfrm>
            <a:off x="900113" y="1773238"/>
            <a:ext cx="7773987" cy="4357687"/>
          </a:xfrm>
        </p:spPr>
        <p:txBody>
          <a:bodyPr/>
          <a:lstStyle/>
          <a:p>
            <a:pPr marL="265113" lvl="1" indent="-265113" algn="just" eaLnBrk="1" hangingPunct="1">
              <a:lnSpc>
                <a:spcPct val="80000"/>
              </a:lnSpc>
              <a:buFont typeface="Wingdings" pitchFamily="2" charset="2"/>
              <a:buChar char="Ø"/>
            </a:pPr>
            <a:r>
              <a:rPr lang="cs-CZ" altLang="cs-CZ" sz="2000" smtClean="0"/>
              <a:t>má svůj význam pro zachování její existence. Jejím prostřednictví je realizován vztah s vnějším světem, přenášení image, informace trhu o produktech a službách, výhodách, které nákup jejich produktů ve srovnání s konkurencí přináší</a:t>
            </a:r>
          </a:p>
          <a:p>
            <a:pPr marL="265113" lvl="1" indent="-265113" algn="just" eaLnBrk="1" hangingPunct="1">
              <a:lnSpc>
                <a:spcPct val="80000"/>
              </a:lnSpc>
              <a:buFont typeface="Wingdings" pitchFamily="2" charset="2"/>
              <a:buChar char="Ø"/>
            </a:pPr>
            <a:r>
              <a:rPr lang="cs-CZ" altLang="cs-CZ" sz="2000" smtClean="0"/>
              <a:t>pro efektivní komunikaci jsou najímány PR (public relations – agentury pro styk s veřejností) agentury, specialisté na podporu prodeje, reklamní agentury</a:t>
            </a:r>
          </a:p>
          <a:p>
            <a:pPr marL="265113" lvl="1" indent="-265113" algn="just" eaLnBrk="1" hangingPunct="1">
              <a:lnSpc>
                <a:spcPct val="80000"/>
              </a:lnSpc>
              <a:buFont typeface="Wingdings" pitchFamily="2" charset="2"/>
              <a:buChar char="Ø"/>
            </a:pPr>
            <a:r>
              <a:rPr lang="cs-CZ" altLang="cs-CZ" sz="2000" smtClean="0"/>
              <a:t>jsou vytvářeny útvary pro styk s veřejností a zřizovány pozice tiskových mluvčí (jedním z hlavním důvodů pro zřízení funkce tiskových mluvčí je aby ten kdo komunikuje s veřejností prostřednictvím tisku nemohl sdělit nežádoucí informace – prostě je nezná).</a:t>
            </a:r>
          </a:p>
          <a:p>
            <a:pPr algn="just" eaLnBrk="1" hangingPunct="1">
              <a:lnSpc>
                <a:spcPct val="80000"/>
              </a:lnSpc>
              <a:buFont typeface="Wingdings" pitchFamily="2" charset="2"/>
              <a:buNone/>
            </a:pPr>
            <a:r>
              <a:rPr lang="cs-CZ" altLang="cs-CZ" sz="2000" smtClean="0"/>
              <a:t>Komunikaci si můžeme rozdělit na:</a:t>
            </a:r>
          </a:p>
          <a:p>
            <a:pPr marL="265113" lvl="1" indent="-265113" algn="just" eaLnBrk="1" hangingPunct="1">
              <a:lnSpc>
                <a:spcPct val="80000"/>
              </a:lnSpc>
              <a:buFont typeface="Wingdings" pitchFamily="2" charset="2"/>
              <a:buChar char="Ø"/>
            </a:pPr>
            <a:r>
              <a:rPr lang="cs-CZ" altLang="cs-CZ" sz="2000" smtClean="0"/>
              <a:t>vnější komunikaci</a:t>
            </a:r>
          </a:p>
          <a:p>
            <a:pPr marL="265113" lvl="1" indent="-265113" algn="just" eaLnBrk="1" hangingPunct="1">
              <a:lnSpc>
                <a:spcPct val="80000"/>
              </a:lnSpc>
              <a:buFont typeface="Wingdings" pitchFamily="2" charset="2"/>
              <a:buChar char="Ø"/>
            </a:pPr>
            <a:r>
              <a:rPr lang="cs-CZ" altLang="cs-CZ" sz="2000" smtClean="0"/>
              <a:t>vnitřní komunikaci.</a:t>
            </a:r>
            <a:endParaRPr lang="de-DE" altLang="cs-CZ" sz="2000" smtClean="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BF5A985-6E6A-4FD3-B38E-19FA4304C28B}" type="slidenum">
              <a:rPr lang="cs-CZ"/>
              <a:pPr>
                <a:defRPr/>
              </a:pPr>
              <a:t>129</a:t>
            </a:fld>
            <a:endParaRPr lang="cs-CZ"/>
          </a:p>
        </p:txBody>
      </p:sp>
      <p:sp>
        <p:nvSpPr>
          <p:cNvPr id="538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t>
            </a:r>
            <a:endParaRPr lang="de-DE" smtClean="0"/>
          </a:p>
        </p:txBody>
      </p:sp>
      <p:sp>
        <p:nvSpPr>
          <p:cNvPr id="13414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Význam vnější komunikace</a:t>
            </a:r>
          </a:p>
          <a:p>
            <a:pPr marL="265113" lvl="1" indent="-265113" algn="just" eaLnBrk="1" hangingPunct="1">
              <a:lnSpc>
                <a:spcPct val="80000"/>
              </a:lnSpc>
              <a:buFont typeface="Wingdings" pitchFamily="2" charset="2"/>
              <a:buChar char="Ø"/>
              <a:defRPr/>
            </a:pPr>
            <a:r>
              <a:rPr lang="cs-CZ" sz="1600" b="1" dirty="0" smtClean="0"/>
              <a:t>společnost</a:t>
            </a:r>
            <a:r>
              <a:rPr lang="cs-CZ" sz="1600" dirty="0" smtClean="0"/>
              <a:t> jejím prostřednictvím vstupuje na trhu ve známost a propaguje své výrobky – „vědí o nás, tedy jsme“</a:t>
            </a:r>
            <a:endParaRPr lang="cs-CZ" sz="1600" b="1" dirty="0" smtClean="0"/>
          </a:p>
          <a:p>
            <a:pPr marL="265113" lvl="1" indent="-265113" algn="just" eaLnBrk="1" hangingPunct="1">
              <a:lnSpc>
                <a:spcPct val="80000"/>
              </a:lnSpc>
              <a:buFont typeface="Wingdings" pitchFamily="2" charset="2"/>
              <a:buChar char="Ø"/>
              <a:defRPr/>
            </a:pPr>
            <a:r>
              <a:rPr lang="cs-CZ" sz="1600" b="1" dirty="0" smtClean="0"/>
              <a:t>klient</a:t>
            </a:r>
            <a:r>
              <a:rPr lang="cs-CZ" sz="1600" dirty="0" smtClean="0"/>
              <a:t> je jejím prostřednictvím významně ovlivněn </a:t>
            </a:r>
          </a:p>
          <a:p>
            <a:pPr marL="265113" lvl="1" indent="-265113" algn="just" eaLnBrk="1" hangingPunct="1">
              <a:lnSpc>
                <a:spcPct val="80000"/>
              </a:lnSpc>
              <a:buFont typeface="Wingdings" pitchFamily="2" charset="2"/>
              <a:buChar char="Ø"/>
              <a:defRPr/>
            </a:pPr>
            <a:r>
              <a:rPr lang="cs-CZ" sz="1600" b="1" dirty="0" smtClean="0"/>
              <a:t>jejím prostřednictvím</a:t>
            </a:r>
            <a:r>
              <a:rPr lang="cs-CZ" sz="1600" dirty="0" smtClean="0"/>
              <a:t> můžeme odlišit jednu banku od druhé </a:t>
            </a:r>
          </a:p>
          <a:p>
            <a:pPr algn="just" eaLnBrk="1" hangingPunct="1">
              <a:lnSpc>
                <a:spcPct val="80000"/>
              </a:lnSpc>
              <a:buFont typeface="Wingdings" pitchFamily="2" charset="2"/>
              <a:buNone/>
              <a:defRPr/>
            </a:pPr>
            <a:r>
              <a:rPr lang="cs-CZ" sz="1800" b="1" dirty="0" smtClean="0"/>
              <a:t>Cíle vnější komunikace</a:t>
            </a:r>
            <a:endParaRPr lang="cs-CZ" sz="1800" dirty="0" smtClean="0"/>
          </a:p>
          <a:p>
            <a:pPr marL="265113" lvl="1" indent="-265113" algn="just" eaLnBrk="1" hangingPunct="1">
              <a:spcBef>
                <a:spcPts val="0"/>
              </a:spcBef>
              <a:buFont typeface="Wingdings" pitchFamily="2" charset="2"/>
              <a:buChar char="Ø"/>
              <a:defRPr/>
            </a:pPr>
            <a:r>
              <a:rPr lang="cs-CZ" sz="1500" b="1" dirty="0" smtClean="0"/>
              <a:t>cíl </a:t>
            </a:r>
            <a:r>
              <a:rPr lang="cs-CZ" sz="1500" dirty="0" smtClean="0"/>
              <a:t>- ovlivnit chování příjemce aby jednal tak jak je pro nás příznivé</a:t>
            </a:r>
            <a:endParaRPr lang="cs-CZ" sz="1500" b="1" dirty="0" smtClean="0"/>
          </a:p>
          <a:p>
            <a:pPr marL="265113" lvl="1" indent="-265113" algn="just" eaLnBrk="1" hangingPunct="1">
              <a:spcBef>
                <a:spcPts val="0"/>
              </a:spcBef>
              <a:buFont typeface="Wingdings" pitchFamily="2" charset="2"/>
              <a:buChar char="Ø"/>
              <a:defRPr/>
            </a:pPr>
            <a:r>
              <a:rPr lang="cs-CZ" sz="1500" b="1" dirty="0" smtClean="0"/>
              <a:t>prostředek </a:t>
            </a:r>
            <a:r>
              <a:rPr lang="cs-CZ" sz="1500" dirty="0" smtClean="0"/>
              <a:t>- způsob, kterým zajišťujeme přenos informace ke konečnému příjemci. Použité prostředky k předání informací nemusí vždy přímo a bezprostředně navozovat určitou formu jednání. Cílem potom je vytvoření image organizace, produktu a služby. Je to i vytváření příznivé atmosféry jejímž cílem je ovlivnění chování spotřebitele a jeho přesvědčení.</a:t>
            </a:r>
          </a:p>
          <a:p>
            <a:pPr algn="just" eaLnBrk="1" hangingPunct="1">
              <a:lnSpc>
                <a:spcPct val="80000"/>
              </a:lnSpc>
              <a:buFont typeface="Wingdings" pitchFamily="2" charset="2"/>
              <a:buNone/>
              <a:defRPr/>
            </a:pPr>
            <a:r>
              <a:rPr lang="cs-CZ" sz="1800" b="1" dirty="0" smtClean="0"/>
              <a:t>Klienta můžeme přesvědčit jak k aktivnímu tak pasivnímu jednání</a:t>
            </a:r>
          </a:p>
          <a:p>
            <a:pPr marL="265113" lvl="1" indent="-265113" algn="just" eaLnBrk="1" hangingPunct="1">
              <a:lnSpc>
                <a:spcPct val="80000"/>
              </a:lnSpc>
              <a:buFont typeface="Wingdings" pitchFamily="2" charset="2"/>
              <a:buChar char="Ø"/>
              <a:defRPr/>
            </a:pPr>
            <a:r>
              <a:rPr lang="cs-CZ" sz="1500" dirty="0" smtClean="0"/>
              <a:t>aktivní jednání má za cíl aby spotřebitel si koupil nový produkt, nové služby, změnil banku, přešel od konkurence k nám</a:t>
            </a:r>
          </a:p>
          <a:p>
            <a:pPr marL="265113" lvl="1" indent="-265113" algn="just" eaLnBrk="1" hangingPunct="1">
              <a:lnSpc>
                <a:spcPct val="80000"/>
              </a:lnSpc>
              <a:buFont typeface="Wingdings" pitchFamily="2" charset="2"/>
              <a:buChar char="Ø"/>
              <a:defRPr/>
            </a:pPr>
            <a:r>
              <a:rPr lang="cs-CZ" sz="1500" dirty="0" smtClean="0"/>
              <a:t>pasivní jednání má za cíl přesvědčit spotřebitele aby zůstal věrný produktu, službě producentovi, bance.</a:t>
            </a:r>
          </a:p>
          <a:p>
            <a:pPr marL="0" indent="0" algn="just" eaLnBrk="1" hangingPunct="1">
              <a:lnSpc>
                <a:spcPct val="80000"/>
              </a:lnSpc>
              <a:buFont typeface="Wingdings" pitchFamily="2" charset="2"/>
              <a:buNone/>
              <a:defRPr/>
            </a:pPr>
            <a:r>
              <a:rPr lang="cs-CZ" sz="1600" dirty="0" smtClean="0"/>
              <a:t>Cílům, které sledujeme musíme přizpůsobit komunikační cesty, které používáme např. formy inzerce (místa inzerce), styk s veřejností, přímý marketing, vlastní zaměstnanci a podpora prodeje.</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316B89-BD8A-4969-9871-B337C7F7BCF6}" type="slidenum">
              <a:rPr lang="cs-CZ"/>
              <a:pPr>
                <a:defRPr/>
              </a:pPr>
              <a:t>13</a:t>
            </a:fld>
            <a:endParaRPr lang="cs-CZ"/>
          </a:p>
        </p:txBody>
      </p:sp>
      <p:sp>
        <p:nvSpPr>
          <p:cNvPr id="43008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Cíle bankovního podnikání</a:t>
            </a:r>
            <a:endParaRPr lang="en-US" b="1" dirty="0" smtClean="0">
              <a:effectLst>
                <a:outerShdw blurRad="38100" dist="38100" dir="2700000" algn="tl">
                  <a:srgbClr val="000000"/>
                </a:outerShdw>
              </a:effectLst>
            </a:endParaRPr>
          </a:p>
        </p:txBody>
      </p:sp>
      <p:sp>
        <p:nvSpPr>
          <p:cNvPr id="430083" name="Rectangle 3"/>
          <p:cNvSpPr>
            <a:spLocks noGrp="1" noChangeArrowheads="1"/>
          </p:cNvSpPr>
          <p:nvPr>
            <p:ph type="body" idx="1"/>
          </p:nvPr>
        </p:nvSpPr>
        <p:spPr>
          <a:xfrm>
            <a:off x="900113" y="1628775"/>
            <a:ext cx="7772400" cy="4645025"/>
          </a:xfrm>
        </p:spPr>
        <p:txBody>
          <a:bodyPr/>
          <a:lstStyle/>
          <a:p>
            <a:pPr algn="just" eaLnBrk="1" hangingPunct="1">
              <a:lnSpc>
                <a:spcPct val="90000"/>
              </a:lnSpc>
              <a:buFont typeface="Wingdings" pitchFamily="2" charset="2"/>
              <a:buChar char="Ø"/>
              <a:defRPr/>
            </a:pPr>
            <a:endParaRPr lang="cs-CZ" sz="2400" b="1" dirty="0" smtClean="0">
              <a:effectLst>
                <a:outerShdw blurRad="38100" dist="38100" dir="2700000" algn="tl">
                  <a:srgbClr val="FFFFFF"/>
                </a:outerShdw>
              </a:effectLst>
            </a:endParaRP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Jako nejčastější cíl bankovního podnikání se uvádí dosažení zisku, což je i předpoklad zajištění stabilní pozice banky na trhu.</a:t>
            </a: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Bance by nemělo jít pouze o maximalizaci zisku v daném okamžiku (v krátkém období). Výše dosaženého zisku by měla respektovat dlouhodobější perspektivu banky (dlouhodobé dosahování zisku) a její trvalou konkurenční schopnost.</a:t>
            </a:r>
          </a:p>
          <a:p>
            <a:pPr marL="265113" indent="-265113"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K tomu je nezbytné aby banka měla: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zisk</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likviditu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jistotu </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podíl na trhu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uspokojení akcionářů.</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954F8F-727B-4D21-8F6C-5E0192D47F2E}" type="slidenum">
              <a:rPr lang="cs-CZ"/>
              <a:pPr>
                <a:defRPr/>
              </a:pPr>
              <a:t>130</a:t>
            </a:fld>
            <a:endParaRPr lang="cs-CZ"/>
          </a:p>
        </p:txBody>
      </p:sp>
      <p:sp>
        <p:nvSpPr>
          <p:cNvPr id="539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r>
            <a:br>
              <a:rPr lang="cs-CZ" smtClean="0"/>
            </a:br>
            <a:endParaRPr lang="de-DE" smtClean="0"/>
          </a:p>
        </p:txBody>
      </p:sp>
      <p:sp>
        <p:nvSpPr>
          <p:cNvPr id="135173"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200" b="1" dirty="0" smtClean="0"/>
              <a:t>Zásady vnější komunikace</a:t>
            </a:r>
            <a:endParaRPr lang="cs-CZ" sz="1200" dirty="0" smtClean="0"/>
          </a:p>
          <a:p>
            <a:pPr marL="265113" lvl="1" indent="-265113" algn="just" eaLnBrk="1" hangingPunct="1">
              <a:lnSpc>
                <a:spcPct val="80000"/>
              </a:lnSpc>
              <a:buFont typeface="Wingdings" pitchFamily="2" charset="2"/>
              <a:buChar char="Ø"/>
              <a:defRPr/>
            </a:pPr>
            <a:r>
              <a:rPr lang="cs-CZ" sz="1200" dirty="0" smtClean="0"/>
              <a:t>komunikace je rozhodující pro budoucnost firmy a její strategii. Přesné stanovení strategie mám zajistí aby použité prostředky byly správně a efektivně použity</a:t>
            </a:r>
            <a:endParaRPr lang="cs-CZ" sz="1200" b="1" dirty="0" smtClean="0"/>
          </a:p>
          <a:p>
            <a:pPr marL="265113" lvl="1" indent="-265113" algn="just" eaLnBrk="1" hangingPunct="1">
              <a:lnSpc>
                <a:spcPct val="80000"/>
              </a:lnSpc>
              <a:buFont typeface="Wingdings" pitchFamily="2" charset="2"/>
              <a:buChar char="Ø"/>
              <a:defRPr/>
            </a:pPr>
            <a:r>
              <a:rPr lang="cs-CZ" sz="1200" b="1" dirty="0" smtClean="0"/>
              <a:t>hlavní otázka jak to všechno správně udělat – </a:t>
            </a:r>
            <a:r>
              <a:rPr lang="cs-CZ" sz="1200" dirty="0" smtClean="0"/>
              <a:t>jediná odpověď – neexistují žádné předem sepsané pokyny, recepty postupy jak to udělat – každý případ je sám o sobě jedinečný, i když prvotní recepty jsou stejné, ale je nutno je rozvinout a vytvořit konečný jedinečný postup – ušít jej na míru. </a:t>
            </a:r>
            <a:r>
              <a:rPr lang="cs-CZ" sz="1200" b="1" dirty="0" smtClean="0"/>
              <a:t>Předem definovat a charakterizovat cílový segment na který zaměřujeme komunikaci</a:t>
            </a:r>
            <a:r>
              <a:rPr lang="cs-CZ" sz="1200" dirty="0" smtClean="0"/>
              <a:t>. </a:t>
            </a:r>
            <a:r>
              <a:rPr lang="cs-CZ" sz="1200" b="1" dirty="0" smtClean="0"/>
              <a:t>Soulad s marketingovým plánem</a:t>
            </a:r>
          </a:p>
          <a:p>
            <a:pPr marL="265113" lvl="1" indent="-265113" algn="just" eaLnBrk="1" hangingPunct="1">
              <a:lnSpc>
                <a:spcPct val="80000"/>
              </a:lnSpc>
              <a:buFont typeface="Wingdings" pitchFamily="2" charset="2"/>
              <a:buChar char="Ø"/>
              <a:defRPr/>
            </a:pPr>
            <a:r>
              <a:rPr lang="cs-CZ" sz="1200" b="1" dirty="0"/>
              <a:t>v</a:t>
            </a:r>
            <a:r>
              <a:rPr lang="cs-CZ" sz="1200" b="1" dirty="0" smtClean="0"/>
              <a:t>ěrohodnost</a:t>
            </a:r>
            <a:r>
              <a:rPr lang="cs-CZ" sz="1200" dirty="0" smtClean="0"/>
              <a:t>. Dobrému prodeji neposlouží pokud budeme nabízet o nabízených produktech, službách takové informace a vytvářet očekávání, které nejsme schopni splnit</a:t>
            </a:r>
            <a:endParaRPr lang="cs-CZ" sz="1200" b="1" dirty="0" smtClean="0"/>
          </a:p>
          <a:p>
            <a:pPr marL="265113" lvl="1" indent="-265113" algn="just" eaLnBrk="1" hangingPunct="1">
              <a:lnSpc>
                <a:spcPct val="80000"/>
              </a:lnSpc>
              <a:buFont typeface="Wingdings" pitchFamily="2" charset="2"/>
              <a:buChar char="Ø"/>
              <a:defRPr/>
            </a:pPr>
            <a:r>
              <a:rPr lang="cs-CZ" sz="1200" b="1" dirty="0"/>
              <a:t>r</a:t>
            </a:r>
            <a:r>
              <a:rPr lang="cs-CZ" sz="1200" b="1" dirty="0" smtClean="0"/>
              <a:t>espektování sebe sama</a:t>
            </a:r>
            <a:r>
              <a:rPr lang="cs-CZ" sz="1200" dirty="0" smtClean="0"/>
              <a:t>. Není možné si stanovit cíle, které nejsme schopni ani ve střednědobém horizontu realizovat – nemáme a nejsme schopni pro ně si ve vlastní organizaci vytvořit podmínky</a:t>
            </a:r>
            <a:endParaRPr lang="cs-CZ" sz="1200" b="1" dirty="0" smtClean="0"/>
          </a:p>
          <a:p>
            <a:pPr marL="265113" lvl="1" indent="-265113" algn="just" eaLnBrk="1" hangingPunct="1">
              <a:lnSpc>
                <a:spcPct val="80000"/>
              </a:lnSpc>
              <a:buFont typeface="Wingdings" pitchFamily="2" charset="2"/>
              <a:buChar char="Ø"/>
              <a:defRPr/>
            </a:pPr>
            <a:r>
              <a:rPr lang="cs-CZ" sz="1200" b="1" dirty="0"/>
              <a:t>m</a:t>
            </a:r>
            <a:r>
              <a:rPr lang="cs-CZ" sz="1200" b="1" dirty="0" smtClean="0"/>
              <a:t>inimální informace – maximální komunikace</a:t>
            </a:r>
            <a:r>
              <a:rPr lang="cs-CZ" sz="1200" dirty="0" smtClean="0"/>
              <a:t>. Naše poselství musí být stručné, jasné a výstižné. Příjemcům našeho poselství musí být ihned jasné, proč by si měli koupit náš výrobek nebo službu. (Zejména volební kampaně politických stran jsou nejlepším dokladem o využívání zásady minimální informace - maximální komunikace. Volební slogany jsou jednoduché a co nejvýstižnější)</a:t>
            </a:r>
            <a:endParaRPr lang="cs-CZ" sz="1200" b="1" dirty="0" smtClean="0"/>
          </a:p>
          <a:p>
            <a:pPr marL="265113" lvl="1" indent="-265113" algn="just" eaLnBrk="1" hangingPunct="1">
              <a:lnSpc>
                <a:spcPct val="80000"/>
              </a:lnSpc>
              <a:buFont typeface="Wingdings" pitchFamily="2" charset="2"/>
              <a:buChar char="Ø"/>
              <a:defRPr/>
            </a:pPr>
            <a:r>
              <a:rPr lang="cs-CZ" sz="1200" b="1" dirty="0" smtClean="0"/>
              <a:t>postavení na trhu – </a:t>
            </a:r>
            <a:r>
              <a:rPr lang="cs-CZ" sz="1200" dirty="0" smtClean="0"/>
              <a:t>je neodmyslitelně spojeno s cílem a odlišnosti. Cíle a odlišení se, musí být prvotním cílem marketingového plánu. </a:t>
            </a:r>
          </a:p>
          <a:p>
            <a:pPr algn="just" eaLnBrk="1" hangingPunct="1">
              <a:lnSpc>
                <a:spcPct val="80000"/>
              </a:lnSpc>
              <a:buFont typeface="Wingdings" pitchFamily="2" charset="2"/>
              <a:buNone/>
              <a:defRPr/>
            </a:pPr>
            <a:r>
              <a:rPr lang="cs-CZ" sz="1200" b="1" dirty="0" smtClean="0"/>
              <a:t>Úrovně vnější komunikace</a:t>
            </a:r>
          </a:p>
          <a:p>
            <a:pPr marL="0" indent="0" algn="just" eaLnBrk="1" hangingPunct="1">
              <a:lnSpc>
                <a:spcPct val="80000"/>
              </a:lnSpc>
              <a:buFont typeface="Wingdings" pitchFamily="2" charset="2"/>
              <a:buNone/>
              <a:defRPr/>
            </a:pPr>
            <a:r>
              <a:rPr lang="cs-CZ" sz="1200" dirty="0" smtClean="0"/>
              <a:t>Rozeznáváme je dvě a na jejich vzájemném sladění je závislý výsledek reklamních aktivit. Obě úrovně musí být před zahájením reklamní kampaně důkladně informovány a přesvědčeny o novém produktu a tom, že se mu dostává nejvyšší možné podpory od logistiky a reklamy. To už je však i součásti vnitřní komunikace.</a:t>
            </a:r>
          </a:p>
          <a:p>
            <a:pPr marL="265113" lvl="1" indent="-265113" algn="just" eaLnBrk="1" hangingPunct="1">
              <a:lnSpc>
                <a:spcPct val="80000"/>
              </a:lnSpc>
              <a:buFont typeface="Wingdings" pitchFamily="2" charset="2"/>
              <a:buChar char="Ø"/>
              <a:defRPr/>
            </a:pPr>
            <a:r>
              <a:rPr lang="cs-CZ" sz="1200" b="1" dirty="0" smtClean="0"/>
              <a:t>vrcholovou </a:t>
            </a:r>
            <a:r>
              <a:rPr lang="cs-CZ" sz="1200" dirty="0" smtClean="0"/>
              <a:t>– vedení firmy. Na její úrovni je tvorba, realizace komunikační politiky, inzerce, styk s veřejnosti, marketing, přímý marketing a podpora prodeje. V případě bank ji zajišťují centrály bank</a:t>
            </a:r>
            <a:endParaRPr lang="cs-CZ" sz="1200" b="1" dirty="0" smtClean="0"/>
          </a:p>
          <a:p>
            <a:pPr marL="265113" lvl="1" indent="-265113" algn="just" eaLnBrk="1" hangingPunct="1">
              <a:lnSpc>
                <a:spcPct val="80000"/>
              </a:lnSpc>
              <a:buFont typeface="Wingdings" pitchFamily="2" charset="2"/>
              <a:buChar char="Ø"/>
              <a:defRPr/>
            </a:pPr>
            <a:r>
              <a:rPr lang="cs-CZ" sz="1200" b="1" dirty="0" smtClean="0"/>
              <a:t>místní</a:t>
            </a:r>
            <a:r>
              <a:rPr lang="cs-CZ" sz="1200" dirty="0" smtClean="0"/>
              <a:t>. Zajišťují místní podporu prodeje a přímý marketing. V bankovnictví je zajišťována pobočkami bank.</a:t>
            </a:r>
            <a:endParaRPr lang="de-DE" sz="1200" dirty="0" smtClean="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15A5FE-0211-420B-8327-E5F3DE13E034}" type="slidenum">
              <a:rPr lang="cs-CZ"/>
              <a:pPr>
                <a:defRPr/>
              </a:pPr>
              <a:t>131</a:t>
            </a:fld>
            <a:endParaRPr lang="cs-CZ"/>
          </a:p>
        </p:txBody>
      </p:sp>
      <p:sp>
        <p:nvSpPr>
          <p:cNvPr id="540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Vnitřní komunikace</a:t>
            </a:r>
            <a:r>
              <a:rPr lang="cs-CZ" smtClean="0"/>
              <a:t> </a:t>
            </a:r>
            <a:endParaRPr lang="de-DE" smtClean="0"/>
          </a:p>
        </p:txBody>
      </p:sp>
      <p:sp>
        <p:nvSpPr>
          <p:cNvPr id="1361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100" b="1" dirty="0" smtClean="0"/>
              <a:t>Hlavní zásady pro úspěšnou komunikaci</a:t>
            </a:r>
            <a:endParaRPr lang="cs-CZ" sz="1100" dirty="0" smtClean="0"/>
          </a:p>
          <a:p>
            <a:pPr marL="0" indent="0" algn="just" eaLnBrk="1" hangingPunct="1">
              <a:lnSpc>
                <a:spcPct val="80000"/>
              </a:lnSpc>
              <a:buFont typeface="Wingdings" pitchFamily="2" charset="2"/>
              <a:buNone/>
              <a:defRPr/>
            </a:pPr>
            <a:r>
              <a:rPr lang="cs-CZ" sz="1100" dirty="0" smtClean="0"/>
              <a:t>Vlastní řešení je vždy závislé na poměrech ve firmě. Přesto se však dále budeme zabývat hlavními zásadami úspěšné komunikace: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znalost příjemce </a:t>
            </a:r>
            <a:r>
              <a:rPr lang="cs-CZ" sz="1100" dirty="0" smtClean="0"/>
              <a:t>- komunikace se liší od jejich příjemců. Jinou formu komunikace použijeme při jednání s kolegy, podřízenými, nadřízenými, kolegy z jiných útvarů, vedoucími z jiných útvarů. Otázkou je – známe nejlepší způsob jejich přesvědčování</a:t>
            </a:r>
            <a:endParaRPr lang="cs-CZ" sz="1100" b="1" dirty="0" smtClean="0"/>
          </a:p>
          <a:p>
            <a:pPr marL="182563" lvl="1" indent="-182563" algn="just" eaLnBrk="1" hangingPunct="1">
              <a:lnSpc>
                <a:spcPct val="80000"/>
              </a:lnSpc>
              <a:buFont typeface="Wingdings" pitchFamily="2" charset="2"/>
              <a:buChar char="Ø"/>
              <a:defRPr/>
            </a:pPr>
            <a:r>
              <a:rPr lang="cs-CZ" sz="1100" b="1" dirty="0" smtClean="0"/>
              <a:t>nahoru </a:t>
            </a:r>
            <a:r>
              <a:rPr lang="cs-CZ" sz="1100" dirty="0" smtClean="0"/>
              <a:t>- komunikace s nadřízenými. Přesto že každý má své vlastní starosti a problémy jsou zde možné dva přístupy. Napsat to, co požadujeme, a náš návrh řešení stručně, obvykle maximálně na jednu stránku tak, aby vše bylo přehledně srovnáno a snadno se četlo. Druhou možnosti je obsáhla zpráva tak, aby nadřízený neměl prostor pro diskusi a návrh schválil. (Např. v bývalé SBČS musel mít návrh předkládaný vedeni k jednání tloušťku minimálně 2 cm aby se s nim vedení vůbec zabývalo)</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dolů </a:t>
            </a:r>
            <a:r>
              <a:rPr lang="cs-CZ" sz="1100" dirty="0" smtClean="0"/>
              <a:t>– komunikace s podřízenými. Autorita vedoucího má svůj význam pouze omezený význam, rozhodující je schopnost vedoucích řídit a motivovat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 stran </a:t>
            </a:r>
            <a:r>
              <a:rPr lang="cs-CZ" sz="1100" dirty="0" smtClean="0"/>
              <a:t>– komunikace s ostatními útvary. Úspěch prodeje není nikdy závislý pouze na jednom útvaru, nezbytná je i podpora ostatních</a:t>
            </a:r>
            <a:endParaRPr lang="cs-CZ" sz="1100" b="1" dirty="0" smtClean="0"/>
          </a:p>
          <a:p>
            <a:pPr marL="182563" lvl="1" indent="-182563" algn="just" eaLnBrk="1" hangingPunct="1">
              <a:lnSpc>
                <a:spcPct val="80000"/>
              </a:lnSpc>
              <a:buFont typeface="Wingdings" pitchFamily="2" charset="2"/>
              <a:buChar char="Ø"/>
              <a:defRPr/>
            </a:pPr>
            <a:r>
              <a:rPr lang="cs-CZ" sz="1100" b="1" dirty="0" smtClean="0"/>
              <a:t>jasnost, váha a věrohodnost </a:t>
            </a:r>
            <a:r>
              <a:rPr lang="cs-CZ" sz="1100" dirty="0" smtClean="0"/>
              <a:t>– ve vztahu ke všem příjemcům na ni nesmíme zapomenout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formulace </a:t>
            </a:r>
            <a:r>
              <a:rPr lang="cs-CZ" sz="1100" dirty="0" smtClean="0"/>
              <a:t>musí být takové aby jim každý rozuměl (není vhodné používat termíny, které jsou známy pouze omezenému počtu pracovníků)</a:t>
            </a:r>
          </a:p>
          <a:p>
            <a:pPr marL="182563" lvl="1" indent="-182563" algn="just" eaLnBrk="1" hangingPunct="1">
              <a:lnSpc>
                <a:spcPct val="80000"/>
              </a:lnSpc>
              <a:buFont typeface="Wingdings" pitchFamily="2" charset="2"/>
              <a:buChar char="Ø"/>
              <a:defRPr/>
            </a:pPr>
            <a:r>
              <a:rPr lang="cs-CZ" sz="1100" dirty="0" smtClean="0"/>
              <a:t>vyjadřuje se </a:t>
            </a:r>
            <a:r>
              <a:rPr lang="cs-CZ" sz="1100" b="1" dirty="0" smtClean="0"/>
              <a:t>postavení </a:t>
            </a:r>
            <a:r>
              <a:rPr lang="cs-CZ" sz="1100" dirty="0" smtClean="0"/>
              <a:t>jednotlivých příjemců v procesu prodeje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přidaná hodnota a výstižnost </a:t>
            </a:r>
            <a:r>
              <a:rPr lang="cs-CZ" sz="1100" dirty="0" smtClean="0"/>
              <a:t>– pro příjemce musí být informace nové a zároveň musí vše předchozí shrnout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věrohodnost </a:t>
            </a:r>
            <a:r>
              <a:rPr lang="cs-CZ" sz="1100" dirty="0" smtClean="0"/>
              <a:t>- musí být neotřesitelná</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přesvědčení a motivace poselství </a:t>
            </a:r>
            <a:r>
              <a:rPr lang="cs-CZ" sz="1100" dirty="0" smtClean="0"/>
              <a:t>– vytváří zájem a ovlivňuje chování příjemců. Pro jeho dosažení je možné zdůraznit – přínos a zajímavost pro klienty, okamžitý a budoucí prospěch, provizi, získání nových informací</a:t>
            </a:r>
          </a:p>
          <a:p>
            <a:pPr marL="182563" lvl="1" indent="-182563" algn="just" eaLnBrk="1" hangingPunct="1">
              <a:lnSpc>
                <a:spcPct val="80000"/>
              </a:lnSpc>
              <a:buFont typeface="Wingdings" pitchFamily="2" charset="2"/>
              <a:buChar char="Ø"/>
              <a:defRPr/>
            </a:pPr>
            <a:r>
              <a:rPr lang="cs-CZ" sz="1100" dirty="0" smtClean="0"/>
              <a:t>cíle s předem stanoveným časovým rozvrhem a kontrolou</a:t>
            </a:r>
            <a:endParaRPr lang="cs-CZ" sz="1100" b="1" dirty="0" smtClean="0"/>
          </a:p>
          <a:p>
            <a:pPr marL="182563" lvl="1" indent="-182563" algn="just" eaLnBrk="1" hangingPunct="1">
              <a:lnSpc>
                <a:spcPct val="80000"/>
              </a:lnSpc>
              <a:buFont typeface="Wingdings" pitchFamily="2" charset="2"/>
              <a:buChar char="Ø"/>
              <a:defRPr/>
            </a:pPr>
            <a:r>
              <a:rPr lang="cs-CZ" sz="1100" b="1" dirty="0" smtClean="0"/>
              <a:t>správné načasování </a:t>
            </a:r>
            <a:r>
              <a:rPr lang="cs-CZ" sz="1100" dirty="0" smtClean="0"/>
              <a:t>– vnitřní komunikace musí vždy být v předstihu před vnější komunikaci. Pokud nemáme jistotu, že není dokončena vnitřní komunikace, nemůžeme zahájit vnější komunikaci</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použité prostředky</a:t>
            </a:r>
            <a:r>
              <a:rPr lang="cs-CZ" sz="1100" dirty="0" smtClean="0"/>
              <a:t>. Nejdůležitější jsou dobře připravené osobní kontakty nebo písemné informace. Významnou roli hrají i společenská setkání při vhodných příležitostech (výročí firmy, pobočky, vánoce, pořádání sportovních setkání) při nichž se pracovníci firmy mohou nejen seznámit a ztotožnit s firmou, ale vedení má možnost získat od nich informace.</a:t>
            </a:r>
          </a:p>
          <a:p>
            <a:pPr algn="just" eaLnBrk="1" hangingPunct="1">
              <a:lnSpc>
                <a:spcPct val="80000"/>
              </a:lnSpc>
              <a:defRPr/>
            </a:pPr>
            <a:endParaRPr lang="de-DE" sz="1100" dirty="0" smtClean="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A2989D8-DD6E-4433-953A-091E45215C98}" type="slidenum">
              <a:rPr lang="cs-CZ"/>
              <a:pPr>
                <a:defRPr/>
              </a:pPr>
              <a:t>132</a:t>
            </a:fld>
            <a:endParaRPr lang="cs-CZ"/>
          </a:p>
        </p:txBody>
      </p:sp>
      <p:sp>
        <p:nvSpPr>
          <p:cNvPr id="37990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990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9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Úvod do Risk managementu</a:t>
            </a:r>
            <a:r>
              <a:rPr lang="cs-CZ" sz="3600" smtClean="0">
                <a:solidFill>
                  <a:srgbClr val="7D1E1E"/>
                </a:solidFill>
              </a:rPr>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AFDEB7-59B3-45CB-A23F-51FB73781763}" type="slidenum">
              <a:rPr lang="cs-CZ"/>
              <a:pPr>
                <a:defRPr/>
              </a:pPr>
              <a:t>133</a:t>
            </a:fld>
            <a:endParaRPr lang="cs-CZ"/>
          </a:p>
        </p:txBody>
      </p:sp>
      <p:sp>
        <p:nvSpPr>
          <p:cNvPr id="4096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 a banka</a:t>
            </a:r>
            <a:endParaRPr lang="de-DE" dirty="0"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r>
              <a:rPr lang="cs-CZ" sz="2400" b="1" dirty="0" smtClean="0">
                <a:solidFill>
                  <a:schemeClr val="accent2"/>
                </a:solidFill>
                <a:effectLst>
                  <a:outerShdw blurRad="38100" dist="38100" dir="2700000" algn="tl">
                    <a:srgbClr val="000000">
                      <a:alpha val="43137"/>
                    </a:srgbClr>
                  </a:outerShdw>
                </a:effectLst>
              </a:rPr>
              <a:t>Rizika se není nutno obávat – riziko je nutno mít pod kontrolou</a:t>
            </a:r>
            <a:r>
              <a:rPr lang="cs-CZ" sz="1400" dirty="0" smtClean="0"/>
              <a:t>	</a:t>
            </a:r>
          </a:p>
          <a:p>
            <a:pPr algn="just" eaLnBrk="1" hangingPunct="1">
              <a:lnSpc>
                <a:spcPct val="80000"/>
              </a:lnSpc>
              <a:buFont typeface="Wingdings" pitchFamily="2" charset="2"/>
              <a:buNone/>
              <a:defRPr/>
            </a:pPr>
            <a:endParaRPr lang="cs-CZ" sz="1400" dirty="0" smtClean="0"/>
          </a:p>
          <a:p>
            <a:pPr marL="0" indent="0">
              <a:buFont typeface="Wingdings" pitchFamily="2" charset="2"/>
              <a:buNone/>
              <a:defRPr/>
            </a:pPr>
            <a:r>
              <a:rPr lang="cs-CZ" sz="1400" dirty="0"/>
              <a:t>Bankovní podnikání bylo, je a zůstane pevnou součástí celkového podnikatelského prostředí. Tento druh podnikatelské činnosti významným způsobem ovlivňuje alokaci kapitálu. </a:t>
            </a:r>
            <a:endParaRPr lang="cs-CZ" sz="1400" dirty="0" smtClean="0"/>
          </a:p>
          <a:p>
            <a:pPr marL="0" indent="0">
              <a:buFont typeface="Wingdings" pitchFamily="2" charset="2"/>
              <a:buNone/>
              <a:defRPr/>
            </a:pPr>
            <a:r>
              <a:rPr lang="cs-CZ" sz="1400" dirty="0" smtClean="0"/>
              <a:t>Bankovní </a:t>
            </a:r>
            <a:r>
              <a:rPr lang="cs-CZ" sz="1400" dirty="0"/>
              <a:t>podnikání je ve srovnání s ostatními podnikatelskými činnostmi charakteristické, že základem tohoto podnikání je hospodaření s majetkem, který není ve vlastnictví banky. </a:t>
            </a:r>
            <a:endParaRPr lang="cs-CZ" sz="1400" dirty="0" smtClean="0"/>
          </a:p>
          <a:p>
            <a:pPr marL="0" indent="0">
              <a:buFont typeface="Wingdings" pitchFamily="2" charset="2"/>
              <a:buNone/>
              <a:defRPr/>
            </a:pPr>
            <a:r>
              <a:rPr lang="cs-CZ" sz="1400" dirty="0" smtClean="0"/>
              <a:t>Bankovní </a:t>
            </a:r>
            <a:r>
              <a:rPr lang="cs-CZ" sz="1400" dirty="0"/>
              <a:t>podnikání je významným způsobem schopno ovlivnit jak podnikatelskou, tak i nepodnikatelskou sféru. </a:t>
            </a:r>
            <a:endParaRPr lang="cs-CZ" sz="1400" dirty="0" smtClean="0"/>
          </a:p>
          <a:p>
            <a:pPr marL="0" indent="0">
              <a:buFont typeface="Wingdings" pitchFamily="2" charset="2"/>
              <a:buNone/>
              <a:defRPr/>
            </a:pPr>
            <a:r>
              <a:rPr lang="cs-CZ" sz="1400" dirty="0" smtClean="0"/>
              <a:t>Základní </a:t>
            </a:r>
            <a:r>
              <a:rPr lang="cs-CZ" sz="1400" dirty="0"/>
              <a:t>podnikatelskou činností bank je přijímání vkladů a poskytování úvěrů. </a:t>
            </a:r>
            <a:endParaRPr lang="cs-CZ" sz="1400" dirty="0" smtClean="0"/>
          </a:p>
          <a:p>
            <a:pPr marL="0" indent="0">
              <a:buFont typeface="Wingdings" pitchFamily="2" charset="2"/>
              <a:buNone/>
              <a:defRPr/>
            </a:pPr>
            <a:r>
              <a:rPr lang="cs-CZ" sz="1400" dirty="0" smtClean="0"/>
              <a:t>Původně </a:t>
            </a:r>
            <a:r>
              <a:rPr lang="cs-CZ" sz="1400" dirty="0"/>
              <a:t>zisky bank byly tvořeny zejména těmito operacemi. V současné době však jsou zdroje bankovního zisku mnohem širší. </a:t>
            </a:r>
            <a:endParaRPr lang="cs-CZ" sz="1400" dirty="0" smtClean="0"/>
          </a:p>
          <a:p>
            <a:pPr marL="0" indent="0">
              <a:buFont typeface="Wingdings" pitchFamily="2" charset="2"/>
              <a:buNone/>
              <a:defRPr/>
            </a:pPr>
            <a:r>
              <a:rPr lang="cs-CZ" sz="1400" dirty="0" smtClean="0"/>
              <a:t>Hlavním </a:t>
            </a:r>
            <a:r>
              <a:rPr lang="cs-CZ" sz="1400" dirty="0"/>
              <a:t>zdrojem jsou v současné době zejména poplatky za bankovní operace. </a:t>
            </a:r>
            <a:endParaRPr lang="cs-CZ" sz="1400" dirty="0" smtClean="0"/>
          </a:p>
          <a:p>
            <a:pPr marL="0" indent="0">
              <a:buFont typeface="Wingdings" pitchFamily="2" charset="2"/>
              <a:buNone/>
              <a:defRPr/>
            </a:pPr>
            <a:r>
              <a:rPr lang="cs-CZ" sz="1400" dirty="0" smtClean="0"/>
              <a:t>Je </a:t>
            </a:r>
            <a:r>
              <a:rPr lang="cs-CZ" sz="1400" dirty="0"/>
              <a:t>velkou výhodou bank, že současný platební styk v rozvinuté tržní ekonomice je většinou bezhotovostní, tj. prováděn prostřednictvím zpoplatněných bankovních operací. </a:t>
            </a:r>
            <a:endParaRPr lang="cs-CZ" sz="1400" b="1" dirty="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98A17E-6030-4967-B301-F6FF52FCFD1D}" type="slidenum">
              <a:rPr lang="cs-CZ"/>
              <a:pPr>
                <a:defRPr/>
              </a:pPr>
              <a:t>134</a:t>
            </a:fld>
            <a:endParaRPr lang="cs-CZ"/>
          </a:p>
        </p:txBody>
      </p:sp>
      <p:sp>
        <p:nvSpPr>
          <p:cNvPr id="4096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úvěrového rizika</a:t>
            </a:r>
            <a:r>
              <a:rPr lang="cs-CZ" smtClean="0"/>
              <a:t> </a:t>
            </a:r>
            <a:endParaRPr lang="de-DE"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p>
          <a:p>
            <a:pPr marL="0" indent="0" algn="just" eaLnBrk="1" hangingPunct="1">
              <a:lnSpc>
                <a:spcPct val="80000"/>
              </a:lnSpc>
              <a:buFont typeface="Wingdings" pitchFamily="2" charset="2"/>
              <a:buNone/>
              <a:defRPr/>
            </a:pPr>
            <a:r>
              <a:rPr lang="cs-CZ" sz="1400" dirty="0" smtClean="0"/>
              <a:t>Pokud chce banka úspěšně zvládnout úvěrové riziko, musí akceptovat základní integrální součásti systému jeho řízení</a:t>
            </a:r>
          </a:p>
          <a:p>
            <a:pPr marL="182563" lvl="1" indent="-182563" algn="just" eaLnBrk="1" hangingPunct="1">
              <a:lnSpc>
                <a:spcPct val="80000"/>
              </a:lnSpc>
              <a:buFont typeface="Wingdings" pitchFamily="2" charset="2"/>
              <a:buChar char="Ø"/>
              <a:defRPr/>
            </a:pPr>
            <a:r>
              <a:rPr lang="cs-CZ" sz="1300" dirty="0" smtClean="0"/>
              <a:t>identifikaci úvěrového rizika</a:t>
            </a:r>
          </a:p>
          <a:p>
            <a:pPr marL="182563" lvl="1" indent="-182563" algn="just" eaLnBrk="1" hangingPunct="1">
              <a:lnSpc>
                <a:spcPct val="80000"/>
              </a:lnSpc>
              <a:buFont typeface="Wingdings" pitchFamily="2" charset="2"/>
              <a:buChar char="Ø"/>
              <a:defRPr/>
            </a:pPr>
            <a:r>
              <a:rPr lang="cs-CZ" sz="1300" dirty="0" smtClean="0"/>
              <a:t>měření úvěrového rizika</a:t>
            </a:r>
          </a:p>
          <a:p>
            <a:pPr marL="182563" lvl="1" indent="-182563" algn="just" eaLnBrk="1" hangingPunct="1">
              <a:lnSpc>
                <a:spcPct val="80000"/>
              </a:lnSpc>
              <a:buFont typeface="Wingdings" pitchFamily="2" charset="2"/>
              <a:buChar char="Ø"/>
              <a:defRPr/>
            </a:pPr>
            <a:r>
              <a:rPr lang="cs-CZ" sz="1300" dirty="0" smtClean="0"/>
              <a:t>zajištění úvěrového rizika</a:t>
            </a:r>
          </a:p>
          <a:p>
            <a:pPr marL="182563" lvl="1" indent="-182563" algn="just" eaLnBrk="1" hangingPunct="1">
              <a:lnSpc>
                <a:spcPct val="80000"/>
              </a:lnSpc>
              <a:buFont typeface="Wingdings" pitchFamily="2" charset="2"/>
              <a:buChar char="Ø"/>
              <a:defRPr/>
            </a:pPr>
            <a:r>
              <a:rPr lang="cs-CZ" sz="1300" dirty="0" smtClean="0"/>
              <a:t>sledování úvěrového rizika.</a:t>
            </a:r>
          </a:p>
          <a:p>
            <a:pPr algn="just" eaLnBrk="1" hangingPunct="1">
              <a:lnSpc>
                <a:spcPct val="80000"/>
              </a:lnSpc>
              <a:buFont typeface="Wingdings" pitchFamily="2" charset="2"/>
              <a:buNone/>
              <a:defRPr/>
            </a:pPr>
            <a:r>
              <a:rPr lang="cs-CZ" sz="1400" b="1" dirty="0" smtClean="0"/>
              <a:t>Stanovení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řízení úvěrového rizika na jednotlivých úrovních je založeno na stanovení úvěrových limitů, které jsou současně využívány jako jeden z nástrojů řízení úvěrového rizika a ve své podstatě vyjadřují míru rizika, kterou je banka schopna akceptovat</a:t>
            </a:r>
          </a:p>
          <a:p>
            <a:pPr marL="182563" lvl="1" indent="-182563" algn="just" eaLnBrk="1" hangingPunct="1">
              <a:lnSpc>
                <a:spcPct val="80000"/>
              </a:lnSpc>
              <a:buFont typeface="Wingdings" pitchFamily="2" charset="2"/>
              <a:buChar char="Ø"/>
              <a:defRPr/>
            </a:pPr>
            <a:r>
              <a:rPr lang="cs-CZ" sz="1300" dirty="0" smtClean="0"/>
              <a:t>některé limity mají charakter externích závazných předpisů a jejich dodržování je kontrolováno ze strany orgánů bankovní regulace, jiné limity si banka může stanovit jako interní.</a:t>
            </a:r>
            <a:endParaRPr lang="cs-CZ" sz="1300" b="1" dirty="0" smtClean="0"/>
          </a:p>
          <a:p>
            <a:pPr algn="just" eaLnBrk="1" hangingPunct="1">
              <a:lnSpc>
                <a:spcPct val="80000"/>
              </a:lnSpc>
              <a:buFont typeface="Wingdings" pitchFamily="2" charset="2"/>
              <a:buNone/>
              <a:defRPr/>
            </a:pPr>
            <a:r>
              <a:rPr lang="cs-CZ" sz="1400" b="1" dirty="0" smtClean="0"/>
              <a:t>Typy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limity pro jednotlivé klienty a skupiny klientů - stanovené na základě politiky diverzifikace rizika a úvěrové angažovanosti</a:t>
            </a:r>
          </a:p>
          <a:p>
            <a:pPr marL="182563" lvl="1" indent="-182563" algn="just" eaLnBrk="1" hangingPunct="1">
              <a:lnSpc>
                <a:spcPct val="80000"/>
              </a:lnSpc>
              <a:buFont typeface="Wingdings" pitchFamily="2" charset="2"/>
              <a:buChar char="Ø"/>
              <a:defRPr/>
            </a:pPr>
            <a:r>
              <a:rPr lang="cs-CZ" sz="1300" dirty="0" smtClean="0"/>
              <a:t>limity pro odvětví - stanovené na základě ratingu odvětví</a:t>
            </a:r>
          </a:p>
          <a:p>
            <a:pPr marL="182563" lvl="1" indent="-182563" algn="just" eaLnBrk="1" hangingPunct="1">
              <a:lnSpc>
                <a:spcPct val="80000"/>
              </a:lnSpc>
              <a:buFont typeface="Wingdings" pitchFamily="2" charset="2"/>
              <a:buChar char="Ø"/>
              <a:defRPr/>
            </a:pPr>
            <a:r>
              <a:rPr lang="cs-CZ" sz="1300" dirty="0" smtClean="0"/>
              <a:t>limity pro země - stanovené na základě ratingu zemí</a:t>
            </a:r>
          </a:p>
          <a:p>
            <a:pPr marL="182563" lvl="1" indent="-182563" algn="just" eaLnBrk="1" hangingPunct="1">
              <a:lnSpc>
                <a:spcPct val="80000"/>
              </a:lnSpc>
              <a:buFont typeface="Wingdings" pitchFamily="2" charset="2"/>
              <a:buChar char="Ø"/>
              <a:defRPr/>
            </a:pPr>
            <a:r>
              <a:rPr lang="cs-CZ" sz="1300" dirty="0" smtClean="0"/>
              <a:t>limity kapitálové - ve vztahu k výši vlastního kapitálu banky.</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F2F9624-D97B-419D-B00B-3D10F384647B}" type="slidenum">
              <a:rPr lang="cs-CZ"/>
              <a:pPr>
                <a:defRPr/>
              </a:pPr>
              <a:t>135</a:t>
            </a:fld>
            <a:endParaRPr lang="cs-CZ"/>
          </a:p>
        </p:txBody>
      </p:sp>
      <p:sp>
        <p:nvSpPr>
          <p:cNvPr id="544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úvěrový proces</a:t>
            </a:r>
            <a:r>
              <a:rPr lang="cs-CZ" smtClean="0"/>
              <a:t> </a:t>
            </a:r>
            <a:endParaRPr lang="de-DE" smtClean="0"/>
          </a:p>
        </p:txBody>
      </p:sp>
      <p:sp>
        <p:nvSpPr>
          <p:cNvPr id="13926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Úvěrový proces</a:t>
            </a:r>
          </a:p>
          <a:p>
            <a:pPr marL="265113" lvl="1" indent="-265113" algn="just" eaLnBrk="1" hangingPunct="1">
              <a:lnSpc>
                <a:spcPct val="80000"/>
              </a:lnSpc>
              <a:buFont typeface="Wingdings" pitchFamily="2" charset="2"/>
              <a:buChar char="Ø"/>
              <a:defRPr/>
            </a:pPr>
            <a:r>
              <a:rPr lang="cs-CZ" sz="1500" dirty="0" smtClean="0"/>
              <a:t>uzavírání smluvního vztahu, obsahu smlouvy, podpisování smluvních dokumentů oprávněnými osobami a všem dalším právním dokumentům, které jsou neodmyslitelnou součástí smlouvy o úvěru (dohoda o inkasu z účtu klienta, záložní smlouvy, kupní smlouvy, ručitelské listiny apod.)</a:t>
            </a:r>
          </a:p>
          <a:p>
            <a:pPr marL="265113" lvl="1" indent="-265113" algn="just" eaLnBrk="1" hangingPunct="1">
              <a:lnSpc>
                <a:spcPct val="80000"/>
              </a:lnSpc>
              <a:buFont typeface="Wingdings" pitchFamily="2" charset="2"/>
              <a:buChar char="Ø"/>
              <a:defRPr/>
            </a:pPr>
            <a:r>
              <a:rPr lang="cs-CZ" sz="1500" dirty="0" smtClean="0"/>
              <a:t>zadání údajů o úvěru do bankovního informačního systému</a:t>
            </a:r>
          </a:p>
          <a:p>
            <a:pPr marL="265113" lvl="1" indent="-265113" algn="just" eaLnBrk="1" hangingPunct="1">
              <a:lnSpc>
                <a:spcPct val="80000"/>
              </a:lnSpc>
              <a:buFont typeface="Wingdings" pitchFamily="2" charset="2"/>
              <a:buChar char="Ø"/>
              <a:defRPr/>
            </a:pPr>
            <a:r>
              <a:rPr lang="cs-CZ" sz="1500" dirty="0" smtClean="0"/>
              <a:t>proces čerpání úvěru, tj. sledování časového hlediska a hlediska účelovosti čerpání úvěru podle podmínek smlouvy.</a:t>
            </a:r>
          </a:p>
          <a:p>
            <a:pPr marL="0" indent="0" algn="just" eaLnBrk="1" hangingPunct="1">
              <a:lnSpc>
                <a:spcPct val="80000"/>
              </a:lnSpc>
              <a:buFont typeface="Wingdings" pitchFamily="2" charset="2"/>
              <a:buNone/>
              <a:defRPr/>
            </a:pPr>
            <a:r>
              <a:rPr lang="cs-CZ" sz="1600" dirty="0" smtClean="0"/>
              <a:t>Stejně významným opatřením ke snížení úvěrového rizika je důsledné monitorování bankou poskytnutého úvěru.</a:t>
            </a:r>
          </a:p>
          <a:p>
            <a:pPr algn="just" eaLnBrk="1" hangingPunct="1">
              <a:lnSpc>
                <a:spcPct val="80000"/>
              </a:lnSpc>
              <a:buFont typeface="Wingdings" pitchFamily="2" charset="2"/>
              <a:buNone/>
              <a:defRPr/>
            </a:pPr>
            <a:r>
              <a:rPr lang="cs-CZ" sz="1600" dirty="0" smtClean="0"/>
              <a:t>Úlohou banky je zejména:</a:t>
            </a:r>
          </a:p>
          <a:p>
            <a:pPr marL="265113" lvl="1" indent="-265113" algn="just" eaLnBrk="1" hangingPunct="1">
              <a:lnSpc>
                <a:spcPct val="80000"/>
              </a:lnSpc>
              <a:buFont typeface="Wingdings" pitchFamily="2" charset="2"/>
              <a:buChar char="Ø"/>
              <a:defRPr/>
            </a:pPr>
            <a:r>
              <a:rPr lang="cs-CZ" sz="1500" dirty="0" smtClean="0"/>
              <a:t>sledovat platební disciplínu úvěrového dlužníka</a:t>
            </a:r>
          </a:p>
          <a:p>
            <a:pPr marL="265113" lvl="1" indent="-265113" algn="just" eaLnBrk="1" hangingPunct="1">
              <a:lnSpc>
                <a:spcPct val="80000"/>
              </a:lnSpc>
              <a:buFont typeface="Wingdings" pitchFamily="2" charset="2"/>
              <a:buChar char="Ø"/>
              <a:defRPr/>
            </a:pPr>
            <a:r>
              <a:rPr lang="cs-CZ" sz="1500" dirty="0" smtClean="0"/>
              <a:t>sledovat podmínky plnění úvěrové smlouvy, zejména předkládání finančních výkazů a dalších informací o aktuálním ekonomickém stavu dlužníka</a:t>
            </a:r>
          </a:p>
          <a:p>
            <a:pPr marL="265113" lvl="1" indent="-265113" algn="just" eaLnBrk="1" hangingPunct="1">
              <a:lnSpc>
                <a:spcPct val="80000"/>
              </a:lnSpc>
              <a:buFont typeface="Wingdings" pitchFamily="2" charset="2"/>
              <a:buChar char="Ø"/>
              <a:defRPr/>
            </a:pPr>
            <a:r>
              <a:rPr lang="cs-CZ" sz="1500" dirty="0" smtClean="0"/>
              <a:t>provádět finanční a nefinanční analýzy v oblasti podnikatelských aktivit dlužníka</a:t>
            </a:r>
          </a:p>
          <a:p>
            <a:pPr marL="265113" lvl="1" indent="-265113" algn="just" eaLnBrk="1" hangingPunct="1">
              <a:lnSpc>
                <a:spcPct val="80000"/>
              </a:lnSpc>
              <a:buFont typeface="Wingdings" pitchFamily="2" charset="2"/>
              <a:buChar char="Ø"/>
              <a:defRPr/>
            </a:pPr>
            <a:r>
              <a:rPr lang="cs-CZ" sz="1500" dirty="0" smtClean="0"/>
              <a:t>kontrolovat změny předpokladů, za kterých byl úvěrový vztah uzavřen</a:t>
            </a:r>
          </a:p>
          <a:p>
            <a:pPr marL="265113" lvl="1" indent="-265113" algn="just" eaLnBrk="1" hangingPunct="1">
              <a:lnSpc>
                <a:spcPct val="80000"/>
              </a:lnSpc>
              <a:buFont typeface="Wingdings" pitchFamily="2" charset="2"/>
              <a:buChar char="Ø"/>
              <a:defRPr/>
            </a:pPr>
            <a:r>
              <a:rPr lang="cs-CZ" sz="1500" dirty="0" smtClean="0"/>
              <a:t>kontrolovat aktuální a reálnou hodnotu záruk, sledovat jejich aktuální likviditu.</a:t>
            </a:r>
            <a:endParaRPr lang="cs-CZ" sz="2200" dirty="0" smtClean="0"/>
          </a:p>
          <a:p>
            <a:pPr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1AF1551-A0CC-4D09-8789-EEA0BEA24B19}" type="slidenum">
              <a:rPr lang="cs-CZ"/>
              <a:pPr>
                <a:defRPr/>
              </a:pPr>
              <a:t>136</a:t>
            </a:fld>
            <a:endParaRPr lang="cs-CZ"/>
          </a:p>
        </p:txBody>
      </p:sp>
      <p:sp>
        <p:nvSpPr>
          <p:cNvPr id="5457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Příčiny problémových úvěrů</a:t>
            </a:r>
            <a:endParaRPr lang="de-DE" b="1" smtClean="0">
              <a:effectLst>
                <a:outerShdw blurRad="38100" dist="38100" dir="2700000" algn="tl">
                  <a:srgbClr val="000000"/>
                </a:outerShdw>
              </a:effectLst>
            </a:endParaRPr>
          </a:p>
        </p:txBody>
      </p:sp>
      <p:sp>
        <p:nvSpPr>
          <p:cNvPr id="143365" name="Rectangle 3"/>
          <p:cNvSpPr>
            <a:spLocks noGrp="1" noChangeArrowheads="1"/>
          </p:cNvSpPr>
          <p:nvPr>
            <p:ph type="body" idx="1"/>
          </p:nvPr>
        </p:nvSpPr>
        <p:spPr/>
        <p:txBody>
          <a:bodyPr/>
          <a:lstStyle/>
          <a:p>
            <a:pPr algn="just" eaLnBrk="1" hangingPunct="1">
              <a:buFont typeface="Wingdings" pitchFamily="2" charset="2"/>
              <a:buNone/>
            </a:pPr>
            <a:endParaRPr lang="cs-CZ" altLang="cs-CZ" smtClean="0"/>
          </a:p>
          <a:p>
            <a:pPr algn="just" eaLnBrk="1" hangingPunct="1">
              <a:buFont typeface="Wingdings" pitchFamily="2" charset="2"/>
              <a:buChar char="Ø"/>
            </a:pPr>
            <a:r>
              <a:rPr lang="cs-CZ" altLang="cs-CZ" sz="2000" smtClean="0"/>
              <a:t>na straně klienta - většina problémů zde vzniká z důvodu špatného řízení, které se promítá do jeho ekonomiky, příliš nákladného provozu, neuspokojivých finančních výsledků a v konečném důsledku neschopnosti splácet úvěr</a:t>
            </a:r>
          </a:p>
          <a:p>
            <a:pPr algn="just" eaLnBrk="1" hangingPunct="1">
              <a:buFont typeface="Wingdings" pitchFamily="2" charset="2"/>
              <a:buChar char="Ø"/>
            </a:pPr>
            <a:r>
              <a:rPr lang="cs-CZ" altLang="cs-CZ" sz="2000" smtClean="0"/>
              <a:t>na straně banky - většina problémů zde vzniká z důvodu špatného řízení banky a problémů v práci úvěrových pracovníků.</a:t>
            </a:r>
            <a:endParaRPr lang="de-DE" altLang="cs-CZ" sz="2000" smtClean="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3E96C38-A99C-4350-B229-D231B7B3ED6F}" type="slidenum">
              <a:rPr lang="cs-CZ"/>
              <a:pPr>
                <a:defRPr/>
              </a:pPr>
              <a:t>137</a:t>
            </a:fld>
            <a:endParaRPr lang="cs-CZ"/>
          </a:p>
        </p:txBody>
      </p:sp>
      <p:sp>
        <p:nvSpPr>
          <p:cNvPr id="546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základní příčinou rizikových úvěrů   </a:t>
            </a:r>
            <a:endParaRPr lang="de-DE" b="1" dirty="0" smtClean="0">
              <a:effectLst>
                <a:outerShdw blurRad="38100" dist="38100" dir="2700000" algn="tl">
                  <a:srgbClr val="000000"/>
                </a:outerShdw>
              </a:effectLst>
            </a:endParaRPr>
          </a:p>
        </p:txBody>
      </p:sp>
      <p:sp>
        <p:nvSpPr>
          <p:cNvPr id="14438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banka není technicky ani personálně připravena na poskytování určitého druhu úvěrů, určité skupině klientů, případně úvěrů poskytovaných do určitého odvětví</a:t>
            </a:r>
          </a:p>
          <a:p>
            <a:pPr marL="265113" lvl="1" indent="-265113" algn="just" eaLnBrk="1" hangingPunct="1">
              <a:lnSpc>
                <a:spcPct val="80000"/>
              </a:lnSpc>
              <a:buFont typeface="Wingdings" pitchFamily="2" charset="2"/>
              <a:buChar char="Ø"/>
            </a:pPr>
            <a:r>
              <a:rPr lang="cs-CZ" altLang="cs-CZ" sz="1900" smtClean="0"/>
              <a:t>příliš vysoká koncentrace úvěrů do určitého odvětví, příp. určité skupině klientů</a:t>
            </a:r>
          </a:p>
          <a:p>
            <a:pPr marL="265113" lvl="1" indent="-265113" algn="just" eaLnBrk="1" hangingPunct="1">
              <a:lnSpc>
                <a:spcPct val="80000"/>
              </a:lnSpc>
              <a:buFont typeface="Wingdings" pitchFamily="2" charset="2"/>
              <a:buChar char="Ø"/>
            </a:pPr>
            <a:r>
              <a:rPr lang="cs-CZ" altLang="cs-CZ" sz="1900" smtClean="0"/>
              <a:t>nesprávně nebo nedostatečně zaškolený bankovní personál, nízká odborná úroveň, nedostatečná metodická příprava pracovníků</a:t>
            </a:r>
          </a:p>
          <a:p>
            <a:pPr marL="265113" lvl="1" indent="-265113" algn="just" eaLnBrk="1" hangingPunct="1">
              <a:lnSpc>
                <a:spcPct val="80000"/>
              </a:lnSpc>
              <a:buFont typeface="Wingdings" pitchFamily="2" charset="2"/>
              <a:buChar char="Ø"/>
            </a:pPr>
            <a:r>
              <a:rPr lang="cs-CZ" altLang="cs-CZ" sz="1900" smtClean="0"/>
              <a:t>neúčinné a nevhodně definované zásady úvěrování</a:t>
            </a:r>
          </a:p>
          <a:p>
            <a:pPr marL="265113" lvl="1" indent="-265113" algn="just" eaLnBrk="1" hangingPunct="1">
              <a:lnSpc>
                <a:spcPct val="80000"/>
              </a:lnSpc>
              <a:buFont typeface="Wingdings" pitchFamily="2" charset="2"/>
              <a:buChar char="Ø"/>
            </a:pPr>
            <a:r>
              <a:rPr lang="cs-CZ" altLang="cs-CZ" sz="1900" smtClean="0"/>
              <a:t>nedostatečný systém hodnocení kvality úvěrového portfolia</a:t>
            </a:r>
          </a:p>
          <a:p>
            <a:pPr marL="265113" lvl="1" indent="-265113" algn="just" eaLnBrk="1" hangingPunct="1">
              <a:lnSpc>
                <a:spcPct val="80000"/>
              </a:lnSpc>
              <a:buFont typeface="Wingdings" pitchFamily="2" charset="2"/>
              <a:buChar char="Ø"/>
            </a:pPr>
            <a:r>
              <a:rPr lang="cs-CZ" altLang="cs-CZ" sz="1900" smtClean="0"/>
              <a:t>podceňování úlohy monitorování úvěrů, zpracování smluvní dokumentů a kontroly prostředků zabezpečujících poskytnutý úvěr</a:t>
            </a:r>
          </a:p>
          <a:p>
            <a:pPr marL="265113" lvl="1" indent="-265113" algn="just" eaLnBrk="1" hangingPunct="1">
              <a:lnSpc>
                <a:spcPct val="80000"/>
              </a:lnSpc>
              <a:buFont typeface="Wingdings" pitchFamily="2" charset="2"/>
              <a:buChar char="Ø"/>
            </a:pPr>
            <a:r>
              <a:rPr lang="cs-CZ" altLang="cs-CZ" sz="1900" smtClean="0"/>
              <a:t>novelizace zásad a technik úvěrování se značným časovým zpožděním, využívání zastaralých poznatků apod.</a:t>
            </a:r>
            <a:endParaRPr lang="de-DE" altLang="cs-CZ" sz="1900" smtClean="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2F6B9B-9F49-43F7-A9B5-1BD3DCD9EAC3}" type="slidenum">
              <a:rPr lang="cs-CZ"/>
              <a:pPr>
                <a:defRPr/>
              </a:pPr>
              <a:t>138</a:t>
            </a:fld>
            <a:endParaRPr lang="cs-CZ"/>
          </a:p>
        </p:txBody>
      </p:sp>
      <p:sp>
        <p:nvSpPr>
          <p:cNvPr id="5478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ovlivňuje kvalitu aktiv činnost banky</a:t>
            </a:r>
            <a:endParaRPr lang="de-DE" b="1" smtClean="0">
              <a:effectLst>
                <a:outerShdw blurRad="38100" dist="38100" dir="2700000" algn="tl">
                  <a:srgbClr val="000000"/>
                </a:outerShdw>
              </a:effectLst>
            </a:endParaRPr>
          </a:p>
        </p:txBody>
      </p:sp>
      <p:sp>
        <p:nvSpPr>
          <p:cNvPr id="14541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smtClean="0"/>
              <a:t>poskytování úvěrů začínajícím podnikatelským subjektům</a:t>
            </a:r>
          </a:p>
          <a:p>
            <a:pPr algn="just" eaLnBrk="1" hangingPunct="1">
              <a:lnSpc>
                <a:spcPct val="90000"/>
              </a:lnSpc>
              <a:buFont typeface="Wingdings" pitchFamily="2" charset="2"/>
              <a:buChar char="Ø"/>
            </a:pPr>
            <a:r>
              <a:rPr lang="cs-CZ" altLang="cs-CZ" sz="2000" smtClean="0"/>
              <a:t>poskytování úvěrů vysoce zadluženým podnikatelským subjektům</a:t>
            </a:r>
          </a:p>
          <a:p>
            <a:pPr algn="just" eaLnBrk="1" hangingPunct="1">
              <a:lnSpc>
                <a:spcPct val="90000"/>
              </a:lnSpc>
              <a:buFont typeface="Wingdings" pitchFamily="2" charset="2"/>
              <a:buChar char="Ø"/>
            </a:pPr>
            <a:r>
              <a:rPr lang="cs-CZ" altLang="cs-CZ" sz="2000" smtClean="0"/>
              <a:t>poskytování úvěrů podnikatelským subjektům, které ztrácejí podíl na trhu a konkurenční schopnost</a:t>
            </a:r>
          </a:p>
          <a:p>
            <a:pPr algn="just" eaLnBrk="1" hangingPunct="1">
              <a:lnSpc>
                <a:spcPct val="90000"/>
              </a:lnSpc>
              <a:buFont typeface="Wingdings" pitchFamily="2" charset="2"/>
              <a:buChar char="Ø"/>
            </a:pPr>
            <a:r>
              <a:rPr lang="cs-CZ" altLang="cs-CZ" sz="2000" smtClean="0"/>
              <a:t>poskytování úvěrů bez přiměřené analýzy a kontroly schopnosti dlužníka úvěr splatit</a:t>
            </a:r>
          </a:p>
          <a:p>
            <a:pPr algn="just" eaLnBrk="1" hangingPunct="1">
              <a:lnSpc>
                <a:spcPct val="90000"/>
              </a:lnSpc>
              <a:buFont typeface="Wingdings" pitchFamily="2" charset="2"/>
              <a:buChar char="Ø"/>
            </a:pPr>
            <a:r>
              <a:rPr lang="cs-CZ" altLang="cs-CZ" sz="2000" smtClean="0"/>
              <a:t>poskytování úvěrů bez dostatečné podkladové dokumentace</a:t>
            </a:r>
          </a:p>
          <a:p>
            <a:pPr algn="just" eaLnBrk="1" hangingPunct="1">
              <a:lnSpc>
                <a:spcPct val="90000"/>
              </a:lnSpc>
              <a:buFont typeface="Wingdings" pitchFamily="2" charset="2"/>
              <a:buChar char="Ø"/>
            </a:pPr>
            <a:r>
              <a:rPr lang="cs-CZ" altLang="cs-CZ" sz="2000" smtClean="0"/>
              <a:t>poskytování úvěrů koncentrovaných v jednom odvětví nebo u jednoho klienta.</a:t>
            </a:r>
            <a:endParaRPr lang="de-DE" altLang="cs-CZ" sz="2000" smtClean="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B8CF45-2CD5-4F71-9348-B53C815E1BB2}" type="slidenum">
              <a:rPr lang="cs-CZ"/>
              <a:pPr>
                <a:defRPr/>
              </a:pPr>
              <a:t>139</a:t>
            </a:fld>
            <a:endParaRPr lang="cs-CZ"/>
          </a:p>
        </p:txBody>
      </p:sp>
      <p:sp>
        <p:nvSpPr>
          <p:cNvPr id="5488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zmírnit úvěrové riziko</a:t>
            </a:r>
            <a:endParaRPr lang="de-DE" b="1" smtClean="0">
              <a:effectLst>
                <a:outerShdw blurRad="38100" dist="38100" dir="2700000" algn="tl">
                  <a:srgbClr val="000000"/>
                </a:outerShdw>
              </a:effectLst>
            </a:endParaRPr>
          </a:p>
        </p:txBody>
      </p:sp>
      <p:sp>
        <p:nvSpPr>
          <p:cNvPr id="14643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žádný úrok není dost vysoký, aby kompenzoval případné ztráty z nesplacení úvěru</a:t>
            </a:r>
          </a:p>
          <a:p>
            <a:pPr algn="just" eaLnBrk="1" hangingPunct="1">
              <a:lnSpc>
                <a:spcPct val="80000"/>
              </a:lnSpc>
              <a:buFont typeface="Wingdings" pitchFamily="2" charset="2"/>
              <a:buChar char="Ø"/>
            </a:pPr>
            <a:r>
              <a:rPr lang="cs-CZ" altLang="cs-CZ" sz="1800" smtClean="0"/>
              <a:t>úvěrové riziko je spojené s každým úvěrem (kromě státních úvěrů)</a:t>
            </a:r>
          </a:p>
          <a:p>
            <a:pPr algn="just" eaLnBrk="1" hangingPunct="1">
              <a:lnSpc>
                <a:spcPct val="80000"/>
              </a:lnSpc>
              <a:buFont typeface="Wingdings" pitchFamily="2" charset="2"/>
              <a:buChar char="Ø"/>
            </a:pPr>
            <a:r>
              <a:rPr lang="cs-CZ" altLang="cs-CZ" sz="1800" smtClean="0"/>
              <a:t>při poskytování úvěru banka musí především posuzovat bonitu klienta - dlužníka, jeho schopnost splatit úvěr včas a v plné výši</a:t>
            </a:r>
          </a:p>
          <a:p>
            <a:pPr algn="just" eaLnBrk="1" hangingPunct="1">
              <a:lnSpc>
                <a:spcPct val="80000"/>
              </a:lnSpc>
              <a:buFont typeface="Wingdings" pitchFamily="2" charset="2"/>
              <a:buChar char="Ø"/>
            </a:pPr>
            <a:r>
              <a:rPr lang="cs-CZ" altLang="cs-CZ" sz="1800" smtClean="0"/>
              <a:t>čím delší je lhůta splatnosti a čím je objemově úvěr větší, tím větší význam má posuzování dlužníka</a:t>
            </a:r>
          </a:p>
          <a:p>
            <a:pPr algn="just" eaLnBrk="1" hangingPunct="1">
              <a:lnSpc>
                <a:spcPct val="80000"/>
              </a:lnSpc>
              <a:buFont typeface="Wingdings" pitchFamily="2" charset="2"/>
              <a:buChar char="Ø"/>
            </a:pPr>
            <a:r>
              <a:rPr lang="cs-CZ" altLang="cs-CZ" sz="1800" smtClean="0"/>
              <a:t>nezajištěné úvěry lze poskytnout zcela výjimečně a jenom těm klientům, u kterých neexistují žádné pochybnosti o jejich úvěrové schopnosti</a:t>
            </a:r>
          </a:p>
          <a:p>
            <a:pPr algn="just" eaLnBrk="1" hangingPunct="1">
              <a:lnSpc>
                <a:spcPct val="80000"/>
              </a:lnSpc>
              <a:buFont typeface="Wingdings" pitchFamily="2" charset="2"/>
              <a:buChar char="Ø"/>
            </a:pPr>
            <a:r>
              <a:rPr lang="cs-CZ" altLang="cs-CZ" sz="1800" smtClean="0"/>
              <a:t>hodnoty zajišťující úvěr musí banky “přeceňovat” v závislosti na inflaci a s tím souvisejících změnách tržních cen,</a:t>
            </a:r>
          </a:p>
          <a:p>
            <a:pPr algn="just" eaLnBrk="1" hangingPunct="1">
              <a:lnSpc>
                <a:spcPct val="80000"/>
              </a:lnSpc>
              <a:buFont typeface="Wingdings" pitchFamily="2" charset="2"/>
              <a:buChar char="Ø"/>
            </a:pPr>
            <a:r>
              <a:rPr lang="cs-CZ" altLang="cs-CZ" sz="1800" smtClean="0"/>
              <a:t>i zdánlivě 100% zajištěné úvěry zpravidla obsahují určité riziko nesplacení</a:t>
            </a:r>
          </a:p>
          <a:p>
            <a:pPr algn="just" eaLnBrk="1" hangingPunct="1">
              <a:lnSpc>
                <a:spcPct val="80000"/>
              </a:lnSpc>
              <a:buFont typeface="Wingdings" pitchFamily="2" charset="2"/>
              <a:buChar char="Ø"/>
            </a:pPr>
            <a:r>
              <a:rPr lang="cs-CZ" altLang="cs-CZ" sz="1800" smtClean="0"/>
              <a:t>v případě úvěrů poskytovaných do zahraničí je nezbytné posoudit riziko země dlužníka.</a:t>
            </a:r>
            <a:endParaRPr lang="de-DE" altLang="cs-CZ" sz="1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B2EFA3-BD9B-4F07-89B7-1A39099B1DD3}" type="slidenum">
              <a:rPr lang="cs-CZ"/>
              <a:pPr>
                <a:defRPr/>
              </a:pPr>
              <a:t>14</a:t>
            </a:fld>
            <a:endParaRPr lang="cs-CZ"/>
          </a:p>
        </p:txBody>
      </p:sp>
      <p:sp>
        <p:nvSpPr>
          <p:cNvPr id="42803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Rizika bankovního podnikání</a:t>
            </a:r>
            <a:r>
              <a:rPr lang="cs-CZ" dirty="0" smtClean="0"/>
              <a:t> </a:t>
            </a:r>
            <a:endParaRPr lang="de-DE" dirty="0" smtClean="0"/>
          </a:p>
        </p:txBody>
      </p:sp>
      <p:sp>
        <p:nvSpPr>
          <p:cNvPr id="2048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Činnost každé banky je spojena s určitými riziky. Část z nich vyplývá z ekonomického prostředí, ve kterém banky působí, druhá část je dána konkrétními specifiky činnosti příslušné banky. Banka vždy působí v konkrétním ekonomickém prostředí, které podléhá změnám, přičemž banka má malou nebo dokonce žádnou kontrolu nad jeho vývojem.</a:t>
            </a:r>
          </a:p>
          <a:p>
            <a:pPr marL="0" indent="0" algn="just" eaLnBrk="1" hangingPunct="1">
              <a:lnSpc>
                <a:spcPct val="80000"/>
              </a:lnSpc>
              <a:buFont typeface="Wingdings" pitchFamily="2" charset="2"/>
              <a:buNone/>
              <a:defRPr/>
            </a:pPr>
            <a:r>
              <a:rPr lang="cs-CZ" sz="1400" dirty="0" smtClean="0"/>
              <a:t>Ekonomická prostředí a rizika bankovního podnikání jsou:</a:t>
            </a:r>
          </a:p>
          <a:p>
            <a:pPr marL="265113" lvl="1" indent="-265113" algn="just" eaLnBrk="1" hangingPunct="1">
              <a:lnSpc>
                <a:spcPct val="80000"/>
              </a:lnSpc>
              <a:buFont typeface="Wingdings" pitchFamily="2" charset="2"/>
              <a:buChar char="Ø"/>
              <a:defRPr/>
            </a:pPr>
            <a:r>
              <a:rPr lang="cs-CZ" sz="1300" dirty="0" smtClean="0"/>
              <a:t>místní</a:t>
            </a:r>
          </a:p>
          <a:p>
            <a:pPr marL="265113" lvl="1" indent="-265113" algn="just" eaLnBrk="1" hangingPunct="1">
              <a:lnSpc>
                <a:spcPct val="80000"/>
              </a:lnSpc>
              <a:buFont typeface="Wingdings" pitchFamily="2" charset="2"/>
              <a:buChar char="Ø"/>
              <a:defRPr/>
            </a:pPr>
            <a:r>
              <a:rPr lang="cs-CZ" sz="1300" dirty="0" smtClean="0"/>
              <a:t>regionální</a:t>
            </a:r>
          </a:p>
          <a:p>
            <a:pPr marL="265113" lvl="1" indent="-265113" algn="just" eaLnBrk="1" hangingPunct="1">
              <a:lnSpc>
                <a:spcPct val="80000"/>
              </a:lnSpc>
              <a:buFont typeface="Wingdings" pitchFamily="2" charset="2"/>
              <a:buChar char="Ø"/>
              <a:defRPr/>
            </a:pPr>
            <a:r>
              <a:rPr lang="cs-CZ" sz="1300" dirty="0" smtClean="0"/>
              <a:t>národní</a:t>
            </a:r>
          </a:p>
          <a:p>
            <a:pPr marL="265113" lvl="1" indent="-265113" algn="just" eaLnBrk="1" hangingPunct="1">
              <a:lnSpc>
                <a:spcPct val="80000"/>
              </a:lnSpc>
              <a:buFont typeface="Wingdings" pitchFamily="2" charset="2"/>
              <a:buChar char="Ø"/>
              <a:defRPr/>
            </a:pPr>
            <a:r>
              <a:rPr lang="cs-CZ" sz="1300" dirty="0" smtClean="0"/>
              <a:t>globální</a:t>
            </a:r>
          </a:p>
          <a:p>
            <a:pPr algn="just" eaLnBrk="1" hangingPunct="1">
              <a:lnSpc>
                <a:spcPct val="80000"/>
              </a:lnSpc>
              <a:buFont typeface="Wingdings" pitchFamily="2" charset="2"/>
              <a:buNone/>
              <a:defRPr/>
            </a:pPr>
            <a:r>
              <a:rPr lang="cs-CZ" sz="1400" dirty="0" smtClean="0"/>
              <a:t>Politické prostředí:</a:t>
            </a:r>
          </a:p>
          <a:p>
            <a:pPr marL="265113" lvl="1" indent="-265113" algn="just" eaLnBrk="1" hangingPunct="1">
              <a:lnSpc>
                <a:spcPct val="80000"/>
              </a:lnSpc>
              <a:buFont typeface="Wingdings" pitchFamily="2" charset="2"/>
              <a:buChar char="Ø"/>
              <a:defRPr/>
            </a:pPr>
            <a:r>
              <a:rPr lang="cs-CZ" sz="1300" dirty="0" smtClean="0"/>
              <a:t>na činnost banky má navíc vliv politické prostředí, ve kterém banka působí.</a:t>
            </a:r>
          </a:p>
          <a:p>
            <a:pPr marL="0" indent="0" algn="just" eaLnBrk="1" hangingPunct="1">
              <a:lnSpc>
                <a:spcPct val="80000"/>
              </a:lnSpc>
              <a:buFont typeface="Wingdings" pitchFamily="2" charset="2"/>
              <a:buNone/>
              <a:defRPr/>
            </a:pPr>
            <a:r>
              <a:rPr lang="cs-CZ" sz="1400" dirty="0" smtClean="0"/>
              <a:t>Management banky musí brát v úvahu rizika politického a ekonomického prostředí, bankovního odvětví a specifická rizika konkrétní banky.</a:t>
            </a:r>
            <a:endParaRPr lang="cs-CZ" sz="1400" b="1" dirty="0" smtClean="0"/>
          </a:p>
          <a:p>
            <a:pPr marL="0" indent="0" algn="just" eaLnBrk="1" hangingPunct="1">
              <a:lnSpc>
                <a:spcPct val="80000"/>
              </a:lnSpc>
              <a:buFont typeface="Wingdings" pitchFamily="2" charset="2"/>
              <a:buNone/>
              <a:defRPr/>
            </a:pPr>
            <a:r>
              <a:rPr lang="cs-CZ" sz="1400" b="1" dirty="0" smtClean="0"/>
              <a:t>Riziko, které banka podstupuje, se nejdříve jeví jako riziko obchodní, postupně se transformuje na riziko výkonnosti a nakonec se projeví jako riziko finanční.</a:t>
            </a:r>
            <a:endParaRPr lang="cs-CZ" sz="1400" dirty="0" smtClean="0"/>
          </a:p>
          <a:p>
            <a:pPr marL="0" indent="0" algn="just" eaLnBrk="1" hangingPunct="1">
              <a:lnSpc>
                <a:spcPct val="80000"/>
              </a:lnSpc>
              <a:buFont typeface="Wingdings" pitchFamily="2" charset="2"/>
              <a:buNone/>
              <a:defRPr/>
            </a:pPr>
            <a:r>
              <a:rPr lang="cs-CZ" sz="1400" dirty="0" smtClean="0"/>
              <a:t>I když všechna uvedená rizika na banku jistý vliv mají, budeme se věnovat pouze rizikům, která bezprostředně ovlivňují finanční řízení banky.</a:t>
            </a:r>
          </a:p>
          <a:p>
            <a:pPr algn="just" eaLnBrk="1" hangingPunct="1">
              <a:lnSpc>
                <a:spcPct val="80000"/>
              </a:lnSpc>
              <a:buFont typeface="Wingdings" pitchFamily="2" charset="2"/>
              <a:buNone/>
              <a:defRPr/>
            </a:pPr>
            <a:r>
              <a:rPr lang="cs-CZ" sz="1400" dirty="0" smtClean="0"/>
              <a:t>Rizika ovlivňující finanční řízení banky:</a:t>
            </a:r>
          </a:p>
          <a:p>
            <a:pPr marL="265113" lvl="1" indent="-265113" algn="just" eaLnBrk="1" hangingPunct="1">
              <a:lnSpc>
                <a:spcPct val="80000"/>
              </a:lnSpc>
              <a:buFont typeface="Wingdings" pitchFamily="2" charset="2"/>
              <a:buChar char="Ø"/>
              <a:defRPr/>
            </a:pPr>
            <a:r>
              <a:rPr lang="cs-CZ" sz="1300" dirty="0" smtClean="0"/>
              <a:t>úvěrové riziko</a:t>
            </a:r>
          </a:p>
          <a:p>
            <a:pPr marL="265113" lvl="1" indent="-265113" algn="just" eaLnBrk="1" hangingPunct="1">
              <a:lnSpc>
                <a:spcPct val="80000"/>
              </a:lnSpc>
              <a:buFont typeface="Wingdings" pitchFamily="2" charset="2"/>
              <a:buChar char="Ø"/>
              <a:defRPr/>
            </a:pPr>
            <a:r>
              <a:rPr lang="cs-CZ" sz="1300" dirty="0" smtClean="0"/>
              <a:t>riziko likvidity</a:t>
            </a:r>
          </a:p>
          <a:p>
            <a:pPr marL="265113" lvl="1" indent="-265113" algn="just" eaLnBrk="1" hangingPunct="1">
              <a:lnSpc>
                <a:spcPct val="80000"/>
              </a:lnSpc>
              <a:buFont typeface="Wingdings" pitchFamily="2" charset="2"/>
              <a:buChar char="Ø"/>
              <a:defRPr/>
            </a:pPr>
            <a:r>
              <a:rPr lang="cs-CZ" sz="1300" dirty="0" smtClean="0"/>
              <a:t>tržní riziko</a:t>
            </a:r>
          </a:p>
          <a:p>
            <a:pPr marL="265113" lvl="1" indent="-265113" algn="just" eaLnBrk="1" hangingPunct="1">
              <a:lnSpc>
                <a:spcPct val="80000"/>
              </a:lnSpc>
              <a:buFont typeface="Wingdings" pitchFamily="2" charset="2"/>
              <a:buChar char="Ø"/>
              <a:defRPr/>
            </a:pPr>
            <a:r>
              <a:rPr lang="cs-CZ" sz="1300" dirty="0" smtClean="0"/>
              <a:t>ostatní rizika (operační, kurzové, úrokové a další).</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635A2E-1E22-4918-BC00-308BB39D0B1E}" type="slidenum">
              <a:rPr lang="cs-CZ"/>
              <a:pPr>
                <a:defRPr/>
              </a:pPr>
              <a:t>140</a:t>
            </a:fld>
            <a:endParaRPr lang="cs-CZ"/>
          </a:p>
        </p:txBody>
      </p:sp>
      <p:sp>
        <p:nvSpPr>
          <p:cNvPr id="549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a:t>
            </a:r>
            <a:endParaRPr lang="de-DE" b="1" smtClean="0">
              <a:effectLst>
                <a:outerShdw blurRad="38100" dist="38100" dir="2700000" algn="tl">
                  <a:srgbClr val="000000"/>
                </a:outerShdw>
              </a:effectLst>
            </a:endParaRPr>
          </a:p>
        </p:txBody>
      </p:sp>
      <p:sp>
        <p:nvSpPr>
          <p:cNvPr id="147461" name="Rectangle 3"/>
          <p:cNvSpPr>
            <a:spLocks noGrp="1" noChangeArrowheads="1"/>
          </p:cNvSpPr>
          <p:nvPr>
            <p:ph type="body" idx="1"/>
          </p:nvPr>
        </p:nvSpPr>
        <p:spPr/>
        <p:txBody>
          <a:bodyPr/>
          <a:lstStyle/>
          <a:p>
            <a:pPr marL="357188" lvl="1" indent="-357188" algn="just" eaLnBrk="1" hangingPunct="1">
              <a:lnSpc>
                <a:spcPct val="90000"/>
              </a:lnSpc>
              <a:buFont typeface="Wingdings" pitchFamily="2" charset="2"/>
              <a:buChar char="Ø"/>
            </a:pPr>
            <a:r>
              <a:rPr lang="cs-CZ" altLang="cs-CZ" sz="2000" smtClean="0"/>
              <a:t>objektivní kritérium – plnění závazků plynoucích úvěrovému dlužníku z právního smluvního vztahu, na základě kterého předmětný závazek</a:t>
            </a:r>
          </a:p>
          <a:p>
            <a:pPr marL="357188" lvl="1" indent="-357188" algn="just" eaLnBrk="1" hangingPunct="1">
              <a:lnSpc>
                <a:spcPct val="90000"/>
              </a:lnSpc>
              <a:buFont typeface="Wingdings" pitchFamily="2" charset="2"/>
              <a:buChar char="Ø"/>
            </a:pPr>
            <a:r>
              <a:rPr lang="cs-CZ" altLang="cs-CZ" sz="2000" smtClean="0"/>
              <a:t>subjektivní kritérium –  hodnocení ekonomické a finanční situace dlužníka prostřednictvím výsledků finančních analýz a výsledků z kontrolní činnosti provedené u dlužníka na místě vzniku.</a:t>
            </a:r>
            <a:endParaRPr lang="de-DE" altLang="cs-CZ" sz="2000" smtClean="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1B98E5-CAA4-40BB-9080-7E4D0DACF266}" type="slidenum">
              <a:rPr lang="cs-CZ"/>
              <a:pPr>
                <a:defRPr/>
              </a:pPr>
              <a:t>141</a:t>
            </a:fld>
            <a:endParaRPr lang="cs-CZ"/>
          </a:p>
        </p:txBody>
      </p:sp>
      <p:sp>
        <p:nvSpPr>
          <p:cNvPr id="55091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r>
              <a:rPr lang="cs-CZ" sz="2400" smtClean="0"/>
              <a:t> </a:t>
            </a:r>
            <a:endParaRPr lang="de-DE" sz="2400" smtClean="0"/>
          </a:p>
        </p:txBody>
      </p:sp>
      <p:sp>
        <p:nvSpPr>
          <p:cNvPr id="1484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Informace získané bankou ze strany aktiv</a:t>
            </a:r>
            <a:endParaRPr lang="cs-CZ" altLang="cs-CZ" sz="1400" smtClean="0"/>
          </a:p>
          <a:p>
            <a:pPr marL="265113" lvl="1" indent="-265113" algn="just" eaLnBrk="1" hangingPunct="1">
              <a:lnSpc>
                <a:spcPct val="80000"/>
              </a:lnSpc>
              <a:buFont typeface="Wingdings" pitchFamily="2" charset="2"/>
              <a:buChar char="Ø"/>
            </a:pPr>
            <a:r>
              <a:rPr lang="cs-CZ" altLang="cs-CZ" sz="1300" smtClean="0"/>
              <a:t>investiční náročnost podnikatelské činnosti (na základě vzájemného poměru fixních a oběžných aktiv)</a:t>
            </a:r>
          </a:p>
          <a:p>
            <a:pPr marL="265113" lvl="1" indent="-265113" algn="just" eaLnBrk="1" hangingPunct="1">
              <a:lnSpc>
                <a:spcPct val="80000"/>
              </a:lnSpc>
              <a:buFont typeface="Wingdings" pitchFamily="2" charset="2"/>
              <a:buChar char="Ø"/>
            </a:pPr>
            <a:r>
              <a:rPr lang="cs-CZ" altLang="cs-CZ" sz="1300" smtClean="0"/>
              <a:t>hodnota a charakter výrobního potenciálu úvěrového dlužníka (na základě analýzy struktury fixních aktiv)</a:t>
            </a:r>
          </a:p>
          <a:p>
            <a:pPr marL="265113" lvl="1" indent="-265113" algn="just" eaLnBrk="1" hangingPunct="1">
              <a:lnSpc>
                <a:spcPct val="80000"/>
              </a:lnSpc>
              <a:buFont typeface="Wingdings" pitchFamily="2" charset="2"/>
              <a:buChar char="Ø"/>
            </a:pPr>
            <a:r>
              <a:rPr lang="cs-CZ" altLang="cs-CZ" sz="1300" smtClean="0"/>
              <a:t>charakter podnikatelské činnosti úvěrového dlužníka a předpokladech jeho platební schopnosti (na základě struktury oběžných aktiv).</a:t>
            </a:r>
            <a:endParaRPr lang="cs-CZ" altLang="cs-CZ" sz="1300" b="1" smtClean="0"/>
          </a:p>
          <a:p>
            <a:pPr algn="just" eaLnBrk="1" hangingPunct="1">
              <a:lnSpc>
                <a:spcPct val="80000"/>
              </a:lnSpc>
              <a:buFont typeface="Wingdings" pitchFamily="2" charset="2"/>
              <a:buNone/>
            </a:pPr>
            <a:r>
              <a:rPr lang="cs-CZ" altLang="cs-CZ" sz="1400" b="1" smtClean="0"/>
              <a:t>Informace získané bankou ze strany pasiv</a:t>
            </a:r>
            <a:endParaRPr lang="cs-CZ" altLang="cs-CZ" sz="1400" smtClean="0"/>
          </a:p>
          <a:p>
            <a:pPr marL="265113" lvl="1" indent="-265113" algn="just" eaLnBrk="1" hangingPunct="1">
              <a:lnSpc>
                <a:spcPct val="80000"/>
              </a:lnSpc>
              <a:buFont typeface="Wingdings" pitchFamily="2" charset="2"/>
              <a:buChar char="Ø"/>
            </a:pPr>
            <a:r>
              <a:rPr lang="cs-CZ" altLang="cs-CZ" sz="1300" smtClean="0"/>
              <a:t>úroveň tvorby zdrojů pro samofinancování (na základě analýzy struktury vlastního jmění)</a:t>
            </a:r>
          </a:p>
          <a:p>
            <a:pPr marL="265113" lvl="1" indent="-265113" algn="just" eaLnBrk="1" hangingPunct="1">
              <a:lnSpc>
                <a:spcPct val="80000"/>
              </a:lnSpc>
              <a:buFont typeface="Wingdings" pitchFamily="2" charset="2"/>
              <a:buChar char="Ø"/>
            </a:pPr>
            <a:r>
              <a:rPr lang="cs-CZ" altLang="cs-CZ" sz="1300" smtClean="0"/>
              <a:t>charakteru zadluženosti úvěrového dlužníka (na základě analýzy cizích zdrojů)</a:t>
            </a:r>
          </a:p>
          <a:p>
            <a:pPr marL="265113" lvl="1" indent="-265113" algn="just" eaLnBrk="1" hangingPunct="1">
              <a:lnSpc>
                <a:spcPct val="80000"/>
              </a:lnSpc>
              <a:buFont typeface="Wingdings" pitchFamily="2" charset="2"/>
              <a:buChar char="Ø"/>
            </a:pPr>
            <a:r>
              <a:rPr lang="cs-CZ" altLang="cs-CZ" sz="1300" smtClean="0"/>
              <a:t>míra zadluženosti úvěrového dlužníka (na základě poměru vlastního kapitálu a cizích zdrojů).</a:t>
            </a:r>
            <a:endParaRPr lang="cs-CZ" altLang="cs-CZ" sz="1300" b="1" smtClean="0"/>
          </a:p>
          <a:p>
            <a:pPr algn="just" eaLnBrk="1" hangingPunct="1">
              <a:lnSpc>
                <a:spcPct val="80000"/>
              </a:lnSpc>
              <a:buFont typeface="Wingdings" pitchFamily="2" charset="2"/>
              <a:buNone/>
            </a:pPr>
            <a:r>
              <a:rPr lang="cs-CZ" altLang="cs-CZ" sz="1400" b="1" smtClean="0"/>
              <a:t>Informace získané z výkazu zisku a ztráty</a:t>
            </a:r>
            <a:endParaRPr lang="cs-CZ" altLang="cs-CZ" sz="1400" smtClean="0"/>
          </a:p>
          <a:p>
            <a:pPr marL="265113" lvl="1" indent="-265113" algn="just" eaLnBrk="1" hangingPunct="1">
              <a:lnSpc>
                <a:spcPct val="80000"/>
              </a:lnSpc>
              <a:buFont typeface="Wingdings" pitchFamily="2" charset="2"/>
              <a:buChar char="Ø"/>
            </a:pPr>
            <a:r>
              <a:rPr lang="cs-CZ" altLang="cs-CZ" sz="1300" smtClean="0"/>
              <a:t>struktura hospodářského výsledku</a:t>
            </a:r>
          </a:p>
          <a:p>
            <a:pPr marL="265113" lvl="1" indent="-265113" algn="just" eaLnBrk="1" hangingPunct="1">
              <a:lnSpc>
                <a:spcPct val="80000"/>
              </a:lnSpc>
              <a:buFont typeface="Wingdings" pitchFamily="2" charset="2"/>
              <a:buChar char="Ø"/>
            </a:pPr>
            <a:r>
              <a:rPr lang="cs-CZ" altLang="cs-CZ" sz="1300" smtClean="0"/>
              <a:t>typ náročnosti vykonávané činnosti na vstupy</a:t>
            </a:r>
          </a:p>
          <a:p>
            <a:pPr marL="265113" lvl="1" indent="-265113" algn="just" eaLnBrk="1" hangingPunct="1">
              <a:lnSpc>
                <a:spcPct val="80000"/>
              </a:lnSpc>
              <a:buFont typeface="Wingdings" pitchFamily="2" charset="2"/>
              <a:buChar char="Ø"/>
            </a:pPr>
            <a:r>
              <a:rPr lang="cs-CZ" altLang="cs-CZ" sz="1300" smtClean="0"/>
              <a:t>druh podnikatelských aktivit úvěrového dlužníka, jejich dynamice a efektivnosti</a:t>
            </a:r>
          </a:p>
          <a:p>
            <a:pPr marL="265113" lvl="1" indent="-265113" algn="just" eaLnBrk="1" hangingPunct="1">
              <a:lnSpc>
                <a:spcPct val="80000"/>
              </a:lnSpc>
              <a:buFont typeface="Wingdings" pitchFamily="2" charset="2"/>
              <a:buChar char="Ø"/>
            </a:pPr>
            <a:r>
              <a:rPr lang="cs-CZ" altLang="cs-CZ" sz="1300" smtClean="0"/>
              <a:t>zatížení úvěrového dlužníka nákladovými úroky z titulu využívání cizích zdrojů.</a:t>
            </a:r>
            <a:endParaRPr lang="cs-CZ" altLang="cs-CZ" sz="1300" b="1" smtClean="0"/>
          </a:p>
          <a:p>
            <a:pPr algn="just" eaLnBrk="1" hangingPunct="1">
              <a:lnSpc>
                <a:spcPct val="80000"/>
              </a:lnSpc>
              <a:buFont typeface="Wingdings" pitchFamily="2" charset="2"/>
              <a:buNone/>
            </a:pPr>
            <a:r>
              <a:rPr lang="cs-CZ" altLang="cs-CZ" sz="1400" b="1" smtClean="0"/>
              <a:t>Informace z přehledu o peněžních tocích</a:t>
            </a:r>
            <a:endParaRPr lang="cs-CZ" altLang="cs-CZ" sz="1400" smtClean="0"/>
          </a:p>
          <a:p>
            <a:pPr marL="265113" lvl="1" indent="-265113" algn="just" eaLnBrk="1" hangingPunct="1">
              <a:lnSpc>
                <a:spcPct val="80000"/>
              </a:lnSpc>
              <a:buFont typeface="Wingdings" pitchFamily="2" charset="2"/>
              <a:buChar char="Ø"/>
            </a:pPr>
            <a:r>
              <a:rPr lang="cs-CZ" altLang="cs-CZ" sz="1300" smtClean="0"/>
              <a:t>vnější zdroje financování (úvěry, obligace, závazky apod.)</a:t>
            </a:r>
          </a:p>
          <a:p>
            <a:pPr marL="265113" lvl="1" indent="-265113" algn="just" eaLnBrk="1" hangingPunct="1">
              <a:lnSpc>
                <a:spcPct val="80000"/>
              </a:lnSpc>
              <a:buFont typeface="Wingdings" pitchFamily="2" charset="2"/>
              <a:buChar char="Ø"/>
            </a:pPr>
            <a:r>
              <a:rPr lang="cs-CZ" altLang="cs-CZ" sz="1300" smtClean="0"/>
              <a:t>časová struktura peněžních toků, zejména vnějších</a:t>
            </a:r>
          </a:p>
          <a:p>
            <a:pPr marL="265113" lvl="1" indent="-265113" algn="just" eaLnBrk="1" hangingPunct="1">
              <a:lnSpc>
                <a:spcPct val="80000"/>
              </a:lnSpc>
              <a:buFont typeface="Wingdings" pitchFamily="2" charset="2"/>
              <a:buChar char="Ø"/>
            </a:pPr>
            <a:r>
              <a:rPr lang="cs-CZ" altLang="cs-CZ" sz="1300" smtClean="0"/>
              <a:t>vnitřní zdroje financování (zisk, odpisy, rezervy, prodej nepotřebného majetku).</a:t>
            </a:r>
            <a:endParaRPr lang="de-DE" altLang="cs-CZ" sz="130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DC37B57-9DAA-46A6-8222-3A77951E5A48}" type="slidenum">
              <a:rPr lang="cs-CZ"/>
              <a:pPr>
                <a:defRPr/>
              </a:pPr>
              <a:t>142</a:t>
            </a:fld>
            <a:endParaRPr lang="cs-CZ"/>
          </a:p>
        </p:txBody>
      </p:sp>
      <p:sp>
        <p:nvSpPr>
          <p:cNvPr id="5519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endParaRPr lang="de-DE" sz="2400"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V rámci hodnocení smlouvy o úvěru banka především sleduje: </a:t>
            </a:r>
            <a:endParaRPr lang="cs-CZ" altLang="cs-CZ" sz="2000" smtClean="0"/>
          </a:p>
          <a:p>
            <a:pPr marL="357188" lvl="1" indent="-357188" algn="just" eaLnBrk="1" hangingPunct="1">
              <a:lnSpc>
                <a:spcPct val="80000"/>
              </a:lnSpc>
              <a:buFont typeface="Wingdings" pitchFamily="2" charset="2"/>
              <a:buChar char="Ø"/>
            </a:pPr>
            <a:r>
              <a:rPr lang="cs-CZ" altLang="cs-CZ" sz="2000" smtClean="0"/>
              <a:t>trvá registrace klienta pro podnikatelskou činnost</a:t>
            </a:r>
          </a:p>
          <a:p>
            <a:pPr marL="357188" lvl="1" indent="-357188" algn="just" eaLnBrk="1" hangingPunct="1">
              <a:lnSpc>
                <a:spcPct val="80000"/>
              </a:lnSpc>
              <a:buFont typeface="Wingdings" pitchFamily="2" charset="2"/>
              <a:buChar char="Ø"/>
            </a:pPr>
            <a:r>
              <a:rPr lang="cs-CZ" altLang="cs-CZ" sz="2000" smtClean="0"/>
              <a:t>stav zajištění úvěru</a:t>
            </a:r>
          </a:p>
          <a:p>
            <a:pPr marL="357188" lvl="1" indent="-357188" algn="just" eaLnBrk="1" hangingPunct="1">
              <a:lnSpc>
                <a:spcPct val="80000"/>
              </a:lnSpc>
              <a:buFont typeface="Wingdings" pitchFamily="2" charset="2"/>
              <a:buChar char="Ø"/>
            </a:pPr>
            <a:r>
              <a:rPr lang="cs-CZ" altLang="cs-CZ" sz="2000" smtClean="0"/>
              <a:t>pojištění úvěrového objektu i založeného majetku</a:t>
            </a:r>
          </a:p>
          <a:p>
            <a:pPr marL="357188" lvl="1" indent="-357188" algn="just" eaLnBrk="1" hangingPunct="1">
              <a:lnSpc>
                <a:spcPct val="80000"/>
              </a:lnSpc>
              <a:buFont typeface="Wingdings" pitchFamily="2" charset="2"/>
              <a:buChar char="Ø"/>
            </a:pPr>
            <a:r>
              <a:rPr lang="cs-CZ" altLang="cs-CZ" sz="2000" smtClean="0"/>
              <a:t>skutečnosti uváděné ve výkazech a jiných podkladech jsou skutečně pravdivé.</a:t>
            </a:r>
          </a:p>
          <a:p>
            <a:pPr algn="just" eaLnBrk="1" hangingPunct="1">
              <a:lnSpc>
                <a:spcPct val="80000"/>
              </a:lnSpc>
              <a:buFont typeface="Wingdings" pitchFamily="2" charset="2"/>
              <a:buNone/>
            </a:pPr>
            <a:r>
              <a:rPr lang="cs-CZ" altLang="cs-CZ" sz="2000" b="1" smtClean="0"/>
              <a:t>Nejčastější varovné signály:</a:t>
            </a:r>
            <a:endParaRPr lang="cs-CZ" altLang="cs-CZ" sz="2000" smtClean="0"/>
          </a:p>
          <a:p>
            <a:pPr marL="357188" lvl="1" indent="-357188" algn="just" eaLnBrk="1" hangingPunct="1">
              <a:lnSpc>
                <a:spcPct val="80000"/>
              </a:lnSpc>
              <a:buFont typeface="Wingdings" pitchFamily="2" charset="2"/>
              <a:buChar char="Ø"/>
            </a:pPr>
            <a:r>
              <a:rPr lang="cs-CZ" altLang="cs-CZ" sz="2000" smtClean="0"/>
              <a:t>oblast finanční</a:t>
            </a:r>
          </a:p>
          <a:p>
            <a:pPr marL="357188" lvl="1" indent="-357188" algn="just" eaLnBrk="1" hangingPunct="1">
              <a:lnSpc>
                <a:spcPct val="80000"/>
              </a:lnSpc>
              <a:buFont typeface="Wingdings" pitchFamily="2" charset="2"/>
              <a:buChar char="Ø"/>
            </a:pPr>
            <a:r>
              <a:rPr lang="cs-CZ" altLang="cs-CZ" sz="2000" smtClean="0"/>
              <a:t>oblasti provozní</a:t>
            </a:r>
          </a:p>
          <a:p>
            <a:pPr marL="357188" lvl="1" indent="-357188" algn="just" eaLnBrk="1" hangingPunct="1">
              <a:lnSpc>
                <a:spcPct val="80000"/>
              </a:lnSpc>
              <a:buFont typeface="Wingdings" pitchFamily="2" charset="2"/>
              <a:buChar char="Ø"/>
            </a:pPr>
            <a:r>
              <a:rPr lang="cs-CZ" altLang="cs-CZ" sz="2000" smtClean="0"/>
              <a:t>oblasti managementu</a:t>
            </a:r>
          </a:p>
          <a:p>
            <a:pPr marL="357188" lvl="1" indent="-357188" algn="just" eaLnBrk="1" hangingPunct="1">
              <a:lnSpc>
                <a:spcPct val="80000"/>
              </a:lnSpc>
              <a:buFont typeface="Wingdings" pitchFamily="2" charset="2"/>
              <a:buChar char="Ø"/>
            </a:pPr>
            <a:r>
              <a:rPr lang="cs-CZ" altLang="cs-CZ" sz="2000" smtClean="0"/>
              <a:t>běžné chyby vedoucí k nedobytným úvěrům.</a:t>
            </a:r>
            <a:endParaRPr lang="de-DE" altLang="cs-CZ" sz="2000" smtClean="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FB1188-7C0C-4387-98C8-687203A21D26}" type="slidenum">
              <a:rPr lang="cs-CZ"/>
              <a:pPr>
                <a:defRPr/>
              </a:pPr>
              <a:t>143</a:t>
            </a:fld>
            <a:endParaRPr lang="cs-CZ"/>
          </a:p>
        </p:txBody>
      </p:sp>
      <p:sp>
        <p:nvSpPr>
          <p:cNvPr id="5529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Kvalita úvěrového portfolia banky a řešení rizikových úvěrových pohledávek</a:t>
            </a:r>
            <a:r>
              <a:rPr lang="cs-CZ" sz="2400" smtClean="0"/>
              <a:t> </a:t>
            </a:r>
            <a:endParaRPr lang="de-DE" sz="2400" smtClean="0"/>
          </a:p>
        </p:txBody>
      </p:sp>
      <p:sp>
        <p:nvSpPr>
          <p:cNvPr id="1474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b="1" dirty="0" smtClean="0"/>
              <a:t>Rizikový (problémový) úvěr je úvěr, při kterém klient není schopen postupovat plně v souladu s dohodnutými podmínkami nebo kde bance hrozí možnost vzniku částečné nebo úplné ztráty</a:t>
            </a:r>
            <a:r>
              <a:rPr lang="cs-CZ" sz="1800" dirty="0" smtClean="0"/>
              <a:t>.</a:t>
            </a:r>
          </a:p>
          <a:p>
            <a:pPr algn="just" eaLnBrk="1" hangingPunct="1">
              <a:lnSpc>
                <a:spcPct val="80000"/>
              </a:lnSpc>
              <a:buFont typeface="Wingdings" pitchFamily="2" charset="2"/>
              <a:buNone/>
              <a:defRPr/>
            </a:pPr>
            <a:r>
              <a:rPr lang="cs-CZ" sz="1800" dirty="0" smtClean="0"/>
              <a:t>Druhy rizikových úvěrů</a:t>
            </a:r>
          </a:p>
          <a:p>
            <a:pPr marL="265113" lvl="1" indent="-265113" algn="just" eaLnBrk="1" hangingPunct="1">
              <a:lnSpc>
                <a:spcPct val="80000"/>
              </a:lnSpc>
              <a:buFont typeface="Wingdings" pitchFamily="2" charset="2"/>
              <a:buChar char="Ø"/>
              <a:defRPr/>
            </a:pPr>
            <a:r>
              <a:rPr lang="cs-CZ" sz="1700" dirty="0" smtClean="0"/>
              <a:t>ještě k porušení ustanovení příslušných smluv nedošlo, ale úvěrový dlužník se ocitl ve finančních těžkostech a krátkodobých problémech s likviditou</a:t>
            </a:r>
          </a:p>
          <a:p>
            <a:pPr marL="265113" lvl="1" indent="-265113" algn="just" eaLnBrk="1" hangingPunct="1">
              <a:lnSpc>
                <a:spcPct val="80000"/>
              </a:lnSpc>
              <a:buFont typeface="Wingdings" pitchFamily="2" charset="2"/>
              <a:buChar char="Ø"/>
              <a:defRPr/>
            </a:pPr>
            <a:r>
              <a:rPr lang="cs-CZ" sz="1700" dirty="0" smtClean="0"/>
              <a:t>došlo k porušení dohodnutých podmínek a ustanovení úvěrových a zajišťovacích smluv.</a:t>
            </a:r>
          </a:p>
          <a:p>
            <a:pPr algn="just" eaLnBrk="1" hangingPunct="1">
              <a:lnSpc>
                <a:spcPct val="80000"/>
              </a:lnSpc>
              <a:buFont typeface="Wingdings" pitchFamily="2" charset="2"/>
              <a:buNone/>
              <a:defRPr/>
            </a:pPr>
            <a:r>
              <a:rPr lang="cs-CZ" sz="1800" dirty="0" smtClean="0"/>
              <a:t>Řešení problémových úvěrů bankou</a:t>
            </a:r>
          </a:p>
          <a:p>
            <a:pPr marL="265113" lvl="1" indent="-265113" algn="just" eaLnBrk="1" hangingPunct="1">
              <a:lnSpc>
                <a:spcPct val="80000"/>
              </a:lnSpc>
              <a:buFont typeface="Wingdings" pitchFamily="2" charset="2"/>
              <a:buChar char="Ø"/>
              <a:defRPr/>
            </a:pPr>
            <a:r>
              <a:rPr lang="cs-CZ" sz="1700" dirty="0" smtClean="0"/>
              <a:t>vykonání přípravných opatření - uspořádání si možností, které má bankovní pracovník dispozici, komunikace s klientem, pochopení jeho situace a pracovní dialog s ostatními věřiteli</a:t>
            </a:r>
          </a:p>
          <a:p>
            <a:pPr marL="265113" lvl="1" indent="-265113" algn="just" eaLnBrk="1" hangingPunct="1">
              <a:lnSpc>
                <a:spcPct val="80000"/>
              </a:lnSpc>
              <a:buFont typeface="Wingdings" pitchFamily="2" charset="2"/>
              <a:buChar char="Ø"/>
              <a:defRPr/>
            </a:pPr>
            <a:r>
              <a:rPr lang="cs-CZ" sz="1700" dirty="0" smtClean="0"/>
              <a:t>vyhodnocení alternativ - definování cílů, sestavení akčního plánu a vyhodnocení základních alternativ.</a:t>
            </a:r>
            <a:endParaRPr lang="de-DE" sz="1700" dirty="0" smtClean="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C87E309-1DD5-4C2F-931A-905D48964E91}" type="slidenum">
              <a:rPr lang="cs-CZ"/>
              <a:pPr>
                <a:defRPr/>
              </a:pPr>
              <a:t>144</a:t>
            </a:fld>
            <a:endParaRPr lang="cs-CZ"/>
          </a:p>
        </p:txBody>
      </p:sp>
      <p:sp>
        <p:nvSpPr>
          <p:cNvPr id="5539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Alternativy banky při řešení problémových úvěrů</a:t>
            </a:r>
            <a:endParaRPr lang="de-DE" b="1" smtClean="0">
              <a:effectLst>
                <a:outerShdw blurRad="38100" dist="38100" dir="2700000" algn="tl">
                  <a:srgbClr val="000000"/>
                </a:outerShdw>
              </a:effectLst>
            </a:endParaRPr>
          </a:p>
        </p:txBody>
      </p:sp>
      <p:sp>
        <p:nvSpPr>
          <p:cNvPr id="148485" name="Rectangle 3"/>
          <p:cNvSpPr>
            <a:spLocks noGrp="1" noChangeArrowheads="1"/>
          </p:cNvSpPr>
          <p:nvPr>
            <p:ph type="body" idx="1"/>
          </p:nvPr>
        </p:nvSpPr>
        <p:spPr/>
        <p:txBody>
          <a:bodyPr/>
          <a:lstStyle/>
          <a:p>
            <a:pPr lvl="1" eaLnBrk="1" hangingPunct="1">
              <a:lnSpc>
                <a:spcPct val="80000"/>
              </a:lnSpc>
              <a:defRPr/>
            </a:pPr>
            <a:endParaRPr lang="cs-CZ" sz="1900" dirty="0" smtClean="0"/>
          </a:p>
          <a:p>
            <a:pPr marL="265113" lvl="1" indent="-265113" eaLnBrk="1" hangingPunct="1">
              <a:lnSpc>
                <a:spcPct val="80000"/>
              </a:lnSpc>
              <a:buFont typeface="Wingdings" pitchFamily="2" charset="2"/>
              <a:buChar char="Ø"/>
              <a:defRPr/>
            </a:pPr>
            <a:r>
              <a:rPr lang="cs-CZ" sz="1900" dirty="0" smtClean="0"/>
              <a:t>nedělat nic a vyčkávat</a:t>
            </a:r>
          </a:p>
          <a:p>
            <a:pPr marL="265113" lvl="1" indent="-265113" eaLnBrk="1" hangingPunct="1">
              <a:lnSpc>
                <a:spcPct val="80000"/>
              </a:lnSpc>
              <a:buFont typeface="Wingdings" pitchFamily="2" charset="2"/>
              <a:buChar char="Ø"/>
              <a:defRPr/>
            </a:pPr>
            <a:r>
              <a:rPr lang="cs-CZ" sz="1900" dirty="0" smtClean="0"/>
              <a:t>zlepšit si svoji vlastní pozici</a:t>
            </a:r>
          </a:p>
          <a:p>
            <a:pPr marL="265113" lvl="1" indent="-265113" eaLnBrk="1" hangingPunct="1">
              <a:lnSpc>
                <a:spcPct val="80000"/>
              </a:lnSpc>
              <a:buFont typeface="Wingdings" pitchFamily="2" charset="2"/>
              <a:buChar char="Ø"/>
              <a:defRPr/>
            </a:pPr>
            <a:r>
              <a:rPr lang="cs-CZ" sz="1900" dirty="0" smtClean="0"/>
              <a:t>snížit úroky z úvěru</a:t>
            </a:r>
          </a:p>
          <a:p>
            <a:pPr marL="265113" lvl="1" indent="-265113" eaLnBrk="1" hangingPunct="1">
              <a:lnSpc>
                <a:spcPct val="80000"/>
              </a:lnSpc>
              <a:buFont typeface="Wingdings" pitchFamily="2" charset="2"/>
              <a:buChar char="Ø"/>
              <a:defRPr/>
            </a:pPr>
            <a:r>
              <a:rPr lang="cs-CZ" sz="1900" dirty="0" smtClean="0"/>
              <a:t>okamžitě uplatnit pohledávku za dlužníkem</a:t>
            </a:r>
          </a:p>
          <a:p>
            <a:pPr marL="265113" lvl="1" indent="-265113" eaLnBrk="1" hangingPunct="1">
              <a:lnSpc>
                <a:spcPct val="80000"/>
              </a:lnSpc>
              <a:buFont typeface="Wingdings" pitchFamily="2" charset="2"/>
              <a:buChar char="Ø"/>
              <a:defRPr/>
            </a:pPr>
            <a:r>
              <a:rPr lang="cs-CZ" sz="1900" dirty="0" smtClean="0"/>
              <a:t>zajistit dodatečné zajištění úvěru</a:t>
            </a:r>
          </a:p>
          <a:p>
            <a:pPr marL="265113" lvl="1" indent="-265113" eaLnBrk="1" hangingPunct="1">
              <a:lnSpc>
                <a:spcPct val="80000"/>
              </a:lnSpc>
              <a:buFont typeface="Wingdings" pitchFamily="2" charset="2"/>
              <a:buChar char="Ø"/>
              <a:defRPr/>
            </a:pPr>
            <a:r>
              <a:rPr lang="cs-CZ" sz="1900" dirty="0" smtClean="0"/>
              <a:t>poskytnout další úvěr</a:t>
            </a:r>
          </a:p>
          <a:p>
            <a:pPr marL="265113" lvl="1" indent="-265113" eaLnBrk="1" hangingPunct="1">
              <a:lnSpc>
                <a:spcPct val="80000"/>
              </a:lnSpc>
              <a:buFont typeface="Wingdings" pitchFamily="2" charset="2"/>
              <a:buChar char="Ø"/>
              <a:defRPr/>
            </a:pPr>
            <a:r>
              <a:rPr lang="cs-CZ" sz="1900" dirty="0" smtClean="0"/>
              <a:t>vypracovat předběžnou dohodu mezi věřiteli</a:t>
            </a:r>
          </a:p>
          <a:p>
            <a:pPr marL="265113" lvl="1" indent="-265113" eaLnBrk="1" hangingPunct="1">
              <a:lnSpc>
                <a:spcPct val="80000"/>
              </a:lnSpc>
              <a:buFont typeface="Wingdings" pitchFamily="2" charset="2"/>
              <a:buChar char="Ø"/>
              <a:defRPr/>
            </a:pPr>
            <a:r>
              <a:rPr lang="cs-CZ" sz="1900" dirty="0" smtClean="0"/>
              <a:t>vypracovat program restrukturalizace dluhu</a:t>
            </a:r>
          </a:p>
          <a:p>
            <a:pPr marL="265113" lvl="1" indent="-265113" eaLnBrk="1" hangingPunct="1">
              <a:lnSpc>
                <a:spcPct val="80000"/>
              </a:lnSpc>
              <a:buFont typeface="Wingdings" pitchFamily="2" charset="2"/>
              <a:buChar char="Ø"/>
              <a:defRPr/>
            </a:pPr>
            <a:r>
              <a:rPr lang="cs-CZ" sz="1900" dirty="0" smtClean="0"/>
              <a:t>působit na přijetí poradců do vedení firmy dlužníka</a:t>
            </a:r>
          </a:p>
          <a:p>
            <a:pPr marL="265113" lvl="1" indent="-265113" eaLnBrk="1" hangingPunct="1">
              <a:lnSpc>
                <a:spcPct val="80000"/>
              </a:lnSpc>
              <a:buFont typeface="Wingdings" pitchFamily="2" charset="2"/>
              <a:buChar char="Ø"/>
              <a:defRPr/>
            </a:pPr>
            <a:r>
              <a:rPr lang="cs-CZ" sz="1900" dirty="0" smtClean="0"/>
              <a:t>podat žalobu u soudu</a:t>
            </a:r>
          </a:p>
          <a:p>
            <a:pPr marL="265113" lvl="1" indent="-265113" eaLnBrk="1" hangingPunct="1">
              <a:lnSpc>
                <a:spcPct val="80000"/>
              </a:lnSpc>
              <a:buFont typeface="Wingdings" pitchFamily="2" charset="2"/>
              <a:buChar char="Ø"/>
              <a:defRPr/>
            </a:pPr>
            <a:r>
              <a:rPr lang="cs-CZ" sz="1900" dirty="0" smtClean="0"/>
              <a:t>vyvolat nedobrovolnou likvidaci nebo reorganizaci</a:t>
            </a:r>
          </a:p>
          <a:p>
            <a:pPr marL="265113" lvl="1" indent="-265113" eaLnBrk="1" hangingPunct="1">
              <a:lnSpc>
                <a:spcPct val="80000"/>
              </a:lnSpc>
              <a:buFont typeface="Wingdings" pitchFamily="2" charset="2"/>
              <a:buChar char="Ø"/>
              <a:defRPr/>
            </a:pPr>
            <a:r>
              <a:rPr lang="cs-CZ" sz="1900" dirty="0" smtClean="0"/>
              <a:t>účastnit se na nedobrovolné likvidaci nebo reorganizaci</a:t>
            </a:r>
          </a:p>
          <a:p>
            <a:pPr marL="265113" lvl="1" indent="-265113" eaLnBrk="1" hangingPunct="1">
              <a:lnSpc>
                <a:spcPct val="80000"/>
              </a:lnSpc>
              <a:buFont typeface="Wingdings" pitchFamily="2" charset="2"/>
              <a:buChar char="Ø"/>
              <a:defRPr/>
            </a:pPr>
            <a:r>
              <a:rPr lang="cs-CZ" sz="1900" dirty="0" smtClean="0"/>
              <a:t>přistoupit na mimosoudní urovnání.</a:t>
            </a:r>
            <a:endParaRPr lang="de-DE" sz="1900" dirty="0"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A446A1-4C4F-408C-ABAA-BF95F6E061B0}" type="slidenum">
              <a:rPr lang="cs-CZ"/>
              <a:pPr>
                <a:defRPr/>
              </a:pPr>
              <a:t>145</a:t>
            </a:fld>
            <a:endParaRPr lang="cs-CZ"/>
          </a:p>
        </p:txBody>
      </p:sp>
      <p:sp>
        <p:nvSpPr>
          <p:cNvPr id="5550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způsoby restrukturalizace úvěrového vztahu</a:t>
            </a:r>
            <a:endParaRPr lang="de-DE"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1900" dirty="0" smtClean="0"/>
          </a:p>
          <a:p>
            <a:pPr marL="265113" lvl="1" indent="-265113" algn="just" eaLnBrk="1" hangingPunct="1">
              <a:lnSpc>
                <a:spcPct val="80000"/>
              </a:lnSpc>
              <a:buFont typeface="Wingdings" pitchFamily="2" charset="2"/>
              <a:buChar char="Ø"/>
              <a:defRPr/>
            </a:pPr>
            <a:r>
              <a:rPr lang="cs-CZ" sz="1900" dirty="0" smtClean="0"/>
              <a:t>refinancování - banka poskytne úvěrovému dlužníku úvěr na splacení jeho již dříve vzniknutých závazků z úvěrového obchodu</a:t>
            </a:r>
          </a:p>
          <a:p>
            <a:pPr marL="265113" lvl="1" indent="-265113" algn="just" eaLnBrk="1" hangingPunct="1">
              <a:lnSpc>
                <a:spcPct val="80000"/>
              </a:lnSpc>
              <a:buFont typeface="Wingdings" pitchFamily="2" charset="2"/>
              <a:buChar char="Ø"/>
              <a:defRPr/>
            </a:pPr>
            <a:r>
              <a:rPr lang="cs-CZ" sz="1900" dirty="0" smtClean="0"/>
              <a:t>převzetí dluhu - uplatňuje se tehdy, pokud se najde právnická, příp. fyzická osoba, s kterou banka bude souhlasit, aby předmětný závazek za původního dlužníka převzala</a:t>
            </a:r>
          </a:p>
          <a:p>
            <a:pPr marL="265113" lvl="1" indent="-265113" algn="just" eaLnBrk="1" hangingPunct="1">
              <a:lnSpc>
                <a:spcPct val="80000"/>
              </a:lnSpc>
              <a:buFont typeface="Wingdings" pitchFamily="2" charset="2"/>
              <a:buChar char="Ø"/>
              <a:defRPr/>
            </a:pPr>
            <a:r>
              <a:rPr lang="cs-CZ" sz="1900" dirty="0" smtClean="0"/>
              <a:t>přistoupení k závazku - znamená přistoupení nového dlužníka (spoludlužníka) k původnímu úvěrovému dlužníkovi</a:t>
            </a:r>
          </a:p>
          <a:p>
            <a:pPr marL="265113" lvl="1" indent="-265113" algn="just" eaLnBrk="1" hangingPunct="1">
              <a:lnSpc>
                <a:spcPct val="80000"/>
              </a:lnSpc>
              <a:buFont typeface="Wingdings" pitchFamily="2" charset="2"/>
              <a:buChar char="Ø"/>
              <a:defRPr/>
            </a:pPr>
            <a:r>
              <a:rPr lang="cs-CZ" sz="1900" dirty="0" smtClean="0"/>
              <a:t>kapitalizace pohledávky - je řešením úvěrové pohledávky výměnou za majetkovou účast na podnikání úvěrového dlužníka</a:t>
            </a:r>
          </a:p>
          <a:p>
            <a:pPr marL="265113" lvl="1" indent="-265113" algn="just" eaLnBrk="1" hangingPunct="1">
              <a:lnSpc>
                <a:spcPct val="80000"/>
              </a:lnSpc>
              <a:buFont typeface="Wingdings" pitchFamily="2" charset="2"/>
              <a:buChar char="Ø"/>
              <a:defRPr/>
            </a:pPr>
            <a:r>
              <a:rPr lang="cs-CZ" sz="1900" dirty="0" smtClean="0"/>
              <a:t>postoupení pohledávky - znamená postoupení (prodej) rizikové pohledávky za nižší cenu, než je její nominální hodnota.</a:t>
            </a:r>
          </a:p>
          <a:p>
            <a:pPr marL="265113" lvl="1" indent="-265113" algn="just" eaLnBrk="1" hangingPunct="1">
              <a:lnSpc>
                <a:spcPct val="80000"/>
              </a:lnSpc>
              <a:buFont typeface="Wingdings" pitchFamily="2" charset="2"/>
              <a:buChar char="Ø"/>
              <a:defRPr/>
            </a:pPr>
            <a:r>
              <a:rPr lang="cs-CZ" sz="1900" dirty="0" smtClean="0"/>
              <a:t>omezení pro dlužníka v nakládání s jeho majetkem </a:t>
            </a:r>
          </a:p>
          <a:p>
            <a:pPr marL="265113" lvl="1" indent="-265113" algn="just" eaLnBrk="1" hangingPunct="1">
              <a:lnSpc>
                <a:spcPct val="80000"/>
              </a:lnSpc>
              <a:buFont typeface="Wingdings" pitchFamily="2" charset="2"/>
              <a:buChar char="Ø"/>
              <a:defRPr/>
            </a:pPr>
            <a:r>
              <a:rPr lang="cs-CZ" sz="1900" dirty="0" smtClean="0"/>
              <a:t>omezení pro dlužníka v jeho podnikatelské činností.</a:t>
            </a:r>
            <a:endParaRPr lang="de-DE" sz="1900" dirty="0" smtClean="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8B4272-8996-40FE-89F5-5499277E87A3}" type="slidenum">
              <a:rPr lang="cs-CZ"/>
              <a:pPr>
                <a:defRPr/>
              </a:pPr>
              <a:t>146</a:t>
            </a:fld>
            <a:endParaRPr lang="cs-CZ"/>
          </a:p>
        </p:txBody>
      </p:sp>
      <p:sp>
        <p:nvSpPr>
          <p:cNvPr id="410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r>
              <a:rPr lang="cs-CZ" smtClean="0"/>
              <a:t> </a:t>
            </a:r>
            <a:endParaRPr lang="de-DE" smtClean="0"/>
          </a:p>
        </p:txBody>
      </p:sp>
      <p:sp>
        <p:nvSpPr>
          <p:cNvPr id="150533" name="Rectangle 3"/>
          <p:cNvSpPr>
            <a:spLocks noGrp="1" noChangeArrowheads="1"/>
          </p:cNvSpPr>
          <p:nvPr>
            <p:ph type="body" idx="1"/>
          </p:nvPr>
        </p:nvSpPr>
        <p:spPr/>
        <p:txBody>
          <a:bodyPr/>
          <a:lstStyle/>
          <a:p>
            <a:pPr algn="just" eaLnBrk="1" hangingPunct="1">
              <a:buFont typeface="Wingdings" pitchFamily="2" charset="2"/>
              <a:buNone/>
              <a:defRPr/>
            </a:pPr>
            <a:r>
              <a:rPr lang="cs-CZ" sz="2000" dirty="0" smtClean="0"/>
              <a:t>Úvěrové riziko je v rozvaze banky obsaženo v aktivech</a:t>
            </a:r>
          </a:p>
          <a:p>
            <a:pPr marL="265113" lvl="1" indent="-265113" algn="just" eaLnBrk="1" hangingPunct="1">
              <a:buFont typeface="Wingdings" pitchFamily="2" charset="2"/>
              <a:buChar char="Ø"/>
              <a:defRPr/>
            </a:pPr>
            <a:r>
              <a:rPr lang="cs-CZ" sz="1800" dirty="0" smtClean="0"/>
              <a:t>poskytnuté úvěry klientům (včetně bank)</a:t>
            </a:r>
          </a:p>
          <a:p>
            <a:pPr marL="265113" lvl="1" indent="-265113" algn="just" eaLnBrk="1" hangingPunct="1">
              <a:buFont typeface="Wingdings" pitchFamily="2" charset="2"/>
              <a:buChar char="Ø"/>
              <a:defRPr/>
            </a:pPr>
            <a:r>
              <a:rPr lang="cs-CZ" sz="1800" dirty="0" smtClean="0"/>
              <a:t>bankou nakoupené úvěrové cenné papíry.</a:t>
            </a:r>
          </a:p>
          <a:p>
            <a:pPr marL="0" indent="0" algn="just" eaLnBrk="1" hangingPunct="1">
              <a:buFont typeface="Wingdings" pitchFamily="2" charset="2"/>
              <a:buNone/>
              <a:defRPr/>
            </a:pPr>
            <a:r>
              <a:rPr lang="cs-CZ" sz="2000" dirty="0" smtClean="0"/>
              <a:t>Základní body v oblasti politiky úvěrového rizika (v rámci struktury bankovní rozvahy)</a:t>
            </a:r>
          </a:p>
          <a:p>
            <a:pPr marL="265113" lvl="1" indent="-265113" algn="just" eaLnBrk="1" hangingPunct="1">
              <a:buFont typeface="Wingdings" pitchFamily="2" charset="2"/>
              <a:buChar char="Ø"/>
              <a:defRPr/>
            </a:pPr>
            <a:r>
              <a:rPr lang="cs-CZ" sz="1800" dirty="0" smtClean="0"/>
              <a:t>rozptýlení úvěrového rizika vhodnou diverzifikací</a:t>
            </a:r>
          </a:p>
          <a:p>
            <a:pPr marL="265113" lvl="1" indent="-265113" algn="just" eaLnBrk="1" hangingPunct="1">
              <a:buFont typeface="Wingdings" pitchFamily="2" charset="2"/>
              <a:buChar char="Ø"/>
              <a:defRPr/>
            </a:pPr>
            <a:r>
              <a:rPr lang="cs-CZ" sz="1800" dirty="0" smtClean="0"/>
              <a:t>zajištění se proti úvěrovému riziku vhodnými nástroji</a:t>
            </a:r>
          </a:p>
          <a:p>
            <a:pPr marL="265113" lvl="1" indent="-265113" algn="just" eaLnBrk="1" hangingPunct="1">
              <a:buFont typeface="Wingdings" pitchFamily="2" charset="2"/>
              <a:buChar char="Ø"/>
              <a:defRPr/>
            </a:pPr>
            <a:r>
              <a:rPr lang="cs-CZ" sz="1800" dirty="0" smtClean="0"/>
              <a:t>omezení rozsahu aktiv spojených s úvěrovým rizikem.</a:t>
            </a:r>
          </a:p>
          <a:p>
            <a:pPr marL="0" indent="0" algn="just" eaLnBrk="1" hangingPunct="1">
              <a:buFont typeface="Wingdings" pitchFamily="2" charset="2"/>
              <a:buNone/>
              <a:defRPr/>
            </a:pPr>
            <a:r>
              <a:rPr lang="cs-CZ" sz="2000" dirty="0" smtClean="0"/>
              <a:t>Pro oblast řízení aktiv a pasiv je zásadní nastavení vztahu úvěrového rizika</a:t>
            </a:r>
          </a:p>
          <a:p>
            <a:pPr marL="265113" lvl="1" indent="-265113" algn="just" eaLnBrk="1" hangingPunct="1">
              <a:buFont typeface="Wingdings" pitchFamily="2" charset="2"/>
              <a:buChar char="Ø"/>
              <a:defRPr/>
            </a:pPr>
            <a:r>
              <a:rPr lang="cs-CZ" sz="1800" dirty="0" smtClean="0"/>
              <a:t>zisku</a:t>
            </a:r>
          </a:p>
          <a:p>
            <a:pPr marL="265113" lvl="1" indent="-265113" algn="just" eaLnBrk="1" hangingPunct="1">
              <a:buFont typeface="Wingdings" pitchFamily="2" charset="2"/>
              <a:buChar char="Ø"/>
              <a:defRPr/>
            </a:pPr>
            <a:r>
              <a:rPr lang="cs-CZ" sz="1800" dirty="0" smtClean="0"/>
              <a:t>likviditě</a:t>
            </a:r>
          </a:p>
          <a:p>
            <a:pPr marL="265113" lvl="1" indent="-265113" algn="just" eaLnBrk="1" hangingPunct="1">
              <a:buFont typeface="Wingdings" pitchFamily="2" charset="2"/>
              <a:buChar char="Ø"/>
              <a:defRPr/>
            </a:pPr>
            <a:r>
              <a:rPr lang="cs-CZ" sz="1800" dirty="0" smtClean="0"/>
              <a:t>úrokovému riziku.</a:t>
            </a:r>
            <a:endParaRPr lang="de-DE" sz="1800" dirty="0" smtClean="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D0B63D-1E79-4ABE-AC4B-A9D5294777DE}" type="slidenum">
              <a:rPr lang="cs-CZ"/>
              <a:pPr>
                <a:defRPr/>
              </a:pPr>
              <a:t>147</a:t>
            </a:fld>
            <a:endParaRPr lang="cs-CZ"/>
          </a:p>
        </p:txBody>
      </p:sp>
      <p:sp>
        <p:nvSpPr>
          <p:cNvPr id="5560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Úvěrové riziko a zisk</a:t>
            </a:r>
            <a:endParaRPr lang="cs-CZ" altLang="cs-CZ" sz="1600" smtClean="0"/>
          </a:p>
          <a:p>
            <a:pPr marL="265113" lvl="1" indent="-265113" algn="just" eaLnBrk="1" hangingPunct="1">
              <a:lnSpc>
                <a:spcPct val="80000"/>
              </a:lnSpc>
              <a:buFont typeface="Wingdings" pitchFamily="2" charset="2"/>
              <a:buChar char="Ø"/>
            </a:pPr>
            <a:r>
              <a:rPr lang="cs-CZ" altLang="cs-CZ" sz="1500" smtClean="0"/>
              <a:t>Nutnost tvorby opravných položek a rezerv - banka je tvoří v případě, že má pochyby o schopnosti dlužníka splatit jistinu, popřípadě úroky z poskytnutého úvěru – opravné položky a rezervy vystupují ve výkazu zisku a ztráty jako náklad.</a:t>
            </a:r>
          </a:p>
          <a:p>
            <a:pPr marL="265113" lvl="1" indent="-265113" algn="just" eaLnBrk="1" hangingPunct="1">
              <a:lnSpc>
                <a:spcPct val="80000"/>
              </a:lnSpc>
              <a:buFont typeface="Wingdings" pitchFamily="2" charset="2"/>
              <a:buChar char="Ø"/>
            </a:pPr>
            <a:r>
              <a:rPr lang="cs-CZ" altLang="cs-CZ" sz="1500" smtClean="0"/>
              <a:t>Snížení příjmů banky nesplácením úroků - nesplácení úroků klientem se projevuje jako neplánované snížení úrokových výnosů se všemi souvisejícími jevy - pokles úrokové marže, výnosnosti aktiv a výnosnosti kapitálu.</a:t>
            </a:r>
            <a:endParaRPr lang="cs-CZ" altLang="cs-CZ" sz="1500" b="1" smtClean="0"/>
          </a:p>
          <a:p>
            <a:pPr algn="just" eaLnBrk="1" hangingPunct="1">
              <a:lnSpc>
                <a:spcPct val="80000"/>
              </a:lnSpc>
              <a:buFont typeface="Wingdings" pitchFamily="2" charset="2"/>
              <a:buNone/>
            </a:pPr>
            <a:r>
              <a:rPr lang="cs-CZ" altLang="cs-CZ" sz="1600" b="1" smtClean="0"/>
              <a:t>Úvěrové riziko a likvidita</a:t>
            </a:r>
            <a:endParaRPr lang="cs-CZ" altLang="cs-CZ" sz="1600" smtClean="0"/>
          </a:p>
          <a:p>
            <a:pPr marL="265113" lvl="1" indent="-265113" algn="just" eaLnBrk="1" hangingPunct="1">
              <a:lnSpc>
                <a:spcPct val="80000"/>
              </a:lnSpc>
              <a:buFont typeface="Wingdings" pitchFamily="2" charset="2"/>
              <a:buChar char="Ø"/>
            </a:pPr>
            <a:r>
              <a:rPr lang="cs-CZ" altLang="cs-CZ" sz="1500" smtClean="0"/>
              <a:t>Úvěrové riziko těsně souvisí s likviditou. Úvěr, který přestal být splácen, může nadále představovat hodnotu (zejména pokud je dobře zajištěn), ale v rozvaze banky zůstává jako nelikvidní položka. Navíc úrokové platby k pasivům, která takovýto úvěr financují, odčerpávají likviditu, ale nesplácený úvěr ji nepřináší, protože nejsou spláceny úroky ani jistina.</a:t>
            </a:r>
            <a:endParaRPr lang="cs-CZ" altLang="cs-CZ" sz="1500" b="1" smtClean="0"/>
          </a:p>
          <a:p>
            <a:pPr algn="just" eaLnBrk="1" hangingPunct="1">
              <a:lnSpc>
                <a:spcPct val="80000"/>
              </a:lnSpc>
              <a:buFont typeface="Wingdings" pitchFamily="2" charset="2"/>
              <a:buNone/>
            </a:pPr>
            <a:r>
              <a:rPr lang="cs-CZ" altLang="cs-CZ" sz="1600" b="1" smtClean="0"/>
              <a:t>Úvěrové rizik a úrokové riziko:</a:t>
            </a:r>
            <a:endParaRPr lang="cs-CZ" altLang="cs-CZ" sz="1600" smtClean="0"/>
          </a:p>
          <a:p>
            <a:pPr marL="265113" lvl="1" indent="-265113" algn="just" eaLnBrk="1" hangingPunct="1">
              <a:lnSpc>
                <a:spcPct val="80000"/>
              </a:lnSpc>
              <a:buFont typeface="Wingdings" pitchFamily="2" charset="2"/>
              <a:buChar char="Ø"/>
            </a:pPr>
            <a:r>
              <a:rPr lang="cs-CZ" altLang="cs-CZ" sz="1500" smtClean="0"/>
              <a:t>Vychází z faktu, že klienti přestanou splácet úroky, pokud dojde k růstu úrokových sazeb, čímž se sníží úrokový příjem banky.</a:t>
            </a:r>
            <a:endParaRPr lang="de-DE" altLang="cs-CZ" sz="1500" smtClean="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32D09C7-72A8-4222-8FF0-37701F50503D}" type="slidenum">
              <a:rPr lang="cs-CZ"/>
              <a:pPr>
                <a:defRPr/>
              </a:pPr>
              <a:t>148</a:t>
            </a:fld>
            <a:endParaRPr lang="cs-CZ"/>
          </a:p>
        </p:txBody>
      </p:sp>
      <p:sp>
        <p:nvSpPr>
          <p:cNvPr id="5570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Měření úvěrového rizika a tvorba opravných položek a rezerv</a:t>
            </a:r>
            <a:r>
              <a:rPr lang="cs-CZ" sz="2400" smtClean="0"/>
              <a:t> </a:t>
            </a:r>
            <a:endParaRPr lang="de-DE" sz="2400" smtClean="0"/>
          </a:p>
        </p:txBody>
      </p:sp>
      <p:sp>
        <p:nvSpPr>
          <p:cNvPr id="15258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dirty="0" smtClean="0"/>
              <a:t>Měření úvěrového rizika lze obecně rozdělit do dvou skupin</a:t>
            </a:r>
          </a:p>
          <a:p>
            <a:pPr marL="265113" lvl="1" indent="-265113" algn="just" eaLnBrk="1" hangingPunct="1">
              <a:lnSpc>
                <a:spcPct val="80000"/>
              </a:lnSpc>
              <a:buFont typeface="Wingdings" pitchFamily="2" charset="2"/>
              <a:buChar char="Ø"/>
              <a:defRPr/>
            </a:pPr>
            <a:r>
              <a:rPr lang="cs-CZ" sz="1800" dirty="0" smtClean="0"/>
              <a:t>metody založené na absolutní pozici v úvěrovém riziku</a:t>
            </a:r>
          </a:p>
          <a:p>
            <a:pPr marL="265113" lvl="1" indent="-265113" algn="just" eaLnBrk="1" hangingPunct="1">
              <a:lnSpc>
                <a:spcPct val="80000"/>
              </a:lnSpc>
              <a:buFont typeface="Wingdings" pitchFamily="2" charset="2"/>
              <a:buChar char="Ø"/>
              <a:defRPr/>
            </a:pPr>
            <a:r>
              <a:rPr lang="cs-CZ" sz="1800" dirty="0" smtClean="0"/>
              <a:t>metody založené na očekávané míře nesplácení úvěrové pohledávky.</a:t>
            </a:r>
          </a:p>
          <a:p>
            <a:pPr marL="0" indent="0" algn="just" eaLnBrk="1" hangingPunct="1">
              <a:lnSpc>
                <a:spcPct val="80000"/>
              </a:lnSpc>
              <a:buFont typeface="Wingdings" pitchFamily="2" charset="2"/>
              <a:buNone/>
              <a:defRPr/>
            </a:pPr>
            <a:r>
              <a:rPr lang="cs-CZ" sz="2000" dirty="0" smtClean="0"/>
              <a:t>Riziková kategorie ovlivňuje rozhodnutí banky o následujících faktorech</a:t>
            </a:r>
          </a:p>
          <a:p>
            <a:pPr marL="265113" lvl="1" indent="-265113" algn="just" eaLnBrk="1" hangingPunct="1">
              <a:lnSpc>
                <a:spcPct val="80000"/>
              </a:lnSpc>
              <a:buFont typeface="Wingdings" pitchFamily="2" charset="2"/>
              <a:buChar char="Ø"/>
              <a:defRPr/>
            </a:pPr>
            <a:r>
              <a:rPr lang="cs-CZ" sz="1800" dirty="0" smtClean="0"/>
              <a:t>skutečná poskytnutá výše úvěru</a:t>
            </a:r>
          </a:p>
          <a:p>
            <a:pPr marL="265113" lvl="1" indent="-265113" algn="just" eaLnBrk="1" hangingPunct="1">
              <a:lnSpc>
                <a:spcPct val="80000"/>
              </a:lnSpc>
              <a:buFont typeface="Wingdings" pitchFamily="2" charset="2"/>
              <a:buChar char="Ø"/>
              <a:defRPr/>
            </a:pPr>
            <a:r>
              <a:rPr lang="cs-CZ" sz="1800" dirty="0" smtClean="0"/>
              <a:t>výše úrokové sazby z úvěru</a:t>
            </a:r>
          </a:p>
          <a:p>
            <a:pPr marL="265113" lvl="1" indent="-265113" algn="just" eaLnBrk="1" hangingPunct="1">
              <a:lnSpc>
                <a:spcPct val="80000"/>
              </a:lnSpc>
              <a:buFont typeface="Wingdings" pitchFamily="2" charset="2"/>
              <a:buChar char="Ø"/>
              <a:defRPr/>
            </a:pPr>
            <a:r>
              <a:rPr lang="cs-CZ" sz="1800" dirty="0" smtClean="0"/>
              <a:t>způsob sledování úvěrové pohledávky</a:t>
            </a:r>
          </a:p>
          <a:p>
            <a:pPr marL="265113" lvl="1" indent="-265113" algn="just" eaLnBrk="1" hangingPunct="1">
              <a:lnSpc>
                <a:spcPct val="80000"/>
              </a:lnSpc>
              <a:buFont typeface="Wingdings" pitchFamily="2" charset="2"/>
              <a:buChar char="Ø"/>
              <a:defRPr/>
            </a:pPr>
            <a:r>
              <a:rPr lang="cs-CZ" sz="1800" dirty="0" smtClean="0"/>
              <a:t>výše rezerv a opravných položek tvořených k úvěrové pohledávce</a:t>
            </a:r>
          </a:p>
          <a:p>
            <a:pPr marL="265113" lvl="1" indent="-265113" algn="just" eaLnBrk="1" hangingPunct="1">
              <a:lnSpc>
                <a:spcPct val="80000"/>
              </a:lnSpc>
              <a:buFont typeface="Wingdings" pitchFamily="2" charset="2"/>
              <a:buChar char="Ø"/>
              <a:defRPr/>
            </a:pPr>
            <a:r>
              <a:rPr lang="cs-CZ" sz="1800" dirty="0" smtClean="0"/>
              <a:t>charakter zajištění úvěru.</a:t>
            </a:r>
            <a:endParaRPr lang="de-DE" sz="1800" dirty="0" smtClean="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D78798-89DA-435A-97A6-A323C90F518C}" type="slidenum">
              <a:rPr lang="cs-CZ"/>
              <a:pPr>
                <a:defRPr/>
              </a:pPr>
              <a:t>149</a:t>
            </a:fld>
            <a:endParaRPr lang="cs-CZ"/>
          </a:p>
        </p:txBody>
      </p:sp>
      <p:sp>
        <p:nvSpPr>
          <p:cNvPr id="5580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právní předpisy ČNB</a:t>
            </a:r>
            <a:r>
              <a:rPr lang="cs-CZ" smtClean="0"/>
              <a:t> </a:t>
            </a:r>
            <a:endParaRPr lang="de-DE" smtClean="0"/>
          </a:p>
        </p:txBody>
      </p:sp>
      <p:sp>
        <p:nvSpPr>
          <p:cNvPr id="156677"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AutoNum type="arabicPeriod"/>
            </a:pPr>
            <a:r>
              <a:rPr lang="cs-CZ" altLang="cs-CZ" sz="1400" smtClean="0"/>
              <a:t>Standardní pohledávky, o jejichž úplném splacení není důvodu pochybovat. Splátky jistiny a příslušenství jsou řádně hrazeny, žádná z nich není po splatnosti déle než 30 dní, žádná z nich nebyla v posledních 2 letech restrukturalizována.</a:t>
            </a:r>
          </a:p>
          <a:p>
            <a:pPr marL="265113" indent="-265113" algn="just" eaLnBrk="1" hangingPunct="1">
              <a:lnSpc>
                <a:spcPct val="80000"/>
              </a:lnSpc>
              <a:buFont typeface="Wingdings" pitchFamily="2" charset="2"/>
              <a:buAutoNum type="arabicPeriod"/>
            </a:pPr>
            <a:r>
              <a:rPr lang="cs-CZ" altLang="cs-CZ" sz="1400" smtClean="0"/>
              <a:t>Sledované pohledávky, jejichž úplné splacení je pravděpodobné. Splátky jistiny nebo příslušenství jsou hrazeny s dílčími problémy, avšak žádná z nich není po splatnosti déle než 90 dní, žádná z nich nebyla v posledních 6 měsících restrukturalizována.</a:t>
            </a:r>
          </a:p>
          <a:p>
            <a:pPr marL="265113" indent="-265113" algn="just" eaLnBrk="1" hangingPunct="1">
              <a:lnSpc>
                <a:spcPct val="80000"/>
              </a:lnSpc>
              <a:buFont typeface="Wingdings" pitchFamily="2" charset="2"/>
              <a:buAutoNum type="arabicPeriod"/>
            </a:pPr>
            <a:r>
              <a:rPr lang="cs-CZ" altLang="cs-CZ" sz="1400" smtClean="0"/>
              <a:t>Nestandardní pohledávky, jejichž úplné splacení je nejisté, částečné splacení je však vysoce pravděpodobné. Splátky jistiny nebo příslušenství jsou hrazeny s problémy, avšak žádná z nich není po splatnosti déle než 180 dní.</a:t>
            </a:r>
          </a:p>
          <a:p>
            <a:pPr marL="265113" indent="-265113" algn="just" eaLnBrk="1" hangingPunct="1">
              <a:lnSpc>
                <a:spcPct val="80000"/>
              </a:lnSpc>
              <a:buFont typeface="Wingdings" pitchFamily="2" charset="2"/>
              <a:buAutoNum type="arabicPeriod"/>
            </a:pPr>
            <a:r>
              <a:rPr lang="cs-CZ" altLang="cs-CZ" sz="1400" smtClean="0"/>
              <a:t>Pochybné pohledávky, jejichž úplné splacení je vysoce nepravděpodobné. Splátky jistiny nebo příslušenství jsou hrazeny s problémy, avšak žádná z nich není po splatnosti déle než 360 dní.</a:t>
            </a:r>
          </a:p>
          <a:p>
            <a:pPr marL="265113" indent="-265113" algn="just" eaLnBrk="1" hangingPunct="1">
              <a:lnSpc>
                <a:spcPct val="80000"/>
              </a:lnSpc>
              <a:buFont typeface="Wingdings" pitchFamily="2" charset="2"/>
              <a:buAutoNum type="arabicPeriod"/>
            </a:pPr>
            <a:r>
              <a:rPr lang="cs-CZ" altLang="cs-CZ" sz="1400" smtClean="0"/>
              <a:t>Ztrátové pohledávky, jejichž úplné splacení je nemožné, předpokládá se, že nebudou uspokojeny nebo budou uspokojeny pouze ve velmi malé částce. Splátky jistiny a příslušenství jsou po splatnosti déle než 360 dní. </a:t>
            </a:r>
          </a:p>
          <a:p>
            <a:pPr marL="265113" indent="-265113" algn="just" eaLnBrk="1" hangingPunct="1">
              <a:lnSpc>
                <a:spcPct val="80000"/>
              </a:lnSpc>
              <a:buFont typeface="Wingdings" pitchFamily="2" charset="2"/>
              <a:buNone/>
            </a:pPr>
            <a:endParaRPr lang="cs-CZ" altLang="cs-CZ" sz="1400" smtClean="0"/>
          </a:p>
          <a:p>
            <a:pPr marL="265113" indent="-265113" algn="just" eaLnBrk="1" hangingPunct="1">
              <a:lnSpc>
                <a:spcPct val="80000"/>
              </a:lnSpc>
              <a:buFont typeface="Wingdings" pitchFamily="2" charset="2"/>
              <a:buNone/>
            </a:pPr>
            <a:r>
              <a:rPr lang="cs-CZ" altLang="cs-CZ" sz="1400" smtClean="0"/>
              <a:t>Opravné položky</a:t>
            </a:r>
          </a:p>
          <a:p>
            <a:pPr marL="265113" indent="-265113" algn="just" eaLnBrk="1" hangingPunct="1">
              <a:lnSpc>
                <a:spcPct val="80000"/>
              </a:lnSpc>
              <a:buFont typeface="Wingdings" pitchFamily="2" charset="2"/>
              <a:buAutoNum type="arabicPeriod" startAt="2"/>
            </a:pPr>
            <a:r>
              <a:rPr lang="cs-CZ" altLang="cs-CZ" sz="1400" smtClean="0"/>
              <a:t>0,01 v případě sledované pohledávky</a:t>
            </a:r>
          </a:p>
          <a:p>
            <a:pPr marL="265113" indent="-265113" algn="just" eaLnBrk="1" hangingPunct="1">
              <a:lnSpc>
                <a:spcPct val="80000"/>
              </a:lnSpc>
              <a:buFont typeface="Wingdings" pitchFamily="2" charset="2"/>
              <a:buAutoNum type="arabicPeriod" startAt="2"/>
            </a:pPr>
            <a:r>
              <a:rPr lang="cs-CZ" altLang="cs-CZ" sz="1400" smtClean="0"/>
              <a:t>0,2 v případě nestandardní pohledávky</a:t>
            </a:r>
          </a:p>
          <a:p>
            <a:pPr marL="265113" indent="-265113" algn="just" eaLnBrk="1" hangingPunct="1">
              <a:lnSpc>
                <a:spcPct val="80000"/>
              </a:lnSpc>
              <a:buFont typeface="Wingdings" pitchFamily="2" charset="2"/>
              <a:buAutoNum type="arabicPeriod" startAt="2"/>
            </a:pPr>
            <a:r>
              <a:rPr lang="cs-CZ" altLang="cs-CZ" sz="1400" smtClean="0"/>
              <a:t>0,5 v případě pochybné pohledávky</a:t>
            </a:r>
          </a:p>
          <a:p>
            <a:pPr marL="265113" indent="-265113" algn="just" eaLnBrk="1" hangingPunct="1">
              <a:lnSpc>
                <a:spcPct val="80000"/>
              </a:lnSpc>
              <a:buFont typeface="Wingdings" pitchFamily="2" charset="2"/>
              <a:buAutoNum type="arabicPeriod" startAt="2"/>
            </a:pPr>
            <a:r>
              <a:rPr lang="cs-CZ" altLang="cs-CZ" sz="1400" smtClean="0"/>
              <a:t>1,0 v případě ztrátové pohledávky.</a:t>
            </a:r>
            <a:endParaRPr lang="de-DE" altLang="cs-CZ"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0AD358-F2A5-4846-93B6-15EE661A7864}" type="slidenum">
              <a:rPr lang="cs-CZ"/>
              <a:pPr>
                <a:defRPr/>
              </a:pPr>
              <a:t>15</a:t>
            </a:fld>
            <a:endParaRPr lang="cs-CZ"/>
          </a:p>
        </p:txBody>
      </p:sp>
      <p:sp>
        <p:nvSpPr>
          <p:cNvPr id="42905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a:t>
            </a:r>
            <a:endParaRPr lang="de-DE" b="1" dirty="0" smtClean="0">
              <a:effectLst>
                <a:outerShdw blurRad="38100" dist="38100" dir="2700000" algn="tl">
                  <a:srgbClr val="000000"/>
                </a:outerShdw>
              </a:effectLst>
            </a:endParaRPr>
          </a:p>
        </p:txBody>
      </p:sp>
      <p:sp>
        <p:nvSpPr>
          <p:cNvPr id="21509"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a:t>R</a:t>
            </a:r>
            <a:r>
              <a:rPr lang="cs-CZ" sz="2000" b="1" dirty="0" smtClean="0"/>
              <a:t>iziko, že protistrana úvěrového vztahu nedostojí svým závazkům, nedodrží dohodnuté podmínky úvěrové transakce a bance tím vznikne ztráta:</a:t>
            </a:r>
          </a:p>
          <a:p>
            <a:pPr algn="just" eaLnBrk="1" hangingPunct="1">
              <a:buFont typeface="Wingdings" pitchFamily="2" charset="2"/>
              <a:buNone/>
              <a:defRPr/>
            </a:pPr>
            <a:r>
              <a:rPr lang="cs-CZ" sz="2000" dirty="0" smtClean="0"/>
              <a:t>	</a:t>
            </a:r>
          </a:p>
          <a:p>
            <a:pPr marL="265113" lvl="1" indent="-265113" algn="just" eaLnBrk="1" hangingPunct="1">
              <a:buFont typeface="Wingdings" pitchFamily="2" charset="2"/>
              <a:buChar char="Ø"/>
              <a:defRPr/>
            </a:pPr>
            <a:r>
              <a:rPr lang="cs-CZ" sz="2000" dirty="0" smtClean="0"/>
              <a:t>předčasného splacení úvěrové jistiny</a:t>
            </a:r>
          </a:p>
          <a:p>
            <a:pPr marL="265113" lvl="1" indent="-265113" algn="just" eaLnBrk="1" hangingPunct="1">
              <a:buFont typeface="Wingdings" pitchFamily="2" charset="2"/>
              <a:buChar char="Ø"/>
              <a:defRPr/>
            </a:pPr>
            <a:r>
              <a:rPr lang="cs-CZ" sz="2000" dirty="0" smtClean="0"/>
              <a:t>opožděného splacení úvěrové jistiny nebo úroku</a:t>
            </a:r>
          </a:p>
          <a:p>
            <a:pPr marL="265113" lvl="1" indent="-265113" algn="just" eaLnBrk="1" hangingPunct="1">
              <a:buFont typeface="Wingdings" pitchFamily="2" charset="2"/>
              <a:buChar char="Ø"/>
              <a:defRPr/>
            </a:pPr>
            <a:r>
              <a:rPr lang="cs-CZ" sz="2000" dirty="0" smtClean="0"/>
              <a:t>nesplacení úvěrové jistiny nebo úroku úvěrovým dlužníkem.</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67FA17C-3B20-4340-8321-C4A98D375321}" type="slidenum">
              <a:rPr lang="cs-CZ"/>
              <a:pPr>
                <a:defRPr/>
              </a:pPr>
              <a:t>150</a:t>
            </a:fld>
            <a:endParaRPr lang="cs-CZ"/>
          </a:p>
        </p:txBody>
      </p:sp>
      <p:sp>
        <p:nvSpPr>
          <p:cNvPr id="411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Strategie řízení úvěrového rizika</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2000" dirty="0" smtClean="0"/>
          </a:p>
          <a:p>
            <a:pPr marL="265113" lvl="1" indent="-265113" algn="just" eaLnBrk="1" hangingPunct="1">
              <a:lnSpc>
                <a:spcPct val="80000"/>
              </a:lnSpc>
              <a:buFont typeface="Wingdings" pitchFamily="2" charset="2"/>
              <a:buChar char="Ø"/>
              <a:defRPr/>
            </a:pPr>
            <a:r>
              <a:rPr lang="cs-CZ" sz="1800" dirty="0" smtClean="0"/>
              <a:t>přijatelná míra úvěrového rizika</a:t>
            </a:r>
          </a:p>
          <a:p>
            <a:pPr marL="265113" lvl="1" indent="-265113" algn="just" eaLnBrk="1" hangingPunct="1">
              <a:lnSpc>
                <a:spcPct val="80000"/>
              </a:lnSpc>
              <a:buFont typeface="Wingdings" pitchFamily="2" charset="2"/>
              <a:buChar char="Ø"/>
              <a:defRPr/>
            </a:pPr>
            <a:r>
              <a:rPr lang="cs-CZ" sz="1800" dirty="0" smtClean="0"/>
              <a:t>metody pro řízení úvěrového rizika</a:t>
            </a:r>
          </a:p>
          <a:p>
            <a:pPr marL="265113" lvl="1" indent="-265113" algn="just" eaLnBrk="1" hangingPunct="1">
              <a:lnSpc>
                <a:spcPct val="80000"/>
              </a:lnSpc>
              <a:buFont typeface="Wingdings" pitchFamily="2" charset="2"/>
              <a:buChar char="Ø"/>
              <a:defRPr/>
            </a:pPr>
            <a:r>
              <a:rPr lang="cs-CZ" sz="1800" dirty="0" smtClean="0"/>
              <a:t>soustavu limitů, kterou banka bude používat</a:t>
            </a:r>
          </a:p>
          <a:p>
            <a:pPr marL="265113" lvl="1" indent="-265113" algn="just" eaLnBrk="1" hangingPunct="1">
              <a:lnSpc>
                <a:spcPct val="80000"/>
              </a:lnSpc>
              <a:buFont typeface="Wingdings" pitchFamily="2" charset="2"/>
              <a:buChar char="Ø"/>
              <a:defRPr/>
            </a:pPr>
            <a:r>
              <a:rPr lang="cs-CZ" sz="1800" dirty="0" smtClean="0"/>
              <a:t>zásady pro vymezení povolených produktů, zemí, regionů, segmentů trhů a smluvních stran</a:t>
            </a:r>
          </a:p>
          <a:p>
            <a:pPr marL="265113" lvl="1" indent="-265113" algn="just" eaLnBrk="1" hangingPunct="1">
              <a:lnSpc>
                <a:spcPct val="80000"/>
              </a:lnSpc>
              <a:buFont typeface="Wingdings" pitchFamily="2" charset="2"/>
              <a:buChar char="Ø"/>
              <a:defRPr/>
            </a:pPr>
            <a:r>
              <a:rPr lang="cs-CZ" sz="1800" dirty="0" smtClean="0"/>
              <a:t>základní požadavky na organizační strukturu banky z hlediska řízení úvěrového rizika, včetně stanovení pravomocí, odpovědností a toku informací.</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600" b="1" dirty="0" smtClean="0"/>
              <a:t>V souladu s opatřeními musí mít banka odpovídající informační systém a systém měření a sledování úvěrového rizika, který odpovídá rozsahu aktivit banky a podchytí všechny významné zdroje úvěrového rizika, vyhodnotí jejich dopad na výnosy, náklady a hodnotu aktiv a pasiv banky tak, aby poskytl nezkreslený obraz o míře podstupovaného rizika.</a:t>
            </a:r>
            <a:endParaRPr lang="de-DE" sz="1600" b="1" dirty="0" smtClean="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C171F-5B5E-487B-955C-4CBE6763623F}" type="slidenum">
              <a:rPr lang="cs-CZ"/>
              <a:pPr>
                <a:defRPr/>
              </a:pPr>
              <a:t>151</a:t>
            </a:fld>
            <a:endParaRPr lang="cs-CZ"/>
          </a:p>
        </p:txBody>
      </p:sp>
      <p:sp>
        <p:nvSpPr>
          <p:cNvPr id="4116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 a stress-testy</a:t>
            </a:r>
            <a:endParaRPr lang="de-DE" b="1" dirty="0"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pPr>
            <a:endParaRPr lang="cs-CZ" altLang="cs-CZ" sz="2000" smtClean="0"/>
          </a:p>
          <a:p>
            <a:pPr marL="0" indent="0">
              <a:buFont typeface="Wingdings" pitchFamily="2" charset="2"/>
              <a:buNone/>
            </a:pPr>
            <a:r>
              <a:rPr lang="cs-CZ" altLang="cs-CZ" sz="1800" smtClean="0"/>
              <a:t>Rizika spojena s otevřenými pozicemi transakcí na finančních trzích. </a:t>
            </a:r>
          </a:p>
          <a:p>
            <a:pPr marL="0" indent="0">
              <a:buFont typeface="Wingdings" pitchFamily="2" charset="2"/>
              <a:buNone/>
            </a:pPr>
            <a:r>
              <a:rPr lang="cs-CZ" altLang="cs-CZ" sz="1800" smtClean="0"/>
              <a:t>Základní prvky pro metodologii stanovování a řízení rizika jsou pro většiny dnešních bank společné. Využívají se statistické metodiky, které se snaží určit citlivost jednotlivých položek na změnu rizikových faktorů a hlavně vždy se využívá metodiky Value at Risk (VaR). </a:t>
            </a:r>
          </a:p>
          <a:p>
            <a:pPr marL="0" indent="0">
              <a:buFont typeface="Wingdings" pitchFamily="2" charset="2"/>
              <a:buNone/>
            </a:pPr>
            <a:r>
              <a:rPr lang="cs-CZ" altLang="cs-CZ" sz="1800" smtClean="0"/>
              <a:t>Měří se držba na 1 den při úrovni spolehlivosti 99%.  Maximální limity VaR zpravidla stanovují představenstva bank a znamenají tak maximální možnost angažování se obchodního portfolia na trhu, tak aby situace pro banku nepředstavovala zvýšená rizika.</a:t>
            </a:r>
          </a:p>
          <a:p>
            <a:pPr marL="0" indent="0">
              <a:buFont typeface="Wingdings" pitchFamily="2" charset="2"/>
              <a:buNone/>
            </a:pPr>
            <a:r>
              <a:rPr lang="cs-CZ" altLang="cs-CZ" sz="1800" smtClean="0"/>
              <a:t>Stress-testy – analýza dopadů nepříznivého vývoje tržních hodnot (měnových, úrokových, akciových) na hodnotu portfolia společnosti. </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zápatí 3"/>
          <p:cNvSpPr>
            <a:spLocks noGrp="1"/>
          </p:cNvSpPr>
          <p:nvPr>
            <p:ph type="ftr" sz="quarter" idx="10"/>
          </p:nvPr>
        </p:nvSpPr>
        <p:spPr/>
        <p:txBody>
          <a:bodyPr/>
          <a:lstStyle/>
          <a:p>
            <a:pPr>
              <a:defRPr/>
            </a:pPr>
            <a:r>
              <a:rPr lang="cs-CZ"/>
              <a:t>Ekonomika a řízení bank</a:t>
            </a:r>
          </a:p>
        </p:txBody>
      </p:sp>
      <p:sp>
        <p:nvSpPr>
          <p:cNvPr id="9" name="Zástupný symbol pro číslo snímku 4"/>
          <p:cNvSpPr>
            <a:spLocks noGrp="1"/>
          </p:cNvSpPr>
          <p:nvPr>
            <p:ph type="sldNum" sz="quarter" idx="11"/>
          </p:nvPr>
        </p:nvSpPr>
        <p:spPr/>
        <p:txBody>
          <a:bodyPr/>
          <a:lstStyle/>
          <a:p>
            <a:pPr>
              <a:defRPr/>
            </a:pPr>
            <a:fld id="{E5758F3C-8B99-4937-93A2-7ED43123B668}" type="slidenum">
              <a:rPr lang="cs-CZ"/>
              <a:pPr>
                <a:defRPr/>
              </a:pPr>
              <a:t>152</a:t>
            </a:fld>
            <a:endParaRPr lang="cs-CZ"/>
          </a:p>
        </p:txBody>
      </p:sp>
      <p:sp>
        <p:nvSpPr>
          <p:cNvPr id="421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Analýza celkového stavu banky</a:t>
            </a:r>
          </a:p>
        </p:txBody>
      </p:sp>
      <p:sp>
        <p:nvSpPr>
          <p:cNvPr id="421891" name="Rectangle 3"/>
          <p:cNvSpPr>
            <a:spLocks noGrp="1" noChangeArrowheads="1"/>
          </p:cNvSpPr>
          <p:nvPr>
            <p:ph type="body" idx="1"/>
          </p:nvPr>
        </p:nvSpPr>
        <p:spPr/>
        <p:txBody>
          <a:bodyPr/>
          <a:lstStyle/>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1600" b="1" smtClean="0">
                <a:solidFill>
                  <a:srgbClr val="7D1E1E"/>
                </a:solidFill>
                <a:effectLst>
                  <a:outerShdw blurRad="38100" dist="38100" dir="2700000" algn="tl">
                    <a:srgbClr val="000000"/>
                  </a:outerShdw>
                </a:effectLst>
              </a:rPr>
              <a:t>Nástroje analýzy výchozí pozice banky</a:t>
            </a: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r>
              <a:rPr lang="cs-CZ" sz="1400" b="1" smtClean="0">
                <a:solidFill>
                  <a:srgbClr val="7D1E1E"/>
                </a:solidFill>
              </a:rPr>
              <a:t>delfský 		portfóliová 	metoda 		poradce, </a:t>
            </a:r>
          </a:p>
          <a:p>
            <a:pPr eaLnBrk="1" hangingPunct="1">
              <a:buFont typeface="Wingdings" pitchFamily="2" charset="2"/>
              <a:buNone/>
              <a:defRPr/>
            </a:pPr>
            <a:r>
              <a:rPr lang="cs-CZ" sz="1400" b="1" smtClean="0">
                <a:solidFill>
                  <a:srgbClr val="7D1E1E"/>
                </a:solidFill>
              </a:rPr>
              <a:t>dotazník		analýza		PIMS		příp. poradenská firma</a:t>
            </a:r>
          </a:p>
        </p:txBody>
      </p:sp>
      <p:sp>
        <p:nvSpPr>
          <p:cNvPr id="159750" name="Line 4"/>
          <p:cNvSpPr>
            <a:spLocks noChangeShapeType="1"/>
          </p:cNvSpPr>
          <p:nvPr/>
        </p:nvSpPr>
        <p:spPr bwMode="auto">
          <a:xfrm flipH="1">
            <a:off x="1331913" y="3213100"/>
            <a:ext cx="3240087"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1" name="Line 5"/>
          <p:cNvSpPr>
            <a:spLocks noChangeShapeType="1"/>
          </p:cNvSpPr>
          <p:nvPr/>
        </p:nvSpPr>
        <p:spPr bwMode="auto">
          <a:xfrm flipH="1">
            <a:off x="3276600" y="3213100"/>
            <a:ext cx="1295400"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2" name="Line 6"/>
          <p:cNvSpPr>
            <a:spLocks noChangeShapeType="1"/>
          </p:cNvSpPr>
          <p:nvPr/>
        </p:nvSpPr>
        <p:spPr bwMode="auto">
          <a:xfrm>
            <a:off x="4572000" y="3213100"/>
            <a:ext cx="215900"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3" name="Line 7"/>
          <p:cNvSpPr>
            <a:spLocks noChangeShapeType="1"/>
          </p:cNvSpPr>
          <p:nvPr/>
        </p:nvSpPr>
        <p:spPr bwMode="auto">
          <a:xfrm>
            <a:off x="4572000" y="3213100"/>
            <a:ext cx="2160588"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2E092E-0612-4FF4-BE94-16C3AD6814CF}" type="slidenum">
              <a:rPr lang="cs-CZ"/>
              <a:pPr>
                <a:defRPr/>
              </a:pPr>
              <a:t>153</a:t>
            </a:fld>
            <a:endParaRPr lang="cs-CZ"/>
          </a:p>
        </p:txBody>
      </p:sp>
      <p:sp>
        <p:nvSpPr>
          <p:cNvPr id="380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093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10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Řízení rizik pohybu úrokové sazby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měnového rizika</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297E134-81A3-4187-B854-0D86AAF0E05D}" type="slidenum">
              <a:rPr lang="cs-CZ"/>
              <a:pPr>
                <a:defRPr/>
              </a:pPr>
              <a:t>154</a:t>
            </a:fld>
            <a:endParaRPr lang="cs-CZ"/>
          </a:p>
        </p:txBody>
      </p:sp>
      <p:sp>
        <p:nvSpPr>
          <p:cNvPr id="412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rizika úrokové sazby</a:t>
            </a:r>
            <a:r>
              <a:rPr lang="cs-CZ" smtClean="0"/>
              <a:t> </a:t>
            </a:r>
            <a:endParaRPr lang="de-DE" smtClean="0"/>
          </a:p>
        </p:txBody>
      </p:sp>
      <p:sp>
        <p:nvSpPr>
          <p:cNvPr id="161797"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None/>
            </a:pPr>
            <a:endParaRPr lang="cs-CZ" altLang="cs-CZ" sz="2000" b="1" smtClean="0"/>
          </a:p>
          <a:p>
            <a:pPr marL="533400" indent="-533400" algn="just" eaLnBrk="1" hangingPunct="1">
              <a:lnSpc>
                <a:spcPct val="90000"/>
              </a:lnSpc>
              <a:buFont typeface="Wingdings" pitchFamily="2" charset="2"/>
              <a:buNone/>
            </a:pPr>
            <a:r>
              <a:rPr lang="cs-CZ" altLang="cs-CZ" sz="2000" b="1" smtClean="0"/>
              <a:t>Definice jednotlivých tržních rizik:</a:t>
            </a:r>
            <a:endParaRPr lang="cs-CZ" altLang="cs-CZ" sz="2000" smtClean="0"/>
          </a:p>
          <a:p>
            <a:pPr marL="265113" lvl="1" indent="-265113" algn="just" eaLnBrk="1" hangingPunct="1">
              <a:lnSpc>
                <a:spcPct val="90000"/>
              </a:lnSpc>
              <a:buFont typeface="Wingdings" pitchFamily="2" charset="2"/>
              <a:buChar char="Ø"/>
            </a:pPr>
            <a:r>
              <a:rPr lang="cs-CZ" altLang="cs-CZ" sz="2000" smtClean="0"/>
              <a:t>úrokové riziko je riziko snížení čistého úrokového příjmu vlivem změny úrokových sazeb na finančních trzích</a:t>
            </a:r>
          </a:p>
          <a:p>
            <a:pPr marL="265113" lvl="1" indent="-265113" algn="just" eaLnBrk="1" hangingPunct="1">
              <a:lnSpc>
                <a:spcPct val="90000"/>
              </a:lnSpc>
              <a:buFont typeface="Wingdings" pitchFamily="2" charset="2"/>
              <a:buChar char="Ø"/>
            </a:pPr>
            <a:r>
              <a:rPr lang="cs-CZ" altLang="cs-CZ" sz="2000" smtClean="0"/>
              <a:t>kurzové riziko je riziko újmy na zisku vlivem změny kurzů cizích měn vůči měně, v níž jsou vykazovány účty</a:t>
            </a:r>
          </a:p>
          <a:p>
            <a:pPr marL="265113" lvl="1" indent="-265113" algn="just" eaLnBrk="1" hangingPunct="1">
              <a:lnSpc>
                <a:spcPct val="90000"/>
              </a:lnSpc>
              <a:buFont typeface="Wingdings" pitchFamily="2" charset="2"/>
              <a:buChar char="Ø"/>
            </a:pPr>
            <a:r>
              <a:rPr lang="cs-CZ" altLang="cs-CZ" sz="2000" smtClean="0"/>
              <a:t>akciové riziko plyne ze změny cen akcií.</a:t>
            </a:r>
            <a:endParaRPr lang="de-DE" altLang="cs-CZ" sz="2000" smtClean="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1CAD336-FE02-46F7-BFDC-BDDD24EDA42C}" type="slidenum">
              <a:rPr lang="cs-CZ"/>
              <a:pPr>
                <a:defRPr/>
              </a:pPr>
              <a:t>155</a:t>
            </a:fld>
            <a:endParaRPr lang="cs-CZ"/>
          </a:p>
        </p:txBody>
      </p:sp>
      <p:sp>
        <p:nvSpPr>
          <p:cNvPr id="559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úrokové sazby</a:t>
            </a:r>
            <a:r>
              <a:rPr lang="cs-CZ" dirty="0" smtClean="0"/>
              <a:t> </a:t>
            </a:r>
            <a:endParaRPr lang="de-DE" dirty="0" smtClean="0"/>
          </a:p>
        </p:txBody>
      </p:sp>
      <p:sp>
        <p:nvSpPr>
          <p:cNvPr id="1577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Management rizika úrokových sazeb je (podobně jako při řízení jiných rizik) proces, který se skládá ze tří hlavních složek</a:t>
            </a:r>
          </a:p>
          <a:p>
            <a:pPr marL="265113" lvl="1" indent="-265113" algn="just" eaLnBrk="1" hangingPunct="1">
              <a:lnSpc>
                <a:spcPct val="80000"/>
              </a:lnSpc>
              <a:buFont typeface="Wingdings" pitchFamily="2" charset="2"/>
              <a:buChar char="Ø"/>
              <a:defRPr/>
            </a:pPr>
            <a:r>
              <a:rPr lang="cs-CZ" sz="1500" dirty="0" smtClean="0"/>
              <a:t>údaje o riziku</a:t>
            </a:r>
          </a:p>
          <a:p>
            <a:pPr marL="265113" lvl="1" indent="-265113" algn="just" eaLnBrk="1" hangingPunct="1">
              <a:lnSpc>
                <a:spcPct val="80000"/>
              </a:lnSpc>
              <a:buFont typeface="Wingdings" pitchFamily="2" charset="2"/>
              <a:buChar char="Ø"/>
              <a:defRPr/>
            </a:pPr>
            <a:r>
              <a:rPr lang="cs-CZ" sz="1500" dirty="0" smtClean="0"/>
              <a:t>analýza</a:t>
            </a:r>
          </a:p>
          <a:p>
            <a:pPr marL="265113" lvl="1" indent="-265113" algn="just" eaLnBrk="1" hangingPunct="1">
              <a:lnSpc>
                <a:spcPct val="80000"/>
              </a:lnSpc>
              <a:buFont typeface="Wingdings" pitchFamily="2" charset="2"/>
              <a:buChar char="Ø"/>
              <a:defRPr/>
            </a:pPr>
            <a:r>
              <a:rPr lang="cs-CZ" sz="1500" dirty="0" smtClean="0"/>
              <a:t>proces rozhodování jako součást řízení.</a:t>
            </a:r>
          </a:p>
          <a:p>
            <a:pPr algn="just" eaLnBrk="1" hangingPunct="1">
              <a:lnSpc>
                <a:spcPct val="80000"/>
              </a:lnSpc>
              <a:buFont typeface="Wingdings" pitchFamily="2" charset="2"/>
              <a:buNone/>
              <a:defRPr/>
            </a:pPr>
            <a:endParaRPr lang="cs-CZ" sz="1600" dirty="0" smtClean="0"/>
          </a:p>
          <a:p>
            <a:pPr algn="just" eaLnBrk="1" hangingPunct="1">
              <a:lnSpc>
                <a:spcPct val="80000"/>
              </a:lnSpc>
              <a:buFont typeface="Wingdings" pitchFamily="2" charset="2"/>
              <a:buNone/>
              <a:defRPr/>
            </a:pPr>
            <a:r>
              <a:rPr lang="cs-CZ" sz="1600" dirty="0" smtClean="0"/>
              <a:t>Proces managementu rizika úrokových sazeb</a:t>
            </a:r>
          </a:p>
          <a:p>
            <a:pPr marL="265113" lvl="1" indent="-265113" algn="just" eaLnBrk="1" hangingPunct="1">
              <a:lnSpc>
                <a:spcPct val="80000"/>
              </a:lnSpc>
              <a:buFont typeface="Wingdings" pitchFamily="2" charset="2"/>
              <a:buChar char="Ø"/>
              <a:defRPr/>
            </a:pPr>
            <a:r>
              <a:rPr lang="cs-CZ" sz="1500" dirty="0" smtClean="0"/>
              <a:t>údaje o riziku       </a:t>
            </a:r>
          </a:p>
          <a:p>
            <a:pPr marL="539750" lvl="2" indent="-274638" algn="just" eaLnBrk="1" hangingPunct="1">
              <a:lnSpc>
                <a:spcPct val="80000"/>
              </a:lnSpc>
              <a:buFont typeface="Wingdings" pitchFamily="2" charset="2"/>
              <a:buChar char="Ø"/>
              <a:defRPr/>
            </a:pPr>
            <a:r>
              <a:rPr lang="cs-CZ" sz="1400" dirty="0" smtClean="0"/>
              <a:t>úvěry</a:t>
            </a:r>
          </a:p>
          <a:p>
            <a:pPr marL="539750" lvl="2" indent="-274638" algn="just" eaLnBrk="1" hangingPunct="1">
              <a:lnSpc>
                <a:spcPct val="80000"/>
              </a:lnSpc>
              <a:buFont typeface="Wingdings" pitchFamily="2" charset="2"/>
              <a:buChar char="Ø"/>
              <a:defRPr/>
            </a:pPr>
            <a:r>
              <a:rPr lang="cs-CZ" sz="1400" dirty="0" smtClean="0"/>
              <a:t>investice</a:t>
            </a:r>
          </a:p>
          <a:p>
            <a:pPr marL="539750" lvl="2" indent="-274638" algn="just" eaLnBrk="1" hangingPunct="1">
              <a:lnSpc>
                <a:spcPct val="80000"/>
              </a:lnSpc>
              <a:buFont typeface="Wingdings" pitchFamily="2" charset="2"/>
              <a:buChar char="Ø"/>
              <a:defRPr/>
            </a:pPr>
            <a:r>
              <a:rPr lang="cs-CZ" sz="1400" dirty="0" smtClean="0"/>
              <a:t>vklady</a:t>
            </a:r>
          </a:p>
          <a:p>
            <a:pPr marL="265113" lvl="1" indent="-265113" algn="just" eaLnBrk="1" hangingPunct="1">
              <a:lnSpc>
                <a:spcPct val="80000"/>
              </a:lnSpc>
              <a:buFont typeface="Wingdings" pitchFamily="2" charset="2"/>
              <a:buChar char="Ø"/>
              <a:defRPr/>
            </a:pPr>
            <a:r>
              <a:rPr lang="cs-CZ" sz="1500" dirty="0" smtClean="0"/>
              <a:t>analýza</a:t>
            </a:r>
          </a:p>
          <a:p>
            <a:pPr marL="539750" lvl="2" indent="-274638" algn="just" eaLnBrk="1" hangingPunct="1">
              <a:lnSpc>
                <a:spcPct val="80000"/>
              </a:lnSpc>
              <a:buFont typeface="Wingdings" pitchFamily="2" charset="2"/>
              <a:buChar char="Ø"/>
              <a:defRPr/>
            </a:pPr>
            <a:r>
              <a:rPr lang="cs-CZ" sz="1400" dirty="0" smtClean="0"/>
              <a:t>identifikace aktiv a pasiv s citlivou úrokovou sazbou</a:t>
            </a:r>
          </a:p>
          <a:p>
            <a:pPr marL="539750" lvl="2" indent="-274638" algn="just" eaLnBrk="1" hangingPunct="1">
              <a:lnSpc>
                <a:spcPct val="80000"/>
              </a:lnSpc>
              <a:buFont typeface="Wingdings" pitchFamily="2" charset="2"/>
              <a:buChar char="Ø"/>
              <a:defRPr/>
            </a:pPr>
            <a:r>
              <a:rPr lang="cs-CZ" sz="1400" dirty="0" err="1" smtClean="0"/>
              <a:t>Durace</a:t>
            </a:r>
            <a:endParaRPr lang="cs-CZ" sz="1400" dirty="0" smtClean="0"/>
          </a:p>
          <a:p>
            <a:pPr marL="539750" lvl="2" indent="-274638" algn="just" eaLnBrk="1" hangingPunct="1">
              <a:lnSpc>
                <a:spcPct val="80000"/>
              </a:lnSpc>
              <a:buFont typeface="Wingdings" pitchFamily="2" charset="2"/>
              <a:buChar char="Ø"/>
              <a:defRPr/>
            </a:pPr>
            <a:r>
              <a:rPr lang="cs-CZ" sz="1400" dirty="0" smtClean="0"/>
              <a:t>modelování a simulace</a:t>
            </a:r>
          </a:p>
          <a:p>
            <a:pPr marL="265113" lvl="1" indent="-265113" algn="just" eaLnBrk="1" hangingPunct="1">
              <a:lnSpc>
                <a:spcPct val="80000"/>
              </a:lnSpc>
              <a:buFont typeface="Wingdings" pitchFamily="2" charset="2"/>
              <a:buChar char="Ø"/>
              <a:defRPr/>
            </a:pPr>
            <a:r>
              <a:rPr lang="cs-CZ" sz="1500" dirty="0" smtClean="0"/>
              <a:t>rozhodnutí vedení</a:t>
            </a:r>
          </a:p>
          <a:p>
            <a:pPr marL="539750" lvl="2" indent="-274638" algn="just" eaLnBrk="1" hangingPunct="1">
              <a:lnSpc>
                <a:spcPct val="80000"/>
              </a:lnSpc>
              <a:buFont typeface="Wingdings" pitchFamily="2" charset="2"/>
              <a:buChar char="Ø"/>
              <a:defRPr/>
            </a:pPr>
            <a:r>
              <a:rPr lang="cs-CZ" sz="1400" dirty="0" smtClean="0"/>
              <a:t>koncepce rizika</a:t>
            </a:r>
          </a:p>
          <a:p>
            <a:pPr marL="539750" lvl="2" indent="-274638" algn="just" eaLnBrk="1" hangingPunct="1">
              <a:lnSpc>
                <a:spcPct val="80000"/>
              </a:lnSpc>
              <a:buFont typeface="Wingdings" pitchFamily="2" charset="2"/>
              <a:buChar char="Ø"/>
              <a:defRPr/>
            </a:pPr>
            <a:r>
              <a:rPr lang="cs-CZ" sz="1400" dirty="0" smtClean="0"/>
              <a:t>strategie refinancování</a:t>
            </a:r>
          </a:p>
          <a:p>
            <a:pPr marL="539750" lvl="2" indent="-274638" algn="just" eaLnBrk="1" hangingPunct="1">
              <a:lnSpc>
                <a:spcPct val="80000"/>
              </a:lnSpc>
              <a:buFont typeface="Wingdings" pitchFamily="2" charset="2"/>
              <a:buChar char="Ø"/>
              <a:defRPr/>
            </a:pPr>
            <a:r>
              <a:rPr lang="cs-CZ" sz="1400" dirty="0" smtClean="0"/>
              <a:t>oceňování úvěrů</a:t>
            </a:r>
          </a:p>
          <a:p>
            <a:pPr marL="539750" lvl="2" indent="-274638" algn="just" eaLnBrk="1" hangingPunct="1">
              <a:lnSpc>
                <a:spcPct val="80000"/>
              </a:lnSpc>
              <a:buFont typeface="Wingdings" pitchFamily="2" charset="2"/>
              <a:buChar char="Ø"/>
              <a:defRPr/>
            </a:pPr>
            <a:r>
              <a:rPr lang="cs-CZ" sz="1400" dirty="0" smtClean="0"/>
              <a:t>zajištění se proti riziku.</a:t>
            </a:r>
            <a:endParaRPr lang="de-DE" sz="1400" dirty="0" smtClean="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25594B4-B6DE-4A04-BAF3-EB0A560AB78A}" type="slidenum">
              <a:rPr lang="cs-CZ"/>
              <a:pPr>
                <a:defRPr/>
              </a:pPr>
              <a:t>156</a:t>
            </a:fld>
            <a:endParaRPr lang="cs-CZ"/>
          </a:p>
        </p:txBody>
      </p:sp>
      <p:sp>
        <p:nvSpPr>
          <p:cNvPr id="572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Modelování a řízení rizika úrokových sazeb</a:t>
            </a:r>
            <a:endParaRPr lang="de-DE" b="1"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Modelování je při kontrole rizika úrokových sazeb podstatnou součástí jeho řízení, protože poskytuje rámec pro měření současného rizika a ukazuje vliv budoucích akcí vedení a změn ve finančním prostředí. Kvantifikace současného a budoucího rizika umožňuje kontrolovat hodně prvků, které by nebylo možné sledovat a hodnotit, když by se o nich hovořilo pouze popisným způsobem.</a:t>
            </a:r>
          </a:p>
          <a:p>
            <a:pPr marL="0" indent="0" algn="just" eaLnBrk="1" hangingPunct="1">
              <a:lnSpc>
                <a:spcPct val="80000"/>
              </a:lnSpc>
              <a:buFont typeface="Wingdings" pitchFamily="2" charset="2"/>
              <a:buNone/>
              <a:defRPr/>
            </a:pPr>
            <a:r>
              <a:rPr lang="cs-CZ" sz="1800" dirty="0" smtClean="0"/>
              <a:t>Simulace, která znamená zohlednění všech hlavních činitelů, které podporují rozhodnutí, případně na základě jejich posouzení revizi původního rozhodnutí, se začala používat i v oblasti řízení rizika úrokových sazeb. Když však máme shrnout všechny činitele, které působí na čistý příjem z úroků bank, vyžaduje si to formální strukturu, kterou lze definovat jako model.</a:t>
            </a:r>
          </a:p>
          <a:p>
            <a:pPr marL="0" indent="0"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b="1" dirty="0" smtClean="0"/>
              <a:t>Každý model musí poskytovat charakteristickou reprezentaci</a:t>
            </a:r>
          </a:p>
          <a:p>
            <a:pPr marL="265113" lvl="1" indent="-265113" algn="just" eaLnBrk="1" hangingPunct="1">
              <a:lnSpc>
                <a:spcPct val="80000"/>
              </a:lnSpc>
              <a:buFont typeface="Wingdings" pitchFamily="2" charset="2"/>
              <a:buChar char="Ø"/>
              <a:defRPr/>
            </a:pPr>
            <a:r>
              <a:rPr lang="cs-CZ" sz="1700" dirty="0" smtClean="0"/>
              <a:t>směsi aktiv a pasiv banky</a:t>
            </a:r>
          </a:p>
          <a:p>
            <a:pPr marL="265113" lvl="1" indent="-265113" algn="just" eaLnBrk="1" hangingPunct="1">
              <a:lnSpc>
                <a:spcPct val="80000"/>
              </a:lnSpc>
              <a:buFont typeface="Wingdings" pitchFamily="2" charset="2"/>
              <a:buChar char="Ø"/>
              <a:defRPr/>
            </a:pPr>
            <a:r>
              <a:rPr lang="cs-CZ" sz="1700" dirty="0" smtClean="0"/>
              <a:t>propojení mezi vnějším ekonomickým a finančním prostředím a touto směsí aktiv a pasiv</a:t>
            </a:r>
          </a:p>
          <a:p>
            <a:pPr marL="265113" lvl="1" indent="-265113" algn="just" eaLnBrk="1" hangingPunct="1">
              <a:lnSpc>
                <a:spcPct val="80000"/>
              </a:lnSpc>
              <a:buFont typeface="Wingdings" pitchFamily="2" charset="2"/>
              <a:buChar char="Ø"/>
              <a:defRPr/>
            </a:pPr>
            <a:r>
              <a:rPr lang="cs-CZ" sz="1700" dirty="0" smtClean="0"/>
              <a:t>účetní zpracování různých tříd aktiv a pasiv.</a:t>
            </a:r>
            <a:endParaRPr lang="de-DE" sz="1700" dirty="0"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99BE078-ECF6-4D7F-ADF2-504B231F9861}" type="slidenum">
              <a:rPr lang="cs-CZ"/>
              <a:pPr>
                <a:defRPr/>
              </a:pPr>
              <a:t>157</a:t>
            </a:fld>
            <a:endParaRPr lang="cs-CZ"/>
          </a:p>
        </p:txBody>
      </p:sp>
      <p:sp>
        <p:nvSpPr>
          <p:cNvPr id="5713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úrokové sazby</a:t>
            </a:r>
            <a:r>
              <a:rPr lang="cs-CZ" smtClean="0"/>
              <a:t> </a:t>
            </a:r>
            <a:endParaRPr lang="de-DE" smtClean="0"/>
          </a:p>
        </p:txBody>
      </p:sp>
      <p:sp>
        <p:nvSpPr>
          <p:cNvPr id="16486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změnit sazby u některých finančních instrumentů v rozvaze banky rychleji než u jiných, čímž může dojít k poklesu úrokových příjmů</a:t>
            </a:r>
          </a:p>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výrazně ovlivnit tržní hodnotu kapitálu banky.</a:t>
            </a:r>
          </a:p>
          <a:p>
            <a:pPr algn="just" eaLnBrk="1" hangingPunct="1">
              <a:lnSpc>
                <a:spcPct val="80000"/>
              </a:lnSpc>
              <a:buFont typeface="Wingdings" pitchFamily="2" charset="2"/>
              <a:buNone/>
              <a:tabLst>
                <a:tab pos="265113" algn="l"/>
              </a:tabLst>
            </a:pPr>
            <a:r>
              <a:rPr lang="cs-CZ" altLang="cs-CZ" sz="1800" b="1" smtClean="0"/>
              <a:t>Konzervativní banky:</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nepříliš závisí na změnách úrokových sazeb</a:t>
            </a:r>
          </a:p>
          <a:p>
            <a:pPr marL="265113" lvl="1" indent="-265113" algn="just" eaLnBrk="1" hangingPunct="1">
              <a:lnSpc>
                <a:spcPct val="80000"/>
              </a:lnSpc>
              <a:buFont typeface="Wingdings" pitchFamily="2" charset="2"/>
              <a:buChar char="Ø"/>
              <a:tabLst>
                <a:tab pos="265113" algn="l"/>
              </a:tabLst>
            </a:pPr>
            <a:r>
              <a:rPr lang="cs-CZ" altLang="cs-CZ" sz="1800" smtClean="0"/>
              <a:t>čistý úrokový příjem mají zafixován na úrovni rozpětí (spredu) banky, tzn. ať již sazby klesají nebo rostou, čistý úrokový příjem banky se nemění.</a:t>
            </a:r>
            <a:endParaRPr lang="cs-CZ" altLang="cs-CZ" sz="1800" b="1" smtClean="0"/>
          </a:p>
          <a:p>
            <a:pPr algn="just" eaLnBrk="1" hangingPunct="1">
              <a:lnSpc>
                <a:spcPct val="80000"/>
              </a:lnSpc>
              <a:buFont typeface="Wingdings" pitchFamily="2" charset="2"/>
              <a:buNone/>
              <a:tabLst>
                <a:tab pos="265113" algn="l"/>
              </a:tabLst>
            </a:pPr>
            <a:r>
              <a:rPr lang="cs-CZ" altLang="cs-CZ" sz="1800" b="1" smtClean="0"/>
              <a:t>Banky spekulující na pohyb úrokových sazeb:</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závisí na změnách úrokových sazeb </a:t>
            </a:r>
          </a:p>
          <a:p>
            <a:pPr marL="265113" lvl="1" indent="-265113" algn="just" eaLnBrk="1" hangingPunct="1">
              <a:lnSpc>
                <a:spcPct val="80000"/>
              </a:lnSpc>
              <a:buFont typeface="Wingdings" pitchFamily="2" charset="2"/>
              <a:buChar char="Ø"/>
              <a:tabLst>
                <a:tab pos="265113" algn="l"/>
              </a:tabLst>
            </a:pPr>
            <a:r>
              <a:rPr lang="cs-CZ" altLang="cs-CZ" sz="1800" smtClean="0"/>
              <a:t>pokud očekávají zvýšení úrokových sazeb, snaží se mít v bilanci na aktivní straně instrumenty, které se přeceňují rychleji než instrumenty na straně pasivní (analogicky to platí pro banku spekulující na pokles úrokových sazeb).</a:t>
            </a:r>
            <a:endParaRPr lang="de-DE" altLang="cs-CZ" sz="1800" smtClean="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FE56626-1B89-44F9-A9F6-90E63C7830D8}" type="slidenum">
              <a:rPr lang="cs-CZ"/>
              <a:pPr>
                <a:defRPr/>
              </a:pPr>
              <a:t>158</a:t>
            </a:fld>
            <a:endParaRPr lang="cs-CZ"/>
          </a:p>
        </p:txBody>
      </p:sp>
      <p:sp>
        <p:nvSpPr>
          <p:cNvPr id="5601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Riziko a změna hodnoty kapitálu banky</a:t>
            </a:r>
            <a:endParaRPr lang="de-DE" b="1" smtClean="0">
              <a:effectLst>
                <a:outerShdw blurRad="38100" dist="38100" dir="2700000" algn="tl">
                  <a:srgbClr val="000000"/>
                </a:outerShdw>
              </a:effectLst>
            </a:endParaRPr>
          </a:p>
        </p:txBody>
      </p:sp>
      <p:sp>
        <p:nvSpPr>
          <p:cNvPr id="560131" name="Rectangle 3"/>
          <p:cNvSpPr>
            <a:spLocks noGrp="1" noChangeArrowheads="1"/>
          </p:cNvSpPr>
          <p:nvPr>
            <p:ph type="body" idx="1"/>
          </p:nvPr>
        </p:nvSpPr>
        <p:spPr/>
        <p:txBody>
          <a:bodyPr/>
          <a:lstStyle/>
          <a:p>
            <a:pPr algn="ctr" eaLnBrk="1" hangingPunct="1">
              <a:buFont typeface="Wingdings" pitchFamily="2" charset="2"/>
              <a:buNone/>
              <a:defRPr/>
            </a:pPr>
            <a:endParaRPr lang="cs-CZ" sz="24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kapitálu =</a:t>
            </a: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všech aktiv - tržní hodnota všech pasiv</a:t>
            </a:r>
            <a:endParaRPr lang="de-DE" sz="2400" b="1" dirty="0" smtClean="0">
              <a:solidFill>
                <a:schemeClr val="accent2"/>
              </a:solidFill>
              <a:effectLst>
                <a:outerShdw blurRad="38100" dist="38100" dir="2700000" algn="tl">
                  <a:srgbClr val="000000"/>
                </a:outerShdw>
              </a:effectLst>
            </a:endParaRPr>
          </a:p>
          <a:p>
            <a:pPr eaLnBrk="1" hangingPunct="1">
              <a:buFont typeface="Wingdings" pitchFamily="2" charset="2"/>
              <a:buNone/>
              <a:defRPr/>
            </a:pPr>
            <a:endParaRPr lang="cs-CZ" sz="2400" dirty="0" smtClean="0">
              <a:solidFill>
                <a:srgbClr val="7D1E1E"/>
              </a:solidFill>
              <a:effectLst>
                <a:outerShdw blurRad="38100" dist="38100" dir="2700000" algn="tl">
                  <a:srgbClr val="000000"/>
                </a:outerShdw>
              </a:effectLst>
            </a:endParaRPr>
          </a:p>
          <a:p>
            <a:pPr marL="0" indent="0" algn="just" eaLnBrk="1" hangingPunct="1">
              <a:buFont typeface="Wingdings" pitchFamily="2" charset="2"/>
              <a:buNone/>
              <a:defRPr/>
            </a:pPr>
            <a:r>
              <a:rPr lang="cs-CZ" sz="2000" dirty="0" smtClean="0"/>
              <a:t>Změna hodnoty kapitálu banky vyplývá z faktu, že změny tržních úrokových sazeb způsobí větší (nebo menší) změnu tržní hodnoty aktiv než tržní hodnoty pasiv. Výsledkem je, že tržní hodnota kapitálu roste, případně klesá.</a:t>
            </a:r>
          </a:p>
          <a:p>
            <a:pPr marL="0" indent="0" algn="just" eaLnBrk="1" hangingPunct="1">
              <a:buFont typeface="Wingdings" pitchFamily="2" charset="2"/>
              <a:buNone/>
              <a:defRPr/>
            </a:pPr>
            <a:r>
              <a:rPr lang="cs-CZ" sz="2000" dirty="0" smtClean="0"/>
              <a:t>Vliv změny tržní hodnoty aktiv a pasiv banky působí na změnu hodnoty kapitálu banky z toho důvodu, že: pokud sazba finančního instrumentu okamžitě nereaguje na pohyb tržních sazeb, jeho tržní hodnota se změní.</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B025BB-890C-4EA6-AD85-2490D0F38108}" type="slidenum">
              <a:rPr lang="cs-CZ"/>
              <a:pPr>
                <a:defRPr/>
              </a:pPr>
              <a:t>159</a:t>
            </a:fld>
            <a:endParaRPr lang="cs-CZ"/>
          </a:p>
        </p:txBody>
      </p:sp>
      <p:sp>
        <p:nvSpPr>
          <p:cNvPr id="5611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úrokového rizika</a:t>
            </a:r>
            <a:r>
              <a:rPr lang="cs-CZ" smtClean="0"/>
              <a:t> </a:t>
            </a:r>
            <a:endParaRPr lang="de-DE" smtClean="0"/>
          </a:p>
        </p:txBody>
      </p:sp>
      <p:sp>
        <p:nvSpPr>
          <p:cNvPr id="161797" name="Rectangle 3"/>
          <p:cNvSpPr>
            <a:spLocks noGrp="1" noChangeArrowheads="1"/>
          </p:cNvSpPr>
          <p:nvPr>
            <p:ph type="body" idx="1"/>
          </p:nvPr>
        </p:nvSpPr>
        <p:spPr/>
        <p:txBody>
          <a:bodyPr/>
          <a:lstStyle/>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marL="265113" lvl="1" indent="-265113" eaLnBrk="1" hangingPunct="1">
              <a:buFont typeface="Wingdings" pitchFamily="2" charset="2"/>
              <a:buChar char="Ø"/>
              <a:defRPr/>
            </a:pPr>
            <a:r>
              <a:rPr lang="cs-CZ" sz="2000" dirty="0" smtClean="0"/>
              <a:t>gapová analýza (analýza rozdílu citlivých aktiv a pasiv)</a:t>
            </a:r>
          </a:p>
          <a:p>
            <a:pPr marL="265113" lvl="1" indent="-265113" eaLnBrk="1" hangingPunct="1">
              <a:buFont typeface="Wingdings" pitchFamily="2" charset="2"/>
              <a:buChar char="Ø"/>
              <a:defRPr/>
            </a:pPr>
            <a:r>
              <a:rPr lang="cs-CZ" sz="2000" dirty="0" err="1" smtClean="0"/>
              <a:t>durace</a:t>
            </a:r>
            <a:r>
              <a:rPr lang="cs-CZ" sz="2000" dirty="0" smtClean="0"/>
              <a:t> (citlivost) a elasticita (pružnost) úrokové sazby</a:t>
            </a:r>
          </a:p>
          <a:p>
            <a:pPr marL="265113" lvl="1" indent="-265113" eaLnBrk="1" hangingPunct="1">
              <a:buFont typeface="Wingdings" pitchFamily="2" charset="2"/>
              <a:buChar char="Ø"/>
              <a:defRPr/>
            </a:pPr>
            <a:r>
              <a:rPr lang="cs-CZ" sz="2000" dirty="0" smtClean="0"/>
              <a:t>simulace, použití simulačních modelů.</a:t>
            </a:r>
          </a:p>
          <a:p>
            <a:pPr eaLnBrk="1" hangingPunct="1">
              <a:defRPr/>
            </a:pPr>
            <a:endParaRPr lang="de-DE"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E8012A-DD46-4A95-ADC8-3927E40013E3}" type="slidenum">
              <a:rPr lang="cs-CZ"/>
              <a:pPr>
                <a:defRPr/>
              </a:pPr>
              <a:t>16</a:t>
            </a:fld>
            <a:endParaRPr lang="cs-CZ"/>
          </a:p>
        </p:txBody>
      </p:sp>
      <p:sp>
        <p:nvSpPr>
          <p:cNvPr id="431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likvidity</a:t>
            </a:r>
            <a:endParaRPr lang="de-DE" b="1" dirty="0" smtClean="0">
              <a:effectLst>
                <a:outerShdw blurRad="38100" dist="38100" dir="2700000" algn="tl">
                  <a:srgbClr val="000000"/>
                </a:outerShdw>
              </a:effectLst>
            </a:endParaRPr>
          </a:p>
        </p:txBody>
      </p:sp>
      <p:sp>
        <p:nvSpPr>
          <p:cNvPr id="22533"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Riziko, že banka nebude mít dostatek volných finančních prostředků k pokrytí svých závazků, případně tak může učinit pouze pomocí nouzových opatření nebo za cenu o hodně vyšší než obvykle. Nedostatek likvidity navíc znemožňuje bance realizovat nové transakce.</a:t>
            </a:r>
          </a:p>
          <a:p>
            <a:pPr algn="just" eaLnBrk="1" hangingPunct="1">
              <a:buFont typeface="Wingdings" pitchFamily="2" charset="2"/>
              <a:buChar char="Ø"/>
            </a:pPr>
            <a:r>
              <a:rPr lang="cs-CZ" altLang="cs-CZ" sz="2000" smtClean="0"/>
              <a:t>Obsahuje i riziko neschopnosti banky splnit požadavky ČNB na povinné minimální rezervy.</a:t>
            </a:r>
            <a:endParaRPr lang="de-DE" altLang="cs-CZ" sz="2000" smtClean="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BF61FD1-D143-4FF1-AC43-E21001D8B605}" type="slidenum">
              <a:rPr lang="cs-CZ"/>
              <a:pPr>
                <a:defRPr/>
              </a:pPr>
              <a:t>160</a:t>
            </a:fld>
            <a:endParaRPr lang="cs-CZ"/>
          </a:p>
        </p:txBody>
      </p:sp>
      <p:sp>
        <p:nvSpPr>
          <p:cNvPr id="5621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r>
              <a:rPr lang="cs-CZ" smtClean="0"/>
              <a:t> </a:t>
            </a:r>
            <a:endParaRPr lang="de-DE" smtClean="0"/>
          </a:p>
        </p:txBody>
      </p:sp>
      <p:sp>
        <p:nvSpPr>
          <p:cNvPr id="167941"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určení počtu časových košů - jejich počet záleží na kompozici bilance a účelu analýzy, nejčastěji se volí 5 až 12 košů</a:t>
            </a:r>
          </a:p>
          <a:p>
            <a:pPr marL="265113" lvl="1" indent="-265113" algn="just" eaLnBrk="1" hangingPunct="1">
              <a:lnSpc>
                <a:spcPct val="80000"/>
              </a:lnSpc>
              <a:buFont typeface="Wingdings" pitchFamily="2" charset="2"/>
              <a:buChar char="Ø"/>
            </a:pPr>
            <a:r>
              <a:rPr lang="cs-CZ" altLang="cs-CZ" sz="1900" smtClean="0"/>
              <a:t>určení šířky časových košů - šířka záleží na kompozici a mixu splatnosti aktiv a pasiv, úzké koše jsou voleny pro krátké splatnosti, zatímco pro delší splatnosti jsou voleny koše širší</a:t>
            </a:r>
          </a:p>
          <a:p>
            <a:pPr marL="265113" lvl="1" indent="-265113" algn="just" eaLnBrk="1" hangingPunct="1">
              <a:lnSpc>
                <a:spcPct val="80000"/>
              </a:lnSpc>
              <a:buFont typeface="Wingdings" pitchFamily="2" charset="2"/>
              <a:buChar char="Ø"/>
            </a:pPr>
            <a:r>
              <a:rPr lang="cs-CZ" altLang="cs-CZ" sz="1900" smtClean="0"/>
              <a:t>zařazení každé položky - jde o zařazení každé položky aktiv a pasiv do nadefinovaných časových košů</a:t>
            </a:r>
          </a:p>
          <a:p>
            <a:pPr marL="265113" lvl="1" indent="-265113" algn="just" eaLnBrk="1" hangingPunct="1">
              <a:lnSpc>
                <a:spcPct val="80000"/>
              </a:lnSpc>
              <a:buFont typeface="Wingdings" pitchFamily="2" charset="2"/>
              <a:buChar char="Ø"/>
            </a:pPr>
            <a:r>
              <a:rPr lang="cs-CZ" altLang="cs-CZ" sz="1900" smtClean="0"/>
              <a:t>spočítání gapu - spočítá se jako rozdíl přeceňovaných aktiv a pasiv v každém nadefinovaném koši</a:t>
            </a:r>
          </a:p>
          <a:p>
            <a:pPr marL="265113" lvl="1" indent="-265113" algn="just" eaLnBrk="1" hangingPunct="1">
              <a:lnSpc>
                <a:spcPct val="80000"/>
              </a:lnSpc>
              <a:buFont typeface="Wingdings" pitchFamily="2" charset="2"/>
              <a:buChar char="Ø"/>
            </a:pPr>
            <a:r>
              <a:rPr lang="cs-CZ" altLang="cs-CZ" sz="1900" smtClean="0"/>
              <a:t>spočítání dalších ukazatelů - spočítají se další ukazatele, např. kumulovaný gap, kumulovaný gap jako procento z celkových aktiv, kumulovaný gap jako procento z celkových úročených aktiv, kumulovaný gap jako procento z kapitálu, kumulovaný poměr aktiv a pasiv.</a:t>
            </a:r>
            <a:endParaRPr lang="de-DE" altLang="cs-CZ" sz="1900" smtClean="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7A55E72-DA4C-424A-9B37-D52BD0D35A65}" type="slidenum">
              <a:rPr lang="cs-CZ"/>
              <a:pPr>
                <a:defRPr/>
              </a:pPr>
              <a:t>161</a:t>
            </a:fld>
            <a:endParaRPr lang="cs-CZ"/>
          </a:p>
        </p:txBody>
      </p:sp>
      <p:sp>
        <p:nvSpPr>
          <p:cNvPr id="5632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endParaRPr lang="de-DE" b="1" smtClean="0">
              <a:effectLst>
                <a:outerShdw blurRad="38100" dist="38100" dir="2700000" algn="tl">
                  <a:srgbClr val="000000"/>
                </a:outerShdw>
              </a:effectLst>
            </a:endParaRPr>
          </a:p>
        </p:txBody>
      </p:sp>
      <p:sp>
        <p:nvSpPr>
          <p:cNvPr id="1638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500" b="1" dirty="0" smtClean="0"/>
              <a:t>Pozitivní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převyšují pasiva citlivá na sazbu. Když se úroková sazba zvýší, přecení se větší korunové množství aktiv než pasiv, proto z krátkodobého aspektu bude rychlejší růst úrokového příjmu než úrokových nákladů. Naopak když úroková sazba poklesne, nastane opačný jev.</a:t>
            </a:r>
          </a:p>
          <a:p>
            <a:pPr algn="just" eaLnBrk="1" hangingPunct="1">
              <a:lnSpc>
                <a:spcPct val="80000"/>
              </a:lnSpc>
              <a:buFont typeface="Wingdings" pitchFamily="2" charset="2"/>
              <a:buNone/>
              <a:defRPr/>
            </a:pPr>
            <a:r>
              <a:rPr lang="cs-CZ" sz="1500" b="1" dirty="0" smtClean="0"/>
              <a:t>Negativní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jsou nižší než pasiva citlivá na sazbu. Když se úroková sazba zvýší, přecení se větší korunové množství pasiv než aktiv, proto z krátkodobého aspektu bude rychlejší růst úrokových nákladů než úrokových příjmů. Když budou sazby klesat, dojde k opačnému jevu.</a:t>
            </a:r>
          </a:p>
          <a:p>
            <a:pPr algn="just" eaLnBrk="1" hangingPunct="1">
              <a:lnSpc>
                <a:spcPct val="80000"/>
              </a:lnSpc>
              <a:buFont typeface="Wingdings" pitchFamily="2" charset="2"/>
              <a:buNone/>
              <a:defRPr/>
            </a:pPr>
            <a:r>
              <a:rPr lang="cs-CZ" sz="1500" dirty="0" smtClean="0"/>
              <a:t>Dále banka sleduje poměr citlivosti na sazbu, který se vypočítá:</a:t>
            </a:r>
          </a:p>
          <a:p>
            <a:pPr algn="ctr" eaLnBrk="1" hangingPunct="1">
              <a:lnSpc>
                <a:spcPct val="80000"/>
              </a:lnSpc>
              <a:buFont typeface="Wingdings" pitchFamily="2" charset="2"/>
              <a:buNone/>
              <a:defRPr/>
            </a:pPr>
            <a:r>
              <a:rPr lang="cs-CZ" sz="1500" dirty="0" smtClean="0"/>
              <a:t>poměr citlivosti na sazbu = pasiva citlivá na sazbu/aktiva citlivá na sazbu</a:t>
            </a:r>
          </a:p>
          <a:p>
            <a:pPr algn="just" eaLnBrk="1" hangingPunct="1">
              <a:lnSpc>
                <a:spcPct val="80000"/>
              </a:lnSpc>
              <a:buFont typeface="Wingdings" pitchFamily="2" charset="2"/>
              <a:buNone/>
              <a:defRPr/>
            </a:pPr>
            <a:r>
              <a:rPr lang="cs-CZ" sz="1500" dirty="0" smtClean="0"/>
              <a:t>Platí</a:t>
            </a:r>
          </a:p>
          <a:p>
            <a:pPr marL="265113" lvl="1" indent="-265113" algn="just" eaLnBrk="1" hangingPunct="1">
              <a:lnSpc>
                <a:spcPct val="80000"/>
              </a:lnSpc>
              <a:buFont typeface="Wingdings" pitchFamily="2" charset="2"/>
              <a:buChar char="Ø"/>
              <a:defRPr/>
            </a:pPr>
            <a:r>
              <a:rPr lang="cs-CZ" sz="1500" dirty="0" smtClean="0"/>
              <a:t>poměr citlivosti = 1, existuje nulové riziko</a:t>
            </a:r>
          </a:p>
          <a:p>
            <a:pPr marL="265113" lvl="1" indent="-265113" algn="just" eaLnBrk="1" hangingPunct="1">
              <a:lnSpc>
                <a:spcPct val="80000"/>
              </a:lnSpc>
              <a:buFont typeface="Wingdings" pitchFamily="2" charset="2"/>
              <a:buChar char="Ø"/>
              <a:defRPr/>
            </a:pPr>
            <a:r>
              <a:rPr lang="cs-CZ" sz="1500" dirty="0" smtClean="0"/>
              <a:t>poměr citlivosti &lt; 1, znamená to negativní citlivost na sazbu, tj. banka je citlivá na pasiva</a:t>
            </a:r>
          </a:p>
          <a:p>
            <a:pPr marL="265113" lvl="1" indent="-265113" algn="just" eaLnBrk="1" hangingPunct="1">
              <a:lnSpc>
                <a:spcPct val="80000"/>
              </a:lnSpc>
              <a:buFont typeface="Wingdings" pitchFamily="2" charset="2"/>
              <a:buChar char="Ø"/>
              <a:defRPr/>
            </a:pPr>
            <a:r>
              <a:rPr lang="cs-CZ" sz="1500" dirty="0" smtClean="0"/>
              <a:t>poměr citlivosti &gt; 1, znamená to pozitivní citlivost na sazbu, tj. banka je citlivá na aktiva.</a:t>
            </a:r>
            <a:endParaRPr lang="cs-CZ" sz="1500" b="1" dirty="0" smtClean="0"/>
          </a:p>
          <a:p>
            <a:pPr algn="just" eaLnBrk="1" hangingPunct="1">
              <a:lnSpc>
                <a:spcPct val="80000"/>
              </a:lnSpc>
              <a:buFont typeface="Wingdings" pitchFamily="2" charset="2"/>
              <a:buNone/>
              <a:defRPr/>
            </a:pPr>
            <a:r>
              <a:rPr lang="cs-CZ" sz="1500" b="1" dirty="0" smtClean="0"/>
              <a:t>Nevýhody a omezení gapové analýzy:</a:t>
            </a:r>
            <a:endParaRPr lang="cs-CZ" sz="1500" dirty="0" smtClean="0"/>
          </a:p>
          <a:p>
            <a:pPr marL="265113" lvl="1" indent="-265113" algn="just" eaLnBrk="1" hangingPunct="1">
              <a:lnSpc>
                <a:spcPct val="80000"/>
              </a:lnSpc>
              <a:buFont typeface="Wingdings" pitchFamily="2" charset="2"/>
              <a:buChar char="Ø"/>
              <a:defRPr/>
            </a:pPr>
            <a:r>
              <a:rPr lang="cs-CZ" sz="1500" dirty="0" smtClean="0"/>
              <a:t>nebere v úvahu nesoulad v rámci zvoleného časového koše</a:t>
            </a:r>
          </a:p>
          <a:p>
            <a:pPr marL="265113" lvl="1" indent="-265113" algn="just" eaLnBrk="1" hangingPunct="1">
              <a:lnSpc>
                <a:spcPct val="80000"/>
              </a:lnSpc>
              <a:buFont typeface="Wingdings" pitchFamily="2" charset="2"/>
              <a:buChar char="Ø"/>
              <a:defRPr/>
            </a:pPr>
            <a:r>
              <a:rPr lang="cs-CZ" sz="1500" dirty="0" smtClean="0"/>
              <a:t>nedokáže spolehlivě pracovat s instrumenty, které nemají pevnou splatnost</a:t>
            </a:r>
          </a:p>
          <a:p>
            <a:pPr marL="265113" lvl="1" indent="-265113" algn="just" eaLnBrk="1" hangingPunct="1">
              <a:lnSpc>
                <a:spcPct val="80000"/>
              </a:lnSpc>
              <a:buFont typeface="Wingdings" pitchFamily="2" charset="2"/>
              <a:buChar char="Ø"/>
              <a:defRPr/>
            </a:pPr>
            <a:r>
              <a:rPr lang="cs-CZ" sz="1500" dirty="0" smtClean="0"/>
              <a:t>nepostihuje skryté opce apod.</a:t>
            </a:r>
            <a:endParaRPr lang="de-DE" sz="1500" dirty="0" smtClean="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1367C3-D557-4531-A144-C3BE7223F43F}" type="slidenum">
              <a:rPr lang="cs-CZ"/>
              <a:pPr>
                <a:defRPr/>
              </a:pPr>
              <a:t>162</a:t>
            </a:fld>
            <a:endParaRPr lang="cs-CZ"/>
          </a:p>
        </p:txBody>
      </p:sp>
      <p:sp>
        <p:nvSpPr>
          <p:cNvPr id="5642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Durace (citlivost) a elasticita (pružnost)</a:t>
            </a:r>
            <a:r>
              <a:rPr lang="cs-CZ" smtClean="0"/>
              <a:t/>
            </a:r>
            <a:br>
              <a:rPr lang="cs-CZ" smtClean="0"/>
            </a:br>
            <a:endParaRPr lang="de-DE" smtClean="0"/>
          </a:p>
        </p:txBody>
      </p:sp>
      <p:sp>
        <p:nvSpPr>
          <p:cNvPr id="164869" name="Rectangle 3"/>
          <p:cNvSpPr>
            <a:spLocks noGrp="1" noChangeArrowheads="1"/>
          </p:cNvSpPr>
          <p:nvPr>
            <p:ph type="body" idx="1"/>
          </p:nvPr>
        </p:nvSpPr>
        <p:spPr/>
        <p:txBody>
          <a:bodyPr/>
          <a:lstStyle/>
          <a:p>
            <a:pPr marL="0" indent="0" eaLnBrk="1" hangingPunct="1">
              <a:lnSpc>
                <a:spcPct val="80000"/>
              </a:lnSpc>
              <a:buFont typeface="Wingdings" pitchFamily="2" charset="2"/>
              <a:buNone/>
              <a:defRPr/>
            </a:pPr>
            <a:r>
              <a:rPr lang="cs-CZ" sz="1000" b="1" dirty="0" smtClean="0"/>
              <a:t>Definice </a:t>
            </a:r>
            <a:r>
              <a:rPr lang="cs-CZ" sz="1000" b="1" dirty="0" err="1" smtClean="0"/>
              <a:t>durace</a:t>
            </a:r>
            <a:r>
              <a:rPr lang="cs-CZ" sz="1000" b="1" dirty="0" smtClean="0"/>
              <a:t>:</a:t>
            </a:r>
          </a:p>
          <a:p>
            <a:pPr marL="0" indent="0" eaLnBrk="1" hangingPunct="1">
              <a:lnSpc>
                <a:spcPct val="80000"/>
              </a:lnSpc>
              <a:buFont typeface="Wingdings" pitchFamily="2" charset="2"/>
              <a:buNone/>
              <a:defRPr/>
            </a:pPr>
            <a:r>
              <a:rPr lang="cs-CZ" sz="1000" dirty="0" err="1" smtClean="0"/>
              <a:t>Durace</a:t>
            </a:r>
            <a:r>
              <a:rPr lang="cs-CZ" sz="1000" dirty="0" smtClean="0"/>
              <a:t> je faktor naznačující citlivost finančního instrumentu na změnách úrokových sazeb a měří se v časových jednotkách. Čím větší je </a:t>
            </a:r>
            <a:r>
              <a:rPr lang="cs-CZ" sz="1000" dirty="0" err="1" smtClean="0"/>
              <a:t>durace</a:t>
            </a:r>
            <a:r>
              <a:rPr lang="cs-CZ" sz="1000" dirty="0" smtClean="0"/>
              <a:t> instrumentu, tím větší je jeho citlivost na změnu tržních úrokových sazeb.</a:t>
            </a:r>
          </a:p>
          <a:p>
            <a:pPr marL="0" indent="0" eaLnBrk="1" hangingPunct="1">
              <a:lnSpc>
                <a:spcPct val="80000"/>
              </a:lnSpc>
              <a:buFont typeface="Wingdings" pitchFamily="2" charset="2"/>
              <a:buNone/>
              <a:defRPr/>
            </a:pPr>
            <a:r>
              <a:rPr lang="cs-CZ" sz="1000" dirty="0" smtClean="0"/>
              <a:t>Vzorec pro výpočet </a:t>
            </a:r>
            <a:r>
              <a:rPr lang="cs-CZ" sz="1000" dirty="0" err="1" smtClean="0"/>
              <a:t>durace</a:t>
            </a:r>
            <a:r>
              <a:rPr lang="cs-CZ" sz="1000" dirty="0" smtClean="0"/>
              <a:t>:</a:t>
            </a:r>
          </a:p>
          <a:p>
            <a:pPr marL="0" indent="0" eaLnBrk="1" hangingPunct="1">
              <a:lnSpc>
                <a:spcPct val="80000"/>
              </a:lnSpc>
              <a:buFont typeface="Wingdings" pitchFamily="2" charset="2"/>
              <a:buNone/>
              <a:defRPr/>
            </a:pPr>
            <a:endParaRPr lang="cs-CZ" sz="1000" dirty="0" smtClean="0"/>
          </a:p>
          <a:p>
            <a:pPr marL="0" indent="0" algn="ctr" eaLnBrk="1" hangingPunct="1">
              <a:lnSpc>
                <a:spcPct val="80000"/>
              </a:lnSpc>
              <a:buFont typeface="Wingdings" pitchFamily="2" charset="2"/>
              <a:buNone/>
              <a:defRPr/>
            </a:pPr>
            <a:r>
              <a:rPr lang="cs-CZ" sz="900" b="1" dirty="0" smtClean="0"/>
              <a:t>         ∑ (t * PV)t))</a:t>
            </a:r>
          </a:p>
          <a:p>
            <a:pPr marL="0" indent="0" algn="ctr" eaLnBrk="1" hangingPunct="1">
              <a:lnSpc>
                <a:spcPct val="80000"/>
              </a:lnSpc>
              <a:buFont typeface="Wingdings" pitchFamily="2" charset="2"/>
              <a:buNone/>
              <a:defRPr/>
            </a:pPr>
            <a:r>
              <a:rPr lang="cs-CZ" sz="900" b="1" dirty="0" smtClean="0"/>
              <a:t>D =  ---------------------</a:t>
            </a:r>
          </a:p>
          <a:p>
            <a:pPr marL="0" indent="0" algn="ctr" eaLnBrk="1" hangingPunct="1">
              <a:lnSpc>
                <a:spcPct val="80000"/>
              </a:lnSpc>
              <a:buFont typeface="Wingdings" pitchFamily="2" charset="2"/>
              <a:buNone/>
              <a:defRPr/>
            </a:pPr>
            <a:r>
              <a:rPr lang="cs-CZ" sz="900" b="1" dirty="0" smtClean="0"/>
              <a:t>  ∑ PV (t)</a:t>
            </a:r>
          </a:p>
          <a:p>
            <a:pPr marL="0" indent="0" eaLnBrk="1" hangingPunct="1">
              <a:lnSpc>
                <a:spcPct val="80000"/>
              </a:lnSpc>
              <a:buFont typeface="Wingdings" pitchFamily="2" charset="2"/>
              <a:buNone/>
              <a:defRPr/>
            </a:pPr>
            <a:r>
              <a:rPr lang="cs-CZ" sz="1000" dirty="0" smtClean="0"/>
              <a:t>kde</a:t>
            </a:r>
          </a:p>
          <a:p>
            <a:pPr marL="176213" indent="-176213" eaLnBrk="1" hangingPunct="1">
              <a:lnSpc>
                <a:spcPct val="80000"/>
              </a:lnSpc>
              <a:buFont typeface="Wingdings" pitchFamily="2" charset="2"/>
              <a:buChar char="Ø"/>
              <a:defRPr/>
            </a:pPr>
            <a:r>
              <a:rPr lang="cs-CZ" sz="1000" dirty="0" smtClean="0"/>
              <a:t>D je </a:t>
            </a:r>
            <a:r>
              <a:rPr lang="cs-CZ" sz="1000" dirty="0" err="1" smtClean="0"/>
              <a:t>durace</a:t>
            </a:r>
            <a:endParaRPr lang="cs-CZ" sz="1000" dirty="0" smtClean="0"/>
          </a:p>
          <a:p>
            <a:pPr marL="176213" indent="-176213" eaLnBrk="1" hangingPunct="1">
              <a:lnSpc>
                <a:spcPct val="80000"/>
              </a:lnSpc>
              <a:buFont typeface="Wingdings" pitchFamily="2" charset="2"/>
              <a:buChar char="Ø"/>
              <a:defRPr/>
            </a:pPr>
            <a:r>
              <a:rPr lang="cs-CZ" sz="1000" dirty="0" smtClean="0"/>
              <a:t>t je časová perioda</a:t>
            </a:r>
          </a:p>
          <a:p>
            <a:pPr marL="176213" indent="-176213" eaLnBrk="1" hangingPunct="1">
              <a:lnSpc>
                <a:spcPct val="80000"/>
              </a:lnSpc>
              <a:buFont typeface="Wingdings" pitchFamily="2" charset="2"/>
              <a:buChar char="Ø"/>
              <a:defRPr/>
            </a:pPr>
            <a:r>
              <a:rPr lang="cs-CZ" sz="1000" dirty="0" smtClean="0"/>
              <a:t>PV (t) je současná hodnota cash </a:t>
            </a:r>
            <a:r>
              <a:rPr lang="cs-CZ" sz="1000" dirty="0" err="1" smtClean="0"/>
              <a:t>flow</a:t>
            </a:r>
            <a:r>
              <a:rPr lang="cs-CZ" sz="1000" dirty="0" smtClean="0"/>
              <a:t> v periodě t.</a:t>
            </a:r>
            <a:endParaRPr lang="cs-CZ" sz="1000" b="1" dirty="0" smtClean="0"/>
          </a:p>
          <a:p>
            <a:pPr marL="0" indent="0" eaLnBrk="1" hangingPunct="1">
              <a:lnSpc>
                <a:spcPct val="80000"/>
              </a:lnSpc>
              <a:buFont typeface="Wingdings" pitchFamily="2" charset="2"/>
              <a:buNone/>
              <a:defRPr/>
            </a:pPr>
            <a:r>
              <a:rPr lang="cs-CZ" sz="1000" b="1" dirty="0" smtClean="0"/>
              <a:t>Definice elasticity úrokové sazby:</a:t>
            </a:r>
          </a:p>
          <a:p>
            <a:pPr marL="0" indent="0" eaLnBrk="1" hangingPunct="1">
              <a:lnSpc>
                <a:spcPct val="80000"/>
              </a:lnSpc>
              <a:buFont typeface="Wingdings" pitchFamily="2" charset="2"/>
              <a:buNone/>
              <a:defRPr/>
            </a:pPr>
            <a:r>
              <a:rPr lang="cs-CZ" sz="1000" dirty="0" smtClean="0"/>
              <a:t>Elasticita úrokové sazby je procentuální vyjádření změny hodnoty finančního instrumentu, jestliže tržní úrokové sazby vzrostou o jedno procento. </a:t>
            </a:r>
          </a:p>
          <a:p>
            <a:pPr marL="0" indent="0" eaLnBrk="1" hangingPunct="1">
              <a:lnSpc>
                <a:spcPct val="80000"/>
              </a:lnSpc>
              <a:buFont typeface="Wingdings" pitchFamily="2" charset="2"/>
              <a:buNone/>
              <a:defRPr/>
            </a:pPr>
            <a:r>
              <a:rPr lang="cs-CZ" sz="1000" dirty="0" smtClean="0"/>
              <a:t>Vzorec pro výpočet elasticity úrokové sazby:</a:t>
            </a:r>
          </a:p>
          <a:p>
            <a:pPr marL="0" indent="0" algn="ctr" eaLnBrk="1" hangingPunct="1">
              <a:lnSpc>
                <a:spcPct val="80000"/>
              </a:lnSpc>
              <a:buFont typeface="Wingdings" pitchFamily="2" charset="2"/>
              <a:buNone/>
              <a:defRPr/>
            </a:pPr>
            <a:r>
              <a:rPr lang="cs-CZ" sz="900" b="1" dirty="0" smtClean="0"/>
              <a:t>           D</a:t>
            </a:r>
          </a:p>
          <a:p>
            <a:pPr marL="0" indent="0" algn="ctr" eaLnBrk="1" hangingPunct="1">
              <a:lnSpc>
                <a:spcPct val="80000"/>
              </a:lnSpc>
              <a:buFont typeface="Wingdings" pitchFamily="2" charset="2"/>
              <a:buNone/>
              <a:defRPr/>
            </a:pPr>
            <a:r>
              <a:rPr lang="cs-CZ" sz="900" b="1" dirty="0" smtClean="0"/>
              <a:t>IRE = ---------------</a:t>
            </a:r>
          </a:p>
          <a:p>
            <a:pPr marL="0" indent="0" algn="ctr" eaLnBrk="1" hangingPunct="1">
              <a:lnSpc>
                <a:spcPct val="80000"/>
              </a:lnSpc>
              <a:buFont typeface="Wingdings" pitchFamily="2" charset="2"/>
              <a:buNone/>
              <a:defRPr/>
            </a:pPr>
            <a:r>
              <a:rPr lang="cs-CZ" sz="900" b="1" dirty="0" smtClean="0"/>
              <a:t>           (1 – i)</a:t>
            </a:r>
          </a:p>
          <a:p>
            <a:pPr marL="0" indent="0" eaLnBrk="1" hangingPunct="1">
              <a:lnSpc>
                <a:spcPct val="80000"/>
              </a:lnSpc>
              <a:buFont typeface="Wingdings" pitchFamily="2" charset="2"/>
              <a:buNone/>
              <a:defRPr/>
            </a:pPr>
            <a:r>
              <a:rPr lang="cs-CZ" sz="1200" dirty="0" smtClean="0"/>
              <a:t>Kde</a:t>
            </a:r>
          </a:p>
          <a:p>
            <a:pPr marL="176213" indent="-176213" eaLnBrk="1" hangingPunct="1">
              <a:lnSpc>
                <a:spcPct val="80000"/>
              </a:lnSpc>
              <a:buFont typeface="Wingdings" pitchFamily="2" charset="2"/>
              <a:buChar char="Ø"/>
              <a:defRPr/>
            </a:pPr>
            <a:r>
              <a:rPr lang="cs-CZ" sz="1000" dirty="0" smtClean="0"/>
              <a:t>IRE je elasticita úrokové sazby</a:t>
            </a:r>
          </a:p>
          <a:p>
            <a:pPr marL="176213" indent="-176213" eaLnBrk="1" hangingPunct="1">
              <a:lnSpc>
                <a:spcPct val="80000"/>
              </a:lnSpc>
              <a:buFont typeface="Wingdings" pitchFamily="2" charset="2"/>
              <a:buChar char="Ø"/>
              <a:defRPr/>
            </a:pPr>
            <a:r>
              <a:rPr lang="cs-CZ" sz="1000" dirty="0" smtClean="0"/>
              <a:t>i je výnos instrumentu do splatnosti</a:t>
            </a:r>
          </a:p>
          <a:p>
            <a:pPr marL="0" indent="0" eaLnBrk="1" hangingPunct="1">
              <a:lnSpc>
                <a:spcPct val="80000"/>
              </a:lnSpc>
              <a:buFont typeface="Wingdings" pitchFamily="2" charset="2"/>
              <a:buNone/>
              <a:defRPr/>
            </a:pPr>
            <a:r>
              <a:rPr lang="cs-CZ" sz="1200" b="1" dirty="0" smtClean="0"/>
              <a:t>Jednotlivé kroky při výpočtu </a:t>
            </a:r>
            <a:r>
              <a:rPr lang="cs-CZ" sz="1200" b="1" dirty="0" err="1" smtClean="0"/>
              <a:t>durace</a:t>
            </a:r>
            <a:r>
              <a:rPr lang="cs-CZ" sz="1200" b="1" dirty="0" smtClean="0"/>
              <a:t> a elasticity úrokové sazby:</a:t>
            </a:r>
            <a:endParaRPr lang="cs-CZ" sz="1200" dirty="0" smtClean="0"/>
          </a:p>
          <a:p>
            <a:pPr marL="176213" lvl="1" indent="-176213" eaLnBrk="1" hangingPunct="1">
              <a:lnSpc>
                <a:spcPct val="80000"/>
              </a:lnSpc>
              <a:buFont typeface="Wingdings" pitchFamily="2" charset="2"/>
              <a:buChar char="Ø"/>
              <a:defRPr/>
            </a:pPr>
            <a:r>
              <a:rPr lang="cs-CZ" sz="900" dirty="0" smtClean="0"/>
              <a:t>zjištění přesného cash </a:t>
            </a:r>
            <a:r>
              <a:rPr lang="cs-CZ" sz="900" dirty="0" err="1" smtClean="0"/>
              <a:t>flow</a:t>
            </a:r>
            <a:r>
              <a:rPr lang="cs-CZ" sz="900" dirty="0" smtClean="0"/>
              <a:t> příslušných instrumentů</a:t>
            </a:r>
          </a:p>
          <a:p>
            <a:pPr marL="176213" lvl="1" indent="-176213" eaLnBrk="1" hangingPunct="1">
              <a:lnSpc>
                <a:spcPct val="80000"/>
              </a:lnSpc>
              <a:buFont typeface="Wingdings" pitchFamily="2" charset="2"/>
              <a:buChar char="Ø"/>
              <a:defRPr/>
            </a:pPr>
            <a:r>
              <a:rPr lang="cs-CZ" sz="900" dirty="0" smtClean="0"/>
              <a:t>výpočet současné hodnoty (PV -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časově vážené současné hodnoty (TWPV - </a:t>
            </a:r>
            <a:r>
              <a:rPr lang="cs-CZ" sz="900" dirty="0" err="1" smtClean="0"/>
              <a:t>time</a:t>
            </a:r>
            <a:r>
              <a:rPr lang="cs-CZ" sz="900" dirty="0" smtClean="0"/>
              <a:t> </a:t>
            </a:r>
            <a:r>
              <a:rPr lang="cs-CZ" sz="900" dirty="0" err="1" smtClean="0"/>
              <a:t>weighted</a:t>
            </a:r>
            <a:r>
              <a:rPr lang="cs-CZ" sz="900" dirty="0" smtClean="0"/>
              <a:t>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časově vážených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a:t>
            </a:r>
            <a:r>
              <a:rPr lang="cs-CZ" sz="900" dirty="0" err="1" smtClean="0"/>
              <a:t>durace</a:t>
            </a:r>
            <a:r>
              <a:rPr lang="cs-CZ" sz="900" dirty="0" smtClean="0"/>
              <a:t> /D/</a:t>
            </a:r>
          </a:p>
          <a:p>
            <a:pPr marL="176213" lvl="1" indent="-176213" eaLnBrk="1" hangingPunct="1">
              <a:lnSpc>
                <a:spcPct val="80000"/>
              </a:lnSpc>
              <a:buFont typeface="Wingdings" pitchFamily="2" charset="2"/>
              <a:buChar char="Ø"/>
              <a:defRPr/>
            </a:pPr>
            <a:r>
              <a:rPr lang="cs-CZ" sz="900" dirty="0" smtClean="0"/>
              <a:t>výpočet elasticity úrokové sazby /IRE/.</a:t>
            </a:r>
            <a:endParaRPr lang="de-DE" sz="900" dirty="0" smtClean="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3371D1-50FB-42B2-89B8-0DD7D15AACAE}" type="slidenum">
              <a:rPr lang="cs-CZ"/>
              <a:pPr>
                <a:defRPr/>
              </a:pPr>
              <a:t>163</a:t>
            </a:fld>
            <a:endParaRPr lang="cs-CZ"/>
          </a:p>
        </p:txBody>
      </p:sp>
      <p:sp>
        <p:nvSpPr>
          <p:cNvPr id="5652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Simulace</a:t>
            </a:r>
            <a:r>
              <a:rPr lang="cs-CZ" smtClean="0"/>
              <a:t/>
            </a:r>
            <a:br>
              <a:rPr lang="cs-CZ" smtClean="0"/>
            </a:br>
            <a:endParaRPr lang="de-DE" smtClean="0"/>
          </a:p>
        </p:txBody>
      </p:sp>
      <p:sp>
        <p:nvSpPr>
          <p:cNvPr id="1658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Jednoduchá ale značně složitá (spočívá v tom, že se do počítače vloží data, počítač je zpracuje a banka dostává výstupy simulující různé situace v pohybu úrokové sazby). V praxi existuje více modelů simulace řízení rizika úrokové sazby, téměř všechny však vycházejí z třístupňového přístupu:</a:t>
            </a:r>
          </a:p>
          <a:p>
            <a:pPr marL="182563" lvl="1" indent="-182563" algn="just" eaLnBrk="1" hangingPunct="1">
              <a:lnSpc>
                <a:spcPct val="80000"/>
              </a:lnSpc>
              <a:buFont typeface="Wingdings" pitchFamily="2" charset="2"/>
              <a:buChar char="Ø"/>
              <a:defRPr/>
            </a:pPr>
            <a:r>
              <a:rPr lang="cs-CZ" sz="1200" dirty="0" smtClean="0"/>
              <a:t>datové vstupy</a:t>
            </a:r>
          </a:p>
          <a:p>
            <a:pPr marL="182563" lvl="1" indent="-182563" algn="just" eaLnBrk="1" hangingPunct="1">
              <a:lnSpc>
                <a:spcPct val="80000"/>
              </a:lnSpc>
              <a:buFont typeface="Wingdings" pitchFamily="2" charset="2"/>
              <a:buChar char="Ø"/>
              <a:defRPr/>
            </a:pPr>
            <a:r>
              <a:rPr lang="cs-CZ" sz="1200" dirty="0" smtClean="0"/>
              <a:t>simulace</a:t>
            </a:r>
          </a:p>
          <a:p>
            <a:pPr marL="182563" lvl="1" indent="-182563" algn="just" eaLnBrk="1" hangingPunct="1">
              <a:lnSpc>
                <a:spcPct val="80000"/>
              </a:lnSpc>
              <a:buFont typeface="Wingdings" pitchFamily="2" charset="2"/>
              <a:buChar char="Ø"/>
              <a:defRPr/>
            </a:pPr>
            <a:r>
              <a:rPr lang="cs-CZ" sz="1200" dirty="0" smtClean="0"/>
              <a:t>datové výstupy.</a:t>
            </a:r>
            <a:endParaRPr lang="cs-CZ" sz="1200" b="1" dirty="0" smtClean="0"/>
          </a:p>
          <a:p>
            <a:pPr algn="just" eaLnBrk="1" hangingPunct="1">
              <a:lnSpc>
                <a:spcPct val="80000"/>
              </a:lnSpc>
              <a:buFont typeface="Wingdings" pitchFamily="2" charset="2"/>
              <a:buNone/>
              <a:defRPr/>
            </a:pPr>
            <a:r>
              <a:rPr lang="cs-CZ" sz="1200" b="1" dirty="0" smtClean="0"/>
              <a:t>Datové vstupy se týkají:</a:t>
            </a:r>
            <a:endParaRPr lang="cs-CZ" sz="1200" dirty="0" smtClean="0"/>
          </a:p>
          <a:p>
            <a:pPr marL="182563" lvl="1" indent="-182563" algn="just" eaLnBrk="1" hangingPunct="1">
              <a:lnSpc>
                <a:spcPct val="80000"/>
              </a:lnSpc>
              <a:buFont typeface="Wingdings" pitchFamily="2" charset="2"/>
              <a:buChar char="Ø"/>
              <a:defRPr/>
            </a:pPr>
            <a:r>
              <a:rPr lang="cs-CZ" sz="1200" dirty="0" smtClean="0"/>
              <a:t>současné situace - vycházejí ze současné situace banky a zahrnují bilanční zůstatky všech instrumentů, které banka používá</a:t>
            </a:r>
          </a:p>
          <a:p>
            <a:pPr marL="182563" lvl="1" indent="-182563" algn="just" eaLnBrk="1" hangingPunct="1">
              <a:lnSpc>
                <a:spcPct val="80000"/>
              </a:lnSpc>
              <a:buFont typeface="Wingdings" pitchFamily="2" charset="2"/>
              <a:buChar char="Ø"/>
              <a:defRPr/>
            </a:pPr>
            <a:r>
              <a:rPr lang="cs-CZ" sz="1200" dirty="0" smtClean="0"/>
              <a:t>predikce - jde o predikci vývoje tržních úrokových sazeb, cílových bilancí, případně ostatních veličin.</a:t>
            </a:r>
            <a:endParaRPr lang="cs-CZ" sz="1200" b="1" dirty="0" smtClean="0"/>
          </a:p>
          <a:p>
            <a:pPr algn="just" eaLnBrk="1" hangingPunct="1">
              <a:lnSpc>
                <a:spcPct val="80000"/>
              </a:lnSpc>
              <a:buFont typeface="Wingdings" pitchFamily="2" charset="2"/>
              <a:buNone/>
              <a:defRPr/>
            </a:pPr>
            <a:r>
              <a:rPr lang="cs-CZ" sz="1200" b="1" dirty="0" smtClean="0"/>
              <a:t>Výstupy ze simulačních modelů jsou:</a:t>
            </a:r>
            <a:endParaRPr lang="cs-CZ" sz="1200" dirty="0" smtClean="0"/>
          </a:p>
          <a:p>
            <a:pPr marL="182563" lvl="1" indent="-182563" algn="just" eaLnBrk="1" hangingPunct="1">
              <a:lnSpc>
                <a:spcPct val="80000"/>
              </a:lnSpc>
              <a:buFont typeface="Wingdings" pitchFamily="2" charset="2"/>
              <a:buChar char="Ø"/>
              <a:defRPr/>
            </a:pPr>
            <a:r>
              <a:rPr lang="cs-CZ" sz="1200" dirty="0" smtClean="0"/>
              <a:t>výkazy</a:t>
            </a:r>
          </a:p>
          <a:p>
            <a:pPr marL="182563" lvl="1" indent="-182563" algn="just" eaLnBrk="1" hangingPunct="1">
              <a:lnSpc>
                <a:spcPct val="80000"/>
              </a:lnSpc>
              <a:buFont typeface="Wingdings" pitchFamily="2" charset="2"/>
              <a:buChar char="Ø"/>
              <a:defRPr/>
            </a:pPr>
            <a:r>
              <a:rPr lang="cs-CZ" sz="1200" dirty="0" smtClean="0"/>
              <a:t>analýzy</a:t>
            </a:r>
          </a:p>
          <a:p>
            <a:pPr marL="182563" lvl="1" indent="-182563" algn="just" eaLnBrk="1" hangingPunct="1">
              <a:lnSpc>
                <a:spcPct val="80000"/>
              </a:lnSpc>
              <a:buFont typeface="Wingdings" pitchFamily="2" charset="2"/>
              <a:buChar char="Ø"/>
              <a:defRPr/>
            </a:pPr>
            <a:r>
              <a:rPr lang="cs-CZ" sz="1200" dirty="0" smtClean="0"/>
              <a:t>rozhodovací matice.</a:t>
            </a:r>
            <a:endParaRPr lang="cs-CZ" sz="1200" b="1" dirty="0" smtClean="0"/>
          </a:p>
          <a:p>
            <a:pPr algn="just" eaLnBrk="1" hangingPunct="1">
              <a:lnSpc>
                <a:spcPct val="80000"/>
              </a:lnSpc>
              <a:buFont typeface="Wingdings" pitchFamily="2" charset="2"/>
              <a:buNone/>
              <a:defRPr/>
            </a:pPr>
            <a:r>
              <a:rPr lang="cs-CZ" sz="1200" b="1" dirty="0" smtClean="0"/>
              <a:t>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umožňují pracovat s bilancí dynamicky, je zde brán v úvahu i potenciální vývoj jak uvnitř, tak vně banky</a:t>
            </a:r>
          </a:p>
          <a:p>
            <a:pPr marL="182563" lvl="1" indent="-182563" algn="just" eaLnBrk="1" hangingPunct="1">
              <a:lnSpc>
                <a:spcPct val="80000"/>
              </a:lnSpc>
              <a:buFont typeface="Wingdings" pitchFamily="2" charset="2"/>
              <a:buChar char="Ø"/>
              <a:defRPr/>
            </a:pPr>
            <a:r>
              <a:rPr lang="cs-CZ" sz="1200" dirty="0" smtClean="0"/>
              <a:t>umožňují vyzkoušet běh banky “nanečisto”, včetně řešení krizových situací</a:t>
            </a:r>
          </a:p>
          <a:p>
            <a:pPr marL="182563" lvl="1" indent="-182563" algn="just" eaLnBrk="1" hangingPunct="1">
              <a:lnSpc>
                <a:spcPct val="80000"/>
              </a:lnSpc>
              <a:buFont typeface="Wingdings" pitchFamily="2" charset="2"/>
              <a:buChar char="Ø"/>
              <a:defRPr/>
            </a:pPr>
            <a:r>
              <a:rPr lang="cs-CZ" sz="1200" dirty="0" smtClean="0"/>
              <a:t>výstupy z těchto modelů lze snáze interpretovat než výstupy z jiných metod měření rizika úrokových sazeb</a:t>
            </a:r>
          </a:p>
          <a:p>
            <a:pPr marL="182563" lvl="1" indent="-182563" algn="just" eaLnBrk="1" hangingPunct="1">
              <a:lnSpc>
                <a:spcPct val="80000"/>
              </a:lnSpc>
              <a:buFont typeface="Wingdings" pitchFamily="2" charset="2"/>
              <a:buChar char="Ø"/>
              <a:defRPr/>
            </a:pPr>
            <a:r>
              <a:rPr lang="cs-CZ" sz="1200" dirty="0" smtClean="0"/>
              <a:t>tyto modely umožňují pracovat s cash </a:t>
            </a:r>
            <a:r>
              <a:rPr lang="cs-CZ" sz="1200" dirty="0" err="1" smtClean="0"/>
              <a:t>flow</a:t>
            </a:r>
            <a:r>
              <a:rPr lang="cs-CZ" sz="1200" dirty="0" smtClean="0"/>
              <a:t> daleko přesněji než například </a:t>
            </a:r>
            <a:r>
              <a:rPr lang="cs-CZ" sz="1200" dirty="0" err="1" smtClean="0"/>
              <a:t>durace</a:t>
            </a:r>
            <a:r>
              <a:rPr lang="cs-CZ" sz="1200" dirty="0" smtClean="0"/>
              <a:t> nebo gapová analýza.</a:t>
            </a:r>
            <a:endParaRPr lang="cs-CZ" sz="1200" b="1" dirty="0" smtClean="0"/>
          </a:p>
          <a:p>
            <a:pPr algn="just" eaLnBrk="1" hangingPunct="1">
              <a:lnSpc>
                <a:spcPct val="80000"/>
              </a:lnSpc>
              <a:buFont typeface="Wingdings" pitchFamily="2" charset="2"/>
              <a:buNone/>
              <a:defRPr/>
            </a:pPr>
            <a:r>
              <a:rPr lang="cs-CZ" sz="1200" b="1" dirty="0" smtClean="0"/>
              <a:t>Nevýhody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zpravidla vysoké náklady na zakoupení</a:t>
            </a:r>
          </a:p>
          <a:p>
            <a:pPr marL="182563" lvl="1" indent="-182563" algn="just" eaLnBrk="1" hangingPunct="1">
              <a:lnSpc>
                <a:spcPct val="80000"/>
              </a:lnSpc>
              <a:buFont typeface="Wingdings" pitchFamily="2" charset="2"/>
              <a:buChar char="Ø"/>
              <a:defRPr/>
            </a:pPr>
            <a:r>
              <a:rPr lang="cs-CZ" sz="1200" dirty="0" smtClean="0"/>
              <a:t>značná náročnost na vstupní data</a:t>
            </a:r>
          </a:p>
          <a:p>
            <a:pPr marL="182563" lvl="1" indent="-182563" algn="just" eaLnBrk="1" hangingPunct="1">
              <a:lnSpc>
                <a:spcPct val="80000"/>
              </a:lnSpc>
              <a:buFont typeface="Wingdings" pitchFamily="2" charset="2"/>
              <a:buChar char="Ø"/>
              <a:defRPr/>
            </a:pPr>
            <a:r>
              <a:rPr lang="cs-CZ" sz="1200" dirty="0" smtClean="0"/>
              <a:t>riziko, že u používaného simulačního modelu banka neporozumí základní souvislosti</a:t>
            </a:r>
          </a:p>
          <a:p>
            <a:pPr marL="182563" lvl="1" indent="-182563" algn="just" eaLnBrk="1" hangingPunct="1">
              <a:lnSpc>
                <a:spcPct val="80000"/>
              </a:lnSpc>
              <a:buFont typeface="Wingdings" pitchFamily="2" charset="2"/>
              <a:buChar char="Ø"/>
              <a:defRPr/>
            </a:pPr>
            <a:r>
              <a:rPr lang="cs-CZ" sz="1200" dirty="0" smtClean="0"/>
              <a:t>potřeba vysoce kvalifikovaných odborníků.</a:t>
            </a:r>
            <a:endParaRPr lang="de-DE" sz="1200" dirty="0" smtClean="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50EB908-A4B4-46BC-A25C-EEA2680B949F}" type="slidenum">
              <a:rPr lang="cs-CZ"/>
              <a:pPr>
                <a:defRPr/>
              </a:pPr>
              <a:t>164</a:t>
            </a:fld>
            <a:endParaRPr lang="cs-CZ"/>
          </a:p>
        </p:txBody>
      </p:sp>
      <p:sp>
        <p:nvSpPr>
          <p:cNvPr id="5662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r>
              <a:rPr lang="cs-CZ" smtClean="0"/>
              <a:t> </a:t>
            </a:r>
            <a:endParaRPr lang="de-DE" smtClean="0"/>
          </a:p>
        </p:txBody>
      </p:sp>
      <p:sp>
        <p:nvSpPr>
          <p:cNvPr id="17203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Základní pojmy</a:t>
            </a:r>
            <a:endParaRPr lang="cs-CZ" altLang="cs-CZ" sz="1800" smtClean="0"/>
          </a:p>
          <a:p>
            <a:pPr marL="265113" lvl="1" indent="-265113" algn="just" eaLnBrk="1" hangingPunct="1">
              <a:lnSpc>
                <a:spcPct val="80000"/>
              </a:lnSpc>
              <a:buFont typeface="Wingdings" pitchFamily="2" charset="2"/>
              <a:buChar char="Ø"/>
            </a:pPr>
            <a:r>
              <a:rPr lang="cs-CZ" altLang="cs-CZ" sz="1700" smtClean="0"/>
              <a:t>zhodnocení měny - růst hodnoty měny vůči jiné měně</a:t>
            </a:r>
          </a:p>
          <a:p>
            <a:pPr marL="265113" lvl="1" indent="-265113" algn="just" eaLnBrk="1" hangingPunct="1">
              <a:lnSpc>
                <a:spcPct val="80000"/>
              </a:lnSpc>
              <a:buFont typeface="Wingdings" pitchFamily="2" charset="2"/>
              <a:buChar char="Ø"/>
            </a:pPr>
            <a:r>
              <a:rPr lang="cs-CZ" altLang="cs-CZ" sz="1700" smtClean="0"/>
              <a:t>znehodnocení měny - pokles hodnoty měny vůči jiné měně</a:t>
            </a:r>
          </a:p>
          <a:p>
            <a:pPr marL="265113" lvl="1" indent="-265113" algn="just" eaLnBrk="1" hangingPunct="1">
              <a:lnSpc>
                <a:spcPct val="80000"/>
              </a:lnSpc>
              <a:buFont typeface="Wingdings" pitchFamily="2" charset="2"/>
              <a:buChar char="Ø"/>
            </a:pPr>
            <a:r>
              <a:rPr lang="cs-CZ" altLang="cs-CZ" sz="1700" smtClean="0"/>
              <a:t>okamžitý směnný kurz - směnný kurz mezi dvěma měnami, platný pro okamžitý obchod</a:t>
            </a:r>
          </a:p>
          <a:p>
            <a:pPr marL="265113" lvl="1" indent="-265113" algn="just" eaLnBrk="1" hangingPunct="1">
              <a:lnSpc>
                <a:spcPct val="80000"/>
              </a:lnSpc>
              <a:buFont typeface="Wingdings" pitchFamily="2" charset="2"/>
              <a:buChar char="Ø"/>
            </a:pPr>
            <a:r>
              <a:rPr lang="cs-CZ" altLang="cs-CZ" sz="1700" smtClean="0"/>
              <a:t>termínový směnný kurz - dnes dohodnutý směnný kurz na dodání měny v určitém termínu v budoucnosti</a:t>
            </a:r>
          </a:p>
          <a:p>
            <a:pPr marL="265113" lvl="1" indent="-265113" algn="just" eaLnBrk="1" hangingPunct="1">
              <a:lnSpc>
                <a:spcPct val="80000"/>
              </a:lnSpc>
              <a:buFont typeface="Wingdings" pitchFamily="2" charset="2"/>
              <a:buChar char="Ø"/>
            </a:pPr>
            <a:r>
              <a:rPr lang="cs-CZ" altLang="cs-CZ" sz="1700" smtClean="0"/>
              <a:t>čistá míra vystavení se riziku - částka, o kterou je banka v čisté dlouhé pozici (převyšuje) nebo v čisté krátké pozici (chybí) v určité měně</a:t>
            </a:r>
          </a:p>
          <a:p>
            <a:pPr marL="265113" lvl="1" indent="-265113" algn="just" eaLnBrk="1" hangingPunct="1">
              <a:lnSpc>
                <a:spcPct val="80000"/>
              </a:lnSpc>
              <a:buFont typeface="Wingdings" pitchFamily="2" charset="2"/>
              <a:buChar char="Ø"/>
            </a:pPr>
            <a:r>
              <a:rPr lang="cs-CZ" altLang="cs-CZ" sz="1700" smtClean="0"/>
              <a:t>čistá dlouhá pozice - aktiva v cizí měně plus částka deviz koupených v obchodní pozici přesahují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čistá krátká pozice - aktiva v cizí měně plus částka deviz koupených v obchodní pozici jsou nižší než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otevřená pozice - devizová nezajištěná pozice.</a:t>
            </a:r>
            <a:endParaRPr lang="de-DE" altLang="cs-CZ" sz="1700" smtClean="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879F7CA-AD6E-41A0-833D-A7355FA5B41D}" type="slidenum">
              <a:rPr lang="cs-CZ"/>
              <a:pPr>
                <a:defRPr/>
              </a:pPr>
              <a:t>165</a:t>
            </a:fld>
            <a:endParaRPr lang="cs-CZ"/>
          </a:p>
        </p:txBody>
      </p:sp>
      <p:sp>
        <p:nvSpPr>
          <p:cNvPr id="567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Management kurzového rizika</a:t>
            </a:r>
            <a:endParaRPr lang="de-DE" b="1" dirty="0" smtClean="0">
              <a:effectLst>
                <a:outerShdw blurRad="38100" dist="38100" dir="2700000" algn="tl">
                  <a:srgbClr val="000000"/>
                </a:outerShdw>
              </a:effectLst>
            </a:endParaRPr>
          </a:p>
        </p:txBody>
      </p:sp>
      <p:sp>
        <p:nvSpPr>
          <p:cNvPr id="16794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Banka si počítá čistou míru vystavení se riziku v určité měně, </a:t>
            </a:r>
            <a:r>
              <a:rPr lang="cs-CZ" sz="1800" dirty="0" err="1" smtClean="0"/>
              <a:t>NEXPi</a:t>
            </a:r>
            <a:r>
              <a:rPr lang="cs-CZ" sz="1800" dirty="0" smtClean="0"/>
              <a:t>, kde “i” představuje určitou měnu</a:t>
            </a:r>
          </a:p>
          <a:p>
            <a:pPr algn="ctr" eaLnBrk="1" hangingPunct="1">
              <a:lnSpc>
                <a:spcPct val="80000"/>
              </a:lnSpc>
              <a:buFont typeface="Wingdings" pitchFamily="2" charset="2"/>
              <a:buNone/>
              <a:defRPr/>
            </a:pPr>
            <a:r>
              <a:rPr lang="cs-CZ" sz="1800" dirty="0" smtClean="0"/>
              <a:t> 		</a:t>
            </a:r>
            <a:r>
              <a:rPr lang="cs-CZ" sz="1800" dirty="0" err="1" smtClean="0">
                <a:solidFill>
                  <a:schemeClr val="accent2"/>
                </a:solidFill>
              </a:rPr>
              <a:t>NEXPi</a:t>
            </a:r>
            <a:r>
              <a:rPr lang="cs-CZ" sz="1800" dirty="0" smtClean="0">
                <a:solidFill>
                  <a:schemeClr val="accent2"/>
                </a:solidFill>
              </a:rPr>
              <a:t> = (</a:t>
            </a:r>
            <a:r>
              <a:rPr lang="cs-CZ" sz="1800" dirty="0" err="1" smtClean="0">
                <a:solidFill>
                  <a:schemeClr val="accent2"/>
                </a:solidFill>
              </a:rPr>
              <a:t>FXAi</a:t>
            </a:r>
            <a:r>
              <a:rPr lang="cs-CZ" sz="1800" dirty="0" smtClean="0">
                <a:solidFill>
                  <a:schemeClr val="accent2"/>
                </a:solidFill>
              </a:rPr>
              <a:t> – </a:t>
            </a:r>
            <a:r>
              <a:rPr lang="cs-CZ" sz="1800" dirty="0" err="1" smtClean="0">
                <a:solidFill>
                  <a:schemeClr val="accent2"/>
                </a:solidFill>
              </a:rPr>
              <a:t>FXLi</a:t>
            </a:r>
            <a:r>
              <a:rPr lang="cs-CZ" sz="1800" dirty="0" smtClean="0">
                <a:solidFill>
                  <a:schemeClr val="accent2"/>
                </a:solidFill>
              </a:rPr>
              <a:t>) + (</a:t>
            </a:r>
            <a:r>
              <a:rPr lang="cs-CZ" sz="1800" dirty="0" err="1" smtClean="0">
                <a:solidFill>
                  <a:schemeClr val="accent2"/>
                </a:solidFill>
              </a:rPr>
              <a:t>FXbi</a:t>
            </a:r>
            <a:r>
              <a:rPr lang="cs-CZ" sz="1800" dirty="0" smtClean="0">
                <a:solidFill>
                  <a:schemeClr val="accent2"/>
                </a:solidFill>
              </a:rPr>
              <a:t> – </a:t>
            </a:r>
            <a:r>
              <a:rPr lang="cs-CZ" sz="1800" dirty="0" err="1" smtClean="0">
                <a:solidFill>
                  <a:schemeClr val="accent2"/>
                </a:solidFill>
              </a:rPr>
              <a:t>FXsi</a:t>
            </a:r>
            <a:r>
              <a:rPr lang="cs-CZ" sz="1800" dirty="0" smtClean="0">
                <a:solidFill>
                  <a:schemeClr val="accent2"/>
                </a:solidFill>
              </a:rPr>
              <a:t>)</a:t>
            </a:r>
          </a:p>
          <a:p>
            <a:pPr marL="265113" lvl="1" indent="-265113" algn="just" eaLnBrk="1" hangingPunct="1">
              <a:lnSpc>
                <a:spcPct val="80000"/>
              </a:lnSpc>
              <a:buFont typeface="Wingdings" pitchFamily="2" charset="2"/>
              <a:buChar char="Ø"/>
              <a:defRPr/>
            </a:pPr>
            <a:r>
              <a:rPr lang="cs-CZ" sz="1800" dirty="0" err="1" smtClean="0"/>
              <a:t>FXAi</a:t>
            </a:r>
            <a:r>
              <a:rPr lang="cs-CZ" sz="1800" dirty="0" smtClean="0"/>
              <a:t> = výška aktiv v měně “i”,</a:t>
            </a:r>
          </a:p>
          <a:p>
            <a:pPr marL="265113" lvl="1" indent="-265113" algn="just" eaLnBrk="1" hangingPunct="1">
              <a:lnSpc>
                <a:spcPct val="80000"/>
              </a:lnSpc>
              <a:buFont typeface="Wingdings" pitchFamily="2" charset="2"/>
              <a:buChar char="Ø"/>
              <a:defRPr/>
            </a:pPr>
            <a:r>
              <a:rPr lang="cs-CZ" sz="1800" dirty="0" err="1" smtClean="0"/>
              <a:t>FXLi</a:t>
            </a:r>
            <a:r>
              <a:rPr lang="cs-CZ" sz="1800" dirty="0" smtClean="0"/>
              <a:t> = výška pasiv v měně “i”,</a:t>
            </a:r>
          </a:p>
          <a:p>
            <a:pPr marL="265113" lvl="1" indent="-265113" algn="just" eaLnBrk="1" hangingPunct="1">
              <a:lnSpc>
                <a:spcPct val="80000"/>
              </a:lnSpc>
              <a:buFont typeface="Wingdings" pitchFamily="2" charset="2"/>
              <a:buChar char="Ø"/>
              <a:defRPr/>
            </a:pPr>
            <a:r>
              <a:rPr lang="cs-CZ" sz="1800" dirty="0" err="1" smtClean="0"/>
              <a:t>FXbi</a:t>
            </a:r>
            <a:r>
              <a:rPr lang="cs-CZ" sz="1800" dirty="0" smtClean="0"/>
              <a:t> = výška měny “i”, kterou banka zakoupila přes svoje obchodní operace,</a:t>
            </a:r>
          </a:p>
          <a:p>
            <a:pPr marL="265113" lvl="1" indent="-265113" algn="just" eaLnBrk="1" hangingPunct="1">
              <a:lnSpc>
                <a:spcPct val="80000"/>
              </a:lnSpc>
              <a:buFont typeface="Wingdings" pitchFamily="2" charset="2"/>
              <a:buChar char="Ø"/>
              <a:defRPr/>
            </a:pPr>
            <a:r>
              <a:rPr lang="cs-CZ" sz="1800" dirty="0" err="1" smtClean="0"/>
              <a:t>FXsi</a:t>
            </a:r>
            <a:r>
              <a:rPr lang="cs-CZ" sz="1800" dirty="0" smtClean="0"/>
              <a:t> = výška měny “i”, kterou banka prodala přes svoje obchodní operace.</a:t>
            </a:r>
          </a:p>
          <a:p>
            <a:pPr marL="0" indent="0" algn="just" eaLnBrk="1" hangingPunct="1">
              <a:lnSpc>
                <a:spcPct val="80000"/>
              </a:lnSpc>
              <a:buFont typeface="Wingdings" pitchFamily="2" charset="2"/>
              <a:buNone/>
              <a:defRPr/>
            </a:pPr>
            <a:r>
              <a:rPr lang="cs-CZ" sz="1800" dirty="0" smtClean="0"/>
              <a:t>Velikost zisku nebo ztráty na devizové pozici se tedy rovná produktu čisté míry vystavení se riziku v dané měně a změny okamžitého směnného kurzu dané měny, což lze vyjádřit tímto vzorcem</a:t>
            </a:r>
          </a:p>
          <a:p>
            <a:pPr algn="ctr" eaLnBrk="1" hangingPunct="1">
              <a:lnSpc>
                <a:spcPct val="80000"/>
              </a:lnSpc>
              <a:buFont typeface="Wingdings" pitchFamily="2" charset="2"/>
              <a:buNone/>
              <a:defRPr/>
            </a:pPr>
            <a:r>
              <a:rPr lang="cs-CZ" sz="1800" dirty="0" smtClean="0"/>
              <a:t> </a:t>
            </a:r>
            <a:r>
              <a:rPr lang="cs-CZ" sz="1800" dirty="0" smtClean="0">
                <a:solidFill>
                  <a:srgbClr val="FF0000"/>
                </a:solidFill>
              </a:rPr>
              <a:t>Zisk/ztráta na devizové pozici = NEXP * (St –  </a:t>
            </a:r>
            <a:r>
              <a:rPr lang="cs-CZ" sz="1800" dirty="0" err="1" smtClean="0">
                <a:solidFill>
                  <a:srgbClr val="FF0000"/>
                </a:solidFill>
              </a:rPr>
              <a:t>St</a:t>
            </a:r>
            <a:r>
              <a:rPr lang="cs-CZ" sz="1800" dirty="0" smtClean="0">
                <a:solidFill>
                  <a:srgbClr val="FF0000"/>
                </a:solidFill>
              </a:rPr>
              <a:t>-1 )</a:t>
            </a:r>
          </a:p>
          <a:p>
            <a:pPr marL="265113" lvl="1" indent="-265113" algn="just" eaLnBrk="1" hangingPunct="1">
              <a:lnSpc>
                <a:spcPct val="80000"/>
              </a:lnSpc>
              <a:buFont typeface="Wingdings" pitchFamily="2" charset="2"/>
              <a:buChar char="Ø"/>
              <a:defRPr/>
            </a:pPr>
            <a:r>
              <a:rPr lang="cs-CZ" sz="1800" dirty="0" smtClean="0"/>
              <a:t>St = okamžitý směnný kurz v čase “t”,</a:t>
            </a:r>
          </a:p>
          <a:p>
            <a:pPr marL="265113" lvl="1" indent="-265113" algn="just" eaLnBrk="1" hangingPunct="1">
              <a:lnSpc>
                <a:spcPct val="80000"/>
              </a:lnSpc>
              <a:buFont typeface="Wingdings" pitchFamily="2" charset="2"/>
              <a:buChar char="Ø"/>
              <a:defRPr/>
            </a:pPr>
            <a:r>
              <a:rPr lang="cs-CZ" sz="1800" dirty="0" smtClean="0"/>
              <a:t>St-1 = okamžitý směnný kurz v čase “t-1”, resp. v předchozím časovém období.</a:t>
            </a:r>
            <a:endParaRPr lang="de-DE" sz="1800" dirty="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D91A7C-39C3-4788-8FE2-A7CC140B608A}" type="slidenum">
              <a:rPr lang="cs-CZ"/>
              <a:pPr>
                <a:defRPr/>
              </a:pPr>
              <a:t>166</a:t>
            </a:fld>
            <a:endParaRPr lang="cs-CZ"/>
          </a:p>
        </p:txBody>
      </p:sp>
      <p:sp>
        <p:nvSpPr>
          <p:cNvPr id="5693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endParaRPr lang="de-DE" b="1" smtClean="0">
              <a:effectLst>
                <a:outerShdw blurRad="38100" dist="38100" dir="2700000" algn="tl">
                  <a:srgbClr val="000000"/>
                </a:outerShdw>
              </a:effectLst>
            </a:endParaRPr>
          </a:p>
        </p:txBody>
      </p:sp>
      <p:sp>
        <p:nvSpPr>
          <p:cNvPr id="1689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Pro banku je z aspektu devizového rizika důležitá čistá rozvahová pozice v cizí měně. Mnohé banky berou na sebe devizové riziko, protože jim v rozvaze nesedí evidovaná aktiva a pasiva v cizích měnách (čistá míra vystavení se riziku v nějaké měně se nerovná nule). Pro mnohé banky, které s devizami neobchodují, vzniká devizové riziko přímo z rozvahových aktivit. </a:t>
            </a:r>
          </a:p>
          <a:p>
            <a:pPr algn="just" eaLnBrk="1" hangingPunct="1">
              <a:lnSpc>
                <a:spcPct val="80000"/>
              </a:lnSpc>
              <a:buFont typeface="Wingdings" pitchFamily="2" charset="2"/>
              <a:buNone/>
              <a:defRPr/>
            </a:pPr>
            <a:r>
              <a:rPr lang="cs-CZ" sz="1800" dirty="0" smtClean="0"/>
              <a:t>Aktiva banky v cizí měně:</a:t>
            </a:r>
          </a:p>
          <a:p>
            <a:pPr marL="265113" lvl="1" indent="-265113" algn="just" eaLnBrk="1" hangingPunct="1">
              <a:lnSpc>
                <a:spcPct val="80000"/>
              </a:lnSpc>
              <a:buFont typeface="Wingdings" pitchFamily="2" charset="2"/>
              <a:buChar char="Ø"/>
              <a:defRPr/>
            </a:pPr>
            <a:r>
              <a:rPr lang="cs-CZ" sz="1700" dirty="0" smtClean="0"/>
              <a:t>hotovost v cizí měně</a:t>
            </a:r>
          </a:p>
          <a:p>
            <a:pPr marL="265113" lvl="1" indent="-265113" algn="just" eaLnBrk="1" hangingPunct="1">
              <a:lnSpc>
                <a:spcPct val="80000"/>
              </a:lnSpc>
              <a:buFont typeface="Wingdings" pitchFamily="2" charset="2"/>
              <a:buChar char="Ø"/>
              <a:defRPr/>
            </a:pPr>
            <a:r>
              <a:rPr lang="cs-CZ" sz="1700" dirty="0" smtClean="0"/>
              <a:t>cenné papíry zakoupené v cizí měně</a:t>
            </a:r>
          </a:p>
          <a:p>
            <a:pPr marL="265113" lvl="1" indent="-265113" algn="just" eaLnBrk="1" hangingPunct="1">
              <a:lnSpc>
                <a:spcPct val="80000"/>
              </a:lnSpc>
              <a:buFont typeface="Wingdings" pitchFamily="2" charset="2"/>
              <a:buChar char="Ø"/>
              <a:defRPr/>
            </a:pPr>
            <a:r>
              <a:rPr lang="cs-CZ" sz="1700" dirty="0" smtClean="0"/>
              <a:t>poskytnuté úvěry v cizí měně</a:t>
            </a:r>
          </a:p>
          <a:p>
            <a:pPr marL="265113" lvl="1" indent="-265113" algn="just" eaLnBrk="1" hangingPunct="1">
              <a:lnSpc>
                <a:spcPct val="80000"/>
              </a:lnSpc>
              <a:buFont typeface="Wingdings" pitchFamily="2" charset="2"/>
              <a:buChar char="Ø"/>
              <a:defRPr/>
            </a:pPr>
            <a:r>
              <a:rPr lang="cs-CZ" sz="1700" dirty="0" smtClean="0"/>
              <a:t>běžné účty a vklady banky v cizí měně.</a:t>
            </a:r>
          </a:p>
          <a:p>
            <a:pPr algn="just" eaLnBrk="1" hangingPunct="1">
              <a:lnSpc>
                <a:spcPct val="80000"/>
              </a:lnSpc>
              <a:buFont typeface="Wingdings" pitchFamily="2" charset="2"/>
              <a:buNone/>
              <a:defRPr/>
            </a:pPr>
            <a:r>
              <a:rPr lang="cs-CZ" sz="1800" dirty="0" smtClean="0"/>
              <a:t>Pasiva banky</a:t>
            </a:r>
          </a:p>
          <a:p>
            <a:pPr marL="265113" lvl="1" indent="-265113" algn="just" eaLnBrk="1" hangingPunct="1">
              <a:lnSpc>
                <a:spcPct val="80000"/>
              </a:lnSpc>
              <a:buFont typeface="Wingdings" pitchFamily="2" charset="2"/>
              <a:buChar char="Ø"/>
              <a:defRPr/>
            </a:pPr>
            <a:r>
              <a:rPr lang="cs-CZ" sz="1700" dirty="0" smtClean="0"/>
              <a:t>běžné účty vedené v cizí měně</a:t>
            </a:r>
          </a:p>
          <a:p>
            <a:pPr marL="265113" lvl="1" indent="-265113" algn="just" eaLnBrk="1" hangingPunct="1">
              <a:lnSpc>
                <a:spcPct val="80000"/>
              </a:lnSpc>
              <a:buFont typeface="Wingdings" pitchFamily="2" charset="2"/>
              <a:buChar char="Ø"/>
              <a:defRPr/>
            </a:pPr>
            <a:r>
              <a:rPr lang="cs-CZ" sz="1700" dirty="0" smtClean="0"/>
              <a:t>vklady banky získané v cizí měně</a:t>
            </a:r>
          </a:p>
          <a:p>
            <a:pPr marL="265113" lvl="1" indent="-265113" algn="just" eaLnBrk="1" hangingPunct="1">
              <a:lnSpc>
                <a:spcPct val="80000"/>
              </a:lnSpc>
              <a:buFont typeface="Wingdings" pitchFamily="2" charset="2"/>
              <a:buChar char="Ø"/>
              <a:defRPr/>
            </a:pPr>
            <a:r>
              <a:rPr lang="cs-CZ" sz="1700" dirty="0" smtClean="0"/>
              <a:t>bankou emitované cenné papíry v cizí měně.</a:t>
            </a:r>
          </a:p>
          <a:p>
            <a:pPr marL="0" indent="0" algn="just" eaLnBrk="1" hangingPunct="1">
              <a:lnSpc>
                <a:spcPct val="80000"/>
              </a:lnSpc>
              <a:buFont typeface="Wingdings" pitchFamily="2" charset="2"/>
              <a:buNone/>
              <a:defRPr/>
            </a:pPr>
            <a:r>
              <a:rPr lang="cs-CZ" sz="1800" dirty="0" smtClean="0"/>
              <a:t>V souvislosti s vystavením se kurzovému riziku banka může zároveň podstupovat i riziko likvidity a riziko úrokové sazby.</a:t>
            </a:r>
            <a:endParaRPr lang="de-DE" sz="1800" dirty="0" smtClean="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0099DF-0815-49D8-834F-BE7E57B9CE17}" type="slidenum">
              <a:rPr lang="cs-CZ"/>
              <a:pPr>
                <a:defRPr/>
              </a:pPr>
              <a:t>167</a:t>
            </a:fld>
            <a:endParaRPr lang="cs-CZ"/>
          </a:p>
        </p:txBody>
      </p:sp>
      <p:sp>
        <p:nvSpPr>
          <p:cNvPr id="573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Zajištění a měření kurzového rizika</a:t>
            </a:r>
            <a:endParaRPr lang="de-DE" b="1" smtClean="0">
              <a:effectLst>
                <a:outerShdw blurRad="38100" dist="38100" dir="2700000" algn="tl">
                  <a:srgbClr val="000000"/>
                </a:outerShdw>
              </a:effectLst>
            </a:endParaRPr>
          </a:p>
        </p:txBody>
      </p:sp>
      <p:sp>
        <p:nvSpPr>
          <p:cNvPr id="169989"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700" b="1" dirty="0" smtClean="0"/>
              <a:t>Zajištění</a:t>
            </a:r>
            <a:endParaRPr lang="cs-CZ" sz="1700" dirty="0" smtClean="0"/>
          </a:p>
          <a:p>
            <a:pPr marL="265113" lvl="1" indent="-265113" algn="just" eaLnBrk="1" hangingPunct="1">
              <a:lnSpc>
                <a:spcPct val="80000"/>
              </a:lnSpc>
              <a:buFont typeface="Wingdings" pitchFamily="2" charset="2"/>
              <a:buChar char="Ø"/>
              <a:defRPr/>
            </a:pPr>
            <a:r>
              <a:rPr lang="cs-CZ" sz="1700" dirty="0" smtClean="0"/>
              <a:t>banka se může zajistit tak, že v rámci rozvahy spáruje účty v tom smyslu, že aktiva a pasiva v každé cizí měně si budou navzájem odpovídat a výška měny, kterou banka přes své obchodní operace zakoupí, se bude rovnat výšce měny, kterou přes své obchodní operace prodá, tedy v podrozvaze banka použije termínové kontrakty forwardy, </a:t>
            </a:r>
            <a:r>
              <a:rPr lang="cs-CZ" sz="1700" dirty="0" err="1" smtClean="0"/>
              <a:t>futures</a:t>
            </a:r>
            <a:r>
              <a:rPr lang="cs-CZ" sz="1700" dirty="0" smtClean="0"/>
              <a:t> a měnové swapy.</a:t>
            </a:r>
            <a:endParaRPr lang="cs-CZ" sz="1700" b="1" dirty="0" smtClean="0"/>
          </a:p>
          <a:p>
            <a:pPr lvl="1" indent="-742950" algn="just" eaLnBrk="1" hangingPunct="1">
              <a:lnSpc>
                <a:spcPct val="80000"/>
              </a:lnSpc>
              <a:buFont typeface="Wingdings" pitchFamily="2" charset="2"/>
              <a:buNone/>
              <a:defRPr/>
            </a:pPr>
            <a:r>
              <a:rPr lang="cs-CZ" sz="1700" b="1" dirty="0" smtClean="0"/>
              <a:t>Měření </a:t>
            </a:r>
          </a:p>
          <a:p>
            <a:pPr marL="265113" lvl="1" indent="-265113" algn="just" eaLnBrk="1" hangingPunct="1">
              <a:lnSpc>
                <a:spcPct val="80000"/>
              </a:lnSpc>
              <a:buFont typeface="Wingdings" pitchFamily="2" charset="2"/>
              <a:buChar char="Ø"/>
              <a:defRPr/>
            </a:pPr>
            <a:r>
              <a:rPr lang="cs-CZ" sz="1700" dirty="0" smtClean="0"/>
              <a:t>pro kurzové riziko se používá metoda VAR (</a:t>
            </a:r>
            <a:r>
              <a:rPr lang="cs-CZ" sz="1700" dirty="0" err="1" smtClean="0"/>
              <a:t>value</a:t>
            </a:r>
            <a:r>
              <a:rPr lang="cs-CZ" sz="1700" dirty="0" smtClean="0"/>
              <a:t>-</a:t>
            </a:r>
            <a:r>
              <a:rPr lang="cs-CZ" sz="1700" dirty="0" err="1" smtClean="0"/>
              <a:t>at</a:t>
            </a:r>
            <a:r>
              <a:rPr lang="cs-CZ" sz="1700" dirty="0" smtClean="0"/>
              <a:t>-risk), která se snaží odhadovat vývoj směnných kurzů. Devizový trh, který se vyznačuje dlouhou historií statistického souboru a dostatečnou likviditou, odpovídá statistickým předpokladům pro použití této metody. Metoda Var se nejčastěji používá právě pro měření kurzového rizika.</a:t>
            </a:r>
          </a:p>
          <a:p>
            <a:pPr marL="265113" lvl="1" indent="-265113" algn="just" eaLnBrk="1" hangingPunct="1">
              <a:lnSpc>
                <a:spcPct val="80000"/>
              </a:lnSpc>
              <a:buFont typeface="Wingdings" pitchFamily="2" charset="2"/>
              <a:buChar char="Ø"/>
              <a:defRPr/>
            </a:pPr>
            <a:r>
              <a:rPr lang="cs-CZ" sz="1700" dirty="0" smtClean="0"/>
              <a:t>podstatou je snaha odhadnout vývoj zvoleného ukazatele či veličiny na základě historických dat v potřebném časovém horizontu a na základě pravděpodobností, a tím podle nejhoršího scénáře určit nejvyšší možnou ztrátu se zvolenou pravděpodobností.</a:t>
            </a:r>
            <a:endParaRPr lang="de-DE" sz="1700" dirty="0" smtClean="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1ADB75F-72D6-4377-BE76-1573205A3D02}" type="slidenum">
              <a:rPr lang="cs-CZ"/>
              <a:pPr>
                <a:defRPr/>
              </a:pPr>
              <a:t>168</a:t>
            </a:fld>
            <a:endParaRPr lang="cs-CZ"/>
          </a:p>
        </p:txBody>
      </p:sp>
      <p:sp>
        <p:nvSpPr>
          <p:cNvPr id="5703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tržních rizik a právní předpisy ČNB</a:t>
            </a:r>
            <a:r>
              <a:rPr lang="cs-CZ" smtClean="0"/>
              <a:t> </a:t>
            </a:r>
            <a:endParaRPr lang="de-DE" smtClean="0"/>
          </a:p>
        </p:txBody>
      </p:sp>
      <p:sp>
        <p:nvSpPr>
          <p:cNvPr id="171013"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400" dirty="0" smtClean="0"/>
              <a:t>V oblasti řízení tržních rizik najdeme tyto základní právní předpisy ČNB v platném znění:</a:t>
            </a:r>
          </a:p>
          <a:p>
            <a:pPr marL="265113" lvl="1" indent="-265113" algn="just" eaLnBrk="1" hangingPunct="1">
              <a:lnSpc>
                <a:spcPct val="80000"/>
              </a:lnSpc>
              <a:buFont typeface="Wingdings" pitchFamily="2" charset="2"/>
              <a:buChar char="Ø"/>
              <a:defRPr/>
            </a:pPr>
            <a:r>
              <a:rPr lang="cs-CZ" sz="1400" dirty="0" smtClean="0"/>
              <a:t>Opatření ČNB č. 2 ze dne 3. 2. 2004 k vnitřnímu řídícímu a kontrolnímu systému banky</a:t>
            </a:r>
          </a:p>
          <a:p>
            <a:pPr marL="265113" lvl="1" indent="-265113" algn="just" eaLnBrk="1" hangingPunct="1">
              <a:lnSpc>
                <a:spcPct val="80000"/>
              </a:lnSpc>
              <a:buFont typeface="Wingdings" pitchFamily="2" charset="2"/>
              <a:buChar char="Ø"/>
              <a:defRPr/>
            </a:pPr>
            <a:r>
              <a:rPr lang="cs-CZ" sz="1400" dirty="0" smtClean="0"/>
              <a:t>Vyhláška č. 333 ČNB ze dne 3. 7. 2002, kterou se stanoví pravidla obezřetného podnikání ovládajících osob na konsolidovaném základě</a:t>
            </a:r>
          </a:p>
          <a:p>
            <a:pPr marL="265113" lvl="1" indent="-265113" algn="just" eaLnBrk="1" hangingPunct="1">
              <a:lnSpc>
                <a:spcPct val="80000"/>
              </a:lnSpc>
              <a:buFont typeface="Wingdings" pitchFamily="2" charset="2"/>
              <a:buChar char="Ø"/>
              <a:defRPr/>
            </a:pPr>
            <a:r>
              <a:rPr lang="cs-CZ" sz="1400" dirty="0" smtClean="0"/>
              <a:t>Opatření ČNB č. 2 ze dne 3. 7. 2002 o kapitálové přiměřenosti bank a dalších pravidlech obezřetného podnikání na individuálním základě.</a:t>
            </a:r>
            <a:endParaRPr lang="cs-CZ" sz="1400" b="1" dirty="0" smtClean="0"/>
          </a:p>
          <a:p>
            <a:pPr lvl="1" indent="-742950" algn="just" eaLnBrk="1" hangingPunct="1">
              <a:lnSpc>
                <a:spcPct val="80000"/>
              </a:lnSpc>
              <a:buFont typeface="Wingdings" pitchFamily="2" charset="2"/>
              <a:buNone/>
              <a:defRPr/>
            </a:pPr>
            <a:r>
              <a:rPr lang="cs-CZ" sz="1400" b="1" dirty="0" smtClean="0"/>
              <a:t>Požadavky na banku plynoucí z uvedených opatření:</a:t>
            </a:r>
            <a:endParaRPr lang="cs-CZ" sz="1400" dirty="0" smtClean="0"/>
          </a:p>
          <a:p>
            <a:pPr marL="265113" lvl="1" indent="-265113" algn="just" eaLnBrk="1" hangingPunct="1">
              <a:lnSpc>
                <a:spcPct val="80000"/>
              </a:lnSpc>
              <a:buFont typeface="Wingdings" pitchFamily="2" charset="2"/>
              <a:buChar char="Ø"/>
              <a:defRPr/>
            </a:pPr>
            <a:r>
              <a:rPr lang="cs-CZ" sz="1400" dirty="0" smtClean="0"/>
              <a:t>banka je povinna řídit svá tržní rizika, tzn. jejich identifikaci, měření, sledování a případné přijímání opatření vedoucích k omezení podstupovaných tržních rizik</a:t>
            </a:r>
          </a:p>
          <a:p>
            <a:pPr marL="265113" lvl="1" indent="-265113" algn="just" eaLnBrk="1" hangingPunct="1">
              <a:lnSpc>
                <a:spcPct val="80000"/>
              </a:lnSpc>
              <a:buFont typeface="Wingdings" pitchFamily="2" charset="2"/>
              <a:buChar char="Ø"/>
              <a:defRPr/>
            </a:pPr>
            <a:r>
              <a:rPr lang="cs-CZ" sz="1400" dirty="0" smtClean="0"/>
              <a:t>banka musí mít vhodnou strategii řízení tržních rizik, tj. soubor dokumentů schválených představenstvem, které obsahují strategická rozhodnutí ohledně řízení tržních rizik</a:t>
            </a:r>
          </a:p>
          <a:p>
            <a:pPr marL="265113" lvl="1" indent="-265113" algn="just" eaLnBrk="1" hangingPunct="1">
              <a:lnSpc>
                <a:spcPct val="80000"/>
              </a:lnSpc>
              <a:buFont typeface="Wingdings" pitchFamily="2" charset="2"/>
              <a:buChar char="Ø"/>
              <a:defRPr/>
            </a:pPr>
            <a:r>
              <a:rPr lang="cs-CZ" sz="1400" dirty="0" smtClean="0"/>
              <a:t>představenstvo banky zodpovídá za vytvoření a fungování takové organizační a řídicí struktury banky, která umožní účinně a efektivně realizovat strategii řízení tržních rizik.</a:t>
            </a:r>
            <a:endParaRPr lang="cs-CZ" sz="1400" b="1" dirty="0" smtClean="0"/>
          </a:p>
          <a:p>
            <a:pPr lvl="1" indent="-742950" algn="just" eaLnBrk="1" hangingPunct="1">
              <a:lnSpc>
                <a:spcPct val="80000"/>
              </a:lnSpc>
              <a:buFont typeface="Wingdings" pitchFamily="2" charset="2"/>
              <a:buNone/>
              <a:defRPr/>
            </a:pPr>
            <a:r>
              <a:rPr lang="cs-CZ" sz="1400" b="1" dirty="0" smtClean="0"/>
              <a:t>Strategie řízení tržních rizik stanoví .</a:t>
            </a:r>
            <a:endParaRPr lang="cs-CZ" sz="1400" dirty="0" smtClean="0"/>
          </a:p>
          <a:p>
            <a:pPr marL="265113" lvl="1" indent="-265113" algn="just" eaLnBrk="1" hangingPunct="1">
              <a:lnSpc>
                <a:spcPct val="80000"/>
              </a:lnSpc>
              <a:buFont typeface="Wingdings" pitchFamily="2" charset="2"/>
              <a:buChar char="Ø"/>
              <a:defRPr/>
            </a:pPr>
            <a:r>
              <a:rPr lang="cs-CZ" sz="1400" dirty="0" smtClean="0"/>
              <a:t>přijatelnou míru tržních rizik</a:t>
            </a:r>
          </a:p>
          <a:p>
            <a:pPr marL="265113" lvl="1" indent="-265113" algn="just" eaLnBrk="1" hangingPunct="1">
              <a:lnSpc>
                <a:spcPct val="80000"/>
              </a:lnSpc>
              <a:buFont typeface="Wingdings" pitchFamily="2" charset="2"/>
              <a:buChar char="Ø"/>
              <a:defRPr/>
            </a:pPr>
            <a:r>
              <a:rPr lang="cs-CZ" sz="1400" dirty="0" smtClean="0"/>
              <a:t>metody pro řízení tržních rizik, včetně stresového testování</a:t>
            </a:r>
          </a:p>
          <a:p>
            <a:pPr marL="265113" lvl="1" indent="-265113" algn="just" eaLnBrk="1" hangingPunct="1">
              <a:lnSpc>
                <a:spcPct val="80000"/>
              </a:lnSpc>
              <a:buFont typeface="Wingdings" pitchFamily="2" charset="2"/>
              <a:buChar char="Ø"/>
              <a:defRPr/>
            </a:pPr>
            <a:r>
              <a:rPr lang="cs-CZ" sz="1400" dirty="0" smtClean="0"/>
              <a:t>soustavu limitů, kterou bude banka používat</a:t>
            </a:r>
          </a:p>
          <a:p>
            <a:pPr marL="265113" lvl="1" indent="-265113" algn="just" eaLnBrk="1" hangingPunct="1">
              <a:lnSpc>
                <a:spcPct val="80000"/>
              </a:lnSpc>
              <a:buFont typeface="Wingdings" pitchFamily="2" charset="2"/>
              <a:buChar char="Ø"/>
              <a:defRPr/>
            </a:pPr>
            <a:r>
              <a:rPr lang="cs-CZ" sz="1400" dirty="0" smtClean="0"/>
              <a:t>zásady pro vymezení povolených produktů, měn a trhů</a:t>
            </a:r>
          </a:p>
          <a:p>
            <a:pPr marL="265113" lvl="1" indent="-265113" algn="just" eaLnBrk="1" hangingPunct="1">
              <a:lnSpc>
                <a:spcPct val="80000"/>
              </a:lnSpc>
              <a:buFont typeface="Wingdings" pitchFamily="2" charset="2"/>
              <a:buChar char="Ø"/>
              <a:defRPr/>
            </a:pPr>
            <a:r>
              <a:rPr lang="cs-CZ" sz="1400" dirty="0" smtClean="0"/>
              <a:t>základní požadavky na organizační strukturu banky z hlediska řízení tržních rizik, včetně stanovení pravomocí, zodpovědnosti a toku informací.</a:t>
            </a:r>
            <a:endParaRPr lang="de-DE" sz="1400" dirty="0" smtClean="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E158C70-D598-46BD-AAD4-43922362372E}" type="slidenum">
              <a:rPr lang="cs-CZ"/>
              <a:pPr>
                <a:defRPr/>
              </a:pPr>
              <a:t>169</a:t>
            </a:fld>
            <a:endParaRPr lang="cs-CZ"/>
          </a:p>
        </p:txBody>
      </p:sp>
      <p:sp>
        <p:nvSpPr>
          <p:cNvPr id="38195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195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11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likvidity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kapitálového rizika</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3EF46B2-2028-4F2B-B689-BF12BC0E9840}" type="slidenum">
              <a:rPr lang="cs-CZ"/>
              <a:pPr>
                <a:defRPr/>
              </a:pPr>
              <a:t>17</a:t>
            </a:fld>
            <a:endParaRPr lang="cs-CZ"/>
          </a:p>
        </p:txBody>
      </p:sp>
      <p:sp>
        <p:nvSpPr>
          <p:cNvPr id="4321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a:t>
            </a:r>
            <a:endParaRPr lang="de-DE" b="1" dirty="0" smtClean="0">
              <a:effectLst>
                <a:outerShdw blurRad="38100" dist="38100" dir="2700000" algn="tl">
                  <a:srgbClr val="000000"/>
                </a:outerShdw>
              </a:effectLst>
            </a:endParaRPr>
          </a:p>
        </p:txBody>
      </p:sp>
      <p:sp>
        <p:nvSpPr>
          <p:cNvPr id="23557"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Souhrnný pojem pro úrokové, kursové, akciové a další rizika, která jsou spojena s pohybem tržních cen. Je to riziko změny portfolia bankovních aktiv nebo pasiv v důsledku změny tržních podmínek.</a:t>
            </a:r>
            <a:r>
              <a:rPr lang="cs-CZ" altLang="cs-CZ" smtClean="0"/>
              <a:t> </a:t>
            </a:r>
            <a:endParaRPr lang="cs-CZ" altLang="cs-CZ" sz="2200" smtClean="0"/>
          </a:p>
          <a:p>
            <a:pPr algn="just" eaLnBrk="1" hangingPunct="1"/>
            <a:endParaRPr lang="de-DE" altLang="cs-CZ" smtClean="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35ADDCE-78FF-4B17-80D7-EA9D6259B54B}" type="slidenum">
              <a:rPr lang="cs-CZ"/>
              <a:pPr>
                <a:defRPr/>
              </a:pPr>
              <a:t>170</a:t>
            </a:fld>
            <a:endParaRPr lang="cs-CZ"/>
          </a:p>
        </p:txBody>
      </p:sp>
      <p:sp>
        <p:nvSpPr>
          <p:cNvPr id="574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Vlastní kapitál a kapitálová přiměřenost</a:t>
            </a:r>
            <a:endParaRPr lang="de-DE" b="1" smtClean="0">
              <a:effectLst>
                <a:outerShdw blurRad="38100" dist="38100" dir="2700000" algn="tl">
                  <a:srgbClr val="000000"/>
                </a:outerShdw>
              </a:effectLst>
            </a:endParaRPr>
          </a:p>
        </p:txBody>
      </p:sp>
      <p:sp>
        <p:nvSpPr>
          <p:cNvPr id="173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Vlastní kapitál má v bance více funkcí - zřizovací funkci, funkci ručení, financování a vymezení obchodů. Pro banky s kvalitními aktivy a silným potenciálem růstu a výnosů existuje několik zdrojů kapitálu:</a:t>
            </a:r>
          </a:p>
          <a:p>
            <a:pPr marL="265113" lvl="1" indent="-265113" algn="just" eaLnBrk="1" hangingPunct="1">
              <a:lnSpc>
                <a:spcPct val="80000"/>
              </a:lnSpc>
              <a:buFont typeface="Wingdings" pitchFamily="2" charset="2"/>
              <a:buChar char="Ø"/>
              <a:defRPr/>
            </a:pPr>
            <a:r>
              <a:rPr lang="cs-CZ" sz="1800" dirty="0" smtClean="0"/>
              <a:t>interní kapitál, generovaný prostřednictvím příjmů z nevyplacených dividend</a:t>
            </a:r>
          </a:p>
          <a:p>
            <a:pPr marL="265113" lvl="1" indent="-265113" algn="just" eaLnBrk="1" hangingPunct="1">
              <a:lnSpc>
                <a:spcPct val="80000"/>
              </a:lnSpc>
              <a:buFont typeface="Wingdings" pitchFamily="2" charset="2"/>
              <a:buChar char="Ø"/>
              <a:defRPr/>
            </a:pPr>
            <a:r>
              <a:rPr lang="cs-CZ" sz="1800" dirty="0" smtClean="0"/>
              <a:t>externí kapitál, generovaný prostřednictvím</a:t>
            </a:r>
          </a:p>
          <a:p>
            <a:pPr marL="539750" lvl="2" indent="-274638" algn="just" eaLnBrk="1" hangingPunct="1">
              <a:lnSpc>
                <a:spcPct val="80000"/>
              </a:lnSpc>
              <a:buFont typeface="Wingdings" pitchFamily="2" charset="2"/>
              <a:buChar char="Ø"/>
              <a:defRPr/>
            </a:pPr>
            <a:r>
              <a:rPr lang="cs-CZ" sz="1800" dirty="0" smtClean="0"/>
              <a:t>emise kmenových akcií</a:t>
            </a:r>
          </a:p>
          <a:p>
            <a:pPr marL="539750" lvl="2" indent="-274638" algn="just" eaLnBrk="1" hangingPunct="1">
              <a:lnSpc>
                <a:spcPct val="80000"/>
              </a:lnSpc>
              <a:buFont typeface="Wingdings" pitchFamily="2" charset="2"/>
              <a:buChar char="Ø"/>
              <a:defRPr/>
            </a:pPr>
            <a:r>
              <a:rPr lang="cs-CZ" sz="1800" dirty="0" smtClean="0"/>
              <a:t>emise preferenčních akcií</a:t>
            </a:r>
          </a:p>
          <a:p>
            <a:pPr marL="539750" lvl="2" indent="-274638" algn="just" eaLnBrk="1" hangingPunct="1">
              <a:lnSpc>
                <a:spcPct val="80000"/>
              </a:lnSpc>
              <a:buFont typeface="Wingdings" pitchFamily="2" charset="2"/>
              <a:buChar char="Ø"/>
              <a:defRPr/>
            </a:pPr>
            <a:r>
              <a:rPr lang="cs-CZ" sz="1800" dirty="0" smtClean="0"/>
              <a:t>emise podřízeného dluhu.	</a:t>
            </a:r>
          </a:p>
          <a:p>
            <a:pPr algn="just" eaLnBrk="1" hangingPunct="1">
              <a:lnSpc>
                <a:spcPct val="80000"/>
              </a:lnSpc>
              <a:buFont typeface="Wingdings" pitchFamily="2" charset="2"/>
              <a:buNone/>
              <a:defRPr/>
            </a:pPr>
            <a:r>
              <a:rPr lang="cs-CZ" sz="1800" b="1" dirty="0" smtClean="0"/>
              <a:t>Rozdíl mezi vlastním kapitálem a kapitálovou přiměřeností:</a:t>
            </a:r>
            <a:endParaRPr lang="cs-CZ" sz="1800" dirty="0" smtClean="0"/>
          </a:p>
          <a:p>
            <a:pPr marL="265113" lvl="1" indent="-265113" algn="just" eaLnBrk="1" hangingPunct="1">
              <a:lnSpc>
                <a:spcPct val="80000"/>
              </a:lnSpc>
              <a:buFont typeface="Wingdings" pitchFamily="2" charset="2"/>
              <a:buChar char="Ø"/>
              <a:defRPr/>
            </a:pPr>
            <a:r>
              <a:rPr lang="cs-CZ" sz="1800" dirty="0" smtClean="0"/>
              <a:t>vlastní kapitál zachycuje současnou hodnotu subjektu  </a:t>
            </a:r>
          </a:p>
          <a:p>
            <a:pPr marL="265113" lvl="1" indent="-265113" algn="just" eaLnBrk="1" hangingPunct="1">
              <a:lnSpc>
                <a:spcPct val="80000"/>
              </a:lnSpc>
              <a:buFont typeface="Wingdings" pitchFamily="2" charset="2"/>
              <a:buChar char="Ø"/>
              <a:defRPr/>
            </a:pPr>
            <a:r>
              <a:rPr lang="cs-CZ" sz="1800" dirty="0" smtClean="0"/>
              <a:t>kapitálová přiměřenost si klade ambicióznější cíl - ohodnocení perspektivy banky v budoucnosti.</a:t>
            </a:r>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4ECDDF-055A-43BF-AEC9-C4D1B35865A3}" type="slidenum">
              <a:rPr lang="cs-CZ"/>
              <a:pPr>
                <a:defRPr/>
              </a:pPr>
              <a:t>171</a:t>
            </a:fld>
            <a:endParaRPr lang="cs-CZ"/>
          </a:p>
        </p:txBody>
      </p:sp>
      <p:sp>
        <p:nvSpPr>
          <p:cNvPr id="575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 a kapitálová přiměřenost</a:t>
            </a:r>
            <a:endParaRPr lang="de-DE" b="1" smtClean="0">
              <a:effectLst>
                <a:outerShdw blurRad="38100" dist="38100" dir="2700000" algn="tl">
                  <a:srgbClr val="000000"/>
                </a:outerShdw>
              </a:effectLst>
            </a:endParaRPr>
          </a:p>
        </p:txBody>
      </p:sp>
      <p:sp>
        <p:nvSpPr>
          <p:cNvPr id="179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Vlastní kapitál zachycuje současnou hodnotu subjektu a kapitálová přiměřenost si klade ambicióznější cíl - ohodnocení perspektivy banky v budoucnosti. Podstatou koncepce kapitálové přiměřenosti je změření rizik daného subjektu a stanovení odpovídající minimální úrovně kapitálu. Kapitálová přiměřenost představuje ohodnocení bezproblémového chodu finanční instituce v budoucnosti, tj. je ukazovatelem finanční síly a důvěryhodnosti banky.</a:t>
            </a:r>
            <a:endParaRPr lang="cs-CZ" altLang="cs-CZ" sz="1600" b="1" smtClean="0"/>
          </a:p>
          <a:p>
            <a:pPr marL="0" indent="0" algn="just" eaLnBrk="1" hangingPunct="1">
              <a:lnSpc>
                <a:spcPct val="80000"/>
              </a:lnSpc>
              <a:buFont typeface="Wingdings" pitchFamily="2" charset="2"/>
              <a:buNone/>
            </a:pPr>
            <a:r>
              <a:rPr lang="cs-CZ" altLang="cs-CZ" sz="1600" b="1" smtClean="0"/>
              <a:t>Kapitálové riziko – </a:t>
            </a:r>
            <a:r>
              <a:rPr lang="cs-CZ" altLang="cs-CZ" sz="1600" smtClean="0"/>
              <a:t>je riziko nedostatečné výše vlastního kapitálu vzhledem k pokrytí ztrát banky, které musí pocítit zejména vlastníci banky.</a:t>
            </a:r>
            <a:endParaRPr lang="cs-CZ" altLang="cs-CZ" sz="1600" b="1" smtClean="0"/>
          </a:p>
          <a:p>
            <a:pPr marL="265113" lvl="1" indent="-265113" algn="just" eaLnBrk="1" hangingPunct="1">
              <a:lnSpc>
                <a:spcPct val="80000"/>
              </a:lnSpc>
              <a:buFont typeface="Wingdings" pitchFamily="2" charset="2"/>
              <a:buChar char="Ø"/>
            </a:pPr>
            <a:r>
              <a:rPr lang="cs-CZ" altLang="cs-CZ" sz="1500" smtClean="0"/>
              <a:t>potenciální ztráty spojené s dnešními riziky – kryté vnitřními zdroji – kapitálem akcionářů</a:t>
            </a:r>
          </a:p>
          <a:p>
            <a:pPr marL="265113" lvl="1" indent="-265113" algn="just" eaLnBrk="1" hangingPunct="1">
              <a:lnSpc>
                <a:spcPct val="80000"/>
              </a:lnSpc>
              <a:buFont typeface="Wingdings" pitchFamily="2" charset="2"/>
              <a:buChar char="Ø"/>
            </a:pPr>
            <a:r>
              <a:rPr lang="cs-CZ" altLang="cs-CZ" sz="1500" smtClean="0"/>
              <a:t>existující ztráty – promítnuté do hospodářského výsledku a následně do kapitálu</a:t>
            </a:r>
          </a:p>
          <a:p>
            <a:pPr marL="0" indent="0" algn="just" eaLnBrk="1" hangingPunct="1">
              <a:lnSpc>
                <a:spcPct val="80000"/>
              </a:lnSpc>
              <a:buFont typeface="Wingdings" pitchFamily="2" charset="2"/>
              <a:buNone/>
            </a:pPr>
            <a:r>
              <a:rPr lang="cs-CZ" altLang="cs-CZ" sz="1600" b="1" smtClean="0"/>
              <a:t>Význam kapitálové přiměřenosti – </a:t>
            </a:r>
            <a:r>
              <a:rPr lang="cs-CZ" altLang="cs-CZ" sz="1600" smtClean="0"/>
              <a:t>krom stanovení potřebné výše kapitálu spočívá zejména v tom, že obsahuje univerzální a praxí osvědčené postupy měření a regulace úvěrových a tržních rizik.</a:t>
            </a:r>
          </a:p>
          <a:p>
            <a:pPr marL="265113" lvl="1" indent="-265113" algn="just" eaLnBrk="1" hangingPunct="1">
              <a:lnSpc>
                <a:spcPct val="80000"/>
              </a:lnSpc>
              <a:buFont typeface="Wingdings" pitchFamily="2" charset="2"/>
              <a:buChar char="Ø"/>
            </a:pPr>
            <a:r>
              <a:rPr lang="cs-CZ" altLang="cs-CZ" sz="1500" smtClean="0"/>
              <a:t>kapitál banky tvoří nárazník na absorbování ztrát banky</a:t>
            </a:r>
          </a:p>
          <a:p>
            <a:pPr marL="265113" lvl="1" indent="-265113" algn="just" eaLnBrk="1" hangingPunct="1">
              <a:lnSpc>
                <a:spcPct val="80000"/>
              </a:lnSpc>
              <a:buFont typeface="Wingdings" pitchFamily="2" charset="2"/>
              <a:buChar char="Ø"/>
            </a:pPr>
            <a:r>
              <a:rPr lang="cs-CZ" altLang="cs-CZ" sz="1500" smtClean="0"/>
              <a:t>vyšší poměr kapitálu k rizikovým aktivům zlepšuje přístup banky na finanční trhy</a:t>
            </a:r>
          </a:p>
          <a:p>
            <a:pPr marL="265113" lvl="1" indent="-265113" algn="just" eaLnBrk="1" hangingPunct="1">
              <a:lnSpc>
                <a:spcPct val="80000"/>
              </a:lnSpc>
              <a:buFont typeface="Wingdings" pitchFamily="2" charset="2"/>
              <a:buChar char="Ø"/>
            </a:pPr>
            <a:r>
              <a:rPr lang="cs-CZ" altLang="cs-CZ" sz="1500" smtClean="0"/>
              <a:t>rizikově vážené normy poskytují základní rámec pro hodnocení všech bank</a:t>
            </a:r>
          </a:p>
          <a:p>
            <a:pPr marL="265113" lvl="1" indent="-265113" algn="just" eaLnBrk="1" hangingPunct="1">
              <a:lnSpc>
                <a:spcPct val="80000"/>
              </a:lnSpc>
              <a:buFont typeface="Wingdings" pitchFamily="2" charset="2"/>
              <a:buChar char="Ø"/>
            </a:pPr>
            <a:r>
              <a:rPr lang="cs-CZ" altLang="cs-CZ" sz="1500" smtClean="0"/>
              <a:t>rizikově vážené normy omezují bankám možnosti riskovat tím, že omezují růst rozvahových a podrozvahových aktiv.</a:t>
            </a:r>
            <a:endParaRPr lang="de-DE" altLang="cs-CZ" sz="1500" smtClean="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0F4E446-43B6-4497-A73E-02228643608A}" type="slidenum">
              <a:rPr lang="cs-CZ"/>
              <a:pPr>
                <a:defRPr/>
              </a:pPr>
              <a:t>172</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75109"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defRPr/>
            </a:pPr>
            <a:r>
              <a:rPr lang="cs-CZ" sz="1400" dirty="0" smtClean="0"/>
              <a:t>Kapitálová přiměřenost stanovená podle BASEL I sledovala určité cíle.</a:t>
            </a:r>
          </a:p>
          <a:p>
            <a:pPr marL="182563" lvl="1" indent="-182563" algn="just" eaLnBrk="1" hangingPunct="1">
              <a:lnSpc>
                <a:spcPct val="80000"/>
              </a:lnSpc>
              <a:buFont typeface="Wingdings" pitchFamily="2" charset="2"/>
              <a:buChar char="Ø"/>
              <a:defRPr/>
            </a:pPr>
            <a:r>
              <a:rPr lang="cs-CZ" sz="1300" dirty="0" smtClean="0"/>
              <a:t>posílit zdraví a stabilitu</a:t>
            </a:r>
          </a:p>
          <a:p>
            <a:pPr marL="182563" lvl="1" indent="-182563" algn="just" eaLnBrk="1" hangingPunct="1">
              <a:lnSpc>
                <a:spcPct val="80000"/>
              </a:lnSpc>
              <a:buFont typeface="Wingdings" pitchFamily="2" charset="2"/>
              <a:buChar char="Ø"/>
              <a:defRPr/>
            </a:pPr>
            <a:r>
              <a:rPr lang="cs-CZ" sz="1300" dirty="0" smtClean="0"/>
              <a:t>mezinárodního bankovního systému a zajistit mezinárodní konvergenci regulací kapitálové přiměřenosti bank s mezinárodní aktivitou</a:t>
            </a:r>
          </a:p>
          <a:p>
            <a:pPr marL="182563" lvl="1" indent="-182563" algn="just" eaLnBrk="1" hangingPunct="1">
              <a:lnSpc>
                <a:spcPct val="80000"/>
              </a:lnSpc>
              <a:buFont typeface="Wingdings" pitchFamily="2" charset="2"/>
              <a:buChar char="Ø"/>
              <a:defRPr/>
            </a:pPr>
            <a:r>
              <a:rPr lang="cs-CZ" sz="1300" dirty="0" smtClean="0"/>
              <a:t>snížit konkurenční nerovnost tak, aby banky s nízkou kapitálovou přiměřeností nemohly provádět vyšší  rozsah bankovní činnosti a bankám se silným kapitálovým zázemím přebírat klienty</a:t>
            </a:r>
          </a:p>
          <a:p>
            <a:pPr marL="182563" lvl="1" indent="-182563" algn="just" eaLnBrk="1" hangingPunct="1">
              <a:lnSpc>
                <a:spcPct val="80000"/>
              </a:lnSpc>
              <a:buFont typeface="Wingdings" pitchFamily="2" charset="2"/>
              <a:buChar char="Ø"/>
              <a:defRPr/>
            </a:pPr>
            <a:r>
              <a:rPr lang="cs-CZ" sz="1300" dirty="0" smtClean="0"/>
              <a:t>zohlednit podrozvahové aktivity</a:t>
            </a:r>
          </a:p>
          <a:p>
            <a:pPr marL="182563" lvl="1" indent="-182563" algn="just" eaLnBrk="1" hangingPunct="1">
              <a:lnSpc>
                <a:spcPct val="80000"/>
              </a:lnSpc>
              <a:buFont typeface="Wingdings" pitchFamily="2" charset="2"/>
              <a:buChar char="Ø"/>
              <a:defRPr/>
            </a:pPr>
            <a:r>
              <a:rPr lang="cs-CZ" sz="1300" dirty="0" smtClean="0"/>
              <a:t>zvýšit motivaci pro držení likvidních a nízkorizikových aktiv</a:t>
            </a:r>
          </a:p>
          <a:p>
            <a:pPr marL="182563" lvl="1" indent="-182563" algn="just" eaLnBrk="1" hangingPunct="1">
              <a:lnSpc>
                <a:spcPct val="80000"/>
              </a:lnSpc>
              <a:buFont typeface="Wingdings" pitchFamily="2" charset="2"/>
              <a:buChar char="Ø"/>
              <a:defRPr/>
            </a:pPr>
            <a:r>
              <a:rPr lang="cs-CZ" sz="1300" dirty="0" smtClean="0"/>
              <a:t>zabránit bankám podstupovat nadměrná úvěrová rizika a učinit regulační kapitál citlivější na rozdíly v rizicích jednotlivých bank</a:t>
            </a:r>
          </a:p>
          <a:p>
            <a:pPr marL="0" indent="0" algn="just" eaLnBrk="1" hangingPunct="1">
              <a:lnSpc>
                <a:spcPct val="80000"/>
              </a:lnSpc>
              <a:buFont typeface="Wingdings" pitchFamily="2" charset="2"/>
              <a:buNone/>
              <a:defRPr/>
            </a:pPr>
            <a:r>
              <a:rPr lang="cs-CZ" sz="1400" dirty="0" smtClean="0"/>
              <a:t>Basilejský poměr kapitálové přiměřenosti byl plně přijat mezinárodní finanční komunitou jako indikátor finanční síly bank.</a:t>
            </a:r>
            <a:endParaRPr lang="cs-CZ" sz="1400" b="1" dirty="0" smtClean="0"/>
          </a:p>
          <a:p>
            <a:pPr marL="182563" indent="-182563" algn="just" eaLnBrk="1" hangingPunct="1">
              <a:lnSpc>
                <a:spcPct val="80000"/>
              </a:lnSpc>
              <a:buFont typeface="Wingdings" pitchFamily="2" charset="2"/>
              <a:buNone/>
              <a:defRPr/>
            </a:pPr>
            <a:r>
              <a:rPr lang="cs-CZ" sz="1400" b="1" dirty="0" smtClean="0"/>
              <a:t>Struktura kapitálu podle BASEL I:</a:t>
            </a:r>
            <a:endParaRPr lang="cs-CZ" sz="1400" dirty="0" smtClean="0"/>
          </a:p>
          <a:p>
            <a:pPr marL="182563" lvl="1" indent="-182563" algn="just" eaLnBrk="1" hangingPunct="1">
              <a:lnSpc>
                <a:spcPct val="80000"/>
              </a:lnSpc>
              <a:buFont typeface="Wingdings" pitchFamily="2" charset="2"/>
              <a:buChar char="Ø"/>
              <a:defRPr/>
            </a:pPr>
            <a:r>
              <a:rPr lang="cs-CZ" sz="1300" dirty="0" smtClean="0"/>
              <a:t>rozlišuje kapitál ve formě </a:t>
            </a:r>
            <a:r>
              <a:rPr lang="cs-CZ" sz="1300" dirty="0" err="1" smtClean="0"/>
              <a:t>tier</a:t>
            </a:r>
            <a:r>
              <a:rPr lang="cs-CZ" sz="1300" dirty="0" smtClean="0"/>
              <a:t> 1 a </a:t>
            </a:r>
            <a:r>
              <a:rPr lang="cs-CZ" sz="1300" dirty="0" err="1" smtClean="0"/>
              <a:t>tier</a:t>
            </a:r>
            <a:r>
              <a:rPr lang="cs-CZ" sz="1300" dirty="0" smtClean="0"/>
              <a:t> 2</a:t>
            </a:r>
          </a:p>
          <a:p>
            <a:pPr marL="182563" lvl="1" indent="-182563" algn="just" eaLnBrk="1" hangingPunct="1">
              <a:lnSpc>
                <a:spcPct val="80000"/>
              </a:lnSpc>
              <a:buFont typeface="Wingdings" pitchFamily="2" charset="2"/>
              <a:buChar char="Ø"/>
              <a:defRPr/>
            </a:pPr>
            <a:r>
              <a:rPr lang="cs-CZ" sz="1300" dirty="0" smtClean="0"/>
              <a:t>obě složky kapitálu mají být schopné pokrýt běžné ztráty, přičemž se předpokládá, že banka pokračuje ve své činnosti (</a:t>
            </a:r>
            <a:r>
              <a:rPr lang="cs-CZ" sz="1300" dirty="0" err="1" smtClean="0"/>
              <a:t>going</a:t>
            </a:r>
            <a:r>
              <a:rPr lang="cs-CZ" sz="1300" dirty="0" smtClean="0"/>
              <a:t> </a:t>
            </a:r>
            <a:r>
              <a:rPr lang="cs-CZ" sz="1300" dirty="0" err="1" smtClean="0"/>
              <a:t>concern</a:t>
            </a:r>
            <a:r>
              <a:rPr lang="cs-CZ" sz="1300" dirty="0" smtClean="0"/>
              <a:t>)</a:t>
            </a:r>
          </a:p>
          <a:p>
            <a:pPr marL="182563" lvl="1" indent="-182563" algn="just" eaLnBrk="1" hangingPunct="1">
              <a:lnSpc>
                <a:spcPct val="80000"/>
              </a:lnSpc>
              <a:buFont typeface="Wingdings" pitchFamily="2" charset="2"/>
              <a:buChar char="Ø"/>
              <a:defRPr/>
            </a:pPr>
            <a:r>
              <a:rPr lang="cs-CZ" sz="1300" dirty="0" smtClean="0"/>
              <a:t>každému aktivu se přiřazuje určitá váha vzhledem na úvěrové riziko</a:t>
            </a:r>
          </a:p>
          <a:p>
            <a:pPr marL="182563" lvl="1" indent="-182563" algn="just" eaLnBrk="1" hangingPunct="1">
              <a:lnSpc>
                <a:spcPct val="80000"/>
              </a:lnSpc>
              <a:buFont typeface="Wingdings" pitchFamily="2" charset="2"/>
              <a:buChar char="Ø"/>
              <a:defRPr/>
            </a:pPr>
            <a:r>
              <a:rPr lang="cs-CZ" sz="1300" dirty="0" smtClean="0"/>
              <a:t>rizikové váhy se přiřazují i podrozvahovým aktivům</a:t>
            </a:r>
          </a:p>
          <a:p>
            <a:pPr marL="182563" lvl="1" indent="-182563" algn="just" eaLnBrk="1" hangingPunct="1">
              <a:lnSpc>
                <a:spcPct val="80000"/>
              </a:lnSpc>
              <a:buFont typeface="Wingdings" pitchFamily="2" charset="2"/>
              <a:buChar char="Ø"/>
              <a:defRPr/>
            </a:pPr>
            <a:r>
              <a:rPr lang="cs-CZ" sz="1300" dirty="0" smtClean="0"/>
              <a:t>podrozvahová aktiva se před přiřazením rizikových vah konvertují na úvěrové ekvivalenty.</a:t>
            </a:r>
            <a:endParaRPr lang="de-DE" sz="1300" dirty="0" smtClean="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0E11D43-C3D6-4B73-9020-F77914FCBA16}" type="slidenum">
              <a:rPr lang="cs-CZ"/>
              <a:pPr>
                <a:defRPr/>
              </a:pPr>
              <a:t>173</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81253" name="Rectangle 3"/>
          <p:cNvSpPr>
            <a:spLocks noGrp="1" noChangeArrowheads="1"/>
          </p:cNvSpPr>
          <p:nvPr>
            <p:ph type="body" idx="1"/>
          </p:nvPr>
        </p:nvSpPr>
        <p:spPr>
          <a:xfrm>
            <a:off x="900113" y="1773238"/>
            <a:ext cx="7772400" cy="4357687"/>
          </a:xfrm>
        </p:spPr>
        <p:txBody>
          <a:bodyPr/>
          <a:lstStyle/>
          <a:p>
            <a:pPr marL="0" indent="0" algn="just" eaLnBrk="1" hangingPunct="1">
              <a:lnSpc>
                <a:spcPct val="80000"/>
              </a:lnSpc>
              <a:buFont typeface="Wingdings" pitchFamily="2" charset="2"/>
              <a:buNone/>
            </a:pPr>
            <a:r>
              <a:rPr lang="cs-CZ" altLang="cs-CZ" sz="1400" smtClean="0"/>
              <a:t>Basilejská kapitálová dohoda (BASEL Capital Accord) z roku 1988 stručně označovaná jako BASEL I a podepsaná guvernéry centrálních bank zemí G – 10 byla první mezinárodní dohodou s účinností nejpozději od roku 1993 týkající se regulace finančních rizik, a to zatím pouze úvěrových rizik v bankách. Stanovila společnou míru kapitálové přiměřenosti pro úvěrové riziko označovanou podle tehdejšího předsedy výboru jako Cookeův poměr (cooke´s ratio) či jednoduše kapitálová přiměřenost (Capital adequacy, solvency ratio): poměr regulačního kapitálu k rizikově váženým aktivům banky by měl dosahovat minimálně 8%. Přitom regulační kapitál v činiteli musí být minimálně z 50% tvořen kvalitním jádrovým kapitálem (tier 1, core capital)40.</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Z roku 1993 pochází další návrh basilejského výboru, který v rámci kapitálové přiměřenosti zohledňuje vedle úvěrového rizika také riziko tržní. Jedná se o tzv. standardní metodu založenou na blokovém přístupu (building block approach), kdy se kapitálové požadavky nejprve stanoví zvlášť pro každou jednotlivou (kompenzovanou) pozici tržního rizika a tyto bloky se pak jednoduchým způsobem sumarizují. e tvořit dodávkový kapitál (tier 2).</a:t>
            </a:r>
            <a:endParaRPr lang="de-DE" altLang="cs-CZ" sz="1300" smtClean="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FD66391-FC8F-4C79-B895-D494AC9B9E3F}" type="slidenum">
              <a:rPr lang="cs-CZ"/>
              <a:pPr>
                <a:defRPr/>
              </a:pPr>
              <a:t>174</a:t>
            </a:fld>
            <a:endParaRPr lang="cs-CZ"/>
          </a:p>
        </p:txBody>
      </p:sp>
      <p:sp>
        <p:nvSpPr>
          <p:cNvPr id="58163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Kapitálová přiměřenost</a:t>
            </a:r>
            <a:endParaRPr lang="de-DE" sz="3200" b="1" smtClean="0">
              <a:effectLst>
                <a:outerShdw blurRad="38100" dist="38100" dir="2700000" algn="tl">
                  <a:srgbClr val="000000"/>
                </a:outerShdw>
              </a:effectLst>
            </a:endParaRPr>
          </a:p>
        </p:txBody>
      </p:sp>
      <p:sp>
        <p:nvSpPr>
          <p:cNvPr id="182277" name="Rectangle 3"/>
          <p:cNvSpPr>
            <a:spLocks noGrp="1" noChangeArrowheads="1"/>
          </p:cNvSpPr>
          <p:nvPr>
            <p:ph type="body" idx="1"/>
          </p:nvPr>
        </p:nvSpPr>
        <p:spPr/>
        <p:txBody>
          <a:bodyPr/>
          <a:lstStyle/>
          <a:p>
            <a:pPr eaLnBrk="1" hangingPunct="1">
              <a:lnSpc>
                <a:spcPct val="80000"/>
              </a:lnSpc>
              <a:buFont typeface="Wingdings" pitchFamily="2" charset="2"/>
              <a:buNone/>
            </a:pPr>
            <a:endParaRPr lang="cs-CZ" altLang="cs-CZ" sz="1200" smtClean="0"/>
          </a:p>
          <a:p>
            <a:pPr algn="ctr" eaLnBrk="1" hangingPunct="1">
              <a:lnSpc>
                <a:spcPct val="80000"/>
              </a:lnSpc>
              <a:buFont typeface="Wingdings" pitchFamily="2" charset="2"/>
              <a:buNone/>
            </a:pPr>
            <a:r>
              <a:rPr lang="cs-CZ" altLang="cs-CZ" sz="1200" smtClean="0">
                <a:solidFill>
                  <a:schemeClr val="accent2"/>
                </a:solidFill>
              </a:rPr>
              <a:t>	kapitál	                  tier 1  +  tier 2  -  O</a:t>
            </a:r>
          </a:p>
          <a:p>
            <a:pPr algn="ctr" eaLnBrk="1" hangingPunct="1">
              <a:lnSpc>
                <a:spcPct val="80000"/>
              </a:lnSpc>
              <a:buFont typeface="Wingdings" pitchFamily="2" charset="2"/>
              <a:buNone/>
            </a:pPr>
            <a:r>
              <a:rPr lang="cs-CZ" altLang="cs-CZ" sz="1200" smtClean="0">
                <a:solidFill>
                  <a:schemeClr val="accent2"/>
                </a:solidFill>
              </a:rPr>
              <a:t>kp =  -------------  =  ------------------------------     &gt;= 8%</a:t>
            </a:r>
          </a:p>
          <a:p>
            <a:pPr algn="ctr" eaLnBrk="1" hangingPunct="1">
              <a:lnSpc>
                <a:spcPct val="80000"/>
              </a:lnSpc>
              <a:buFont typeface="Wingdings" pitchFamily="2" charset="2"/>
              <a:buNone/>
            </a:pPr>
            <a:r>
              <a:rPr lang="cs-CZ" altLang="cs-CZ" sz="1200" smtClean="0">
                <a:solidFill>
                  <a:schemeClr val="accent2"/>
                </a:solidFill>
              </a:rPr>
              <a:t>	rva		rva</a:t>
            </a:r>
          </a:p>
          <a:p>
            <a:pPr lvl="1" eaLnBrk="1" hangingPunct="1">
              <a:lnSpc>
                <a:spcPct val="80000"/>
              </a:lnSpc>
              <a:buFont typeface="Wingdings" pitchFamily="2" charset="2"/>
              <a:buChar char="Ø"/>
            </a:pPr>
            <a:endParaRPr lang="cs-CZ" altLang="cs-CZ" sz="1200" smtClean="0">
              <a:solidFill>
                <a:schemeClr val="accent2"/>
              </a:solidFill>
            </a:endParaRPr>
          </a:p>
          <a:p>
            <a:pPr lvl="1" algn="just" eaLnBrk="1" hangingPunct="1">
              <a:lnSpc>
                <a:spcPct val="80000"/>
              </a:lnSpc>
              <a:buFont typeface="Wingdings" pitchFamily="2" charset="2"/>
              <a:buChar char="Ø"/>
            </a:pPr>
            <a:r>
              <a:rPr lang="cs-CZ" altLang="cs-CZ" sz="1200" smtClean="0"/>
              <a:t>kp - kapitálová přiměřenost</a:t>
            </a:r>
          </a:p>
          <a:p>
            <a:pPr lvl="1" algn="just" eaLnBrk="1" hangingPunct="1">
              <a:lnSpc>
                <a:spcPct val="80000"/>
              </a:lnSpc>
              <a:buFont typeface="Wingdings" pitchFamily="2" charset="2"/>
              <a:buChar char="Ø"/>
            </a:pPr>
            <a:r>
              <a:rPr lang="cs-CZ" altLang="cs-CZ" sz="1200" smtClean="0"/>
              <a:t>rva - rizikově vážená aktiva</a:t>
            </a:r>
          </a:p>
          <a:p>
            <a:pPr lvl="1" algn="just" eaLnBrk="1" hangingPunct="1">
              <a:lnSpc>
                <a:spcPct val="80000"/>
              </a:lnSpc>
              <a:buFont typeface="Wingdings" pitchFamily="2" charset="2"/>
              <a:buChar char="Ø"/>
            </a:pPr>
            <a:r>
              <a:rPr lang="cs-CZ" altLang="cs-CZ" sz="1200" smtClean="0"/>
              <a:t>O - odčitatelné položky.</a:t>
            </a:r>
          </a:p>
          <a:p>
            <a:pPr algn="just" eaLnBrk="1" hangingPunct="1">
              <a:lnSpc>
                <a:spcPct val="80000"/>
              </a:lnSpc>
              <a:buFont typeface="Wingdings" pitchFamily="2" charset="2"/>
              <a:buNone/>
            </a:pPr>
            <a:r>
              <a:rPr lang="cs-CZ" altLang="cs-CZ" sz="1200" smtClean="0"/>
              <a:t>	Musí platit:   kp  Kapitálové vrstvy podle BASEL I</a:t>
            </a:r>
          </a:p>
          <a:p>
            <a:pPr lvl="1" algn="just" eaLnBrk="1" hangingPunct="1">
              <a:lnSpc>
                <a:spcPct val="80000"/>
              </a:lnSpc>
              <a:buFont typeface="Wingdings" pitchFamily="2" charset="2"/>
              <a:buChar char="Ø"/>
            </a:pPr>
            <a:r>
              <a:rPr lang="cs-CZ" altLang="cs-CZ" sz="1200" smtClean="0"/>
              <a:t>kapitál 1. vrstvy (tier 1) – obsahuje základní kapitál akcionářů (equity)</a:t>
            </a:r>
          </a:p>
          <a:p>
            <a:pPr lvl="1" algn="just" eaLnBrk="1" hangingPunct="1">
              <a:lnSpc>
                <a:spcPct val="80000"/>
              </a:lnSpc>
              <a:buFont typeface="Wingdings" pitchFamily="2" charset="2"/>
              <a:buChar char="Ø"/>
            </a:pPr>
            <a:r>
              <a:rPr lang="cs-CZ" altLang="cs-CZ" sz="1200" smtClean="0"/>
              <a:t>kapitál 2. vrstvy (tier 2) – obsahuje rezervy, dlouhodobý podřízený dluh, příp. jiné hybridní typy dluhových nástrojů.</a:t>
            </a:r>
          </a:p>
          <a:p>
            <a:pPr algn="just" eaLnBrk="1" hangingPunct="1">
              <a:lnSpc>
                <a:spcPct val="80000"/>
              </a:lnSpc>
              <a:buFont typeface="Wingdings" pitchFamily="2" charset="2"/>
              <a:buNone/>
            </a:pPr>
            <a:r>
              <a:rPr lang="cs-CZ" altLang="cs-CZ" sz="1200" smtClean="0"/>
              <a:t>	Z pohledu regulátora je zde důležitý zejména kapitál 1. vrstvy, poněvadž tvoří nejsilnější část kapitálu banky s nejmenšími restriktivními dopady.</a:t>
            </a:r>
            <a:endParaRPr lang="cs-CZ" altLang="cs-CZ" sz="1200" b="1" smtClean="0"/>
          </a:p>
          <a:p>
            <a:pPr algn="just" eaLnBrk="1" hangingPunct="1">
              <a:lnSpc>
                <a:spcPct val="80000"/>
              </a:lnSpc>
              <a:buFont typeface="Wingdings" pitchFamily="2" charset="2"/>
              <a:buNone/>
            </a:pPr>
            <a:r>
              <a:rPr lang="cs-CZ" altLang="cs-CZ" sz="1200" b="1" smtClean="0"/>
              <a:t>	Problémy v oblasti stanovení kapitálové přiměřenosti podle BASEL I:</a:t>
            </a:r>
            <a:endParaRPr lang="cs-CZ" altLang="cs-CZ" sz="1200" smtClean="0"/>
          </a:p>
          <a:p>
            <a:pPr lvl="1" algn="just" eaLnBrk="1" hangingPunct="1">
              <a:lnSpc>
                <a:spcPct val="80000"/>
              </a:lnSpc>
              <a:buFont typeface="Wingdings" pitchFamily="2" charset="2"/>
              <a:buChar char="Ø"/>
            </a:pPr>
            <a:r>
              <a:rPr lang="cs-CZ" altLang="cs-CZ" sz="1200" smtClean="0"/>
              <a:t>vážení aktiv podle rizika svádí banky k tomu, aby obchodní úvěry nahrazovaly státním dluhem na úkor soukromých dlužníků</a:t>
            </a:r>
          </a:p>
          <a:p>
            <a:pPr lvl="1" algn="just" eaLnBrk="1" hangingPunct="1">
              <a:lnSpc>
                <a:spcPct val="80000"/>
              </a:lnSpc>
              <a:buFont typeface="Wingdings" pitchFamily="2" charset="2"/>
              <a:buChar char="Ø"/>
            </a:pPr>
            <a:r>
              <a:rPr lang="cs-CZ" altLang="cs-CZ" sz="1200" smtClean="0"/>
              <a:t>jednotná riziková váha 100% na obchodní úvěry soukromému sektoru je nejvážnější spornou otázkou BASEL I</a:t>
            </a:r>
          </a:p>
          <a:p>
            <a:pPr lvl="1" algn="just" eaLnBrk="1" hangingPunct="1">
              <a:lnSpc>
                <a:spcPct val="80000"/>
              </a:lnSpc>
              <a:buFont typeface="Wingdings" pitchFamily="2" charset="2"/>
              <a:buChar char="Ø"/>
            </a:pPr>
            <a:r>
              <a:rPr lang="cs-CZ" altLang="cs-CZ" sz="1200" smtClean="0"/>
              <a:t>BASEL I nestanovuje žádné směrnice pro tvorbu opravných položek k úvěrům</a:t>
            </a:r>
          </a:p>
          <a:p>
            <a:pPr lvl="1" algn="just" eaLnBrk="1" hangingPunct="1">
              <a:lnSpc>
                <a:spcPct val="80000"/>
              </a:lnSpc>
              <a:buFont typeface="Wingdings" pitchFamily="2" charset="2"/>
              <a:buChar char="Ø"/>
            </a:pPr>
            <a:r>
              <a:rPr lang="cs-CZ" altLang="cs-CZ" sz="1200" smtClean="0"/>
              <a:t>opravné položky ve vztahu ke zhoršené kvalitě aktiv nazývá specifickými rezervami, které není možné zahrnout pro potřeby kapitálové přiměřenosti</a:t>
            </a:r>
          </a:p>
          <a:p>
            <a:pPr lvl="1" algn="just" eaLnBrk="1" hangingPunct="1">
              <a:lnSpc>
                <a:spcPct val="80000"/>
              </a:lnSpc>
              <a:buFont typeface="Wingdings" pitchFamily="2" charset="2"/>
              <a:buChar char="Ø"/>
            </a:pPr>
            <a:r>
              <a:rPr lang="cs-CZ" altLang="cs-CZ" sz="1200" smtClean="0"/>
              <a:t>BASEL I vymezuje tzv. obecné rezervy jako rezervy, které nejsou alokovány k určitému zhoršení aktiv, které je možné zahrnout do kapitálu tier 2 apod.</a:t>
            </a:r>
            <a:endParaRPr lang="de-DE" altLang="cs-CZ" sz="1200" smtClean="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E083D96-3211-4150-A190-10360D9FDA25}" type="slidenum">
              <a:rPr lang="cs-CZ"/>
              <a:pPr>
                <a:defRPr/>
              </a:pPr>
              <a:t>175</a:t>
            </a:fld>
            <a:endParaRPr lang="cs-CZ"/>
          </a:p>
        </p:txBody>
      </p:sp>
      <p:sp>
        <p:nvSpPr>
          <p:cNvPr id="5785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II</a:t>
            </a:r>
            <a:r>
              <a:rPr lang="cs-CZ" smtClean="0"/>
              <a:t> </a:t>
            </a:r>
            <a:endParaRPr lang="de-DE" smtClean="0"/>
          </a:p>
        </p:txBody>
      </p:sp>
      <p:sp>
        <p:nvSpPr>
          <p:cNvPr id="18330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smtClean="0"/>
              <a:t>Nový koncept pravidel kapitálové přiměřenosti (BASEL II) je považován za nejvýznamnější změnu v oblasti regulace finančních institucí posledních desetiletí. Základním rozdílem oproti stávajícím pravidlům (BASEL I) z roku 1988 je snaha o maximální přiblížení minimálního regulatorně vymezeného kapitálu ke skutečné ekonomické potřebě kapitálu vycházející z konkrétních rizikových pozic banky. Těchto cílů bylo možné dosáhnout pouze za cenu upuštění od předchozí poměrně jednoduché, avšak příliš zobecňující metodiky (především v oblasti úvěrového rizika) kalkulace kapitálové přiměřenosti a zavedení pokročilejších, ale podstatně složitějších přístupů věrněji odrážejících podstatu rizikového profilu regulovaného subjektu.</a:t>
            </a:r>
            <a:endParaRPr lang="de-DE" altLang="cs-CZ" sz="2000" smtClean="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7129B00-DA3A-41ED-B9AD-4A5B56F7E300}" type="slidenum">
              <a:rPr lang="cs-CZ"/>
              <a:pPr>
                <a:defRPr/>
              </a:pPr>
              <a:t>176</a:t>
            </a:fld>
            <a:endParaRPr lang="cs-CZ"/>
          </a:p>
        </p:txBody>
      </p:sp>
      <p:sp>
        <p:nvSpPr>
          <p:cNvPr id="5795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Vývoj BASEL II</a:t>
            </a:r>
            <a:endParaRPr lang="de-DE" b="1" dirty="0" smtClean="0">
              <a:effectLst>
                <a:outerShdw blurRad="38100" dist="38100" dir="2700000" algn="tl">
                  <a:srgbClr val="000000"/>
                </a:outerShdw>
              </a:effectLst>
            </a:endParaRPr>
          </a:p>
        </p:txBody>
      </p:sp>
      <p:graphicFrame>
        <p:nvGraphicFramePr>
          <p:cNvPr id="6" name="Tabulka 5"/>
          <p:cNvGraphicFramePr>
            <a:graphicFrameLocks noGrp="1"/>
          </p:cNvGraphicFramePr>
          <p:nvPr/>
        </p:nvGraphicFramePr>
        <p:xfrm>
          <a:off x="898525" y="1773238"/>
          <a:ext cx="7773988" cy="4394201"/>
        </p:xfrm>
        <a:graphic>
          <a:graphicData uri="http://schemas.openxmlformats.org/drawingml/2006/table">
            <a:tbl>
              <a:tblPr/>
              <a:tblGrid>
                <a:gridCol w="1085850">
                  <a:extLst>
                    <a:ext uri="{9D8B030D-6E8A-4147-A177-3AD203B41FA5}">
                      <a16:colId xmlns:a16="http://schemas.microsoft.com/office/drawing/2014/main" val="20000"/>
                    </a:ext>
                  </a:extLst>
                </a:gridCol>
                <a:gridCol w="6688138">
                  <a:extLst>
                    <a:ext uri="{9D8B030D-6E8A-4147-A177-3AD203B41FA5}">
                      <a16:colId xmlns:a16="http://schemas.microsoft.com/office/drawing/2014/main" val="20001"/>
                    </a:ext>
                  </a:extLst>
                </a:gridCol>
              </a:tblGrid>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1999</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první konzultativní verze Basel II (A New Capital Adequacy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leden 2001</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druhé konzultativní verze Basel II (The New Basel Capital Accord) - tzv. CP2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září 2002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pracovního materiálu o operačním riziku (Working Paper on the Regulatory Treatment of Operational Risk) - tzv. CP 2,5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duben 2003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třetí konzultativní verze Basel II (The New Basel Capital Accord) - tzv. CP3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2004</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konečného znění Basel II (International Convergence of Capital Measurement and Capital Standards - A Revised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8909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červenec 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komplexní verze Basel II (International Convergence of Capital Measurement and Capital Standards - A Revised Framework) </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 zahrnuje dokument z června 2004, nezměněné části dokumentu z roku 1988, dodatek kapitálové dohody z roku 1996 zahrnující tržní rizika a dokument týkající se aplikace Basel II na obchodní aktivity a zohledňování dvojího selhání z roku 2005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31.12.2006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implementace Basel II v jednotlivých zemích a plný přechod na nová pravidla</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024A4C-424D-455A-9170-615265DC9E3F}" type="slidenum">
              <a:rPr lang="cs-CZ"/>
              <a:pPr>
                <a:defRPr/>
              </a:pPr>
              <a:t>177</a:t>
            </a:fld>
            <a:endParaRPr lang="cs-CZ"/>
          </a:p>
        </p:txBody>
      </p:sp>
      <p:sp>
        <p:nvSpPr>
          <p:cNvPr id="5795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v BASEL II</a:t>
            </a:r>
            <a:endParaRPr lang="de-DE"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BASEL II klade, mimo jiné, důraz na měření rizik a podporu zlepšování řízení rizik v bankách (tedy kvantitativní i kvalitativní požadavky). Na základě rizikově citlivějšího měření rizik mohou banky lépe a efektivněji využít kapitál k jejich pokrytí</a:t>
            </a:r>
          </a:p>
          <a:p>
            <a:pPr algn="just" eaLnBrk="1" hangingPunct="1">
              <a:lnSpc>
                <a:spcPct val="80000"/>
              </a:lnSpc>
              <a:buFont typeface="Wingdings" pitchFamily="2" charset="2"/>
              <a:buChar char="Ø"/>
            </a:pPr>
            <a:r>
              <a:rPr lang="cs-CZ" altLang="cs-CZ" sz="2000" smtClean="0"/>
              <a:t>rozdíl mezi BASEL I a BASEL II je nejen ve flexibilitě možností, které banky dostanou pro měření kapitálových požadavků podstupovaných rizik, ale též v zahrnutí operačního rizika</a:t>
            </a:r>
          </a:p>
          <a:p>
            <a:pPr algn="just" eaLnBrk="1" hangingPunct="1">
              <a:lnSpc>
                <a:spcPct val="80000"/>
              </a:lnSpc>
              <a:buFont typeface="Wingdings" pitchFamily="2" charset="2"/>
              <a:buChar char="Ø"/>
            </a:pPr>
            <a:r>
              <a:rPr lang="cs-CZ" altLang="cs-CZ" sz="2000" smtClean="0"/>
              <a:t>BASEL II umožňuje volbu metod, ze kterých si banky (většinou se souhlasem regulátora) mohou vybrat tak, aby daná metoda odpovídala jejich rizikovému profilu a možnostem.</a:t>
            </a:r>
            <a:endParaRPr lang="de-DE" altLang="cs-CZ" sz="2000" smtClean="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07A689-B9E7-43AD-881D-C00F7585F7FD}" type="slidenum">
              <a:rPr lang="cs-CZ"/>
              <a:pPr>
                <a:defRPr/>
              </a:pPr>
              <a:t>178</a:t>
            </a:fld>
            <a:endParaRPr lang="cs-CZ"/>
          </a:p>
        </p:txBody>
      </p:sp>
      <p:sp>
        <p:nvSpPr>
          <p:cNvPr id="576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Cíle BASEL II</a:t>
            </a:r>
            <a:endParaRPr lang="de-DE" b="1" smtClean="0">
              <a:effectLst>
                <a:outerShdw blurRad="38100" dist="38100" dir="2700000" algn="tl">
                  <a:srgbClr val="000000"/>
                </a:outerShdw>
              </a:effectLst>
            </a:endParaRPr>
          </a:p>
        </p:txBody>
      </p:sp>
      <p:sp>
        <p:nvSpPr>
          <p:cNvPr id="1863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vytvoření více rizikově citlivých kapitálových požadavků bank při udržení stávající úrovně průměrného regulatorního kapitálu v bankovním systému</a:t>
            </a:r>
          </a:p>
          <a:p>
            <a:pPr algn="just" eaLnBrk="1" hangingPunct="1">
              <a:lnSpc>
                <a:spcPct val="80000"/>
              </a:lnSpc>
              <a:buFont typeface="Wingdings" pitchFamily="2" charset="2"/>
              <a:buChar char="Ø"/>
            </a:pPr>
            <a:r>
              <a:rPr lang="cs-CZ" altLang="cs-CZ" sz="2000" smtClean="0"/>
              <a:t>pravomocí bank vybrat si z různých možností pro výpočet kapitálových požadavků pro tržní, úvěrové a operační riziko</a:t>
            </a:r>
          </a:p>
          <a:p>
            <a:pPr algn="just" eaLnBrk="1" hangingPunct="1">
              <a:lnSpc>
                <a:spcPct val="80000"/>
              </a:lnSpc>
              <a:buFont typeface="Wingdings" pitchFamily="2" charset="2"/>
              <a:buChar char="Ø"/>
            </a:pPr>
            <a:r>
              <a:rPr lang="cs-CZ" altLang="cs-CZ" sz="2000" smtClean="0"/>
              <a:t>zavedení různých rizikových vah pro subjekty (banky a společnosti) zohledňujících míru úvěrového rizika (podle BASEL I všechny společnosti měly 100% rizikovou váhu, podle BASEL II riziková váha společností může být v závislosti na ratingu v rozmezí 0% až 150%)</a:t>
            </a:r>
          </a:p>
          <a:p>
            <a:pPr algn="just" eaLnBrk="1" hangingPunct="1">
              <a:lnSpc>
                <a:spcPct val="80000"/>
              </a:lnSpc>
              <a:buFont typeface="Wingdings" pitchFamily="2" charset="2"/>
              <a:buChar char="Ø"/>
            </a:pPr>
            <a:r>
              <a:rPr lang="cs-CZ" altLang="cs-CZ" sz="2000" smtClean="0"/>
              <a:t>implementace operačního rizika do regulatorního kapitálu</a:t>
            </a:r>
          </a:p>
          <a:p>
            <a:pPr algn="just" eaLnBrk="1" hangingPunct="1">
              <a:lnSpc>
                <a:spcPct val="80000"/>
              </a:lnSpc>
              <a:buFont typeface="Wingdings" pitchFamily="2" charset="2"/>
              <a:buChar char="Ø"/>
            </a:pPr>
            <a:r>
              <a:rPr lang="cs-CZ" altLang="cs-CZ" sz="2000" smtClean="0"/>
              <a:t>možnosti použití vlastních modelů interních ratingů bank pro měření úvěrového,tržního a operačního rizika (s podmínkou schválení regulátorem).</a:t>
            </a:r>
            <a:endParaRPr lang="de-DE" altLang="cs-CZ" sz="2000" smtClean="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F580C-0227-4D9A-A434-AD397FDB66F9}" type="slidenum">
              <a:rPr lang="cs-CZ"/>
              <a:pPr>
                <a:defRPr/>
              </a:pPr>
              <a:t>179</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7397" name="Rectangle 3"/>
          <p:cNvSpPr>
            <a:spLocks noGrp="1" noChangeArrowheads="1"/>
          </p:cNvSpPr>
          <p:nvPr>
            <p:ph type="body" idx="1"/>
          </p:nvPr>
        </p:nvSpPr>
        <p:spPr/>
        <p:txBody>
          <a:bodyPr/>
          <a:lstStyle/>
          <a:p>
            <a:pPr algn="just" eaLnBrk="1" hangingPunct="1">
              <a:lnSpc>
                <a:spcPct val="80000"/>
              </a:lnSpc>
              <a:buFont typeface="Wingdings" pitchFamily="2" charset="2"/>
              <a:buNone/>
            </a:pPr>
            <a:endParaRPr lang="de-DE" altLang="cs-CZ" sz="1400" smtClean="0"/>
          </a:p>
        </p:txBody>
      </p:sp>
      <p:pic>
        <p:nvPicPr>
          <p:cNvPr id="1873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67691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34EA455-B5C4-4CC1-ADC3-DA5B6A07F51E}" type="slidenum">
              <a:rPr lang="cs-CZ"/>
              <a:pPr>
                <a:defRPr/>
              </a:pPr>
              <a:t>18</a:t>
            </a:fld>
            <a:endParaRPr lang="cs-CZ"/>
          </a:p>
        </p:txBody>
      </p:sp>
      <p:sp>
        <p:nvSpPr>
          <p:cNvPr id="4331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Úrokové riziko</a:t>
            </a:r>
            <a:endParaRPr lang="de-DE" b="1" dirty="0" smtClean="0">
              <a:effectLst>
                <a:outerShdw blurRad="38100" dist="38100" dir="2700000" algn="tl">
                  <a:srgbClr val="000000"/>
                </a:outerShdw>
              </a:effectLst>
            </a:endParaRPr>
          </a:p>
        </p:txBody>
      </p:sp>
      <p:sp>
        <p:nvSpPr>
          <p:cNvPr id="24581"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Negativní vliv změny úrokových sazeb na náklady a výnosy banky, a tím na její ziskovost</a:t>
            </a:r>
          </a:p>
          <a:p>
            <a:pPr algn="just" eaLnBrk="1" hangingPunct="1">
              <a:buFont typeface="Wingdings" pitchFamily="2" charset="2"/>
              <a:buChar char="Ø"/>
            </a:pPr>
            <a:r>
              <a:rPr lang="cs-CZ" altLang="cs-CZ" sz="1800" smtClean="0"/>
              <a:t>Dopad na dlužníky i věřitelů banky</a:t>
            </a:r>
          </a:p>
          <a:p>
            <a:pPr algn="just" eaLnBrk="1" hangingPunct="1">
              <a:buFont typeface="Wingdings" pitchFamily="2" charset="2"/>
              <a:buChar char="Ø"/>
            </a:pPr>
            <a:r>
              <a:rPr lang="cs-CZ" altLang="cs-CZ" sz="1800" smtClean="0"/>
              <a:t>V důsledku změny úrokových sazeb dochází navíc ke změně tržní hodnoty bankovních aktiv.</a:t>
            </a:r>
          </a:p>
          <a:p>
            <a:pPr algn="just" eaLnBrk="1" hangingPunct="1"/>
            <a:endParaRPr lang="de-DE" altLang="cs-CZ" sz="1800" smtClean="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4AF1FD-FBDC-4C41-BA12-5A601F2CA6CB}" type="slidenum">
              <a:rPr lang="cs-CZ"/>
              <a:pPr>
                <a:defRPr/>
              </a:pPr>
              <a:t>180</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022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Pilíř I – Minimální kapitálové požadavky – </a:t>
            </a:r>
            <a:r>
              <a:rPr lang="cs-CZ" sz="1400" b="1" dirty="0" err="1" smtClean="0"/>
              <a:t>Tier</a:t>
            </a:r>
            <a:r>
              <a:rPr lang="cs-CZ" sz="1400" b="1" dirty="0" smtClean="0"/>
              <a:t> 1</a:t>
            </a:r>
            <a:endParaRPr lang="cs-CZ" sz="1400" b="1" dirty="0"/>
          </a:p>
          <a:p>
            <a:pPr marL="0" indent="0" algn="just" eaLnBrk="1" hangingPunct="1">
              <a:lnSpc>
                <a:spcPct val="80000"/>
              </a:lnSpc>
              <a:buFont typeface="Wingdings" pitchFamily="2" charset="2"/>
              <a:buNone/>
              <a:defRPr/>
            </a:pPr>
            <a:r>
              <a:rPr lang="cs-CZ" sz="1400" dirty="0" smtClean="0"/>
              <a:t>Tato část BASEL II se soustřeďuje na nové metody měření rizik a stanovení kapitálového požadavku pro úvěrové a operační riziko. Metody měření tržního rizika zůstávají prakticky beze změny. Nově navrhované postupy pro úvěrové riziko umožňují bankám použít pro výpočet kapitálových požadavků tři metody: standardizovanou metodu, metodu interních ratingů (základní přístup) a metodu interních ratingů (pokročilý přístup).</a:t>
            </a:r>
          </a:p>
          <a:p>
            <a:pPr marL="0"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 – Proces dohledu – </a:t>
            </a:r>
            <a:r>
              <a:rPr lang="cs-CZ" sz="1400" b="1" dirty="0" err="1" smtClean="0"/>
              <a:t>Tier</a:t>
            </a:r>
            <a:r>
              <a:rPr lang="cs-CZ" sz="1400" b="1" dirty="0" smtClean="0"/>
              <a:t> 2</a:t>
            </a:r>
            <a:endParaRPr lang="cs-CZ" sz="1400" dirty="0" smtClean="0"/>
          </a:p>
          <a:p>
            <a:pPr marL="0" lvl="1" indent="0" algn="just" eaLnBrk="1" hangingPunct="1">
              <a:lnSpc>
                <a:spcPct val="80000"/>
              </a:lnSpc>
              <a:buFont typeface="Wingdings" pitchFamily="2" charset="2"/>
              <a:buNone/>
              <a:defRPr/>
            </a:pPr>
            <a:r>
              <a:rPr lang="cs-CZ" sz="1400" dirty="0" smtClean="0"/>
              <a:t>Druhý pilíř se zaměřuje na proces hodnocení dostatečnosti kapitálu dané banky regulátorem. Banka by měla mít zavedeny odpovídající vnitřní procesy, které jí umožňují vyhodnotit adekvátnost jejího kapitálu s ohledem ne bankou postupovaná rizika. Regulátor má právo požadovat kapitálový požadavek vyšší, než činí propočet banky, zhodnotí-li, že kapitálový požadavek stanovený bankou neodpovídá jejímu rizikovému profilu. Pilíř II je založen na tezi, že subjekt s větší tolerancí k riziku je potenciálně zranitelnější a měl by být proto lépe kapitálově vybaven. Limit kapitálové přiměřenosti 8% bude nadále považován za jakési absolutní minimum, pod něž by se banka neměla za žádných okolností dostat.</a:t>
            </a:r>
          </a:p>
          <a:p>
            <a:pPr marL="0" lvl="1"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III – Průhlednost a tržní disciplína – </a:t>
            </a:r>
            <a:r>
              <a:rPr lang="cs-CZ" sz="1400" b="1" dirty="0" err="1" smtClean="0"/>
              <a:t>Tier</a:t>
            </a:r>
            <a:r>
              <a:rPr lang="cs-CZ" sz="1400" b="1" dirty="0" smtClean="0"/>
              <a:t> 3</a:t>
            </a:r>
            <a:endParaRPr lang="cs-CZ" sz="1400" dirty="0" smtClean="0"/>
          </a:p>
          <a:p>
            <a:pPr marL="0" lvl="1" indent="0" algn="just" eaLnBrk="1" hangingPunct="1">
              <a:lnSpc>
                <a:spcPct val="80000"/>
              </a:lnSpc>
              <a:buFont typeface="Wingdings" pitchFamily="2" charset="2"/>
              <a:buNone/>
              <a:defRPr/>
            </a:pPr>
            <a:r>
              <a:rPr lang="cs-CZ" sz="1400" dirty="0" smtClean="0"/>
              <a:t>Tento pilíř orientuje banky na průhlednost a zveřejňování informací. Cílem pilíře je tedy prohloubit tržní disciplínu tím, že banky budou o sobě adekvátněji uveřejňovat více informací. Efektivní podávání informací je důležité pro to, aby všichni účastníci trhu získali lepší přehled o rizikovém profilu banky a adekvátnosti její kapitálové pozice. BASEL II proto stanoví požadavky na uveřejňování informací v různých oblastech, včetně metod použitých při propočtu kapitálové přiměřenosti.</a:t>
            </a:r>
            <a:endParaRPr lang="de-DE" sz="1400" dirty="0" smtClean="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1AECE8-0359-44D9-B57F-5220CB6D1F38}" type="slidenum">
              <a:rPr lang="cs-CZ"/>
              <a:pPr>
                <a:defRPr/>
              </a:pPr>
              <a:t>181</a:t>
            </a:fld>
            <a:endParaRPr lang="cs-CZ"/>
          </a:p>
        </p:txBody>
      </p:sp>
      <p:sp>
        <p:nvSpPr>
          <p:cNvPr id="57753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Základní charakteristika BASEL III</a:t>
            </a:r>
            <a:endParaRPr lang="de-DE" b="1" dirty="0" smtClean="0">
              <a:effectLst>
                <a:outerShdw blurRad="38100" dist="38100" dir="2700000" algn="tl">
                  <a:srgbClr val="000000"/>
                </a:outerShdw>
              </a:effectLst>
            </a:endParaRPr>
          </a:p>
        </p:txBody>
      </p:sp>
      <p:sp>
        <p:nvSpPr>
          <p:cNvPr id="189445" name="Rectangle 3"/>
          <p:cNvSpPr>
            <a:spLocks noGrp="1" noChangeArrowheads="1"/>
          </p:cNvSpPr>
          <p:nvPr>
            <p:ph type="body" idx="1"/>
          </p:nvPr>
        </p:nvSpPr>
        <p:spPr>
          <a:xfrm>
            <a:off x="827088" y="1773238"/>
            <a:ext cx="7773987" cy="4357687"/>
          </a:xfrm>
        </p:spPr>
        <p:txBody>
          <a:bodyPr/>
          <a:lstStyle/>
          <a:p>
            <a:pPr>
              <a:buFont typeface="Wingdings" pitchFamily="2" charset="2"/>
              <a:buNone/>
            </a:pPr>
            <a:r>
              <a:rPr lang="cs-CZ" altLang="cs-CZ" sz="1400" smtClean="0"/>
              <a:t>Globální standardy likvidity BASEL III obsahují dva ukazatele:</a:t>
            </a:r>
          </a:p>
          <a:p>
            <a:pPr algn="just">
              <a:buFont typeface="Wingdings" pitchFamily="2" charset="2"/>
              <a:buChar char="Ø"/>
            </a:pPr>
            <a:r>
              <a:rPr lang="cs-CZ" altLang="cs-CZ" sz="1400" b="1" smtClean="0"/>
              <a:t>Ukazatel likviditního krytí (Liquidity Coverage Ratio – LCR)</a:t>
            </a:r>
          </a:p>
          <a:p>
            <a:pPr algn="just">
              <a:buFont typeface="Wingdings" pitchFamily="2" charset="2"/>
              <a:buNone/>
            </a:pPr>
            <a:r>
              <a:rPr lang="cs-CZ" altLang="cs-CZ" sz="1400" smtClean="0"/>
              <a:t>	Zajišťuje  krátkodobou likviditu banky. Jeho cílem je zabezpečit, aby banky udržovaly přiměřenou úroveň vysoce kvalitních likvidních aktiv za účelem uspokojení likviditních potřeb v průběhu krizového scénáře v horizontu 30 kalendářních dní. Ukazatel LCR je sledován od roku 2011, jeho zavedení je očekáváno od roku 2015</a:t>
            </a:r>
          </a:p>
          <a:p>
            <a:pPr algn="just">
              <a:buFont typeface="Wingdings" pitchFamily="2" charset="2"/>
              <a:buChar char="Ø"/>
            </a:pPr>
            <a:r>
              <a:rPr lang="cs-CZ" altLang="cs-CZ" sz="1400" b="1" smtClean="0"/>
              <a:t>Ukazatel čistého stabilního financování (Net Stable Funding Ratio – NSFR)</a:t>
            </a:r>
          </a:p>
          <a:p>
            <a:pPr algn="just">
              <a:buFont typeface="Wingdings" pitchFamily="2" charset="2"/>
              <a:buNone/>
            </a:pPr>
            <a:r>
              <a:rPr lang="cs-CZ" altLang="cs-CZ" sz="1400" smtClean="0"/>
              <a:t>	Zaměřen na krátkodobou likviditu, střednědobá a dlouhodobá likvidita banky bude zajištěna ukazatelem NSFR. Úkolem tohoto ukazatele bude zabezpečit, aby banky si udržovaly dostatek likvidity k financování svých aktivit v časovém horizontu nejméně jednoho roku. Monitorovací období pro tento ukazatel je od roku 2012. Povinnost plnit požadavky z tohoto ukazatele budou mít banky od roku 2018.</a:t>
            </a:r>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4022FB-61ED-4274-BC45-B99394F5D043}" type="slidenum">
              <a:rPr lang="cs-CZ"/>
              <a:pPr>
                <a:defRPr/>
              </a:pPr>
              <a:t>182</a:t>
            </a:fld>
            <a:endParaRPr lang="cs-CZ"/>
          </a:p>
        </p:txBody>
      </p:sp>
      <p:sp>
        <p:nvSpPr>
          <p:cNvPr id="416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Plánování kapitálu banky</a:t>
            </a:r>
            <a:r>
              <a:rPr lang="cs-CZ" smtClean="0"/>
              <a:t> </a:t>
            </a:r>
            <a:endParaRPr lang="de-DE" smtClean="0"/>
          </a:p>
        </p:txBody>
      </p:sp>
      <p:sp>
        <p:nvSpPr>
          <p:cNvPr id="1904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b="1" smtClean="0"/>
              <a:t>Kapitálové plánování</a:t>
            </a:r>
            <a:r>
              <a:rPr lang="cs-CZ" altLang="cs-CZ" sz="2000" smtClean="0"/>
              <a:t> začíná tím, že vedení banky připraví odhadovanou rozvahu a výsledovku na několik následujících roků. </a:t>
            </a:r>
          </a:p>
          <a:p>
            <a:pPr marL="0" indent="0" algn="just" eaLnBrk="1" hangingPunct="1">
              <a:lnSpc>
                <a:spcPct val="80000"/>
              </a:lnSpc>
              <a:buFont typeface="Wingdings" pitchFamily="2" charset="2"/>
              <a:buNone/>
            </a:pPr>
            <a:r>
              <a:rPr lang="cs-CZ" altLang="cs-CZ" sz="2000" b="1" smtClean="0"/>
              <a:t>Vyplácení dividend</a:t>
            </a:r>
            <a:r>
              <a:rPr lang="cs-CZ" altLang="cs-CZ" sz="2000" smtClean="0"/>
              <a:t> redukuje množství nerozdělených příjmů banky a zvyšuje tlak na externí kapitálové financování. </a:t>
            </a:r>
          </a:p>
          <a:p>
            <a:pPr marL="0" indent="0" algn="just" eaLnBrk="1" hangingPunct="1">
              <a:lnSpc>
                <a:spcPct val="80000"/>
              </a:lnSpc>
              <a:buFont typeface="Wingdings" pitchFamily="2" charset="2"/>
              <a:buNone/>
            </a:pPr>
            <a:r>
              <a:rPr lang="cs-CZ" altLang="cs-CZ" sz="2000" b="1" smtClean="0"/>
              <a:t>Vymezení pravidel pro stanovení kapitálové přiměřenosti v bance:</a:t>
            </a:r>
            <a:endParaRPr lang="cs-CZ" altLang="cs-CZ" sz="2000" smtClean="0"/>
          </a:p>
          <a:p>
            <a:pPr marL="265113" lvl="1" indent="-265113" algn="just" eaLnBrk="1" hangingPunct="1">
              <a:lnSpc>
                <a:spcPct val="80000"/>
              </a:lnSpc>
              <a:buFont typeface="Wingdings" pitchFamily="2" charset="2"/>
              <a:buChar char="Ø"/>
            </a:pPr>
            <a:r>
              <a:rPr lang="cs-CZ" altLang="cs-CZ" sz="2000" smtClean="0"/>
              <a:t>banka člení všechny nástroje zachycené v účetnictví, příp. v jiné prokazatelné evidenci/ do obchodního a bankovního portfolia v souladu se strategií schválenou statutárním orgánem banky</a:t>
            </a:r>
          </a:p>
          <a:p>
            <a:pPr marL="265113" lvl="1" indent="-265113" algn="just" eaLnBrk="1" hangingPunct="1">
              <a:lnSpc>
                <a:spcPct val="80000"/>
              </a:lnSpc>
              <a:buFont typeface="Wingdings" pitchFamily="2" charset="2"/>
              <a:buChar char="Ø"/>
            </a:pPr>
            <a:r>
              <a:rPr lang="cs-CZ" altLang="cs-CZ" sz="2000" smtClean="0"/>
              <a:t>banka zachycuje všechny nástroje podle postupů účtování</a:t>
            </a:r>
          </a:p>
          <a:p>
            <a:pPr marL="265113" lvl="1" indent="-265113" algn="just" eaLnBrk="1" hangingPunct="1">
              <a:lnSpc>
                <a:spcPct val="80000"/>
              </a:lnSpc>
              <a:buFont typeface="Wingdings" pitchFamily="2" charset="2"/>
              <a:buChar char="Ø"/>
            </a:pPr>
            <a:r>
              <a:rPr lang="cs-CZ" altLang="cs-CZ" sz="2000" smtClean="0"/>
              <a:t>nástroje, pro něž nejsou postupy účtování stanoveny, a finanční leasing se zachycují podle mezinárodních účetních standardů.</a:t>
            </a:r>
            <a:endParaRPr lang="de-DE" altLang="cs-CZ" sz="2000" smtClean="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B4879A-DB55-4E8B-949D-B0BFE3D754E5}" type="slidenum">
              <a:rPr lang="cs-CZ"/>
              <a:pPr>
                <a:defRPr/>
              </a:pPr>
              <a:t>183</a:t>
            </a:fld>
            <a:endParaRPr lang="cs-CZ"/>
          </a:p>
        </p:txBody>
      </p:sp>
      <p:sp>
        <p:nvSpPr>
          <p:cNvPr id="582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likvidity</a:t>
            </a:r>
            <a:r>
              <a:rPr lang="cs-CZ" smtClean="0"/>
              <a:t> </a:t>
            </a:r>
            <a:endParaRPr lang="de-DE" smtClean="0"/>
          </a:p>
        </p:txBody>
      </p:sp>
      <p:sp>
        <p:nvSpPr>
          <p:cNvPr id="1822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b="1" dirty="0" smtClean="0"/>
              <a:t>Riziko likvidity</a:t>
            </a:r>
          </a:p>
          <a:p>
            <a:pPr marL="0" indent="0" algn="just" eaLnBrk="1" hangingPunct="1">
              <a:lnSpc>
                <a:spcPct val="80000"/>
              </a:lnSpc>
              <a:buFont typeface="Wingdings" pitchFamily="2" charset="2"/>
              <a:buNone/>
              <a:defRPr/>
            </a:pPr>
            <a:r>
              <a:rPr lang="cs-CZ" sz="1300" dirty="0" smtClean="0"/>
              <a:t>banka ztratí schopnost dostát svým finančním závazkům v době, kdy se stanou splatnými nebo nebude schopna financovat svá aktiva.</a:t>
            </a:r>
          </a:p>
          <a:p>
            <a:pPr marL="0" indent="0" algn="just" eaLnBrk="1" hangingPunct="1">
              <a:lnSpc>
                <a:spcPct val="80000"/>
              </a:lnSpc>
              <a:buFont typeface="Wingdings" pitchFamily="2" charset="2"/>
              <a:buNone/>
              <a:defRPr/>
            </a:pPr>
            <a:r>
              <a:rPr lang="cs-CZ" sz="1300" dirty="0" smtClean="0"/>
              <a:t>Rozlišujeme likviditu aktiv a likviditu pasiv banky. Pod likviditou aktiv rozumíme schopnost aktiva rychle prodat, přeměnit na hotovost s minimálním cenovým rizikem. Likvidita pasiv znamená schopnost získávat nová pasiva při korektních tržních úrokových sazbách, resp. získat potřebnou hotovost.</a:t>
            </a:r>
          </a:p>
          <a:p>
            <a:pPr algn="just" eaLnBrk="1" hangingPunct="1">
              <a:lnSpc>
                <a:spcPct val="80000"/>
              </a:lnSpc>
              <a:buFont typeface="Wingdings" pitchFamily="2" charset="2"/>
              <a:buNone/>
              <a:defRPr/>
            </a:pPr>
            <a:r>
              <a:rPr lang="cs-CZ" sz="1300" b="1" dirty="0" smtClean="0"/>
              <a:t>Likvidita a zisk banky</a:t>
            </a:r>
            <a:endParaRPr lang="cs-CZ" sz="1300" dirty="0" smtClean="0"/>
          </a:p>
          <a:p>
            <a:pPr marL="0" indent="0" algn="just" eaLnBrk="1" hangingPunct="1">
              <a:lnSpc>
                <a:spcPct val="80000"/>
              </a:lnSpc>
              <a:buFont typeface="Wingdings" pitchFamily="2" charset="2"/>
              <a:buNone/>
              <a:defRPr/>
            </a:pPr>
            <a:r>
              <a:rPr lang="cs-CZ" sz="1300" dirty="0" smtClean="0"/>
              <a:t>Nejlikvidnější aktiva přinášejí nejnižší výnosy. Čím je banka likvidnější, tím nižší je ROA a ROE. Je to z toho důvodu, že krátkodobá aktiva (důležitá z hlediska likvidity) mají nižší výnosy než dlouhodobá aktiva a dále proto, že pro likviditu je rozhodující kvalita aktiv a výška kmenového kapitálu.</a:t>
            </a:r>
            <a:endParaRPr lang="cs-CZ" sz="1300" b="1" dirty="0" smtClean="0"/>
          </a:p>
          <a:p>
            <a:pPr algn="just" eaLnBrk="1" hangingPunct="1">
              <a:lnSpc>
                <a:spcPct val="80000"/>
              </a:lnSpc>
              <a:buFont typeface="Wingdings" pitchFamily="2" charset="2"/>
              <a:buNone/>
              <a:defRPr/>
            </a:pPr>
            <a:r>
              <a:rPr lang="cs-CZ" sz="1300" b="1" dirty="0" smtClean="0"/>
              <a:t>Likvidita a ostatní rizika:</a:t>
            </a:r>
            <a:endParaRPr lang="cs-CZ" sz="1300" dirty="0" smtClean="0"/>
          </a:p>
          <a:p>
            <a:pPr marL="0" indent="0" algn="just" eaLnBrk="1" hangingPunct="1">
              <a:lnSpc>
                <a:spcPct val="80000"/>
              </a:lnSpc>
              <a:buFont typeface="Wingdings" pitchFamily="2" charset="2"/>
              <a:buNone/>
              <a:defRPr/>
            </a:pPr>
            <a:r>
              <a:rPr lang="cs-CZ" sz="1300" dirty="0" smtClean="0"/>
              <a:t>Riziko likvidity banky úzce souvisí s ostatními bankovními riziky - úvěrovým, kapitálovým a úrokových sazeb. Největším zdrojem problémů je rizikový úvěr. Navíc banky, které mají značné problémy s úvěrem nebo neúspěšně hazardují s úrokovými sazbami, mají často velké úbytky (odlivy) vkladů. </a:t>
            </a:r>
          </a:p>
          <a:p>
            <a:pPr algn="just" eaLnBrk="1" hangingPunct="1">
              <a:lnSpc>
                <a:spcPct val="80000"/>
              </a:lnSpc>
              <a:buFont typeface="Wingdings" pitchFamily="2" charset="2"/>
              <a:buNone/>
              <a:defRPr/>
            </a:pPr>
            <a:r>
              <a:rPr lang="cs-CZ" sz="1300" b="1" dirty="0" smtClean="0"/>
              <a:t>Sled událostí v bance v případě problémů v likviditě</a:t>
            </a:r>
          </a:p>
          <a:p>
            <a:pPr marL="265113" lvl="1" indent="-265113" algn="just" eaLnBrk="1" hangingPunct="1">
              <a:lnSpc>
                <a:spcPct val="80000"/>
              </a:lnSpc>
              <a:buFont typeface="Wingdings" pitchFamily="2" charset="2"/>
              <a:buChar char="Ø"/>
              <a:defRPr/>
            </a:pPr>
            <a:r>
              <a:rPr lang="cs-CZ" sz="1300" dirty="0" smtClean="0"/>
              <a:t>banka podstupuje značné úvěrové riziko, riziko úrokové sazby nebo devizové riziko</a:t>
            </a:r>
          </a:p>
          <a:p>
            <a:pPr marL="265113" lvl="1" indent="-265113" algn="just" eaLnBrk="1" hangingPunct="1">
              <a:lnSpc>
                <a:spcPct val="80000"/>
              </a:lnSpc>
              <a:buFont typeface="Wingdings" pitchFamily="2" charset="2"/>
              <a:buChar char="Ø"/>
              <a:defRPr/>
            </a:pPr>
            <a:r>
              <a:rPr lang="cs-CZ" sz="1300" dirty="0" smtClean="0"/>
              <a:t>banka tato rizika nezvládne a vykáže nižší zisky</a:t>
            </a:r>
          </a:p>
          <a:p>
            <a:pPr marL="265113" lvl="1" indent="-265113" algn="just" eaLnBrk="1" hangingPunct="1">
              <a:lnSpc>
                <a:spcPct val="80000"/>
              </a:lnSpc>
              <a:buFont typeface="Wingdings" pitchFamily="2" charset="2"/>
              <a:buChar char="Ø"/>
              <a:defRPr/>
            </a:pPr>
            <a:r>
              <a:rPr lang="cs-CZ" sz="1300" dirty="0" smtClean="0"/>
              <a:t>klienti banky a její akcionáři zjistí, že banka má problémy</a:t>
            </a:r>
          </a:p>
          <a:p>
            <a:pPr marL="265113" lvl="1" indent="-265113" algn="just" eaLnBrk="1" hangingPunct="1">
              <a:lnSpc>
                <a:spcPct val="80000"/>
              </a:lnSpc>
              <a:buFont typeface="Wingdings" pitchFamily="2" charset="2"/>
              <a:buChar char="Ø"/>
              <a:defRPr/>
            </a:pPr>
            <a:r>
              <a:rPr lang="cs-CZ" sz="1300" dirty="0" smtClean="0"/>
              <a:t>aby banka získala nové vklady, zpravidla musí při vznikající nedůvěře zaplatit klientům vyšší úrokové sazby</a:t>
            </a:r>
          </a:p>
          <a:p>
            <a:pPr marL="265113" lvl="1" indent="-265113" algn="just" eaLnBrk="1" hangingPunct="1">
              <a:lnSpc>
                <a:spcPct val="80000"/>
              </a:lnSpc>
              <a:buFont typeface="Wingdings" pitchFamily="2" charset="2"/>
              <a:buChar char="Ø"/>
              <a:defRPr/>
            </a:pPr>
            <a:r>
              <a:rPr lang="cs-CZ" sz="1300" dirty="0" smtClean="0"/>
              <a:t>banka má nižší čistý úrokový příjem (čistou úrokovou marži), v důsledku čehož její zisky stále klesají</a:t>
            </a:r>
          </a:p>
          <a:p>
            <a:pPr marL="265113" lvl="1" indent="-265113" algn="just" eaLnBrk="1" hangingPunct="1">
              <a:lnSpc>
                <a:spcPct val="80000"/>
              </a:lnSpc>
              <a:buFont typeface="Wingdings" pitchFamily="2" charset="2"/>
              <a:buChar char="Ø"/>
              <a:defRPr/>
            </a:pPr>
            <a:r>
              <a:rPr lang="cs-CZ" sz="1300" dirty="0" smtClean="0"/>
              <a:t>klienti banky si začínají vybírat své vklady, čímž nutí banku k tomu, aby prodala svá aktiva - v opačném případě totiž není schopna plnit své platební závazky.</a:t>
            </a:r>
            <a:endParaRPr lang="de-DE" sz="1300" dirty="0" smtClean="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43A227-D42C-482C-8596-B25981110CB9}" type="slidenum">
              <a:rPr lang="cs-CZ"/>
              <a:pPr>
                <a:defRPr/>
              </a:pPr>
              <a:t>184</a:t>
            </a:fld>
            <a:endParaRPr lang="cs-CZ"/>
          </a:p>
        </p:txBody>
      </p:sp>
      <p:sp>
        <p:nvSpPr>
          <p:cNvPr id="583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Likvidita vkladů a úvěrů</a:t>
            </a:r>
            <a:endParaRPr lang="de-DE" b="1" smtClean="0">
              <a:effectLst>
                <a:outerShdw blurRad="38100" dist="38100" dir="2700000" algn="tl">
                  <a:srgbClr val="000000"/>
                </a:outerShdw>
              </a:effectLst>
            </a:endParaRPr>
          </a:p>
        </p:txBody>
      </p:sp>
      <p:sp>
        <p:nvSpPr>
          <p:cNvPr id="183301"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300" b="1" dirty="0" smtClean="0"/>
              <a:t>Riziko likvidity v oblasti vkladů</a:t>
            </a:r>
            <a:endParaRPr lang="cs-CZ" sz="1300" dirty="0" smtClean="0"/>
          </a:p>
          <a:p>
            <a:pPr marL="265113" lvl="1" indent="-265113" algn="just" eaLnBrk="1" hangingPunct="1">
              <a:lnSpc>
                <a:spcPct val="80000"/>
              </a:lnSpc>
              <a:buFont typeface="Wingdings" pitchFamily="2" charset="2"/>
              <a:buChar char="Ø"/>
              <a:defRPr/>
            </a:pPr>
            <a:r>
              <a:rPr lang="cs-CZ" sz="1300" dirty="0" smtClean="0"/>
              <a:t>největší riziko je na straně vkladů, poněvadž je to oblast, kterou banka nemá až tak pod kontrolou. Podstatná je skladba pasiv, podíl vkladů, které lze kdykoliv vybrat. Důležitá je bezpečnost vkladů, zejména fakt, jsou-li pojištěny, příp. jaký je systém pojištění vkladů. Na likviditu banky působí i složení vkladatelů, nakolik jsou zastoupeni zahraniční investoři, velké podniky, veřejné instituce apod. Značné riziko tvoří velké vklady jedné skupiny nebo jednotlivce. Nezanedbatelný je i sezónní a cyklický charakter vkladů a citlivost vkladů na změny úrokových sazeb a rizika země.</a:t>
            </a:r>
            <a:endParaRPr lang="cs-CZ" sz="1300" b="1" dirty="0" smtClean="0"/>
          </a:p>
          <a:p>
            <a:pPr lvl="1" indent="-742950" algn="just" eaLnBrk="1" hangingPunct="1">
              <a:lnSpc>
                <a:spcPct val="80000"/>
              </a:lnSpc>
              <a:buFont typeface="Wingdings" pitchFamily="2" charset="2"/>
              <a:buNone/>
              <a:defRPr/>
            </a:pPr>
            <a:r>
              <a:rPr lang="cs-CZ" sz="1300" b="1" dirty="0" smtClean="0"/>
              <a:t>Riziko likvidity v oblasti úvěrů</a:t>
            </a:r>
            <a:endParaRPr lang="cs-CZ" sz="1300" dirty="0" smtClean="0"/>
          </a:p>
          <a:p>
            <a:pPr marL="265113" lvl="1" indent="-265113" algn="just" eaLnBrk="1" hangingPunct="1">
              <a:lnSpc>
                <a:spcPct val="80000"/>
              </a:lnSpc>
              <a:buFont typeface="Wingdings" pitchFamily="2" charset="2"/>
              <a:buChar char="Ø"/>
              <a:defRPr/>
            </a:pPr>
            <a:r>
              <a:rPr lang="cs-CZ" sz="1300" dirty="0" smtClean="0"/>
              <a:t>Nadměrná poptávka po úvěrech. Likviditu ohrožují nevyrovnané, zatím nevyčerpané otevřené úvěrové linky, zvýšená podnikatelská aktivita, která zvyšuje poptávku po nových úvěrech, demografické změny, které mají dopad na úvěry obyvatelstva a agresivita úvěrového marketingu banky</a:t>
            </a:r>
          </a:p>
          <a:p>
            <a:pPr marL="265113" lvl="1" indent="-265113" algn="just" eaLnBrk="1" hangingPunct="1">
              <a:lnSpc>
                <a:spcPct val="80000"/>
              </a:lnSpc>
              <a:buFont typeface="Wingdings" pitchFamily="2" charset="2"/>
              <a:buChar char="Ø"/>
              <a:defRPr/>
            </a:pPr>
            <a:r>
              <a:rPr lang="cs-CZ" sz="1300" dirty="0" smtClean="0"/>
              <a:t>Pro udržení likvidity, musí mít banka v oblasti aktiv přiměřenou část likvidních aktiv</a:t>
            </a:r>
          </a:p>
          <a:p>
            <a:pPr marL="265113" lvl="1" indent="-265113" algn="just" eaLnBrk="1" hangingPunct="1">
              <a:lnSpc>
                <a:spcPct val="80000"/>
              </a:lnSpc>
              <a:buFont typeface="Wingdings" pitchFamily="2" charset="2"/>
              <a:buChar char="Ø"/>
              <a:defRPr/>
            </a:pPr>
            <a:r>
              <a:rPr lang="cs-CZ" sz="1300" dirty="0" smtClean="0"/>
              <a:t>Pro možnost půjček ekonomika banky musí být stabilní a mít tyto vlastnosti:</a:t>
            </a:r>
          </a:p>
          <a:p>
            <a:pPr marL="539750" lvl="2" indent="-274638" algn="just" eaLnBrk="1" hangingPunct="1">
              <a:lnSpc>
                <a:spcPct val="80000"/>
              </a:lnSpc>
              <a:buFont typeface="Wingdings" pitchFamily="2" charset="2"/>
              <a:buChar char="Ø"/>
              <a:defRPr/>
            </a:pPr>
            <a:r>
              <a:rPr lang="cs-CZ" sz="1300" dirty="0" smtClean="0"/>
              <a:t>značný vlastní kapitál</a:t>
            </a:r>
          </a:p>
          <a:p>
            <a:pPr marL="539750" lvl="2" indent="-274638" algn="just" eaLnBrk="1" hangingPunct="1">
              <a:lnSpc>
                <a:spcPct val="80000"/>
              </a:lnSpc>
              <a:buFont typeface="Wingdings" pitchFamily="2" charset="2"/>
              <a:buChar char="Ø"/>
              <a:defRPr/>
            </a:pPr>
            <a:r>
              <a:rPr lang="cs-CZ" sz="1300" dirty="0" smtClean="0"/>
              <a:t>aktiva vysoké kvality</a:t>
            </a:r>
          </a:p>
          <a:p>
            <a:pPr marL="539750" lvl="2" indent="-274638" algn="just" eaLnBrk="1" hangingPunct="1">
              <a:lnSpc>
                <a:spcPct val="80000"/>
              </a:lnSpc>
              <a:buFont typeface="Wingdings" pitchFamily="2" charset="2"/>
              <a:buChar char="Ø"/>
              <a:defRPr/>
            </a:pPr>
            <a:r>
              <a:rPr lang="cs-CZ" sz="1300" dirty="0" smtClean="0"/>
              <a:t>málo ztrátových a pochybných úvěrů</a:t>
            </a:r>
          </a:p>
          <a:p>
            <a:pPr marL="539750" lvl="2" indent="-274638" algn="just" eaLnBrk="1" hangingPunct="1">
              <a:lnSpc>
                <a:spcPct val="80000"/>
              </a:lnSpc>
              <a:buFont typeface="Wingdings" pitchFamily="2" charset="2"/>
              <a:buChar char="Ø"/>
              <a:defRPr/>
            </a:pPr>
            <a:r>
              <a:rPr lang="cs-CZ" sz="1300" dirty="0" smtClean="0"/>
              <a:t>vysoké rezervy na krytí úvěrových ztrát v poměru k rizikovým úvěrům</a:t>
            </a:r>
          </a:p>
          <a:p>
            <a:pPr marL="539750" lvl="2" indent="-274638" algn="just" eaLnBrk="1" hangingPunct="1">
              <a:lnSpc>
                <a:spcPct val="80000"/>
              </a:lnSpc>
              <a:buFont typeface="Wingdings" pitchFamily="2" charset="2"/>
              <a:buChar char="Ø"/>
              <a:defRPr/>
            </a:pPr>
            <a:r>
              <a:rPr lang="cs-CZ" sz="1300" dirty="0" smtClean="0"/>
              <a:t>značné množství stabilních vkladů</a:t>
            </a:r>
          </a:p>
          <a:p>
            <a:pPr marL="539750" lvl="2" indent="-274638" algn="just" eaLnBrk="1" hangingPunct="1">
              <a:lnSpc>
                <a:spcPct val="80000"/>
              </a:lnSpc>
              <a:buFont typeface="Wingdings" pitchFamily="2" charset="2"/>
              <a:buChar char="Ø"/>
              <a:defRPr/>
            </a:pPr>
            <a:r>
              <a:rPr lang="cs-CZ" sz="1300" dirty="0" smtClean="0"/>
              <a:t>málo zakoupených pasiv (sekundárních zdrojů).</a:t>
            </a:r>
            <a:endParaRPr lang="de-DE" sz="1300" dirty="0" smtClean="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C8C21E8-AE98-4839-946B-7E477D3653E4}" type="slidenum">
              <a:rPr lang="cs-CZ"/>
              <a:pPr>
                <a:defRPr/>
              </a:pPr>
              <a:t>185</a:t>
            </a:fld>
            <a:endParaRPr lang="cs-CZ"/>
          </a:p>
        </p:txBody>
      </p:sp>
      <p:sp>
        <p:nvSpPr>
          <p:cNvPr id="584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likvidity</a:t>
            </a:r>
            <a:r>
              <a:rPr lang="cs-CZ" smtClean="0"/>
              <a:t> </a:t>
            </a:r>
            <a:endParaRPr lang="de-DE" smtClean="0"/>
          </a:p>
        </p:txBody>
      </p:sp>
      <p:sp>
        <p:nvSpPr>
          <p:cNvPr id="184325" name="Rectangle 3"/>
          <p:cNvSpPr>
            <a:spLocks noGrp="1" noChangeArrowheads="1"/>
          </p:cNvSpPr>
          <p:nvPr>
            <p:ph type="body" idx="1"/>
          </p:nvPr>
        </p:nvSpPr>
        <p:spPr/>
        <p:txBody>
          <a:bodyPr/>
          <a:lstStyle/>
          <a:p>
            <a:pPr marL="452438" indent="-452438" algn="just" eaLnBrk="1" hangingPunct="1">
              <a:lnSpc>
                <a:spcPct val="80000"/>
              </a:lnSpc>
              <a:buFont typeface="Wingdings" pitchFamily="2" charset="2"/>
              <a:buNone/>
              <a:tabLst>
                <a:tab pos="452438" algn="l"/>
              </a:tabLst>
              <a:defRPr/>
            </a:pPr>
            <a:r>
              <a:rPr lang="cs-CZ" sz="1200" dirty="0" smtClean="0"/>
              <a:t>Základní koncepce měření rizika likvidity jsou založena:</a:t>
            </a:r>
          </a:p>
          <a:p>
            <a:pPr marL="182563" lvl="1" indent="-182563" algn="just" eaLnBrk="1" hangingPunct="1">
              <a:lnSpc>
                <a:spcPct val="80000"/>
              </a:lnSpc>
              <a:buFont typeface="Wingdings" pitchFamily="2" charset="2"/>
              <a:buChar char="Ø"/>
              <a:tabLst>
                <a:tab pos="452438" algn="l"/>
              </a:tabLst>
              <a:defRPr/>
            </a:pPr>
            <a:r>
              <a:rPr lang="cs-CZ" sz="1200" dirty="0" smtClean="0"/>
              <a:t>na stavových veličinách</a:t>
            </a:r>
          </a:p>
          <a:p>
            <a:pPr marL="182563" lvl="1" indent="-182563" algn="just" eaLnBrk="1" hangingPunct="1">
              <a:lnSpc>
                <a:spcPct val="80000"/>
              </a:lnSpc>
              <a:buFont typeface="Wingdings" pitchFamily="2" charset="2"/>
              <a:buChar char="Ø"/>
              <a:tabLst>
                <a:tab pos="452438" algn="l"/>
              </a:tabLst>
              <a:defRPr/>
            </a:pPr>
            <a:r>
              <a:rPr lang="cs-CZ" sz="1200" dirty="0" smtClean="0"/>
              <a:t>na cash </a:t>
            </a:r>
            <a:r>
              <a:rPr lang="cs-CZ" sz="1200" dirty="0" err="1" smtClean="0"/>
              <a:t>flow</a:t>
            </a:r>
            <a:r>
              <a:rPr lang="cs-CZ" sz="1200" dirty="0" smtClean="0"/>
              <a:t>.</a:t>
            </a:r>
          </a:p>
          <a:p>
            <a:pPr marL="0" indent="0" algn="just" eaLnBrk="1" hangingPunct="1">
              <a:lnSpc>
                <a:spcPct val="80000"/>
              </a:lnSpc>
              <a:buFont typeface="Wingdings" pitchFamily="2" charset="2"/>
              <a:buNone/>
              <a:tabLst>
                <a:tab pos="452438" algn="l"/>
              </a:tabLst>
              <a:defRPr/>
            </a:pPr>
            <a:r>
              <a:rPr lang="cs-CZ" sz="1200" dirty="0" smtClean="0"/>
              <a:t>Podstata koncepce založené na stavových veličinách spočívá v tom, že všechny položky bilance jsou rozděleny vzhledem na jejich likviditu či nelikviditu jako:</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nelikvidní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stálá pasiva</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a:t>
            </a:r>
          </a:p>
          <a:p>
            <a:pPr marL="0" lvl="1" indent="0" algn="just" eaLnBrk="1" hangingPunct="1">
              <a:lnSpc>
                <a:spcPct val="80000"/>
              </a:lnSpc>
              <a:buFont typeface="Wingdings" pitchFamily="2" charset="2"/>
              <a:buNone/>
              <a:tabLst>
                <a:tab pos="452438" algn="l"/>
              </a:tabLst>
              <a:defRPr/>
            </a:pPr>
            <a:r>
              <a:rPr lang="cs-CZ" sz="1200" dirty="0" smtClean="0"/>
              <a:t>Uvedené kategorie jsou pak proti sobě různě poměřovány s výsledkem značného množství ukazatelů likvidity.</a:t>
            </a:r>
          </a:p>
          <a:p>
            <a:pPr marL="0" lvl="1" indent="0" algn="just" eaLnBrk="1" hangingPunct="1">
              <a:lnSpc>
                <a:spcPct val="80000"/>
              </a:lnSpc>
              <a:buFont typeface="Wingdings" pitchFamily="2" charset="2"/>
              <a:buNone/>
              <a:tabLst>
                <a:tab pos="452438" algn="l"/>
              </a:tabLst>
              <a:defRPr/>
            </a:pPr>
            <a:r>
              <a:rPr lang="cs-CZ" sz="1200" dirty="0" smtClean="0"/>
              <a:t>Rozdělení na kategorie likvidních a nelikvidních bankovních aktiv a pasiv se v jednotlivých bankách může lišit, poněvadž každá položka bilance má určitý stupeň likvidity a volatility.</a:t>
            </a:r>
          </a:p>
          <a:p>
            <a:pPr marL="631825" lvl="1" indent="-631825" algn="just" eaLnBrk="1" hangingPunct="1">
              <a:lnSpc>
                <a:spcPct val="80000"/>
              </a:lnSpc>
              <a:buFont typeface="Wingdings" pitchFamily="2" charset="2"/>
              <a:buNone/>
              <a:tabLst>
                <a:tab pos="452438" algn="l"/>
              </a:tabLst>
              <a:defRPr/>
            </a:pPr>
            <a:r>
              <a:rPr lang="cs-CZ" sz="1200" dirty="0" smtClean="0"/>
              <a:t>Vybrané ukazatele jednotlivých skupin:</a:t>
            </a:r>
          </a:p>
          <a:p>
            <a:pPr marL="182563" lvl="1" indent="-182563" algn="just" eaLnBrk="1" hangingPunct="1">
              <a:lnSpc>
                <a:spcPct val="80000"/>
              </a:lnSpc>
              <a:buFont typeface="Wingdings" pitchFamily="2" charset="2"/>
              <a:buNone/>
              <a:tabLst>
                <a:tab pos="452438" algn="l"/>
              </a:tabLst>
              <a:defRPr/>
            </a:pPr>
            <a:r>
              <a:rPr lang="cs-CZ" sz="1200" dirty="0" smtClean="0"/>
              <a:t>1. skupina  	</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aktiva/aktiva celkem</a:t>
            </a:r>
          </a:p>
          <a:p>
            <a:pPr marL="182563" lvl="1" indent="-182563" algn="just" eaLnBrk="1" hangingPunct="1">
              <a:lnSpc>
                <a:spcPct val="80000"/>
              </a:lnSpc>
              <a:buFont typeface="Wingdings" pitchFamily="2" charset="2"/>
              <a:buChar char="Ø"/>
              <a:tabLst>
                <a:tab pos="452438" algn="l"/>
              </a:tabLst>
              <a:defRPr/>
            </a:pPr>
            <a:r>
              <a:rPr lang="cs-CZ" sz="1200" dirty="0" smtClean="0"/>
              <a:t> likvidní aktiva/nelikvidní aktiva</a:t>
            </a:r>
          </a:p>
          <a:p>
            <a:pPr marL="182563" lvl="1" indent="-182563" algn="just" eaLnBrk="1" hangingPunct="1">
              <a:lnSpc>
                <a:spcPct val="80000"/>
              </a:lnSpc>
              <a:buFont typeface="Wingdings" pitchFamily="2" charset="2"/>
              <a:buNone/>
              <a:tabLst>
                <a:tab pos="452438" algn="l"/>
              </a:tabLst>
              <a:defRPr/>
            </a:pPr>
            <a:r>
              <a:rPr lang="cs-CZ" sz="1200" dirty="0" smtClean="0"/>
              <a:t>2. skupina 	</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pasiva/pasiva celkem</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pasiva/stálá pasiva</a:t>
            </a:r>
          </a:p>
          <a:p>
            <a:pPr marL="182563" lvl="1" indent="-182563" algn="just" eaLnBrk="1" hangingPunct="1">
              <a:lnSpc>
                <a:spcPct val="80000"/>
              </a:lnSpc>
              <a:buFont typeface="Wingdings" pitchFamily="2" charset="2"/>
              <a:buNone/>
              <a:tabLst>
                <a:tab pos="452438" algn="l"/>
              </a:tabLst>
              <a:defRPr/>
            </a:pPr>
            <a:r>
              <a:rPr lang="cs-CZ" sz="1200" dirty="0" smtClean="0"/>
              <a:t>3. skupina: 	</a:t>
            </a:r>
          </a:p>
          <a:p>
            <a:pPr marL="182563" lvl="1" indent="-182563" algn="just" eaLnBrk="1" hangingPunct="1">
              <a:lnSpc>
                <a:spcPct val="80000"/>
              </a:lnSpc>
              <a:buFont typeface="Wingdings" pitchFamily="2" charset="2"/>
              <a:buChar char="Ø"/>
              <a:tabLst>
                <a:tab pos="452438" algn="l"/>
              </a:tabLst>
              <a:defRPr/>
            </a:pPr>
            <a:r>
              <a:rPr lang="cs-CZ" sz="1200" dirty="0" smtClean="0"/>
              <a:t>úvěry/vklady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aktiva/vklady celkem</a:t>
            </a:r>
          </a:p>
          <a:p>
            <a:pPr marL="182563" lvl="1" indent="-182563" algn="just" eaLnBrk="1" hangingPunct="1">
              <a:lnSpc>
                <a:spcPct val="80000"/>
              </a:lnSpc>
              <a:buFont typeface="Wingdings" pitchFamily="2" charset="2"/>
              <a:buChar char="Ø"/>
              <a:tabLst>
                <a:tab pos="452438" algn="l"/>
              </a:tabLst>
              <a:defRPr/>
            </a:pPr>
            <a:r>
              <a:rPr lang="cs-CZ" sz="1200" dirty="0" smtClean="0"/>
              <a:t>středně a dlouhodobé úvěry/středně a dlouhodobé 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r>
              <a:rPr lang="cs-CZ" sz="1200" dirty="0" err="1" smtClean="0"/>
              <a:t>volatilní</a:t>
            </a:r>
            <a:r>
              <a:rPr lang="cs-CZ" sz="1200" dirty="0" smtClean="0"/>
              <a:t> pasiva.</a:t>
            </a:r>
            <a:endParaRPr lang="de-DE" sz="1200" dirty="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14E26AB-82D7-4E26-9F86-2366B0C4482E}" type="slidenum">
              <a:rPr lang="cs-CZ"/>
              <a:pPr>
                <a:defRPr/>
              </a:pPr>
              <a:t>186</a:t>
            </a:fld>
            <a:endParaRPr lang="cs-CZ"/>
          </a:p>
        </p:txBody>
      </p:sp>
      <p:sp>
        <p:nvSpPr>
          <p:cNvPr id="58573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Ukazatele pro likviditu</a:t>
            </a:r>
            <a:endParaRPr lang="de-DE" sz="3200"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rychle likvidních aktiv   = ------------------------   * 100</a:t>
            </a:r>
          </a:p>
          <a:p>
            <a:pPr lvl="1" eaLnBrk="1" hangingPunct="1">
              <a:lnSpc>
                <a:spcPct val="80000"/>
              </a:lnSpc>
              <a:buFont typeface="Wingdings" pitchFamily="2" charset="2"/>
              <a:buNone/>
              <a:defRPr/>
            </a:pPr>
            <a:r>
              <a:rPr lang="cs-CZ" sz="1500" dirty="0" smtClean="0"/>
              <a:t>					Aktiva celkem</a:t>
            </a:r>
          </a:p>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pro krátkodobou likviditu = ---------------------------- * 100</a:t>
            </a:r>
          </a:p>
          <a:p>
            <a:pPr lvl="1" eaLnBrk="1" hangingPunct="1">
              <a:lnSpc>
                <a:spcPct val="80000"/>
              </a:lnSpc>
              <a:buFont typeface="Wingdings" pitchFamily="2" charset="2"/>
              <a:buNone/>
              <a:defRPr/>
            </a:pPr>
            <a:r>
              <a:rPr lang="cs-CZ" sz="1500" dirty="0" smtClean="0"/>
              <a:t>					Vklady celkem</a:t>
            </a:r>
          </a:p>
          <a:p>
            <a:pPr lvl="1" eaLnBrk="1" hangingPunct="1">
              <a:lnSpc>
                <a:spcPct val="80000"/>
              </a:lnSpc>
              <a:buFont typeface="Wingdings" pitchFamily="2" charset="2"/>
              <a:buNone/>
              <a:defRPr/>
            </a:pPr>
            <a:endParaRPr lang="cs-CZ" sz="1500" dirty="0" smtClean="0"/>
          </a:p>
          <a:p>
            <a:pPr marL="0" indent="0" eaLnBrk="1" hangingPunct="1">
              <a:lnSpc>
                <a:spcPct val="80000"/>
              </a:lnSpc>
              <a:buFont typeface="Wingdings" pitchFamily="2" charset="2"/>
              <a:buNone/>
              <a:defRPr/>
            </a:pPr>
            <a:r>
              <a:rPr lang="cs-CZ" sz="1600" dirty="0" smtClean="0"/>
              <a:t>Za likvidní aktiva se dosadí hotovost, likvidní cenné papíry, krátkodobé vklady na mezibankovním trhu apod.</a:t>
            </a:r>
          </a:p>
          <a:p>
            <a:pPr marL="0" indent="0" eaLnBrk="1" hangingPunct="1">
              <a:lnSpc>
                <a:spcPct val="80000"/>
              </a:lnSpc>
              <a:buFont typeface="Wingdings" pitchFamily="2" charset="2"/>
              <a:buNone/>
              <a:defRPr/>
            </a:pPr>
            <a:endParaRPr lang="cs-CZ" sz="1600" b="1" dirty="0" smtClean="0"/>
          </a:p>
          <a:p>
            <a:pPr eaLnBrk="1" hangingPunct="1">
              <a:lnSpc>
                <a:spcPct val="80000"/>
              </a:lnSpc>
              <a:buFont typeface="Wingdings" pitchFamily="2" charset="2"/>
              <a:buNone/>
              <a:defRPr/>
            </a:pPr>
            <a:r>
              <a:rPr lang="cs-CZ" sz="1600" b="1" dirty="0" smtClean="0"/>
              <a:t>Ukazatel pro dlouhodobou likviditu:</a:t>
            </a:r>
          </a:p>
          <a:p>
            <a:pPr lvl="1" eaLnBrk="1" hangingPunct="1">
              <a:lnSpc>
                <a:spcPct val="80000"/>
              </a:lnSpc>
              <a:buFont typeface="Wingdings" pitchFamily="2" charset="2"/>
              <a:buNone/>
              <a:defRPr/>
            </a:pPr>
            <a:r>
              <a:rPr lang="cs-CZ" sz="1500" b="1" dirty="0" smtClean="0"/>
              <a:t>					Středně a dlouhodobé úvěry</a:t>
            </a:r>
            <a:endParaRPr lang="cs-CZ" sz="1500" dirty="0" smtClean="0"/>
          </a:p>
          <a:p>
            <a:pPr lvl="1" eaLnBrk="1" hangingPunct="1">
              <a:lnSpc>
                <a:spcPct val="80000"/>
              </a:lnSpc>
              <a:buFont typeface="Wingdings" pitchFamily="2" charset="2"/>
              <a:buNone/>
              <a:defRPr/>
            </a:pPr>
            <a:r>
              <a:rPr lang="cs-CZ" sz="1500" dirty="0" smtClean="0"/>
              <a:t>ukazatel dlouhodobé likvidity  = ---------------------------------------------  * 100</a:t>
            </a:r>
            <a:endParaRPr lang="cs-CZ" sz="1500" b="1" dirty="0" smtClean="0"/>
          </a:p>
          <a:p>
            <a:pPr lvl="1" eaLnBrk="1" hangingPunct="1">
              <a:lnSpc>
                <a:spcPct val="80000"/>
              </a:lnSpc>
              <a:buFont typeface="Wingdings" pitchFamily="2" charset="2"/>
              <a:buNone/>
              <a:defRPr/>
            </a:pPr>
            <a:r>
              <a:rPr lang="cs-CZ" sz="1500" b="1" dirty="0" smtClean="0"/>
              <a:t>					Středně a dlouhodobé vklady</a:t>
            </a:r>
            <a:endParaRPr lang="cs-CZ" sz="1500" dirty="0" smtClean="0"/>
          </a:p>
          <a:p>
            <a:pPr eaLnBrk="1" hangingPunct="1">
              <a:lnSpc>
                <a:spcPct val="80000"/>
              </a:lnSpc>
              <a:buFont typeface="Wingdings" pitchFamily="2" charset="2"/>
              <a:buNone/>
              <a:defRPr/>
            </a:pPr>
            <a:endParaRPr lang="cs-CZ" sz="1600" dirty="0" smtClean="0"/>
          </a:p>
          <a:p>
            <a:pPr marL="0" indent="0" eaLnBrk="1" hangingPunct="1">
              <a:lnSpc>
                <a:spcPct val="80000"/>
              </a:lnSpc>
              <a:buFont typeface="Wingdings" pitchFamily="2" charset="2"/>
              <a:buNone/>
              <a:defRPr/>
            </a:pPr>
            <a:r>
              <a:rPr lang="cs-CZ" sz="1600" dirty="0" smtClean="0"/>
              <a:t>Základní nevýhodou koncepce založené na stavových veličinách je skutečnost, že žádný z uvedených ukazatelů nebere v úvahu cash </a:t>
            </a:r>
            <a:r>
              <a:rPr lang="cs-CZ" sz="1600" dirty="0" err="1" smtClean="0"/>
              <a:t>flow</a:t>
            </a:r>
            <a:r>
              <a:rPr lang="cs-CZ" sz="1600" dirty="0" smtClean="0"/>
              <a:t> jednotlivých položek.</a:t>
            </a:r>
            <a:endParaRPr lang="de-DE" sz="1600" dirty="0" smtClean="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5C0430B-16E2-47A9-88A9-229FAD2EF363}" type="slidenum">
              <a:rPr lang="cs-CZ"/>
              <a:pPr>
                <a:defRPr/>
              </a:pPr>
              <a:t>187</a:t>
            </a:fld>
            <a:endParaRPr lang="cs-CZ"/>
          </a:p>
        </p:txBody>
      </p:sp>
      <p:sp>
        <p:nvSpPr>
          <p:cNvPr id="5867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Koncepce založená na cash flow</a:t>
            </a:r>
            <a:r>
              <a:rPr lang="cs-CZ" smtClean="0"/>
              <a:t> </a:t>
            </a:r>
            <a:endParaRPr lang="de-DE" smtClean="0"/>
          </a:p>
        </p:txBody>
      </p:sp>
      <p:sp>
        <p:nvSpPr>
          <p:cNvPr id="186373" name="Rectangle 3"/>
          <p:cNvSpPr>
            <a:spLocks noGrp="1" noChangeArrowheads="1"/>
          </p:cNvSpPr>
          <p:nvPr>
            <p:ph type="body" idx="1"/>
          </p:nvPr>
        </p:nvSpPr>
        <p:spPr/>
        <p:txBody>
          <a:bodyPr/>
          <a:lstStyle/>
          <a:p>
            <a:pPr marL="0" lvl="1" indent="0" algn="just" eaLnBrk="1" hangingPunct="1">
              <a:lnSpc>
                <a:spcPct val="80000"/>
              </a:lnSpc>
              <a:buFont typeface="Wingdings" pitchFamily="2" charset="2"/>
              <a:buNone/>
              <a:defRPr/>
            </a:pPr>
            <a:r>
              <a:rPr lang="cs-CZ" sz="1200" dirty="0" smtClean="0"/>
              <a:t>Rozhodující je vytvoření žebříčku nesouladu splatnosti aktiv a pasiv. Jde o obdobu gapové analýzy používané při měření úrokového rizika, přiřazení instrumentu se zde provádí z pohledu jeho likvidity.</a:t>
            </a:r>
          </a:p>
          <a:p>
            <a:pPr marL="0" lvl="1" indent="0" algn="just" eaLnBrk="1" hangingPunct="1">
              <a:lnSpc>
                <a:spcPct val="80000"/>
              </a:lnSpc>
              <a:buFont typeface="Wingdings" pitchFamily="2" charset="2"/>
              <a:buNone/>
              <a:defRPr/>
            </a:pPr>
            <a:r>
              <a:rPr lang="cs-CZ" sz="1200" dirty="0" smtClean="0"/>
              <a:t>Základní skupiny časových kódů jsou:</a:t>
            </a:r>
          </a:p>
          <a:p>
            <a:pPr marL="179388" lvl="1" indent="-179388" algn="just" eaLnBrk="1" hangingPunct="1">
              <a:lnSpc>
                <a:spcPct val="80000"/>
              </a:lnSpc>
              <a:buFont typeface="Wingdings" pitchFamily="2" charset="2"/>
              <a:buChar char="Ø"/>
              <a:defRPr/>
            </a:pPr>
            <a:r>
              <a:rPr lang="cs-CZ" sz="1200" dirty="0" smtClean="0"/>
              <a:t>pro krátkodobou likviditu:</a:t>
            </a:r>
          </a:p>
          <a:p>
            <a:pPr marL="182563" lvl="1" indent="174625" algn="just" eaLnBrk="1" hangingPunct="1">
              <a:lnSpc>
                <a:spcPct val="80000"/>
              </a:lnSpc>
              <a:buFont typeface="Wingdings" pitchFamily="2" charset="2"/>
              <a:buChar char="Ø"/>
              <a:defRPr/>
            </a:pPr>
            <a:r>
              <a:rPr lang="cs-CZ" sz="1200" dirty="0" smtClean="0"/>
              <a:t>1 den</a:t>
            </a:r>
          </a:p>
          <a:p>
            <a:pPr marL="182563" lvl="1" indent="174625" algn="just" eaLnBrk="1" hangingPunct="1">
              <a:lnSpc>
                <a:spcPct val="80000"/>
              </a:lnSpc>
              <a:buFont typeface="Wingdings" pitchFamily="2" charset="2"/>
              <a:buChar char="Ø"/>
              <a:defRPr/>
            </a:pPr>
            <a:r>
              <a:rPr lang="cs-CZ" sz="1200" dirty="0" smtClean="0"/>
              <a:t>1 den až 1 týden</a:t>
            </a:r>
          </a:p>
          <a:p>
            <a:pPr marL="182563" lvl="1" indent="174625" algn="just" eaLnBrk="1" hangingPunct="1">
              <a:lnSpc>
                <a:spcPct val="80000"/>
              </a:lnSpc>
              <a:buFont typeface="Wingdings" pitchFamily="2" charset="2"/>
              <a:buChar char="Ø"/>
              <a:defRPr/>
            </a:pPr>
            <a:r>
              <a:rPr lang="cs-CZ" sz="1200" dirty="0" smtClean="0"/>
              <a:t>1 týden až 1 měsíc</a:t>
            </a:r>
          </a:p>
          <a:p>
            <a:pPr marL="182563" lvl="1" indent="174625" algn="just" eaLnBrk="1" hangingPunct="1">
              <a:lnSpc>
                <a:spcPct val="80000"/>
              </a:lnSpc>
              <a:buFont typeface="Wingdings" pitchFamily="2" charset="2"/>
              <a:buChar char="Ø"/>
              <a:defRPr/>
            </a:pPr>
            <a:r>
              <a:rPr lang="cs-CZ" sz="1200" dirty="0" smtClean="0"/>
              <a:t>nad 1 měsíc</a:t>
            </a:r>
          </a:p>
          <a:p>
            <a:pPr marL="179388" lvl="1" indent="-179388" algn="just" eaLnBrk="1" hangingPunct="1">
              <a:lnSpc>
                <a:spcPct val="80000"/>
              </a:lnSpc>
              <a:buFont typeface="Wingdings" pitchFamily="2" charset="2"/>
              <a:buChar char="Ø"/>
              <a:defRPr/>
            </a:pPr>
            <a:r>
              <a:rPr lang="cs-CZ" sz="1200" dirty="0" smtClean="0"/>
              <a:t>pro dlouhodobou likviditu:</a:t>
            </a:r>
          </a:p>
          <a:p>
            <a:pPr marL="357188" lvl="1" indent="-177800" algn="just" eaLnBrk="1" hangingPunct="1">
              <a:lnSpc>
                <a:spcPct val="80000"/>
              </a:lnSpc>
              <a:buFont typeface="Wingdings" pitchFamily="2" charset="2"/>
              <a:buChar char="Ø"/>
              <a:defRPr/>
            </a:pPr>
            <a:r>
              <a:rPr lang="cs-CZ" sz="1200" dirty="0" smtClean="0"/>
              <a:t>do 1 měsíce</a:t>
            </a:r>
          </a:p>
          <a:p>
            <a:pPr marL="357188" lvl="1" indent="-177800" algn="just" eaLnBrk="1" hangingPunct="1">
              <a:lnSpc>
                <a:spcPct val="80000"/>
              </a:lnSpc>
              <a:buFont typeface="Wingdings" pitchFamily="2" charset="2"/>
              <a:buChar char="Ø"/>
              <a:defRPr/>
            </a:pPr>
            <a:r>
              <a:rPr lang="cs-CZ" sz="1200" dirty="0" smtClean="0"/>
              <a:t>1 – 3 měsíce</a:t>
            </a:r>
          </a:p>
          <a:p>
            <a:pPr marL="357188" lvl="1" indent="-177800" algn="just" eaLnBrk="1" hangingPunct="1">
              <a:lnSpc>
                <a:spcPct val="80000"/>
              </a:lnSpc>
              <a:buFont typeface="Wingdings" pitchFamily="2" charset="2"/>
              <a:buChar char="Ø"/>
              <a:defRPr/>
            </a:pPr>
            <a:r>
              <a:rPr lang="cs-CZ" sz="1200" dirty="0" smtClean="0"/>
              <a:t>6 -12 měsíců</a:t>
            </a:r>
          </a:p>
          <a:p>
            <a:pPr marL="357188" lvl="1" indent="-177800" algn="just" eaLnBrk="1" hangingPunct="1">
              <a:lnSpc>
                <a:spcPct val="80000"/>
              </a:lnSpc>
              <a:buFont typeface="Wingdings" pitchFamily="2" charset="2"/>
              <a:buChar char="Ø"/>
              <a:defRPr/>
            </a:pPr>
            <a:r>
              <a:rPr lang="cs-CZ" sz="1200" dirty="0" smtClean="0"/>
              <a:t>1 až 2 roky</a:t>
            </a:r>
          </a:p>
          <a:p>
            <a:pPr marL="357188" lvl="1" indent="-177800" algn="just" eaLnBrk="1" hangingPunct="1">
              <a:lnSpc>
                <a:spcPct val="80000"/>
              </a:lnSpc>
              <a:buFont typeface="Wingdings" pitchFamily="2" charset="2"/>
              <a:buChar char="Ø"/>
              <a:defRPr/>
            </a:pPr>
            <a:r>
              <a:rPr lang="cs-CZ" sz="1200" dirty="0" smtClean="0"/>
              <a:t>2 – 4 roky</a:t>
            </a:r>
          </a:p>
          <a:p>
            <a:pPr marL="357188" lvl="1" indent="-177800" algn="just" eaLnBrk="1" hangingPunct="1">
              <a:lnSpc>
                <a:spcPct val="80000"/>
              </a:lnSpc>
              <a:buFont typeface="Wingdings" pitchFamily="2" charset="2"/>
              <a:buChar char="Ø"/>
              <a:defRPr/>
            </a:pPr>
            <a:r>
              <a:rPr lang="cs-CZ" sz="1200" dirty="0" smtClean="0"/>
              <a:t>více než 4 roky</a:t>
            </a:r>
          </a:p>
          <a:p>
            <a:pPr marL="0" lvl="1" indent="0" algn="just" eaLnBrk="1" hangingPunct="1">
              <a:lnSpc>
                <a:spcPct val="80000"/>
              </a:lnSpc>
              <a:buFont typeface="Wingdings" pitchFamily="2" charset="2"/>
              <a:buNone/>
              <a:defRPr/>
            </a:pPr>
            <a:r>
              <a:rPr lang="cs-CZ" sz="1200" dirty="0" smtClean="0"/>
              <a:t>Nesoulad aktiv a pasiv je možné měřit:</a:t>
            </a:r>
          </a:p>
          <a:p>
            <a:pPr marL="182563" lvl="1" indent="-182563" algn="just" eaLnBrk="1" hangingPunct="1">
              <a:lnSpc>
                <a:spcPct val="80000"/>
              </a:lnSpc>
              <a:buFont typeface="Wingdings" pitchFamily="2" charset="2"/>
              <a:buChar char="Ø"/>
              <a:defRPr/>
            </a:pPr>
            <a:r>
              <a:rPr lang="cs-CZ" sz="1200" dirty="0" smtClean="0"/>
              <a:t>v absolutních částkách - jako skutečný rozdíl očekávaných splatností aktiv a pasiv v daném časovém</a:t>
            </a:r>
          </a:p>
          <a:p>
            <a:pPr marL="182563" lvl="1" indent="-182563" algn="just" eaLnBrk="1" hangingPunct="1">
              <a:lnSpc>
                <a:spcPct val="80000"/>
              </a:lnSpc>
              <a:buFont typeface="Wingdings" pitchFamily="2" charset="2"/>
              <a:buChar char="Ø"/>
              <a:defRPr/>
            </a:pPr>
            <a:r>
              <a:rPr lang="cs-CZ" sz="1200" dirty="0" smtClean="0"/>
              <a:t>období</a:t>
            </a:r>
          </a:p>
          <a:p>
            <a:pPr marL="182563" lvl="1" indent="-182563" algn="just" eaLnBrk="1" hangingPunct="1">
              <a:lnSpc>
                <a:spcPct val="80000"/>
              </a:lnSpc>
              <a:buFont typeface="Wingdings" pitchFamily="2" charset="2"/>
              <a:buChar char="Ø"/>
              <a:defRPr/>
            </a:pPr>
            <a:r>
              <a:rPr lang="cs-CZ" sz="1200" dirty="0" smtClean="0"/>
              <a:t>v rozdílu (gapu) vázaném k nějaké veličině.</a:t>
            </a:r>
          </a:p>
          <a:p>
            <a:pPr marL="0" lvl="1" indent="0" algn="just" eaLnBrk="1" hangingPunct="1">
              <a:lnSpc>
                <a:spcPct val="80000"/>
              </a:lnSpc>
              <a:buFont typeface="Wingdings" pitchFamily="2" charset="2"/>
              <a:buNone/>
              <a:defRPr/>
            </a:pPr>
            <a:r>
              <a:rPr lang="cs-CZ" sz="1200" dirty="0" smtClean="0"/>
              <a:t>Často se používá poměr aktiv splatných v určitém časovém koši k pasivům splatným ve stejném časovém období. Je nezbytné, aby banka brala v úvahu i vztah mezi potřebou likvidity a kurzovým rizikem. Banka má některá aktiva a pasiva v cizích měnách, čímž se vystavuje kurzovému riziku. Nečekané negativní změny kurzu mohou být pro banku z hlediska její likvidity osudné. Proto musí vedení banky udělat odhady likvidity pro jednotlivé měny (na různé časové intervaly)  a dlouhodobou analýzu likvidity odděleně pro úvěry a odděleně pro vklady v cizích měnách.</a:t>
            </a:r>
            <a:endParaRPr lang="de-DE" sz="1200" dirty="0" smtClean="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2E80BB-888F-43D1-8BF3-1E4328F4B783}" type="slidenum">
              <a:rPr lang="cs-CZ"/>
              <a:pPr>
                <a:defRPr/>
              </a:pPr>
              <a:t>188</a:t>
            </a:fld>
            <a:endParaRPr lang="cs-CZ"/>
          </a:p>
        </p:txBody>
      </p:sp>
      <p:sp>
        <p:nvSpPr>
          <p:cNvPr id="38297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297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12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portfolia cenných papírů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mimobilančního položek</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647602-FC60-46B4-88AB-FD8CE15121FC}" type="slidenum">
              <a:rPr lang="cs-CZ"/>
              <a:pPr>
                <a:defRPr/>
              </a:pPr>
              <a:t>189</a:t>
            </a:fld>
            <a:endParaRPr lang="cs-CZ"/>
          </a:p>
        </p:txBody>
      </p:sp>
      <p:sp>
        <p:nvSpPr>
          <p:cNvPr id="587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Portfolio cenných papírů</a:t>
            </a:r>
            <a:r>
              <a:rPr lang="cs-CZ" smtClean="0"/>
              <a:t> </a:t>
            </a:r>
            <a:endParaRPr lang="de-DE" smtClean="0"/>
          </a:p>
        </p:txBody>
      </p:sp>
      <p:sp>
        <p:nvSpPr>
          <p:cNvPr id="1976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800" smtClean="0"/>
              <a:t>Do investičního bankovnictví jsou zahrnuty emisní obchody, vlastní a zprostředkovatelské obchody, depotní obchody, majetková správa, fůze a akvizice a investiční poradenství bank.</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obchody bank jsou obchody bankovních subjektů, které nakupují od veřejnosti, jiných bank a dalších účastníků finančního trhu vklady, emitují cenné papíry a obchody s cennými papíry alokují zdroje do střednědobých a dlouhodobých investic subjektů. Investiční obchody bank se realizují pomocí investičních instrumentů. </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instrumenty představují aktiva držená investory za účelem jejich zhodnocení. Investiční instrumenty mohou být finanční či reálné (hmotné). Finanční instrumenty jsou rozděleny na cenné papíry a finanční deriváty. Cenné papíry jsou dále klasifikovány podle typu a délky pohledávky na produkty peněžního trhu (krátkodobé pohledávky) a kapitálového trhu (dlouhodobé pohledávky nebo podíly).</a:t>
            </a:r>
          </a:p>
          <a:p>
            <a:pPr marL="0" indent="0"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963A28-7F00-41D0-9E3E-B82520019BCE}" type="slidenum">
              <a:rPr lang="cs-CZ"/>
              <a:pPr>
                <a:defRPr/>
              </a:pPr>
              <a:t>19</a:t>
            </a:fld>
            <a:endParaRPr lang="cs-CZ"/>
          </a:p>
        </p:txBody>
      </p:sp>
      <p:sp>
        <p:nvSpPr>
          <p:cNvPr id="4341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Kursové riziko</a:t>
            </a:r>
            <a:endParaRPr lang="de-DE" b="1" dirty="0" smtClean="0">
              <a:effectLst>
                <a:outerShdw blurRad="38100" dist="38100" dir="2700000" algn="tl">
                  <a:srgbClr val="000000"/>
                </a:outerShdw>
              </a:effectLst>
            </a:endParaRPr>
          </a:p>
        </p:txBody>
      </p:sp>
      <p:sp>
        <p:nvSpPr>
          <p:cNvPr id="25605"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Množství aktiv a pasiv v každé jednotlivé cizí měně je různé, vzniká riziko poklesu ziskovosti, případně dosažení ztráty, a to v důsledku pohybu kursů cizích měn.</a:t>
            </a:r>
          </a:p>
          <a:p>
            <a:pPr algn="just" eaLnBrk="1" hangingPunct="1">
              <a:buFont typeface="Wingdings" pitchFamily="2" charset="2"/>
              <a:buChar char="Ø"/>
            </a:pPr>
            <a:r>
              <a:rPr lang="cs-CZ" altLang="cs-CZ" sz="2000" smtClean="0"/>
              <a:t>U úvěrů a dalších aktiv kursové riziko spočívá v znehodnocení dané měny.</a:t>
            </a:r>
          </a:p>
          <a:p>
            <a:pPr algn="just" eaLnBrk="1" hangingPunct="1">
              <a:buFont typeface="Wingdings" pitchFamily="2" charset="2"/>
              <a:buChar char="Ø"/>
            </a:pPr>
            <a:r>
              <a:rPr lang="cs-CZ" altLang="cs-CZ" sz="2000" smtClean="0"/>
              <a:t>U vkladů a dalších pasiv v jejích zhodnocení.</a:t>
            </a:r>
          </a:p>
          <a:p>
            <a:pPr algn="just" eaLnBrk="1" hangingPunct="1">
              <a:buFont typeface="Wingdings" pitchFamily="2" charset="2"/>
              <a:buChar char="Ø"/>
            </a:pPr>
            <a:r>
              <a:rPr lang="cs-CZ" altLang="cs-CZ" sz="2000" smtClean="0"/>
              <a:t>Růst vlastních devizových operací bank a větší volatilita kursů cizích měn způsobují výrazné zvýšení kursového rizika.</a:t>
            </a:r>
            <a:endParaRPr lang="de-DE" altLang="cs-CZ" sz="2000" smtClean="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CB6E4B9-B25D-4701-BAA8-DF53603A5B4D}" type="slidenum">
              <a:rPr lang="cs-CZ"/>
              <a:pPr>
                <a:defRPr/>
              </a:pPr>
              <a:t>190</a:t>
            </a:fld>
            <a:endParaRPr lang="cs-CZ"/>
          </a:p>
        </p:txBody>
      </p:sp>
      <p:sp>
        <p:nvSpPr>
          <p:cNvPr id="5888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cenných papírů</a:t>
            </a:r>
            <a:endParaRPr lang="de-DE" b="1" smtClean="0">
              <a:effectLst>
                <a:outerShdw blurRad="38100" dist="38100" dir="2700000" algn="tl">
                  <a:srgbClr val="000000"/>
                </a:outerShdw>
              </a:effectLst>
            </a:endParaRPr>
          </a:p>
        </p:txBody>
      </p:sp>
      <p:sp>
        <p:nvSpPr>
          <p:cNvPr id="19866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Majetkového práva:</a:t>
            </a:r>
          </a:p>
          <a:p>
            <a:pPr algn="just" eaLnBrk="1" hangingPunct="1">
              <a:lnSpc>
                <a:spcPct val="80000"/>
              </a:lnSpc>
              <a:buFont typeface="Wingdings" pitchFamily="2" charset="2"/>
              <a:buChar char="Ø"/>
            </a:pPr>
            <a:r>
              <a:rPr lang="cs-CZ" altLang="cs-CZ" sz="2000" smtClean="0"/>
              <a:t>cenné papíry věcného obsahu, které zajišťují pohledávky – obvykle zástavní listy</a:t>
            </a:r>
          </a:p>
          <a:p>
            <a:pPr algn="just" eaLnBrk="1" hangingPunct="1">
              <a:lnSpc>
                <a:spcPct val="80000"/>
              </a:lnSpc>
              <a:buFont typeface="Wingdings" pitchFamily="2" charset="2"/>
              <a:buChar char="Ø"/>
            </a:pPr>
            <a:r>
              <a:rPr lang="cs-CZ" altLang="cs-CZ" sz="2000" smtClean="0"/>
              <a:t>cenné papíry, které vyjadřují dlužnické peněžní závazky (obligace, šeky, směnky, depozitní certifikáty, pokladniční poukázky, vkladové a „vkladní knížky) </a:t>
            </a:r>
          </a:p>
          <a:p>
            <a:pPr algn="just" eaLnBrk="1" hangingPunct="1">
              <a:lnSpc>
                <a:spcPct val="80000"/>
              </a:lnSpc>
              <a:buFont typeface="Wingdings" pitchFamily="2" charset="2"/>
              <a:buChar char="Ø"/>
            </a:pPr>
            <a:r>
              <a:rPr lang="cs-CZ" altLang="cs-CZ" sz="2000" smtClean="0"/>
              <a:t>cenné papíry vyjadřující majetková práva (akcie, podílové listy)</a:t>
            </a:r>
          </a:p>
          <a:p>
            <a:pPr algn="just" eaLnBrk="1" hangingPunct="1">
              <a:lnSpc>
                <a:spcPct val="80000"/>
              </a:lnSpc>
              <a:buFont typeface="Wingdings" pitchFamily="2" charset="2"/>
              <a:buChar char="Ø"/>
            </a:pPr>
            <a:r>
              <a:rPr lang="cs-CZ" altLang="cs-CZ" sz="2000" smtClean="0"/>
              <a:t>cenné papíry dispoziční (skladové listy).</a:t>
            </a:r>
          </a:p>
          <a:p>
            <a:pPr algn="just" eaLnBrk="1" hangingPunct="1">
              <a:lnSpc>
                <a:spcPct val="80000"/>
              </a:lnSpc>
              <a:buFont typeface="Wingdings" pitchFamily="2" charset="2"/>
              <a:buNone/>
            </a:pPr>
            <a:r>
              <a:rPr lang="cs-CZ" altLang="cs-CZ" sz="2000" smtClean="0"/>
              <a:t>Převoditelnosti:</a:t>
            </a:r>
          </a:p>
          <a:p>
            <a:pPr algn="just" eaLnBrk="1" hangingPunct="1">
              <a:lnSpc>
                <a:spcPct val="80000"/>
              </a:lnSpc>
              <a:buFont typeface="Wingdings" pitchFamily="2" charset="2"/>
              <a:buChar char="Ø"/>
            </a:pPr>
            <a:r>
              <a:rPr lang="cs-CZ" altLang="cs-CZ" sz="2000" smtClean="0"/>
              <a:t>cenné papíry na doručitele – vlastníkem je ten kdo je předloží</a:t>
            </a:r>
          </a:p>
          <a:p>
            <a:pPr algn="just" eaLnBrk="1" hangingPunct="1">
              <a:lnSpc>
                <a:spcPct val="80000"/>
              </a:lnSpc>
              <a:buFont typeface="Wingdings" pitchFamily="2" charset="2"/>
              <a:buChar char="Ø"/>
            </a:pPr>
            <a:r>
              <a:rPr lang="cs-CZ" altLang="cs-CZ" sz="2000" smtClean="0"/>
              <a:t>cenné paípry na řad (order) u nichž je oprávněna osoba vyznačena jménem (názvem společnosti) a doložkou „na řad“</a:t>
            </a:r>
          </a:p>
          <a:p>
            <a:pPr algn="just" eaLnBrk="1" hangingPunct="1">
              <a:lnSpc>
                <a:spcPct val="80000"/>
              </a:lnSpc>
              <a:buFont typeface="Wingdings" pitchFamily="2" charset="2"/>
              <a:buChar char="Ø"/>
            </a:pPr>
            <a:r>
              <a:rPr lang="cs-CZ" altLang="cs-CZ" sz="2000" smtClean="0"/>
              <a:t>cenné papíry na jméno (rektopapír) s uvedením jména oprávněného a převod je možný cesií se současnou informovanosti dlužníka.</a:t>
            </a:r>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D6FCA8B-D781-430E-9AD4-EF40793CA8F1}" type="slidenum">
              <a:rPr lang="cs-CZ"/>
              <a:pPr>
                <a:defRPr/>
              </a:pPr>
              <a:t>191</a:t>
            </a:fld>
            <a:endParaRPr lang="cs-CZ"/>
          </a:p>
        </p:txBody>
      </p:sp>
      <p:sp>
        <p:nvSpPr>
          <p:cNvPr id="5898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Rozdělení cenných papírů dle</a:t>
            </a:r>
            <a:endParaRPr lang="de-DE" b="1" dirty="0" smtClean="0">
              <a:effectLst>
                <a:outerShdw blurRad="38100" dist="38100" dir="2700000" algn="tl">
                  <a:srgbClr val="000000"/>
                </a:outerShdw>
              </a:effectLst>
            </a:endParaRPr>
          </a:p>
        </p:txBody>
      </p:sp>
      <p:sp>
        <p:nvSpPr>
          <p:cNvPr id="1996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Důchodů z nich plynoucích:</a:t>
            </a:r>
          </a:p>
          <a:p>
            <a:pPr algn="just" eaLnBrk="1" hangingPunct="1">
              <a:lnSpc>
                <a:spcPct val="80000"/>
              </a:lnSpc>
              <a:buFont typeface="Wingdings" pitchFamily="2" charset="2"/>
              <a:buChar char="Ø"/>
            </a:pPr>
            <a:r>
              <a:rPr lang="cs-CZ" altLang="cs-CZ" sz="2000" smtClean="0"/>
              <a:t>přinášející stálý důchod (obligace, vkladní knížky, depozitní certifikáty, vkladové listy)</a:t>
            </a:r>
          </a:p>
          <a:p>
            <a:pPr algn="just" eaLnBrk="1" hangingPunct="1">
              <a:lnSpc>
                <a:spcPct val="80000"/>
              </a:lnSpc>
              <a:buFont typeface="Wingdings" pitchFamily="2" charset="2"/>
              <a:buChar char="Ø"/>
            </a:pPr>
            <a:r>
              <a:rPr lang="cs-CZ" altLang="cs-CZ" sz="2000" smtClean="0"/>
              <a:t>s proměnlivým výnosem (akcie, podílové listy)</a:t>
            </a:r>
          </a:p>
          <a:p>
            <a:pPr algn="just" eaLnBrk="1" hangingPunct="1">
              <a:lnSpc>
                <a:spcPct val="80000"/>
              </a:lnSpc>
              <a:buFont typeface="Wingdings" pitchFamily="2" charset="2"/>
              <a:buChar char="Ø"/>
            </a:pPr>
            <a:r>
              <a:rPr lang="cs-CZ" altLang="cs-CZ" sz="2000" smtClean="0"/>
              <a:t>neúročené (losy, šeky, dispoziční cenné papíry).</a:t>
            </a:r>
          </a:p>
          <a:p>
            <a:pPr algn="just" eaLnBrk="1" hangingPunct="1">
              <a:lnSpc>
                <a:spcPct val="80000"/>
              </a:lnSpc>
              <a:buFont typeface="Wingdings" pitchFamily="2" charset="2"/>
              <a:buNone/>
            </a:pPr>
            <a:r>
              <a:rPr lang="cs-CZ" altLang="cs-CZ" sz="2000" smtClean="0"/>
              <a:t>Dlužníka:</a:t>
            </a:r>
          </a:p>
          <a:p>
            <a:pPr algn="just" eaLnBrk="1" hangingPunct="1">
              <a:lnSpc>
                <a:spcPct val="80000"/>
              </a:lnSpc>
              <a:buFont typeface="Wingdings" pitchFamily="2" charset="2"/>
              <a:buChar char="Ø"/>
            </a:pPr>
            <a:r>
              <a:rPr lang="cs-CZ" altLang="cs-CZ" sz="2000" smtClean="0"/>
              <a:t>státní</a:t>
            </a:r>
          </a:p>
          <a:p>
            <a:pPr algn="just" eaLnBrk="1" hangingPunct="1">
              <a:lnSpc>
                <a:spcPct val="80000"/>
              </a:lnSpc>
              <a:buFont typeface="Wingdings" pitchFamily="2" charset="2"/>
              <a:buChar char="Ø"/>
            </a:pPr>
            <a:r>
              <a:rPr lang="cs-CZ" altLang="cs-CZ" sz="2000" smtClean="0"/>
              <a:t>veřejnoprávních institucí</a:t>
            </a:r>
          </a:p>
          <a:p>
            <a:pPr algn="just" eaLnBrk="1" hangingPunct="1">
              <a:lnSpc>
                <a:spcPct val="80000"/>
              </a:lnSpc>
              <a:buFont typeface="Wingdings" pitchFamily="2" charset="2"/>
              <a:buChar char="Ø"/>
            </a:pPr>
            <a:r>
              <a:rPr lang="cs-CZ" altLang="cs-CZ" sz="2000" smtClean="0"/>
              <a:t>Soukromé.</a:t>
            </a:r>
          </a:p>
          <a:p>
            <a:pPr algn="just" eaLnBrk="1" hangingPunct="1">
              <a:lnSpc>
                <a:spcPct val="80000"/>
              </a:lnSpc>
              <a:buFont typeface="Wingdings" pitchFamily="2" charset="2"/>
              <a:buNone/>
            </a:pPr>
            <a:r>
              <a:rPr lang="cs-CZ" altLang="cs-CZ" sz="2000" smtClean="0"/>
              <a:t>Emise:</a:t>
            </a:r>
          </a:p>
          <a:p>
            <a:pPr algn="just" eaLnBrk="1" hangingPunct="1">
              <a:lnSpc>
                <a:spcPct val="80000"/>
              </a:lnSpc>
              <a:buFont typeface="Wingdings" pitchFamily="2" charset="2"/>
              <a:buChar char="Ø"/>
            </a:pPr>
            <a:r>
              <a:rPr lang="cs-CZ" altLang="cs-CZ" sz="2000" smtClean="0"/>
              <a:t>hromadně vydávané</a:t>
            </a:r>
          </a:p>
          <a:p>
            <a:pPr algn="just" eaLnBrk="1" hangingPunct="1">
              <a:lnSpc>
                <a:spcPct val="80000"/>
              </a:lnSpc>
              <a:buFont typeface="Wingdings" pitchFamily="2" charset="2"/>
              <a:buChar char="Ø"/>
            </a:pPr>
            <a:r>
              <a:rPr lang="cs-CZ" altLang="cs-CZ" sz="2000" smtClean="0"/>
              <a:t>individuelně vydávané.</a:t>
            </a:r>
            <a:endParaRPr lang="de-DE" altLang="cs-CZ" sz="2000" smtClean="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A157C6-D45C-4AF4-9775-123C7E633D6C}" type="slidenum">
              <a:rPr lang="cs-CZ"/>
              <a:pPr>
                <a:defRPr/>
              </a:pPr>
              <a:t>192</a:t>
            </a:fld>
            <a:endParaRPr lang="cs-CZ"/>
          </a:p>
        </p:txBody>
      </p:sp>
      <p:sp>
        <p:nvSpPr>
          <p:cNvPr id="5908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Trh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Na trh cenných papírů vstupují:</a:t>
            </a:r>
          </a:p>
          <a:p>
            <a:pPr eaLnBrk="1" hangingPunct="1">
              <a:buFont typeface="Wingdings" pitchFamily="2" charset="2"/>
              <a:buChar char="Ø"/>
            </a:pPr>
            <a:r>
              <a:rPr lang="cs-CZ" altLang="cs-CZ" sz="2000" smtClean="0"/>
              <a:t>domácnosti</a:t>
            </a:r>
          </a:p>
          <a:p>
            <a:pPr eaLnBrk="1" hangingPunct="1">
              <a:buFont typeface="Wingdings" pitchFamily="2" charset="2"/>
              <a:buChar char="Ø"/>
            </a:pPr>
            <a:r>
              <a:rPr lang="cs-CZ" altLang="cs-CZ" sz="2000" smtClean="0"/>
              <a:t>veřejný sektor</a:t>
            </a:r>
          </a:p>
          <a:p>
            <a:pPr eaLnBrk="1" hangingPunct="1">
              <a:buFont typeface="Wingdings" pitchFamily="2" charset="2"/>
              <a:buChar char="Ø"/>
            </a:pPr>
            <a:r>
              <a:rPr lang="cs-CZ" altLang="cs-CZ" sz="2000" smtClean="0"/>
              <a:t>podnikatelský sektor</a:t>
            </a:r>
          </a:p>
          <a:p>
            <a:pPr eaLnBrk="1" hangingPunct="1">
              <a:buFont typeface="Wingdings" pitchFamily="2" charset="2"/>
              <a:buChar char="Ø"/>
            </a:pPr>
            <a:r>
              <a:rPr lang="cs-CZ" altLang="cs-CZ" sz="2000" smtClean="0"/>
              <a:t>bankovní sektor</a:t>
            </a:r>
          </a:p>
          <a:p>
            <a:pPr eaLnBrk="1" hangingPunct="1">
              <a:buFont typeface="Wingdings" pitchFamily="2" charset="2"/>
              <a:buChar char="Ø"/>
            </a:pPr>
            <a:r>
              <a:rPr lang="cs-CZ" altLang="cs-CZ" sz="2000" smtClean="0"/>
              <a:t>specializované instituce (penzijní fondy, investiční společnosti a fondy).</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37A67F5-6CE6-4536-945C-DF0397A8E621}" type="slidenum">
              <a:rPr lang="cs-CZ"/>
              <a:pPr>
                <a:defRPr/>
              </a:pPr>
              <a:t>193</a:t>
            </a:fld>
            <a:endParaRPr lang="cs-CZ"/>
          </a:p>
        </p:txBody>
      </p:sp>
      <p:sp>
        <p:nvSpPr>
          <p:cNvPr id="5918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trhů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algn="just" eaLnBrk="1" hangingPunct="1">
              <a:lnSpc>
                <a:spcPct val="80000"/>
              </a:lnSpc>
              <a:buFont typeface="Wingdings" pitchFamily="2" charset="2"/>
              <a:buChar char="Ø"/>
              <a:defRPr/>
            </a:pPr>
            <a:r>
              <a:rPr lang="cs-CZ" sz="1800" b="1" dirty="0" smtClean="0"/>
              <a:t>Primární trh</a:t>
            </a:r>
            <a:r>
              <a:rPr lang="cs-CZ" sz="1800" dirty="0" smtClean="0"/>
              <a:t> cenných papírů slouží k emisi cenných papírů. Emitenti na něm umísťují právo s cenným papírem spojené. Kupujícím je osoba, která má zájem do nich uložit svoje peněžní prostředky. Je pro něj používáno označení trh nových cenných papírů. Investor, který takto získá cenné papíry má možnost je prodat na sekundárním trhu cenných papírů.</a:t>
            </a:r>
            <a:endParaRPr lang="cs-CZ" sz="1800" b="1" dirty="0" smtClean="0"/>
          </a:p>
          <a:p>
            <a:pPr algn="just" eaLnBrk="1" hangingPunct="1">
              <a:lnSpc>
                <a:spcPct val="80000"/>
              </a:lnSpc>
              <a:buFont typeface="Wingdings" pitchFamily="2" charset="2"/>
              <a:buChar char="Ø"/>
              <a:defRPr/>
            </a:pPr>
            <a:r>
              <a:rPr lang="cs-CZ" sz="1800" b="1" dirty="0" smtClean="0"/>
              <a:t>Sekundární trh</a:t>
            </a:r>
            <a:r>
              <a:rPr lang="cs-CZ" sz="1800" dirty="0" smtClean="0"/>
              <a:t> cenných papírů na které primárním investoři obchodují s primárně získanými cennými papíry je možno si rozdělit:</a:t>
            </a:r>
          </a:p>
          <a:p>
            <a:pPr marL="715963" lvl="1" indent="-358775" algn="just" eaLnBrk="1" hangingPunct="1">
              <a:lnSpc>
                <a:spcPct val="80000"/>
              </a:lnSpc>
              <a:buFont typeface="Wingdings" pitchFamily="2" charset="2"/>
              <a:buChar char="Ø"/>
              <a:defRPr/>
            </a:pPr>
            <a:r>
              <a:rPr lang="cs-CZ" sz="1700" dirty="0" smtClean="0"/>
              <a:t>národní trh, kde jsou realizovány obchody pouze s tuzemskými cennými papíry organizovaný jako</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p>
          <a:p>
            <a:pPr lvl="1" indent="-385763" algn="just" eaLnBrk="1" hangingPunct="1">
              <a:lnSpc>
                <a:spcPct val="80000"/>
              </a:lnSpc>
              <a:buFont typeface="Wingdings" pitchFamily="2" charset="2"/>
              <a:buChar char="Ø"/>
              <a:tabLst>
                <a:tab pos="715963" algn="l"/>
              </a:tabLst>
              <a:defRPr/>
            </a:pPr>
            <a:r>
              <a:rPr lang="cs-CZ" sz="1700" dirty="0" smtClean="0"/>
              <a:t>mezinárodní trh s cennými papíry, kde jsou obchodovány cenné papíry emitované ve více zemích  a opět je bud</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endParaRPr lang="de-DE" sz="1700"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511734C-A06B-4F19-AE87-5D880635EBD8}" type="slidenum">
              <a:rPr lang="cs-CZ"/>
              <a:pPr>
                <a:defRPr/>
              </a:pPr>
              <a:t>194</a:t>
            </a:fld>
            <a:endParaRPr lang="cs-CZ"/>
          </a:p>
        </p:txBody>
      </p:sp>
      <p:sp>
        <p:nvSpPr>
          <p:cNvPr id="5928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Mimobilanční položky</a:t>
            </a:r>
            <a:r>
              <a:rPr lang="cs-CZ" smtClean="0"/>
              <a:t> </a:t>
            </a:r>
            <a:endParaRPr lang="de-DE" smtClean="0"/>
          </a:p>
        </p:txBody>
      </p:sp>
      <p:sp>
        <p:nvSpPr>
          <p:cNvPr id="202757"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b="1" smtClean="0"/>
              <a:t>Banka se v rámci bankovního obchodu zavazuje k určitému vztahu vůči subjektům obchodů</a:t>
            </a:r>
            <a:r>
              <a:rPr lang="cs-CZ" altLang="cs-CZ" sz="2000" smtClean="0"/>
              <a:t>.</a:t>
            </a:r>
          </a:p>
          <a:p>
            <a:pPr marL="0" indent="0" algn="just" eaLnBrk="1" hangingPunct="1">
              <a:buFont typeface="Wingdings" pitchFamily="2" charset="2"/>
              <a:buNone/>
            </a:pPr>
            <a:r>
              <a:rPr lang="cs-CZ" altLang="cs-CZ" sz="2000" smtClean="0"/>
              <a:t>Banka provede sjednané plnění, pokud je neprovede klient a budou splněné dohodnuté podmínky bankovního obchodu.</a:t>
            </a:r>
            <a:endParaRPr lang="cs-CZ" altLang="cs-CZ" sz="2000" b="1" smtClean="0"/>
          </a:p>
          <a:p>
            <a:pPr marL="0" indent="0" algn="just" eaLnBrk="1" hangingPunct="1">
              <a:buFont typeface="Wingdings" pitchFamily="2" charset="2"/>
              <a:buNone/>
            </a:pPr>
            <a:r>
              <a:rPr lang="cs-CZ" altLang="cs-CZ" sz="2000" b="1" smtClean="0"/>
              <a:t>Závazky banky plynou z určitých druhů úvěrů a bankovních záruk</a:t>
            </a:r>
            <a:r>
              <a:rPr lang="cs-CZ" altLang="cs-CZ" sz="2000" smtClean="0"/>
              <a:t>. Závazky banky vyplývají z úvěrů akceptačních, kdy úvěr je druhem závazkového úvěru a banka na základě směnky garantuje úhradu určitého závazku klienta. Také v případě ručitelských (avalový) úvěrů vystupuje banka ve formě ručení k úhradě závazku klienta.</a:t>
            </a:r>
          </a:p>
          <a:p>
            <a:pPr marL="0" indent="0" algn="just" eaLnBrk="1" hangingPunct="1">
              <a:buFont typeface="Wingdings" pitchFamily="2" charset="2"/>
              <a:buNone/>
            </a:pPr>
            <a:r>
              <a:rPr lang="cs-CZ" altLang="cs-CZ" sz="2000" smtClean="0"/>
              <a:t>Záruky banky jsou likvidní produkty bankovních obchodů spojené s různou formou zajištění. </a:t>
            </a:r>
            <a:endParaRPr lang="de-DE" altLang="cs-CZ" sz="2000" smtClean="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DB3BC5C-AA74-43DD-AB28-78D863ED416C}" type="slidenum">
              <a:rPr lang="cs-CZ"/>
              <a:pPr>
                <a:defRPr/>
              </a:pPr>
              <a:t>195</a:t>
            </a:fld>
            <a:endParaRPr lang="cs-CZ"/>
          </a:p>
        </p:txBody>
      </p:sp>
      <p:sp>
        <p:nvSpPr>
          <p:cNvPr id="418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záruky</a:t>
            </a:r>
            <a:endParaRPr lang="de-DE" b="1" dirty="0" smtClean="0">
              <a:effectLst>
                <a:outerShdw blurRad="38100" dist="38100" dir="2700000" algn="tl">
                  <a:srgbClr val="000000"/>
                </a:outerShdw>
              </a:effectLst>
            </a:endParaRPr>
          </a:p>
        </p:txBody>
      </p:sp>
      <p:sp>
        <p:nvSpPr>
          <p:cNvPr id="203781" name="Rectangle 3"/>
          <p:cNvSpPr>
            <a:spLocks noGrp="1" noChangeArrowheads="1"/>
          </p:cNvSpPr>
          <p:nvPr>
            <p:ph type="body" idx="1"/>
          </p:nvPr>
        </p:nvSpPr>
        <p:spPr/>
        <p:txBody>
          <a:bodyPr/>
          <a:lstStyle/>
          <a:p>
            <a:pPr marL="0" indent="0" algn="just" eaLnBrk="1" hangingPunct="1">
              <a:buFont typeface="Wingdings" pitchFamily="2" charset="2"/>
              <a:buNone/>
              <a:tabLst>
                <a:tab pos="447675" algn="l"/>
              </a:tabLst>
            </a:pPr>
            <a:r>
              <a:rPr lang="cs-CZ" altLang="cs-CZ" sz="2000" b="1" smtClean="0"/>
              <a:t>V mezinárodním bankovním styku se vychází z pravidel Mezinárodní obchodní komory v Paříži, které vymezují záruky do dvou skupin</a:t>
            </a:r>
            <a:r>
              <a:rPr lang="cs-CZ" altLang="cs-CZ" sz="2000" smtClean="0"/>
              <a:t>. </a:t>
            </a:r>
          </a:p>
          <a:p>
            <a:pPr marL="357188" lvl="1" indent="-357188" algn="just" eaLnBrk="1" hangingPunct="1">
              <a:buFont typeface="Wingdings" pitchFamily="2" charset="2"/>
              <a:buChar char="Ø"/>
              <a:tabLst>
                <a:tab pos="447675" algn="l"/>
              </a:tabLst>
            </a:pPr>
            <a:r>
              <a:rPr lang="cs-CZ" altLang="cs-CZ" sz="2000" smtClean="0"/>
              <a:t>platební záruky (payment guarantee) je záruka banky za splnění platebního závazku klienta</a:t>
            </a:r>
          </a:p>
          <a:p>
            <a:pPr marL="357188" lvl="1" indent="-357188" algn="just" eaLnBrk="1" hangingPunct="1">
              <a:buFont typeface="Wingdings" pitchFamily="2" charset="2"/>
              <a:buChar char="Ø"/>
              <a:tabLst>
                <a:tab pos="447675" algn="l"/>
              </a:tabLst>
            </a:pPr>
            <a:r>
              <a:rPr lang="cs-CZ" altLang="cs-CZ" sz="2000" smtClean="0"/>
              <a:t>neplatební záruky jsou záruky bank za jiný než platební závazek.</a:t>
            </a:r>
            <a:endParaRPr lang="de-DE" altLang="cs-CZ" sz="2000" smtClean="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5C237BA-3BDD-4F72-AAA5-0F6E621E6813}" type="slidenum">
              <a:rPr lang="cs-CZ"/>
              <a:pPr>
                <a:defRPr/>
              </a:pPr>
              <a:t>196</a:t>
            </a:fld>
            <a:endParaRPr lang="cs-CZ"/>
          </a:p>
        </p:txBody>
      </p:sp>
      <p:sp>
        <p:nvSpPr>
          <p:cNvPr id="419842" name="Rectangle 2"/>
          <p:cNvSpPr>
            <a:spLocks noGrp="1" noChangeArrowheads="1"/>
          </p:cNvSpPr>
          <p:nvPr>
            <p:ph type="title"/>
          </p:nvPr>
        </p:nvSpPr>
        <p:spPr>
          <a:xfrm>
            <a:off x="900113" y="1196975"/>
            <a:ext cx="7772400" cy="503238"/>
          </a:xfrm>
        </p:spPr>
        <p:txBody>
          <a:bodyPr/>
          <a:lstStyle/>
          <a:p>
            <a:pPr eaLnBrk="1" hangingPunct="1">
              <a:defRPr/>
            </a:pPr>
            <a:r>
              <a:rPr lang="cs-CZ" b="1" dirty="0" smtClean="0">
                <a:effectLst>
                  <a:outerShdw blurRad="38100" dist="38100" dir="2700000" algn="tl">
                    <a:srgbClr val="000000"/>
                  </a:outerShdw>
                </a:effectLst>
              </a:rPr>
              <a:t>Formy bankovních záruk</a:t>
            </a:r>
            <a:endParaRPr lang="de-DE" b="1" dirty="0" smtClean="0">
              <a:effectLst>
                <a:outerShdw blurRad="38100" dist="38100" dir="2700000" algn="tl">
                  <a:srgbClr val="000000"/>
                </a:outerShdw>
              </a:effectLst>
            </a:endParaRPr>
          </a:p>
        </p:txBody>
      </p:sp>
      <p:sp>
        <p:nvSpPr>
          <p:cNvPr id="204805"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Záruka za nabídku (vádium, bid bond), je záruka banky vůči veřejně právní instituci, že podmínky veřejné soutěže v rámci realizace určitého státního programu budou splněny. </a:t>
            </a:r>
          </a:p>
          <a:p>
            <a:pPr algn="just" eaLnBrk="1" hangingPunct="1">
              <a:lnSpc>
                <a:spcPct val="80000"/>
              </a:lnSpc>
              <a:buFont typeface="Wingdings" pitchFamily="2" charset="2"/>
              <a:buChar char="Ø"/>
            </a:pPr>
            <a:r>
              <a:rPr lang="cs-CZ" altLang="cs-CZ" sz="2000" smtClean="0"/>
              <a:t>Kauční záruka (performance bond) je záruka banky k zajištění kvality dodávky dodavatele. akontační záruka (advance payment guarantee) je zajištění vyplacených záloh, nákladů u kupujícího při nedodání nebo nedodržení podmínek dodávek produkce. </a:t>
            </a:r>
          </a:p>
          <a:p>
            <a:pPr algn="just" eaLnBrk="1" hangingPunct="1">
              <a:lnSpc>
                <a:spcPct val="80000"/>
              </a:lnSpc>
              <a:buFont typeface="Wingdings" pitchFamily="2" charset="2"/>
              <a:buChar char="Ø"/>
            </a:pPr>
            <a:r>
              <a:rPr lang="cs-CZ" altLang="cs-CZ" sz="2000" smtClean="0"/>
              <a:t>Záruka banky ve formě dokumentárního akreditivu (stand by letter of credit - L/C), banka se zavazuje zaplatit za klienta proti předložení stanovených dokumentů, pokud tak neučiní dlužník.</a:t>
            </a:r>
            <a:endParaRPr lang="de-DE" altLang="cs-CZ" sz="2000" smtClean="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620222-ED19-4100-A1FB-FB497AC1FFA5}" type="slidenum">
              <a:rPr lang="cs-CZ"/>
              <a:pPr>
                <a:defRPr/>
              </a:pPr>
              <a:t>197</a:t>
            </a:fld>
            <a:endParaRPr lang="cs-CZ"/>
          </a:p>
        </p:txBody>
      </p:sp>
      <p:sp>
        <p:nvSpPr>
          <p:cNvPr id="420866" name="Rectangle 2"/>
          <p:cNvSpPr>
            <a:spLocks noGrp="1" noChangeArrowheads="1"/>
          </p:cNvSpPr>
          <p:nvPr>
            <p:ph type="title"/>
          </p:nvPr>
        </p:nvSpPr>
        <p:spPr>
          <a:xfrm>
            <a:off x="900113" y="1125538"/>
            <a:ext cx="7772400" cy="503237"/>
          </a:xfrm>
        </p:spPr>
        <p:txBody>
          <a:bodyPr/>
          <a:lstStyle/>
          <a:p>
            <a:pPr eaLnBrk="1" hangingPunct="1">
              <a:defRPr/>
            </a:pPr>
            <a:r>
              <a:rPr lang="cs-CZ" sz="2400" b="1" dirty="0" smtClean="0">
                <a:effectLst>
                  <a:outerShdw blurRad="38100" dist="38100" dir="2700000" algn="tl">
                    <a:srgbClr val="000000"/>
                  </a:outerShdw>
                </a:effectLst>
              </a:rPr>
              <a:t>Řízení portfolia cenných papíru a mimobilančních položek</a:t>
            </a:r>
            <a:r>
              <a:rPr lang="cs-CZ" sz="2400" dirty="0" smtClean="0"/>
              <a:t> </a:t>
            </a:r>
            <a:endParaRPr lang="de-DE" sz="2400" dirty="0" smtClean="0"/>
          </a:p>
        </p:txBody>
      </p:sp>
      <p:sp>
        <p:nvSpPr>
          <p:cNvPr id="205829" name="Rectangle 3"/>
          <p:cNvSpPr>
            <a:spLocks noGrp="1" noChangeArrowheads="1"/>
          </p:cNvSpPr>
          <p:nvPr>
            <p:ph type="body" idx="1"/>
          </p:nvPr>
        </p:nvSpPr>
        <p:spPr>
          <a:xfrm>
            <a:off x="898525" y="1916113"/>
            <a:ext cx="7773988" cy="4214812"/>
          </a:xfrm>
        </p:spPr>
        <p:txBody>
          <a:bodyPr/>
          <a:lstStyle/>
          <a:p>
            <a:pPr marL="0" indent="0" algn="just" eaLnBrk="1" hangingPunct="1">
              <a:lnSpc>
                <a:spcPct val="90000"/>
              </a:lnSpc>
              <a:buFont typeface="Wingdings" pitchFamily="2" charset="2"/>
              <a:buNone/>
            </a:pPr>
            <a:r>
              <a:rPr lang="cs-CZ" altLang="cs-CZ" sz="1800" smtClean="0"/>
              <a:t>Řízení portfolia cenným papírů a mimobilančních položek podléhá v zásadě stejným pravidlům jaké jsou pro řízení aktivních a pasivních položek a používáme </a:t>
            </a:r>
          </a:p>
          <a:p>
            <a:pPr marL="0" indent="0" algn="just" eaLnBrk="1" hangingPunct="1">
              <a:lnSpc>
                <a:spcPct val="90000"/>
              </a:lnSpc>
              <a:buFont typeface="Wingdings" pitchFamily="2" charset="2"/>
              <a:buNone/>
            </a:pPr>
            <a:r>
              <a:rPr lang="cs-CZ" altLang="cs-CZ" sz="1800" b="1" smtClean="0"/>
              <a:t>Řízení změn úročení v portfoliu cenných papírů a mimobilančních položek:</a:t>
            </a:r>
          </a:p>
          <a:p>
            <a:pPr marL="265113" lvl="1" indent="-265113" algn="just" eaLnBrk="1" hangingPunct="1">
              <a:lnSpc>
                <a:spcPct val="90000"/>
              </a:lnSpc>
              <a:buFont typeface="Wingdings" pitchFamily="2" charset="2"/>
              <a:buChar char="Ø"/>
            </a:pPr>
            <a:r>
              <a:rPr lang="cs-CZ" altLang="cs-CZ" sz="1800" smtClean="0"/>
              <a:t>Gapová analýza</a:t>
            </a:r>
          </a:p>
          <a:p>
            <a:pPr marL="265113" lvl="1" indent="-265113" algn="just" eaLnBrk="1" hangingPunct="1">
              <a:lnSpc>
                <a:spcPct val="90000"/>
              </a:lnSpc>
              <a:buFont typeface="Wingdings" pitchFamily="2" charset="2"/>
              <a:buChar char="Ø"/>
            </a:pPr>
            <a:r>
              <a:rPr lang="cs-CZ" altLang="cs-CZ" sz="1800" smtClean="0"/>
              <a:t>Durace</a:t>
            </a:r>
          </a:p>
          <a:p>
            <a:pPr marL="265113" lvl="1" indent="-265113" algn="just" eaLnBrk="1" hangingPunct="1">
              <a:lnSpc>
                <a:spcPct val="90000"/>
              </a:lnSpc>
              <a:buFont typeface="Wingdings" pitchFamily="2" charset="2"/>
              <a:buChar char="Ø"/>
            </a:pPr>
            <a:r>
              <a:rPr lang="cs-CZ" altLang="cs-CZ" sz="1800" smtClean="0"/>
              <a:t>Simulace.</a:t>
            </a:r>
          </a:p>
          <a:p>
            <a:pPr marL="0" indent="0" algn="just" eaLnBrk="1" hangingPunct="1">
              <a:lnSpc>
                <a:spcPct val="90000"/>
              </a:lnSpc>
              <a:buFont typeface="Wingdings" pitchFamily="2" charset="2"/>
              <a:buNone/>
            </a:pPr>
            <a:r>
              <a:rPr lang="cs-CZ" altLang="cs-CZ" sz="1800" b="1" smtClean="0"/>
              <a:t>Řízení kreditního rizika portfolia cenných papírů a mimobilančních položek:</a:t>
            </a:r>
          </a:p>
          <a:p>
            <a:pPr marL="0" indent="0" algn="just" eaLnBrk="1" hangingPunct="1">
              <a:lnSpc>
                <a:spcPct val="90000"/>
              </a:lnSpc>
              <a:buFont typeface="Wingdings" pitchFamily="2" charset="2"/>
              <a:buChar char="Ø"/>
            </a:pPr>
            <a:r>
              <a:rPr lang="cs-CZ" altLang="cs-CZ" sz="1800" smtClean="0"/>
              <a:t> Smyslem měření úvěrového rizika portfolia cenných papírů a mimobilančních položek je vyčíslení možné ztráty z jejich začlení v majetku banky. </a:t>
            </a:r>
          </a:p>
          <a:p>
            <a:pPr marL="0" indent="0" algn="just" eaLnBrk="1" hangingPunct="1">
              <a:lnSpc>
                <a:spcPct val="90000"/>
              </a:lnSpc>
              <a:buFont typeface="Wingdings" pitchFamily="2" charset="2"/>
              <a:buChar char="Ø"/>
            </a:pPr>
            <a:r>
              <a:rPr lang="cs-CZ" altLang="cs-CZ" sz="1800" smtClean="0"/>
              <a:t>Na základě jejích kvantifikace pak banka provádí rozhodnutí o realizaci obchodu.</a:t>
            </a:r>
            <a:endParaRPr lang="de-DE" altLang="cs-CZ" sz="1800" smtClean="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620222-ED19-4100-A1FB-FB497AC1FFA5}" type="slidenum">
              <a:rPr lang="cs-CZ"/>
              <a:pPr>
                <a:defRPr/>
              </a:pPr>
              <a:t>198</a:t>
            </a:fld>
            <a:endParaRPr lang="cs-CZ"/>
          </a:p>
        </p:txBody>
      </p:sp>
      <p:sp>
        <p:nvSpPr>
          <p:cNvPr id="420866" name="Rectangle 2"/>
          <p:cNvSpPr>
            <a:spLocks noGrp="1" noChangeArrowheads="1"/>
          </p:cNvSpPr>
          <p:nvPr>
            <p:ph type="title"/>
          </p:nvPr>
        </p:nvSpPr>
        <p:spPr>
          <a:xfrm>
            <a:off x="900113" y="1125538"/>
            <a:ext cx="7772400" cy="719286"/>
          </a:xfrm>
        </p:spPr>
        <p:txBody>
          <a:bodyPr/>
          <a:lstStyle/>
          <a:p>
            <a:pPr eaLnBrk="1" hangingPunct="1">
              <a:defRPr/>
            </a:pPr>
            <a:r>
              <a:rPr lang="cs-CZ" sz="2400" b="1" dirty="0" smtClean="0">
                <a:effectLst>
                  <a:outerShdw blurRad="38100" dist="38100" dir="2700000" algn="tl">
                    <a:srgbClr val="000000"/>
                  </a:outerShdw>
                </a:effectLst>
              </a:rPr>
              <a:t>Ratingové agentury u soudu v USA – nejsou odpovědné za ztráty investorů</a:t>
            </a:r>
            <a:endParaRPr lang="de-DE" sz="2400" dirty="0" smtClean="0"/>
          </a:p>
        </p:txBody>
      </p:sp>
      <p:sp>
        <p:nvSpPr>
          <p:cNvPr id="205829" name="Rectangle 3"/>
          <p:cNvSpPr>
            <a:spLocks noGrp="1" noChangeArrowheads="1"/>
          </p:cNvSpPr>
          <p:nvPr>
            <p:ph type="body" idx="1"/>
          </p:nvPr>
        </p:nvSpPr>
        <p:spPr>
          <a:xfrm>
            <a:off x="898525" y="1916113"/>
            <a:ext cx="7773988" cy="4214812"/>
          </a:xfrm>
        </p:spPr>
        <p:txBody>
          <a:bodyPr/>
          <a:lstStyle/>
          <a:p>
            <a:pPr marL="0" indent="0">
              <a:buNone/>
            </a:pPr>
            <a:r>
              <a:rPr lang="cs-CZ" sz="1400" dirty="0" smtClean="0"/>
              <a:t>Pětice </a:t>
            </a:r>
            <a:r>
              <a:rPr lang="cs-CZ" sz="1400" dirty="0"/>
              <a:t>penzijních fondů v žalobě tvrdila, že přišla o 457 milionů dolarů (téměř devět miliard Kč), protože se spoléhala na ratingy, které se později ukázaly jako nadhodnocené. Agentury tvrdí, že ratingy představují jejich názor, který je chráněn prvním dodatkem americké ústavy o svobodě slova. </a:t>
            </a:r>
          </a:p>
          <a:p>
            <a:pPr marL="0" indent="0">
              <a:buNone/>
            </a:pPr>
            <a:r>
              <a:rPr lang="cs-CZ" sz="1400" dirty="0"/>
              <a:t>Americký soud zamítl žalobu penzijních fondů na ratingové agentury </a:t>
            </a:r>
            <a:r>
              <a:rPr lang="cs-CZ" sz="1400" dirty="0" err="1"/>
              <a:t>Moody's</a:t>
            </a:r>
            <a:r>
              <a:rPr lang="cs-CZ" sz="1400" dirty="0"/>
              <a:t> </a:t>
            </a:r>
            <a:r>
              <a:rPr lang="cs-CZ" sz="1400" dirty="0" err="1"/>
              <a:t>Investors</a:t>
            </a:r>
            <a:r>
              <a:rPr lang="cs-CZ" sz="1400" dirty="0"/>
              <a:t> </a:t>
            </a:r>
            <a:r>
              <a:rPr lang="cs-CZ" sz="1400" dirty="0" err="1"/>
              <a:t>Service</a:t>
            </a:r>
            <a:r>
              <a:rPr lang="cs-CZ" sz="1400" dirty="0"/>
              <a:t>, Standard &amp; </a:t>
            </a:r>
            <a:r>
              <a:rPr lang="cs-CZ" sz="1400" dirty="0" err="1"/>
              <a:t>Poor's</a:t>
            </a:r>
            <a:r>
              <a:rPr lang="cs-CZ" sz="1400" dirty="0"/>
              <a:t> a </a:t>
            </a:r>
            <a:r>
              <a:rPr lang="cs-CZ" sz="1400" dirty="0" err="1"/>
              <a:t>Fitch</a:t>
            </a:r>
            <a:r>
              <a:rPr lang="cs-CZ" sz="1400" dirty="0"/>
              <a:t> </a:t>
            </a:r>
            <a:r>
              <a:rPr lang="cs-CZ" sz="1400" dirty="0" err="1"/>
              <a:t>Ratings</a:t>
            </a:r>
            <a:r>
              <a:rPr lang="cs-CZ" sz="1400" dirty="0"/>
              <a:t>. </a:t>
            </a:r>
          </a:p>
          <a:p>
            <a:pPr marL="0" indent="0">
              <a:buNone/>
            </a:pPr>
            <a:r>
              <a:rPr lang="cs-CZ" sz="1400" dirty="0"/>
              <a:t>Fondy tvrdily, že v důsledku chybných ratingů těchto agentur utrpěly rozsáhlé ztráty u hypotečních dluhopisů. </a:t>
            </a:r>
          </a:p>
          <a:p>
            <a:pPr marL="0" indent="0">
              <a:buNone/>
            </a:pPr>
            <a:r>
              <a:rPr lang="cs-CZ" sz="1400" dirty="0"/>
              <a:t>Rozhodnutí soudu je významným vítězstvím pro ratingové agentury. Ty nyní čelí kritice ze strany investorů, regulátorů i politiků, podle nichž přehnaně vysokými ratingy přispěly k eskalací hypoteční a finanční krize. </a:t>
            </a:r>
          </a:p>
          <a:p>
            <a:pPr marL="0" indent="0">
              <a:buNone/>
            </a:pPr>
            <a:r>
              <a:rPr lang="cs-CZ" sz="1400" dirty="0"/>
              <a:t>Agentury tvrdí, že ratingy představují jejich názor, který je chráněn prvním dodatkem americké ústavy o svobodě slova. </a:t>
            </a:r>
          </a:p>
          <a:p>
            <a:pPr marL="0" indent="0">
              <a:buNone/>
            </a:pPr>
            <a:r>
              <a:rPr lang="cs-CZ" sz="1400" dirty="0" err="1"/>
              <a:t>Fitch</a:t>
            </a:r>
            <a:r>
              <a:rPr lang="cs-CZ" sz="1400" dirty="0"/>
              <a:t> úřaduje: Francii pohrozila sníženým ratingem, Argentině ho výrazně srazila. </a:t>
            </a:r>
          </a:p>
          <a:p>
            <a:pPr marL="0" indent="0">
              <a:buNone/>
            </a:pPr>
            <a:r>
              <a:rPr lang="cs-CZ" sz="1400" dirty="0"/>
              <a:t>Pětice penzijních fondů v žalobě tvrdila, že přišla o 457 milionů dolarů (téměř devět miliard Kč), protože se spoléhala na ratingy, které se později ukázaly jako "nepodložené a neoprávněné". Podle soudu se však fondům nepodařilo prokázat, že by za tyto ztráty měly nést odpovědnost ratingové agentury. </a:t>
            </a:r>
            <a:endParaRPr lang="de-DE" altLang="cs-CZ" sz="1400" dirty="0" smtClean="0"/>
          </a:p>
        </p:txBody>
      </p:sp>
    </p:spTree>
    <p:extLst>
      <p:ext uri="{BB962C8B-B14F-4D97-AF65-F5344CB8AC3E}">
        <p14:creationId xmlns:p14="http://schemas.microsoft.com/office/powerpoint/2010/main" val="655090003"/>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920289D-3754-449D-A6F6-E72E79A53050}" type="slidenum">
              <a:rPr lang="cs-CZ"/>
              <a:pPr>
                <a:defRPr/>
              </a:pPr>
              <a:t>199</a:t>
            </a:fld>
            <a:endParaRPr lang="cs-CZ"/>
          </a:p>
        </p:txBody>
      </p:sp>
      <p:sp>
        <p:nvSpPr>
          <p:cNvPr id="3840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40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13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operačního rizika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bankovní pobočky</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4789CBCC-5CEC-4102-B3D5-A98C4724ABC6}" type="slidenum">
              <a:rPr lang="cs-CZ"/>
              <a:pPr>
                <a:defRPr/>
              </a:pPr>
              <a:t>2</a:t>
            </a:fld>
            <a:endParaRPr lang="cs-CZ" dirty="0"/>
          </a:p>
        </p:txBody>
      </p:sp>
      <p:sp>
        <p:nvSpPr>
          <p:cNvPr id="3153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Cíl</a:t>
            </a:r>
            <a:endParaRPr lang="de-DE" b="1" dirty="0" smtClean="0">
              <a:effectLst>
                <a:outerShdw blurRad="38100" dist="38100" dir="2700000" algn="tl">
                  <a:srgbClr val="000000"/>
                </a:outerShdw>
              </a:effectLst>
            </a:endParaRPr>
          </a:p>
        </p:txBody>
      </p:sp>
      <p:sp>
        <p:nvSpPr>
          <p:cNvPr id="819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r>
              <a:rPr lang="cs-CZ" altLang="cs-CZ" sz="1800" smtClean="0"/>
              <a:t>Cílem předmětu je seznámit se mechanismy řízení banky, specifickým zaměřením na řízení bankovních aktiv a pasiv, ale současně i s bankovním marketingem s cílem dosažení optimálního hospodářského výsledku. </a:t>
            </a:r>
          </a:p>
          <a:p>
            <a:pPr algn="just" eaLnBrk="1" hangingPunct="1">
              <a:buFont typeface="Wingdings" pitchFamily="2" charset="2"/>
              <a:buNone/>
            </a:pPr>
            <a:r>
              <a:rPr lang="cs-CZ" altLang="cs-CZ" sz="1800" smtClean="0"/>
              <a:t>	Významnou roli v řízení banky hraje i Risk management. Navazujeme  na znalosti, získané v Bankovnictví 1 a 2.</a:t>
            </a:r>
            <a:endParaRPr lang="cs-CZ" altLang="cs-CZ" sz="1800" b="1" smtClean="0"/>
          </a:p>
          <a:p>
            <a:pPr algn="just" eaLnBrk="1" hangingPunct="1">
              <a:buFont typeface="Wingdings" pitchFamily="2" charset="2"/>
              <a:buNone/>
            </a:pPr>
            <a:r>
              <a:rPr lang="cs-CZ" altLang="cs-CZ" sz="1800" smtClean="0"/>
              <a:t>	Součástí jsou:</a:t>
            </a:r>
          </a:p>
          <a:p>
            <a:pPr lvl="1" algn="just" eaLnBrk="1" hangingPunct="1">
              <a:buFont typeface="Wingdings" pitchFamily="2" charset="2"/>
              <a:buChar char="Ø"/>
            </a:pPr>
            <a:r>
              <a:rPr lang="cs-CZ" altLang="cs-CZ" sz="1800" smtClean="0"/>
              <a:t>	přednášky </a:t>
            </a:r>
          </a:p>
          <a:p>
            <a:pPr lvl="1" algn="just" eaLnBrk="1" hangingPunct="1">
              <a:buFont typeface="Wingdings" pitchFamily="2" charset="2"/>
              <a:buChar char="Ø"/>
            </a:pPr>
            <a:r>
              <a:rPr lang="cs-CZ" altLang="cs-CZ" sz="1800" smtClean="0"/>
              <a:t>	prezentace zadaných seminárních prací</a:t>
            </a:r>
          </a:p>
          <a:p>
            <a:pPr lvl="1" algn="just" eaLnBrk="1" hangingPunct="1">
              <a:buFont typeface="Wingdings" pitchFamily="2" charset="2"/>
              <a:buChar char="Ø"/>
            </a:pPr>
            <a:r>
              <a:rPr lang="cs-CZ" altLang="cs-CZ" sz="1800" smtClean="0"/>
              <a:t>	přednášky odborníků z praxe</a:t>
            </a:r>
            <a:endParaRPr lang="cs-CZ" altLang="cs-CZ" sz="1800" b="1" smtClean="0"/>
          </a:p>
          <a:p>
            <a:pPr eaLnBrk="1" hangingPunct="1"/>
            <a:endParaRPr lang="cs-CZ" altLang="cs-CZ" sz="18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D90A0-CB1E-4B2D-B76B-FAA799DA0340}" type="slidenum">
              <a:rPr lang="cs-CZ"/>
              <a:pPr>
                <a:defRPr/>
              </a:pPr>
              <a:t>20</a:t>
            </a:fld>
            <a:endParaRPr lang="cs-CZ"/>
          </a:p>
        </p:txBody>
      </p:sp>
      <p:sp>
        <p:nvSpPr>
          <p:cNvPr id="4352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Akciové riziko</a:t>
            </a:r>
            <a:endParaRPr lang="de-DE" b="1" dirty="0" smtClean="0">
              <a:effectLst>
                <a:outerShdw blurRad="38100" dist="38100" dir="2700000" algn="tl">
                  <a:srgbClr val="000000"/>
                </a:outerShdw>
              </a:effectLst>
            </a:endParaRPr>
          </a:p>
        </p:txBody>
      </p:sp>
      <p:sp>
        <p:nvSpPr>
          <p:cNvPr id="2662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Držení akcií v rozvaze banky s možností poklesu jejich tržní ceny</a:t>
            </a:r>
          </a:p>
          <a:p>
            <a:pPr algn="just" eaLnBrk="1" hangingPunct="1">
              <a:buFont typeface="Wingdings" pitchFamily="2" charset="2"/>
              <a:buChar char="Ø"/>
            </a:pPr>
            <a:r>
              <a:rPr lang="cs-CZ" altLang="cs-CZ" sz="2000" smtClean="0"/>
              <a:t>Akcie jsou jedním z nejnebezpečnějších druhů aktiv, což je dáno tím, že pohyby cen akcií mohou být velmi prudké.</a:t>
            </a:r>
          </a:p>
          <a:p>
            <a:pPr algn="just" eaLnBrk="1" hangingPunct="1">
              <a:buFont typeface="Wingdings" pitchFamily="2" charset="2"/>
              <a:buChar char="Ø"/>
            </a:pPr>
            <a:r>
              <a:rPr lang="cs-CZ" altLang="cs-CZ" sz="2000" smtClean="0"/>
              <a:t>Banky se zpravidla chrání tím, že nedrží ve svém portfoliu větší podíl těchto akcií a zaměřují se zejména na dluhopisy solidních emitentů.</a:t>
            </a:r>
            <a:endParaRPr lang="de-DE" altLang="cs-CZ" sz="2000" smtClean="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Zástupný symbol pro zápatí 3"/>
          <p:cNvSpPr>
            <a:spLocks noGrp="1"/>
          </p:cNvSpPr>
          <p:nvPr>
            <p:ph type="ftr" sz="quarter" idx="10"/>
          </p:nvPr>
        </p:nvSpPr>
        <p:spPr/>
        <p:txBody>
          <a:bodyPr/>
          <a:lstStyle/>
          <a:p>
            <a:pPr>
              <a:defRPr/>
            </a:pPr>
            <a:r>
              <a:rPr lang="cs-CZ"/>
              <a:t>Ekonomika a řízení bank</a:t>
            </a:r>
          </a:p>
        </p:txBody>
      </p:sp>
      <p:sp>
        <p:nvSpPr>
          <p:cNvPr id="114" name="Zástupný symbol pro číslo snímku 4"/>
          <p:cNvSpPr>
            <a:spLocks noGrp="1"/>
          </p:cNvSpPr>
          <p:nvPr>
            <p:ph type="sldNum" sz="quarter" idx="11"/>
          </p:nvPr>
        </p:nvSpPr>
        <p:spPr/>
        <p:txBody>
          <a:bodyPr/>
          <a:lstStyle/>
          <a:p>
            <a:pPr>
              <a:defRPr/>
            </a:pPr>
            <a:fld id="{98CE9D58-8B3C-409E-AF50-4E59D723EFAE}" type="slidenum">
              <a:rPr lang="cs-CZ"/>
              <a:pPr>
                <a:defRPr/>
              </a:pPr>
              <a:t>200</a:t>
            </a:fld>
            <a:endParaRPr lang="cs-CZ"/>
          </a:p>
        </p:txBody>
      </p:sp>
      <p:sp>
        <p:nvSpPr>
          <p:cNvPr id="3604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Vzor obchodního plánu pobočky</a:t>
            </a:r>
            <a:endParaRPr lang="de-DE" b="1" smtClean="0">
              <a:effectLst>
                <a:outerShdw blurRad="38100" dist="38100" dir="2700000" algn="tl">
                  <a:srgbClr val="000000"/>
                </a:outerShdw>
              </a:effectLst>
            </a:endParaRPr>
          </a:p>
        </p:txBody>
      </p:sp>
      <p:graphicFrame>
        <p:nvGraphicFramePr>
          <p:cNvPr id="360592" name="Group 144"/>
          <p:cNvGraphicFramePr>
            <a:graphicFrameLocks noGrp="1"/>
          </p:cNvGraphicFramePr>
          <p:nvPr>
            <p:ph idx="1"/>
          </p:nvPr>
        </p:nvGraphicFramePr>
        <p:xfrm>
          <a:off x="898525" y="1773238"/>
          <a:ext cx="6337300" cy="4144974"/>
        </p:xfrm>
        <a:graphic>
          <a:graphicData uri="http://schemas.openxmlformats.org/drawingml/2006/table">
            <a:tbl>
              <a:tblPr/>
              <a:tblGrid>
                <a:gridCol w="2593975">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gridCol w="863600">
                  <a:extLst>
                    <a:ext uri="{9D8B030D-6E8A-4147-A177-3AD203B41FA5}">
                      <a16:colId xmlns:a16="http://schemas.microsoft.com/office/drawing/2014/main" val="20003"/>
                    </a:ext>
                  </a:extLst>
                </a:gridCol>
                <a:gridCol w="863600">
                  <a:extLst>
                    <a:ext uri="{9D8B030D-6E8A-4147-A177-3AD203B41FA5}">
                      <a16:colId xmlns:a16="http://schemas.microsoft.com/office/drawing/2014/main" val="20004"/>
                    </a:ext>
                  </a:extLst>
                </a:gridCol>
              </a:tblGrid>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Bankovní činnosti</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1.1.</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Plánovaný nárůst</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31.12.</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Změna v %</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Úvěry poskytnuté klientům</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154 900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-785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153 705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-0,51</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firemní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25 420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2 524 </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27 764</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občané</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3,23</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Investiční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35 660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-10 025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25 635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Revolvingové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15 800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14 300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-9,49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Spotřebitelské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22 600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23 800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Kreditní karty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1 950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21,88</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Hypoteční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45 630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6 510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52 140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14,27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Ostatní úvěry a refinancování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4 560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5 016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Ztrátové úvěry</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1 850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-350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1 500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-18,92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Vklady klientů</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167 484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13 798</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181 282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8,24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71 589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3 811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75 400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11 045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12 547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72 160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7 216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79 376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12 690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1 269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13 959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Dceřiné společnosti</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1 320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8 120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19,41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8CA7D0-07E4-4C6D-94A9-DBBFB5FA5955}" type="slidenum">
              <a:rPr lang="cs-CZ"/>
              <a:pPr>
                <a:defRPr/>
              </a:pPr>
              <a:t>201</a:t>
            </a:fld>
            <a:endParaRPr lang="cs-CZ"/>
          </a:p>
        </p:txBody>
      </p:sp>
      <p:sp>
        <p:nvSpPr>
          <p:cNvPr id="3614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Orientace poboček</a:t>
            </a:r>
            <a:r>
              <a:rPr lang="cs-CZ" smtClean="0"/>
              <a:t> </a:t>
            </a:r>
            <a:endParaRPr lang="de-DE" smtClean="0"/>
          </a:p>
        </p:txBody>
      </p:sp>
      <p:sp>
        <p:nvSpPr>
          <p:cNvPr id="208901" name="Rectangle 3"/>
          <p:cNvSpPr>
            <a:spLocks noGrp="1" noChangeArrowheads="1"/>
          </p:cNvSpPr>
          <p:nvPr>
            <p:ph type="body" idx="1"/>
          </p:nvPr>
        </p:nvSpPr>
        <p:spPr/>
        <p:txBody>
          <a:bodyPr/>
          <a:lstStyle/>
          <a:p>
            <a:pPr algn="just" eaLnBrk="1" hangingPunct="1">
              <a:buFont typeface="Wingdings" pitchFamily="2" charset="2"/>
              <a:buChar char="Ø"/>
            </a:pPr>
            <a:endParaRPr lang="cs-CZ" altLang="cs-CZ" sz="2000" smtClean="0"/>
          </a:p>
          <a:p>
            <a:pPr algn="just" eaLnBrk="1" hangingPunct="1">
              <a:buFont typeface="Wingdings" pitchFamily="2" charset="2"/>
              <a:buChar char="Ø"/>
            </a:pPr>
            <a:endParaRPr lang="cs-CZ" altLang="cs-CZ" sz="2000" smtClean="0"/>
          </a:p>
          <a:p>
            <a:pPr algn="just" eaLnBrk="1" hangingPunct="1">
              <a:buFont typeface="Wingdings" pitchFamily="2" charset="2"/>
              <a:buChar char="Ø"/>
            </a:pPr>
            <a:r>
              <a:rPr lang="cs-CZ" altLang="cs-CZ" sz="2000" smtClean="0"/>
              <a:t>Obchodní centra</a:t>
            </a:r>
          </a:p>
          <a:p>
            <a:pPr algn="just" eaLnBrk="1" hangingPunct="1">
              <a:buFont typeface="Wingdings" pitchFamily="2" charset="2"/>
              <a:buChar char="Ø"/>
            </a:pPr>
            <a:r>
              <a:rPr lang="cs-CZ" altLang="cs-CZ" sz="2000" smtClean="0"/>
              <a:t>Korporátní pobočky</a:t>
            </a:r>
          </a:p>
          <a:p>
            <a:pPr algn="just" eaLnBrk="1" hangingPunct="1">
              <a:buFont typeface="Wingdings" pitchFamily="2" charset="2"/>
              <a:buChar char="Ø"/>
            </a:pPr>
            <a:r>
              <a:rPr lang="cs-CZ" altLang="cs-CZ" sz="2000" smtClean="0"/>
              <a:t>Retailové pobočky</a:t>
            </a:r>
          </a:p>
          <a:p>
            <a:pPr algn="just" eaLnBrk="1" hangingPunct="1">
              <a:buFont typeface="Wingdings" pitchFamily="2" charset="2"/>
              <a:buChar char="Ø"/>
            </a:pPr>
            <a:r>
              <a:rPr lang="cs-CZ" altLang="cs-CZ" sz="2000" smtClean="0"/>
              <a:t>Smíšené pobočky</a:t>
            </a:r>
          </a:p>
          <a:p>
            <a:pPr algn="just" eaLnBrk="1" hangingPunct="1">
              <a:buFont typeface="Wingdings" pitchFamily="2" charset="2"/>
              <a:buNone/>
            </a:pPr>
            <a:endParaRPr lang="cs-CZ" altLang="cs-CZ" sz="2000" b="1" smtClean="0"/>
          </a:p>
          <a:p>
            <a:pPr eaLnBrk="1" hangingPunct="1"/>
            <a:endParaRPr lang="cs-CZ" altLang="cs-CZ" sz="44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63F52FD-A344-4865-95DA-D68CB56E98F0}" type="slidenum">
              <a:rPr lang="cs-CZ"/>
              <a:pPr>
                <a:defRPr/>
              </a:pPr>
              <a:t>202</a:t>
            </a:fld>
            <a:endParaRPr lang="cs-CZ"/>
          </a:p>
        </p:txBody>
      </p:sp>
      <p:sp>
        <p:nvSpPr>
          <p:cNvPr id="362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Operační riziko</a:t>
            </a:r>
            <a:r>
              <a:rPr lang="cs-CZ" smtClean="0"/>
              <a:t> </a:t>
            </a:r>
            <a:endParaRPr lang="de-DE" smtClean="0"/>
          </a:p>
        </p:txBody>
      </p:sp>
      <p:sp>
        <p:nvSpPr>
          <p:cNvPr id="20070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a:t>Řídit operační riziko, znamená vypořádat se se selháním personálu, výpočetní techniky, průnikem nepovolaných osob a vším co s tím souvisí. Banky proto pečlivě plánují svoje provozní náklady, tak aby mohli současně eliminovat provozní rizika.</a:t>
            </a:r>
          </a:p>
          <a:p>
            <a:pPr algn="just" eaLnBrk="1" hangingPunct="1">
              <a:lnSpc>
                <a:spcPct val="80000"/>
              </a:lnSpc>
              <a:buFont typeface="Wingdings" pitchFamily="2" charset="2"/>
              <a:buChar char="Ø"/>
              <a:defRPr/>
            </a:pPr>
            <a:r>
              <a:rPr lang="cs-CZ" sz="16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p>
          <a:p>
            <a:pPr algn="just" eaLnBrk="1" hangingPunct="1">
              <a:lnSpc>
                <a:spcPct val="80000"/>
              </a:lnSpc>
              <a:buFont typeface="Wingdings" pitchFamily="2" charset="2"/>
              <a:buChar char="Ø"/>
              <a:defRPr/>
            </a:pPr>
            <a:r>
              <a:rPr lang="cs-CZ" sz="1600" dirty="0" smtClean="0"/>
              <a:t>Plánování provozních nákladů je prováděno na základě znalostí historických údajů, současných cen, velikosti pobočky a plánované celkové strategie banky. Pokud se banka rozhodne významně podpořit zavedení nového produktu formou posílení marketingové podpory, je potřebné navýšit i náklady na marketing a propagaci.</a:t>
            </a:r>
          </a:p>
          <a:p>
            <a:pPr algn="just" eaLnBrk="1" hangingPunct="1">
              <a:lnSpc>
                <a:spcPct val="80000"/>
              </a:lnSpc>
              <a:buFont typeface="Wingdings" pitchFamily="2" charset="2"/>
              <a:buChar char="Ø"/>
              <a:defRPr/>
            </a:pPr>
            <a:r>
              <a:rPr lang="cs-CZ" sz="1600" dirty="0" smtClean="0"/>
              <a:t>Hotovostní platební styk který je </a:t>
            </a:r>
            <a:r>
              <a:rPr lang="cs-CZ" sz="1600" dirty="0" err="1" smtClean="0"/>
              <a:t>nejrizkovější</a:t>
            </a:r>
            <a:r>
              <a:rPr lang="cs-CZ" sz="1600" dirty="0" smtClean="0"/>
              <a:t>,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endParaRPr lang="de-DE" sz="1600" dirty="0" smtClean="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9C1F4-80D7-4AE1-91D4-E4B3E8AC36A4}" type="slidenum">
              <a:rPr lang="cs-CZ"/>
              <a:pPr>
                <a:defRPr/>
              </a:pPr>
              <a:t>203</a:t>
            </a:fld>
            <a:endParaRPr lang="cs-CZ"/>
          </a:p>
        </p:txBody>
      </p:sp>
      <p:sp>
        <p:nvSpPr>
          <p:cNvPr id="3635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Rentabilita bankovní pobočky</a:t>
            </a:r>
            <a:r>
              <a:rPr lang="cs-CZ" smtClean="0"/>
              <a:t> </a:t>
            </a:r>
            <a:endParaRPr lang="de-DE" smtClean="0"/>
          </a:p>
        </p:txBody>
      </p:sp>
      <p:sp>
        <p:nvSpPr>
          <p:cNvPr id="2109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Pokud jsou určeny výnosy z bankovních činností a určeny jejich marže pro obchodní místo, je to základní předpoklad pro vyčíslení celkového výsledku pobočky. K zajištění důvěryhodnosti kontroly a motivace odpovědných vedoucích pracovníků je důležité, aby tito pracovníci měli možnost rozlišovat náklady a příjmy, které mají pod svou kontrolou. </a:t>
            </a:r>
          </a:p>
          <a:p>
            <a:pPr algn="just" eaLnBrk="1" hangingPunct="1">
              <a:lnSpc>
                <a:spcPct val="80000"/>
              </a:lnSpc>
              <a:buFont typeface="Wingdings" pitchFamily="2" charset="2"/>
              <a:buChar char="Ø"/>
            </a:pPr>
            <a:r>
              <a:rPr lang="cs-CZ" altLang="cs-CZ" sz="2000" smtClean="0"/>
              <a:t>Pobočka jako obchodní místo banky realizuje také výnosy z poplatků a z provizí. Jedná se o neúrokové výnosy. Z technického hlediska je přepočítávání neúrokových výnosů na obchodní místa relativně jednoduché.</a:t>
            </a:r>
          </a:p>
          <a:p>
            <a:pPr algn="just" eaLnBrk="1" hangingPunct="1">
              <a:lnSpc>
                <a:spcPct val="80000"/>
              </a:lnSpc>
              <a:buFont typeface="Wingdings" pitchFamily="2" charset="2"/>
              <a:buChar char="Ø"/>
            </a:pPr>
            <a:r>
              <a:rPr lang="cs-CZ" altLang="cs-CZ" sz="2000" smtClean="0"/>
              <a:t>Určování výnosových marží na obchodní místo podle bankovních činností je mnohem složitější vzhledem k různým druhům vkladů, úvěrů a refinancování a vzhledem k tomu jak obtížné je všechny tyto toky sledovat.</a:t>
            </a:r>
            <a:endParaRPr lang="de-DE" altLang="cs-CZ" sz="2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D517EE-D348-4436-BB8E-D1FAFE8C0A26}" type="slidenum">
              <a:rPr lang="cs-CZ"/>
              <a:pPr>
                <a:defRPr/>
              </a:pPr>
              <a:t>21</a:t>
            </a:fld>
            <a:endParaRPr lang="cs-CZ"/>
          </a:p>
        </p:txBody>
      </p:sp>
      <p:sp>
        <p:nvSpPr>
          <p:cNvPr id="4362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Ostatní rizika</a:t>
            </a:r>
            <a:endParaRPr lang="de-DE" b="1" dirty="0" smtClean="0">
              <a:effectLst>
                <a:outerShdw blurRad="38100" dist="38100" dir="2700000" algn="tl">
                  <a:srgbClr val="000000"/>
                </a:outerShdw>
              </a:effectLst>
            </a:endParaRPr>
          </a:p>
        </p:txBody>
      </p:sp>
      <p:sp>
        <p:nvSpPr>
          <p:cNvPr id="27653"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cs-CZ" altLang="cs-CZ" sz="2000" smtClean="0"/>
              <a:t>Mohou být nejrůznějšího druhu:</a:t>
            </a:r>
          </a:p>
          <a:p>
            <a:pPr marL="357188" lvl="1" indent="-357188" eaLnBrk="1" hangingPunct="1">
              <a:lnSpc>
                <a:spcPct val="90000"/>
              </a:lnSpc>
              <a:buFont typeface="Wingdings" pitchFamily="2" charset="2"/>
              <a:buChar char="Ø"/>
            </a:pPr>
            <a:r>
              <a:rPr lang="cs-CZ" altLang="cs-CZ" sz="2000" smtClean="0"/>
              <a:t>inflační riziko, které má vliv na všechny položky bilance, sama banka ho však nemůže ovlivnit</a:t>
            </a:r>
          </a:p>
          <a:p>
            <a:pPr marL="357188" lvl="1" indent="-357188" eaLnBrk="1" hangingPunct="1">
              <a:lnSpc>
                <a:spcPct val="90000"/>
              </a:lnSpc>
              <a:buFont typeface="Wingdings" pitchFamily="2" charset="2"/>
              <a:buChar char="Ø"/>
            </a:pPr>
            <a:r>
              <a:rPr lang="cs-CZ" altLang="cs-CZ" sz="2000" smtClean="0"/>
              <a:t>regulačně-právní riziko, které vyplývá z možných právních a regulatorních změn ovlivňujících bankovní podnikání</a:t>
            </a:r>
          </a:p>
          <a:p>
            <a:pPr marL="357188" lvl="1" indent="-357188" eaLnBrk="1" hangingPunct="1">
              <a:lnSpc>
                <a:spcPct val="90000"/>
              </a:lnSpc>
              <a:buFont typeface="Wingdings" pitchFamily="2" charset="2"/>
              <a:buChar char="Ø"/>
            </a:pPr>
            <a:r>
              <a:rPr lang="cs-CZ" altLang="cs-CZ" sz="2000" smtClean="0"/>
              <a:t>provozní riziko, které představuje ztráty způsobené nesprávným řízením banky, selháním počítačových systémů, vysokými provozními náklady apod.</a:t>
            </a:r>
          </a:p>
          <a:p>
            <a:pPr marL="357188" lvl="1" indent="-357188" eaLnBrk="1" hangingPunct="1">
              <a:lnSpc>
                <a:spcPct val="90000"/>
              </a:lnSpc>
              <a:buFont typeface="Wingdings" pitchFamily="2" charset="2"/>
              <a:buChar char="Ø"/>
            </a:pPr>
            <a:r>
              <a:rPr lang="cs-CZ" altLang="cs-CZ" sz="2000" smtClean="0"/>
              <a:t>další rizika, např. riziko změny cen nemovitostí, riziko podvodů a krádeží, konkurenční riziko apod.</a:t>
            </a:r>
          </a:p>
          <a:p>
            <a:pPr marL="0" indent="0" eaLnBrk="1" hangingPunct="1">
              <a:lnSpc>
                <a:spcPct val="90000"/>
              </a:lnSpc>
              <a:buFont typeface="Wingdings" pitchFamily="2" charset="2"/>
              <a:buNone/>
            </a:pPr>
            <a:r>
              <a:rPr lang="cs-CZ" altLang="cs-CZ" sz="2000" smtClean="0"/>
              <a:t>Pro banku je důležité posuzovat rizika komplexně, umět je identifikovat, změřit, zvolit správnou strategii jejich řízení a dokázat zvážit míru jejich závažnosti.</a:t>
            </a:r>
            <a:endParaRPr lang="de-DE" altLang="cs-CZ"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19A1CF5-38BB-4502-924B-A1BEAAA81084}" type="slidenum">
              <a:rPr lang="cs-CZ"/>
              <a:pPr>
                <a:defRPr/>
              </a:pPr>
              <a:t>22</a:t>
            </a:fld>
            <a:endParaRPr lang="cs-CZ"/>
          </a:p>
        </p:txBody>
      </p:sp>
      <p:sp>
        <p:nvSpPr>
          <p:cNvPr id="42496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Zisk a rentabilita bankovního podnikání</a:t>
            </a:r>
            <a:endParaRPr lang="en-US" b="1" dirty="0" smtClean="0">
              <a:effectLst>
                <a:outerShdw blurRad="38100" dist="38100" dir="2700000" algn="tl">
                  <a:srgbClr val="000000"/>
                </a:outerShdw>
              </a:effectLst>
            </a:endParaRPr>
          </a:p>
        </p:txBody>
      </p:sp>
      <p:sp>
        <p:nvSpPr>
          <p:cNvPr id="424963" name="Rectangle 3"/>
          <p:cNvSpPr>
            <a:spLocks noGrp="1" noChangeArrowheads="1"/>
          </p:cNvSpPr>
          <p:nvPr>
            <p:ph type="body" idx="1"/>
          </p:nvPr>
        </p:nvSpPr>
        <p:spPr>
          <a:xfrm>
            <a:off x="900113" y="1628775"/>
            <a:ext cx="7772400" cy="4645025"/>
          </a:xfrm>
        </p:spPr>
        <p:txBody>
          <a:bodyPr/>
          <a:lstStyle/>
          <a:p>
            <a:pPr eaLnBrk="1" hangingPunct="1">
              <a:buFont typeface="Wingdings" pitchFamily="2" charset="2"/>
              <a:buNone/>
              <a:defRPr/>
            </a:pPr>
            <a:endParaRPr lang="cs-CZ" b="1" dirty="0" smtClean="0">
              <a:solidFill>
                <a:srgbClr val="7D1E1E"/>
              </a:solidFill>
              <a:effectLst>
                <a:outerShdw blurRad="38100" dist="38100" dir="2700000" algn="tl">
                  <a:srgbClr val="000000"/>
                </a:outerShdw>
              </a:effectLst>
            </a:endParaRPr>
          </a:p>
          <a:p>
            <a:pPr eaLnBrk="1" hangingPunct="1">
              <a:buFontTx/>
              <a:buNone/>
              <a:defRPr/>
            </a:pPr>
            <a:r>
              <a:rPr lang="cs-CZ" sz="2000" b="1" dirty="0" smtClean="0"/>
              <a:t>Rentabilita bankovního podnikání</a:t>
            </a:r>
          </a:p>
          <a:p>
            <a:pPr eaLnBrk="1" hangingPunct="1">
              <a:buFontTx/>
              <a:buNone/>
              <a:defRPr/>
            </a:pPr>
            <a:endParaRPr lang="cs-CZ" sz="20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ROE  =        –––––––––––––––-  * 100</a:t>
            </a:r>
          </a:p>
          <a:p>
            <a:pPr eaLnBrk="1" hangingPunct="1">
              <a:buFont typeface="Wingdings" pitchFamily="2" charset="2"/>
              <a:buNone/>
              <a:defRPr/>
            </a:pPr>
            <a:r>
              <a:rPr lang="sk-SK" sz="1400" b="1" dirty="0" smtClean="0"/>
              <a:t>                                          vlastní kapitál</a:t>
            </a:r>
          </a:p>
          <a:p>
            <a:pPr eaLnBrk="1" hangingPunct="1">
              <a:buFont typeface="Wingdings" pitchFamily="2" charset="2"/>
              <a:buNone/>
              <a:defRPr/>
            </a:pPr>
            <a:endParaRPr lang="sk-SK" sz="1400" b="1" dirty="0" smtClean="0"/>
          </a:p>
          <a:p>
            <a:pPr eaLnBrk="1" hangingPunct="1">
              <a:buFont typeface="Wingdings" pitchFamily="2" charset="2"/>
              <a:buNone/>
              <a:defRPr/>
            </a:pPr>
            <a:endParaRPr lang="sk-SK" sz="14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ROA  =        –––––––––––––––––––––––––  * 100</a:t>
            </a:r>
          </a:p>
          <a:p>
            <a:pPr eaLnBrk="1" hangingPunct="1">
              <a:buFont typeface="Wingdings" pitchFamily="2" charset="2"/>
              <a:buNone/>
              <a:defRPr/>
            </a:pPr>
            <a:r>
              <a:rPr lang="sk-SK" sz="1400" b="1" dirty="0" smtClean="0"/>
              <a:t>                                          celková </a:t>
            </a:r>
            <a:r>
              <a:rPr lang="cs-CZ" sz="1400" b="1" dirty="0" smtClean="0"/>
              <a:t>aktiva</a:t>
            </a:r>
            <a:r>
              <a:rPr lang="sk-SK" sz="1400" b="1" dirty="0" smtClean="0"/>
              <a:t> banky</a:t>
            </a:r>
          </a:p>
          <a:p>
            <a:pPr eaLnBrk="1" hangingPunct="1">
              <a:buFont typeface="Wingdings" pitchFamily="2" charset="2"/>
              <a:buNone/>
              <a:defRPr/>
            </a:pPr>
            <a:endParaRPr lang="en-US" sz="1400" b="1" u="sng" baseline="30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206B050-9B18-411E-9165-9F8BBD18FACD}" type="slidenum">
              <a:rPr lang="cs-CZ"/>
              <a:pPr>
                <a:defRPr/>
              </a:pPr>
              <a:t>23</a:t>
            </a:fld>
            <a:endParaRPr lang="cs-CZ"/>
          </a:p>
        </p:txBody>
      </p:sp>
      <p:sp>
        <p:nvSpPr>
          <p:cNvPr id="3860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dohled nad bankami</a:t>
            </a:r>
            <a:endParaRPr lang="de-DE" b="1" dirty="0" smtClean="0">
              <a:effectLst>
                <a:outerShdw blurRad="38100" dist="38100" dir="2700000" algn="tl">
                  <a:srgbClr val="000000"/>
                </a:outerShdw>
              </a:effectLst>
            </a:endParaRPr>
          </a:p>
        </p:txBody>
      </p:sp>
      <p:sp>
        <p:nvSpPr>
          <p:cNvPr id="29701" name="Rectangle 3"/>
          <p:cNvSpPr>
            <a:spLocks noGrp="1" noChangeArrowheads="1"/>
          </p:cNvSpPr>
          <p:nvPr>
            <p:ph type="body" idx="1"/>
          </p:nvPr>
        </p:nvSpPr>
        <p:spPr/>
        <p:txBody>
          <a:bodyPr/>
          <a:lstStyle/>
          <a:p>
            <a:pPr marL="0" lvl="1" indent="0" algn="just" eaLnBrk="1" hangingPunct="1">
              <a:buFont typeface="Wingdings" pitchFamily="2" charset="2"/>
              <a:buNone/>
              <a:defRPr/>
            </a:pPr>
            <a:r>
              <a:rPr lang="cs-CZ" sz="2000" dirty="0" smtClean="0"/>
              <a:t>V oblasti bankovního podnikání se uplatňuje regulace a dohled nad bankami:</a:t>
            </a:r>
          </a:p>
          <a:p>
            <a:pPr marL="265113" lvl="1" indent="-265113" algn="just" eaLnBrk="1" hangingPunct="1">
              <a:buFont typeface="Wingdings" pitchFamily="2" charset="2"/>
              <a:buChar char="Ø"/>
              <a:defRPr/>
            </a:pPr>
            <a:r>
              <a:rPr lang="cs-CZ" sz="2000" b="1" dirty="0" smtClean="0"/>
              <a:t>bankovní činnost se zásadně liší od jiných ekonomických činností</a:t>
            </a:r>
          </a:p>
          <a:p>
            <a:pPr marL="265113" lvl="1" indent="-265113" algn="just" eaLnBrk="1" hangingPunct="1">
              <a:buFont typeface="Wingdings" pitchFamily="2" charset="2"/>
              <a:buChar char="Ø"/>
              <a:defRPr/>
            </a:pPr>
            <a:r>
              <a:rPr lang="cs-CZ" sz="2000" b="1" dirty="0" smtClean="0"/>
              <a:t>aktiva a pasiva banky mají jinou strukturu v porovnání se strukturou aktiv a pasiv nebankovních podnikatelských subjektů</a:t>
            </a:r>
          </a:p>
          <a:p>
            <a:pPr marL="265113" lvl="1" indent="-265113" algn="just" eaLnBrk="1" hangingPunct="1">
              <a:buFont typeface="Wingdings" pitchFamily="2" charset="2"/>
              <a:buChar char="Ø"/>
              <a:defRPr/>
            </a:pPr>
            <a:r>
              <a:rPr lang="cs-CZ" sz="2000" b="1" dirty="0" smtClean="0"/>
              <a:t>klienti banky nejsou většinou schopni sami sledovat ekonomickou a finanční situaci své banky</a:t>
            </a:r>
          </a:p>
          <a:p>
            <a:pPr marL="265113" lvl="1" indent="-265113" algn="just" eaLnBrk="1" hangingPunct="1">
              <a:buFont typeface="Wingdings" pitchFamily="2" charset="2"/>
              <a:buChar char="Ø"/>
              <a:defRPr/>
            </a:pPr>
            <a:r>
              <a:rPr lang="cs-CZ" sz="2000" b="1" dirty="0" smtClean="0"/>
              <a:t>bankovní regulace umožňuje regulovat množství peněz v oběhu.</a:t>
            </a:r>
            <a:endParaRPr lang="de-DE" sz="20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D0D57CC-75B0-44CC-A524-47BAF76CEDBF}" type="slidenum">
              <a:rPr lang="cs-CZ"/>
              <a:pPr>
                <a:defRPr/>
              </a:pPr>
              <a:t>24</a:t>
            </a:fld>
            <a:endParaRPr lang="cs-CZ"/>
          </a:p>
        </p:txBody>
      </p:sp>
      <p:sp>
        <p:nvSpPr>
          <p:cNvPr id="387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její pilíře</a:t>
            </a:r>
            <a:endParaRPr lang="de-DE" b="1" dirty="0" smtClean="0">
              <a:effectLst>
                <a:outerShdw blurRad="38100" dist="38100" dir="2700000" algn="tl">
                  <a:srgbClr val="000000"/>
                </a:outerShdw>
              </a:effectLst>
            </a:endParaRPr>
          </a:p>
        </p:txBody>
      </p:sp>
      <p:sp>
        <p:nvSpPr>
          <p:cNvPr id="3072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smtClean="0"/>
              <a:t>Stanovení pravidel pro činnost bank:</a:t>
            </a:r>
          </a:p>
          <a:p>
            <a:pPr marL="265113" lvl="1" indent="-265113" algn="just" eaLnBrk="1" hangingPunct="1">
              <a:lnSpc>
                <a:spcPct val="80000"/>
              </a:lnSpc>
              <a:buFont typeface="Wingdings" pitchFamily="2" charset="2"/>
              <a:buChar char="Ø"/>
            </a:pPr>
            <a:r>
              <a:rPr lang="cs-CZ" altLang="cs-CZ" sz="1600" smtClean="0"/>
              <a:t>kritéria autorizace znamenají podmínky pro vstup banky do bankovního podnikání a podmínky pro provádění bankovních činností</a:t>
            </a:r>
          </a:p>
          <a:p>
            <a:pPr marL="265113" lvl="1" indent="-265113" algn="just" eaLnBrk="1" hangingPunct="1">
              <a:lnSpc>
                <a:spcPct val="80000"/>
              </a:lnSpc>
              <a:buFont typeface="Wingdings" pitchFamily="2" charset="2"/>
              <a:buChar char="Ø"/>
            </a:pPr>
            <a:r>
              <a:rPr lang="cs-CZ" altLang="cs-CZ" sz="1600" smtClean="0"/>
              <a:t>povinné minimální rezervy znamenají povinnost vytváření rezerv u centrální banky</a:t>
            </a:r>
          </a:p>
          <a:p>
            <a:pPr marL="265113" lvl="1" indent="-265113" algn="just" eaLnBrk="1" hangingPunct="1">
              <a:lnSpc>
                <a:spcPct val="80000"/>
              </a:lnSpc>
              <a:buFont typeface="Wingdings" pitchFamily="2" charset="2"/>
              <a:buChar char="Ø"/>
            </a:pPr>
            <a:r>
              <a:rPr lang="cs-CZ" altLang="cs-CZ" sz="1600" smtClean="0"/>
              <a:t>limity úvěrů znamenají stanovení maximální výše úvěrů, které centrální banka poskytne ostatním bankám (relativní limity) a maximální výši úvěrů, které mohou banky poskytnout svým klientům (absolutní limity)</a:t>
            </a:r>
          </a:p>
          <a:p>
            <a:pPr marL="265113" lvl="1" indent="-265113" algn="just" eaLnBrk="1" hangingPunct="1">
              <a:lnSpc>
                <a:spcPct val="80000"/>
              </a:lnSpc>
              <a:buFont typeface="Wingdings" pitchFamily="2" charset="2"/>
              <a:buChar char="Ø"/>
            </a:pPr>
            <a:r>
              <a:rPr lang="cs-CZ" altLang="cs-CZ" sz="1600" smtClean="0"/>
              <a:t>úvěry od centrální banky znamenají nastavení úvěrového mechanismu pro běžné krátkodobé úvěrování bank centrální bankou (při menších výkyvech v likviditě) a mechanismus záchrany banky (za situace, kdy již není možné získat chybějící prostředky na mezibankovním trhu)</a:t>
            </a:r>
          </a:p>
          <a:p>
            <a:pPr marL="265113" lvl="1" indent="-265113" algn="just" eaLnBrk="1" hangingPunct="1">
              <a:lnSpc>
                <a:spcPct val="80000"/>
              </a:lnSpc>
              <a:buFont typeface="Wingdings" pitchFamily="2" charset="2"/>
              <a:buChar char="Ø"/>
            </a:pPr>
            <a:r>
              <a:rPr lang="cs-CZ" altLang="cs-CZ" sz="1600" smtClean="0"/>
              <a:t>pravidla ochrany před "insider" obchody a praním špinavých peněz znamenají vytvoření určité bariéry a ochrany banky před nelegálním praktikami</a:t>
            </a:r>
          </a:p>
          <a:p>
            <a:pPr marL="265113" lvl="1" indent="-265113" algn="just" eaLnBrk="1" hangingPunct="1">
              <a:lnSpc>
                <a:spcPct val="80000"/>
              </a:lnSpc>
              <a:buFont typeface="Wingdings" pitchFamily="2" charset="2"/>
              <a:buChar char="Ø"/>
            </a:pPr>
            <a:r>
              <a:rPr lang="cs-CZ" altLang="cs-CZ" sz="1600" smtClean="0"/>
              <a:t>systém pojištění depozit znamená ochranu bankovního klienta - vkladatele v případě bankovního úpadku.</a:t>
            </a:r>
            <a:endParaRPr lang="de-DE" altLang="cs-CZ"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A444B2-5E02-43C3-80E1-6BE25818EB16}" type="slidenum">
              <a:rPr lang="cs-CZ"/>
              <a:pPr>
                <a:defRPr/>
              </a:pPr>
              <a:t>25</a:t>
            </a:fld>
            <a:endParaRPr lang="cs-CZ"/>
          </a:p>
        </p:txBody>
      </p:sp>
      <p:sp>
        <p:nvSpPr>
          <p:cNvPr id="4382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dohled</a:t>
            </a:r>
            <a:endParaRPr lang="de-DE" b="1" dirty="0" smtClean="0">
              <a:effectLst>
                <a:outerShdw blurRad="38100" dist="38100" dir="2700000" algn="tl">
                  <a:srgbClr val="000000"/>
                </a:outerShdw>
              </a:effectLst>
            </a:endParaRPr>
          </a:p>
        </p:txBody>
      </p:sp>
      <p:sp>
        <p:nvSpPr>
          <p:cNvPr id="317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Znamená kontrolu dodržování stanovených pravidel a vyvozování důsledků při jejich nedodržování.</a:t>
            </a:r>
          </a:p>
          <a:p>
            <a:pPr marL="0" indent="0" algn="just" eaLnBrk="1" hangingPunct="1">
              <a:lnSpc>
                <a:spcPct val="80000"/>
              </a:lnSpc>
              <a:buFont typeface="Wingdings" pitchFamily="2" charset="2"/>
              <a:buNone/>
              <a:defRPr/>
            </a:pPr>
            <a:endParaRPr lang="cs-CZ" sz="2000" b="1" dirty="0" smtClean="0"/>
          </a:p>
          <a:p>
            <a:pPr algn="just" eaLnBrk="1" hangingPunct="1">
              <a:lnSpc>
                <a:spcPct val="80000"/>
              </a:lnSpc>
              <a:buFont typeface="Wingdings" pitchFamily="2" charset="2"/>
              <a:buNone/>
              <a:defRPr/>
            </a:pPr>
            <a:r>
              <a:rPr lang="cs-CZ" sz="2000" b="1" dirty="0" smtClean="0"/>
              <a:t>Způsoby vykonávání:</a:t>
            </a:r>
            <a:endParaRPr lang="cs-CZ" sz="2000" dirty="0" smtClean="0"/>
          </a:p>
          <a:p>
            <a:pPr marL="265113" lvl="1" indent="-265113" algn="just" eaLnBrk="1" hangingPunct="1">
              <a:lnSpc>
                <a:spcPct val="80000"/>
              </a:lnSpc>
              <a:buFont typeface="Wingdings" pitchFamily="2" charset="2"/>
              <a:buChar char="Ø"/>
              <a:defRPr/>
            </a:pPr>
            <a:r>
              <a:rPr lang="cs-CZ" sz="2000" dirty="0" smtClean="0"/>
              <a:t>prověřením bankovních bilancí a získáním statistických údajů na základě pravidelně zasílaných údajů orgánům dohledu</a:t>
            </a:r>
          </a:p>
          <a:p>
            <a:pPr marL="265113" lvl="1" indent="-265113" algn="just" eaLnBrk="1" hangingPunct="1">
              <a:lnSpc>
                <a:spcPct val="80000"/>
              </a:lnSpc>
              <a:buFont typeface="Wingdings" pitchFamily="2" charset="2"/>
              <a:buChar char="Ø"/>
              <a:defRPr/>
            </a:pPr>
            <a:r>
              <a:rPr lang="cs-CZ" sz="2000" dirty="0" smtClean="0"/>
              <a:t>prověrky přímo na místě jsou nákladnější, na jejich základě je však možné získat detailní přehled o aktivitách příslušné banky</a:t>
            </a:r>
          </a:p>
          <a:p>
            <a:pPr marL="265113" lvl="1" indent="-265113" algn="just" eaLnBrk="1" hangingPunct="1">
              <a:lnSpc>
                <a:spcPct val="80000"/>
              </a:lnSpc>
              <a:buFont typeface="Wingdings" pitchFamily="2" charset="2"/>
              <a:buChar char="Ø"/>
              <a:defRPr/>
            </a:pPr>
            <a:r>
              <a:rPr lang="cs-CZ" sz="2000" dirty="0" smtClean="0"/>
              <a:t>ve světě vykonávají bankovní dohled různé instituce - centrální banky, vládní instituce, ministerstva a státní instituce. V ČR je jím pověřena výlučně Česká národní banka.</a:t>
            </a:r>
            <a:endParaRPr lang="de-DE"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4B2838-D608-4D6A-92C5-F82F24FF5944}" type="slidenum">
              <a:rPr lang="cs-CZ"/>
              <a:pPr>
                <a:defRPr/>
              </a:pPr>
              <a:t>26</a:t>
            </a:fld>
            <a:endParaRPr lang="cs-CZ"/>
          </a:p>
        </p:txBody>
      </p:sp>
      <p:sp>
        <p:nvSpPr>
          <p:cNvPr id="439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Organizační struktura bank</a:t>
            </a:r>
            <a:endParaRPr lang="de-DE" b="1" dirty="0" smtClean="0">
              <a:effectLst>
                <a:outerShdw blurRad="38100" dist="38100" dir="2700000" algn="tl">
                  <a:srgbClr val="000000"/>
                </a:outerShdw>
              </a:effectLst>
            </a:endParaRPr>
          </a:p>
        </p:txBody>
      </p:sp>
      <p:sp>
        <p:nvSpPr>
          <p:cNvPr id="327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Je součástí systému jejího řízení. Je podmíněna optimálním organizačním uspořádáním, které je nezbytné pro zabezpečení činností a chodu banky.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pracovní místo – </a:t>
            </a:r>
            <a:r>
              <a:rPr lang="cs-CZ" sz="1600" dirty="0" smtClean="0"/>
              <a:t>základní prvek organizační struktury banky, které představuje soubor práv, zodpovědností a povinností vytvořených pro zajištění celé agendy nebo její části. Agenda přitom činí věcně a logicky uzavřený soubor činností, které jsou zahrnuty do stejné oblasti funkce banky, vykonávané většinou v jednom organizačním útvaru</a:t>
            </a:r>
          </a:p>
          <a:p>
            <a:pPr marL="354013" lvl="1" indent="-354013" algn="just" eaLnBrk="1" hangingPunct="1">
              <a:lnSpc>
                <a:spcPct val="80000"/>
              </a:lnSpc>
              <a:buFont typeface="Wingdings" pitchFamily="2" charset="2"/>
              <a:buChar char="Ø"/>
              <a:defRPr/>
            </a:pPr>
            <a:r>
              <a:rPr lang="cs-CZ" sz="1600" b="1" dirty="0" smtClean="0"/>
              <a:t>organizační jednotky – </a:t>
            </a:r>
            <a:r>
              <a:rPr lang="cs-CZ" sz="1600" dirty="0" smtClean="0"/>
              <a:t>seskupení pracovníků, které je organizačně, administrativně a materiálně vybaveno tak, aby mohlo samostatně plnit ty úkoly, které jsou její funkční náplní.</a:t>
            </a:r>
          </a:p>
          <a:p>
            <a:pPr algn="just" eaLnBrk="1" hangingPunct="1">
              <a:lnSpc>
                <a:spcPct val="80000"/>
              </a:lnSpc>
              <a:buFont typeface="Wingdings" pitchFamily="2" charset="2"/>
              <a:buNone/>
              <a:defRPr/>
            </a:pPr>
            <a:r>
              <a:rPr lang="cs-CZ" sz="1600" dirty="0" smtClean="0"/>
              <a:t>Organizačními jednotkami banky jsou:</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ústředí - centrála banky – </a:t>
            </a:r>
            <a:r>
              <a:rPr lang="cs-CZ" sz="1600" dirty="0" smtClean="0"/>
              <a:t>organizační jednotka, která vykonává koncepční, metodicko-řídící a kontrolní činnost ve vztahu k ostatním organizačním jednotkám, přičemž v určitých oblastech působí i jako výkonná jednotka</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pobočky banky</a:t>
            </a:r>
            <a:r>
              <a:rPr lang="cs-CZ" sz="1600" dirty="0" smtClean="0"/>
              <a:t> – výkonné organizační jednotky ve vztahu ke klientele banky, v zájmu větší kvality služeb a přiblížení se zákazníkovi se zřizují expozitury, filiálky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účelové organizační jednotky – </a:t>
            </a:r>
            <a:r>
              <a:rPr lang="cs-CZ" sz="1600" dirty="0" smtClean="0"/>
              <a:t>výkonné organizační jednotky, které zajišťují podmínky pro bezporuchový chod banky a racionální poskytování bankovních produktů.</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0173569-6F13-4C33-88BE-45E2E74DF832}" type="slidenum">
              <a:rPr lang="cs-CZ"/>
              <a:pPr>
                <a:defRPr/>
              </a:pPr>
              <a:t>27</a:t>
            </a:fld>
            <a:endParaRPr lang="cs-CZ"/>
          </a:p>
        </p:txBody>
      </p:sp>
      <p:sp>
        <p:nvSpPr>
          <p:cNvPr id="3727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273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2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Podstata, význam, cíle a obsah řízení bankovní ekonomiky</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D08D58-F30A-4212-A194-9F7592D4D22E}" type="slidenum">
              <a:rPr lang="cs-CZ"/>
              <a:pPr>
                <a:defRPr/>
              </a:pPr>
              <a:t>28</a:t>
            </a:fld>
            <a:endParaRPr lang="cs-CZ"/>
          </a:p>
        </p:txBody>
      </p:sp>
      <p:sp>
        <p:nvSpPr>
          <p:cNvPr id="3880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Úvod</a:t>
            </a:r>
            <a:endParaRPr lang="de-DE" b="1" dirty="0" smtClean="0">
              <a:effectLst>
                <a:outerShdw blurRad="38100" dist="38100" dir="2700000" algn="tl">
                  <a:srgbClr val="000000"/>
                </a:outerShdw>
              </a:effectLst>
            </a:endParaRPr>
          </a:p>
        </p:txBody>
      </p:sp>
      <p:sp>
        <p:nvSpPr>
          <p:cNvPr id="348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Bankovnictví jako odvětví prochází již delší čas výraznými změnami. Managementy bank jsou pod neustálým tlakem obhájit právo na jejich existenci a přizpůsobit bankovní podnikání měnícím se podmínkám. </a:t>
            </a:r>
          </a:p>
          <a:p>
            <a:pPr marL="265113" lvl="1" indent="-265113" algn="just" eaLnBrk="1" hangingPunct="1">
              <a:lnSpc>
                <a:spcPct val="80000"/>
              </a:lnSpc>
              <a:buFont typeface="Wingdings" pitchFamily="2" charset="2"/>
              <a:buChar char="Ø"/>
              <a:defRPr/>
            </a:pPr>
            <a:r>
              <a:rPr lang="cs-CZ" sz="1700" dirty="0" smtClean="0"/>
              <a:t>postupná globalizace finančních trhů, expanze kapitálových trhů, sekuritizace, progresivní rozvoj informačních a telekomunikačních technologií a sociální změny</a:t>
            </a:r>
          </a:p>
          <a:p>
            <a:pPr marL="265113" lvl="1" indent="-265113" algn="just" eaLnBrk="1" hangingPunct="1">
              <a:lnSpc>
                <a:spcPct val="80000"/>
              </a:lnSpc>
              <a:buFont typeface="Wingdings" pitchFamily="2" charset="2"/>
              <a:buChar char="Ø"/>
              <a:defRPr/>
            </a:pPr>
            <a:r>
              <a:rPr lang="cs-CZ" sz="1700" dirty="0" smtClean="0"/>
              <a:t>vkladové a úvěrové operace bank vždy tvořily základ bankovního podnikání</a:t>
            </a:r>
          </a:p>
          <a:p>
            <a:pPr marL="265113" lvl="1" indent="-265113" algn="just" eaLnBrk="1" hangingPunct="1">
              <a:lnSpc>
                <a:spcPct val="80000"/>
              </a:lnSpc>
              <a:buFont typeface="Wingdings" pitchFamily="2" charset="2"/>
              <a:buChar char="Ø"/>
              <a:defRPr/>
            </a:pPr>
            <a:r>
              <a:rPr lang="cs-CZ" sz="1700" dirty="0" smtClean="0"/>
              <a:t>banky poskytují ve stále větší míře další typy služeb, které do jisté míry překračují hranice klasického bankovnictví</a:t>
            </a:r>
          </a:p>
          <a:p>
            <a:pPr marL="265113" lvl="1" indent="-265113" algn="just" eaLnBrk="1" hangingPunct="1">
              <a:lnSpc>
                <a:spcPct val="80000"/>
              </a:lnSpc>
              <a:buFont typeface="Wingdings" pitchFamily="2" charset="2"/>
              <a:buChar char="Ø"/>
              <a:defRPr/>
            </a:pPr>
            <a:r>
              <a:rPr lang="cs-CZ" sz="1700" dirty="0" smtClean="0"/>
              <a:t>expanze kapitálových trhů a postupné stírání hranic mezi bankovním a finančním podnikáním </a:t>
            </a:r>
          </a:p>
          <a:p>
            <a:pPr marL="265113" lvl="1" indent="-265113" algn="just" eaLnBrk="1" hangingPunct="1">
              <a:lnSpc>
                <a:spcPct val="80000"/>
              </a:lnSpc>
              <a:buFont typeface="Wingdings" pitchFamily="2" charset="2"/>
              <a:buChar char="Ø"/>
              <a:defRPr/>
            </a:pPr>
            <a:r>
              <a:rPr lang="cs-CZ" sz="1700" dirty="0" smtClean="0"/>
              <a:t>nebankovní subjekty, které přebírají činnosti bank nebo tyto činnosti nahrazují.</a:t>
            </a:r>
          </a:p>
          <a:p>
            <a:pPr marL="265113" indent="-265113"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D6F751-D8DF-4002-9755-8E40472A0CFD}" type="slidenum">
              <a:rPr lang="cs-CZ"/>
              <a:pPr>
                <a:defRPr/>
              </a:pPr>
              <a:t>29</a:t>
            </a:fld>
            <a:endParaRPr lang="cs-CZ"/>
          </a:p>
        </p:txBody>
      </p:sp>
      <p:sp>
        <p:nvSpPr>
          <p:cNvPr id="4423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Hlavní konkurenti bank</a:t>
            </a:r>
            <a:endParaRPr lang="de-DE" b="1" dirty="0" smtClean="0">
              <a:effectLst>
                <a:outerShdw blurRad="38100" dist="38100" dir="2700000" algn="tl">
                  <a:srgbClr val="000000"/>
                </a:outerShdw>
              </a:effectLst>
            </a:endParaRPr>
          </a:p>
        </p:txBody>
      </p:sp>
      <p:sp>
        <p:nvSpPr>
          <p:cNvPr id="3584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Investiční podílové fondy 	</a:t>
            </a:r>
          </a:p>
          <a:p>
            <a:pPr eaLnBrk="1" hangingPunct="1">
              <a:lnSpc>
                <a:spcPct val="80000"/>
              </a:lnSpc>
              <a:buFont typeface="Wingdings" pitchFamily="2" charset="2"/>
              <a:buChar char="Ø"/>
            </a:pPr>
            <a:r>
              <a:rPr lang="cs-CZ" altLang="cs-CZ" sz="1800" smtClean="0"/>
              <a:t>Pojišťovny 				</a:t>
            </a:r>
          </a:p>
          <a:p>
            <a:pPr eaLnBrk="1" hangingPunct="1">
              <a:lnSpc>
                <a:spcPct val="80000"/>
              </a:lnSpc>
              <a:buFont typeface="Wingdings" pitchFamily="2" charset="2"/>
              <a:buChar char="Ø"/>
            </a:pPr>
            <a:r>
              <a:rPr lang="cs-CZ" altLang="cs-CZ" sz="1800" smtClean="0"/>
              <a:t>Velké obchodní společnosti a obchodní domy 			</a:t>
            </a:r>
          </a:p>
          <a:p>
            <a:pPr eaLnBrk="1" hangingPunct="1">
              <a:lnSpc>
                <a:spcPct val="80000"/>
              </a:lnSpc>
              <a:buFont typeface="Wingdings" pitchFamily="2" charset="2"/>
              <a:buChar char="Ø"/>
            </a:pPr>
            <a:r>
              <a:rPr lang="cs-CZ" altLang="cs-CZ" sz="1800" smtClean="0"/>
              <a:t>Investiční společnosti </a:t>
            </a:r>
          </a:p>
          <a:p>
            <a:pPr eaLnBrk="1" hangingPunct="1">
              <a:lnSpc>
                <a:spcPct val="80000"/>
              </a:lnSpc>
              <a:buFont typeface="Wingdings" pitchFamily="2" charset="2"/>
              <a:buChar char="Ø"/>
            </a:pPr>
            <a:r>
              <a:rPr lang="cs-CZ" altLang="cs-CZ" sz="1800" smtClean="0"/>
              <a:t>Leasingové společnosti </a:t>
            </a:r>
          </a:p>
          <a:p>
            <a:pPr eaLnBrk="1" hangingPunct="1">
              <a:lnSpc>
                <a:spcPct val="80000"/>
              </a:lnSpc>
              <a:buFont typeface="Wingdings" pitchFamily="2" charset="2"/>
              <a:buChar char="Ø"/>
            </a:pPr>
            <a:r>
              <a:rPr lang="cs-CZ" altLang="cs-CZ" sz="1800" smtClean="0"/>
              <a:t>Faktoringové a forfaitingové společnosti </a:t>
            </a:r>
          </a:p>
          <a:p>
            <a:pPr eaLnBrk="1" hangingPunct="1">
              <a:lnSpc>
                <a:spcPct val="80000"/>
              </a:lnSpc>
              <a:buFont typeface="Wingdings" pitchFamily="2" charset="2"/>
              <a:buChar char="Ø"/>
            </a:pPr>
            <a:r>
              <a:rPr lang="cs-CZ" altLang="cs-CZ" sz="1800" smtClean="0"/>
              <a:t>Penzijní fondy </a:t>
            </a:r>
          </a:p>
          <a:p>
            <a:pPr eaLnBrk="1" hangingPunct="1">
              <a:lnSpc>
                <a:spcPct val="80000"/>
              </a:lnSpc>
              <a:buFont typeface="Wingdings" pitchFamily="2" charset="2"/>
              <a:buChar char="Ø"/>
            </a:pPr>
            <a:r>
              <a:rPr lang="cs-CZ" altLang="cs-CZ" sz="1800" smtClean="0"/>
              <a:t>Obchodníci s cennými papíry </a:t>
            </a:r>
          </a:p>
          <a:p>
            <a:pPr eaLnBrk="1" hangingPunct="1">
              <a:lnSpc>
                <a:spcPct val="80000"/>
              </a:lnSpc>
              <a:buFont typeface="Wingdings" pitchFamily="2" charset="2"/>
              <a:buChar char="Ø"/>
            </a:pPr>
            <a:r>
              <a:rPr lang="cs-CZ" altLang="cs-CZ" sz="1800" smtClean="0"/>
              <a:t>Kapitálové podílnické společnosti</a:t>
            </a:r>
          </a:p>
          <a:p>
            <a:pPr eaLnBrk="1" hangingPunct="1">
              <a:lnSpc>
                <a:spcPct val="80000"/>
              </a:lnSpc>
              <a:buFont typeface="Wingdings" pitchFamily="2" charset="2"/>
              <a:buChar char="Ø"/>
            </a:pPr>
            <a:r>
              <a:rPr lang="cs-CZ" altLang="cs-CZ" sz="1800" smtClean="0"/>
              <a:t>Fondy rizikového a rozvojového kapitálu </a:t>
            </a:r>
          </a:p>
          <a:p>
            <a:pPr eaLnBrk="1" hangingPunct="1">
              <a:lnSpc>
                <a:spcPct val="80000"/>
              </a:lnSpc>
              <a:buFont typeface="Wingdings" pitchFamily="2" charset="2"/>
              <a:buChar char="Ø"/>
            </a:pPr>
            <a:r>
              <a:rPr lang="cs-CZ" altLang="cs-CZ" sz="1800" smtClean="0"/>
              <a:t>Subjekty investující do reálných aktiv </a:t>
            </a:r>
          </a:p>
          <a:p>
            <a:pPr eaLnBrk="1" hangingPunct="1">
              <a:lnSpc>
                <a:spcPct val="80000"/>
              </a:lnSpc>
              <a:buFont typeface="Wingdings" pitchFamily="2" charset="2"/>
              <a:buChar char="Ø"/>
            </a:pPr>
            <a:r>
              <a:rPr lang="cs-CZ" altLang="cs-CZ" sz="1800" smtClean="0"/>
              <a:t>Směnárny apod. </a:t>
            </a:r>
          </a:p>
          <a:p>
            <a:pPr eaLnBrk="1" hangingPunct="1">
              <a:lnSpc>
                <a:spcPct val="80000"/>
              </a:lnSpc>
              <a:buFont typeface="Wingdings" pitchFamily="2" charset="2"/>
              <a:buChar char="Ø"/>
            </a:pPr>
            <a:r>
              <a:rPr lang="cs-CZ" altLang="cs-CZ" sz="1800" smtClean="0"/>
              <a:t>Banky, které založily nebankovní instituce, aby internacionalizovaly své finanční činnosti.</a:t>
            </a:r>
            <a:endParaRPr lang="de-DE" altLang="cs-CZ"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6834B5-BE38-418B-B3CA-1849C40C5FA9}" type="slidenum">
              <a:rPr lang="cs-CZ"/>
              <a:pPr>
                <a:defRPr/>
              </a:pPr>
              <a:t>3</a:t>
            </a:fld>
            <a:endParaRPr lang="cs-CZ"/>
          </a:p>
        </p:txBody>
      </p:sp>
      <p:sp>
        <p:nvSpPr>
          <p:cNvPr id="354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Rozvrh přednášek</a:t>
            </a:r>
            <a:endParaRPr lang="de-DE" b="1" dirty="0" smtClean="0">
              <a:effectLst>
                <a:outerShdw blurRad="38100" dist="38100" dir="2700000" algn="tl">
                  <a:srgbClr val="000000"/>
                </a:outerShdw>
              </a:effectLst>
            </a:endParaRPr>
          </a:p>
        </p:txBody>
      </p:sp>
      <p:sp>
        <p:nvSpPr>
          <p:cNvPr id="922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  1) Banka jako podnikatelský subjekt</a:t>
            </a:r>
          </a:p>
          <a:p>
            <a:pPr algn="just" eaLnBrk="1" hangingPunct="1">
              <a:lnSpc>
                <a:spcPct val="80000"/>
              </a:lnSpc>
              <a:buFont typeface="Wingdings" pitchFamily="2" charset="2"/>
              <a:buNone/>
            </a:pPr>
            <a:r>
              <a:rPr lang="cs-CZ" altLang="cs-CZ" sz="1800" b="1" smtClean="0"/>
              <a:t>  2) Podstata, význam, cíle a obsah řízení bankovní ekonomiky</a:t>
            </a:r>
          </a:p>
          <a:p>
            <a:pPr algn="just" eaLnBrk="1" hangingPunct="1">
              <a:lnSpc>
                <a:spcPct val="80000"/>
              </a:lnSpc>
              <a:buFont typeface="Wingdings" pitchFamily="2" charset="2"/>
              <a:buNone/>
            </a:pPr>
            <a:r>
              <a:rPr lang="cs-CZ" altLang="cs-CZ" sz="1800" b="1" smtClean="0"/>
              <a:t>  3) Řízení bankovní rozvahy, strany aktiv a pasiv</a:t>
            </a:r>
          </a:p>
          <a:p>
            <a:pPr algn="just" eaLnBrk="1" hangingPunct="1">
              <a:lnSpc>
                <a:spcPct val="80000"/>
              </a:lnSpc>
              <a:buFont typeface="Wingdings" pitchFamily="2" charset="2"/>
              <a:buNone/>
            </a:pPr>
            <a:r>
              <a:rPr lang="cs-CZ" altLang="cs-CZ" sz="1800" b="1" smtClean="0"/>
              <a:t>  4) Ekonomika řízení nákladů a výnosů v bance </a:t>
            </a:r>
          </a:p>
          <a:p>
            <a:pPr algn="just" eaLnBrk="1" hangingPunct="1">
              <a:lnSpc>
                <a:spcPct val="80000"/>
              </a:lnSpc>
              <a:buFont typeface="Wingdings" pitchFamily="2" charset="2"/>
              <a:buNone/>
            </a:pPr>
            <a:r>
              <a:rPr lang="cs-CZ" altLang="cs-CZ" sz="1800" b="1" smtClean="0"/>
              <a:t>  5) Kvalita bankovních služeb </a:t>
            </a:r>
          </a:p>
          <a:p>
            <a:pPr algn="just" eaLnBrk="1" hangingPunct="1">
              <a:lnSpc>
                <a:spcPct val="80000"/>
              </a:lnSpc>
              <a:buFont typeface="Wingdings" pitchFamily="2" charset="2"/>
              <a:buNone/>
            </a:pPr>
            <a:r>
              <a:rPr lang="cs-CZ" altLang="cs-CZ" sz="1800" b="1" smtClean="0"/>
              <a:t>  6) Marketing v ekonomickém řízení banky– úloha klienta v bankovním marketingu</a:t>
            </a:r>
          </a:p>
          <a:p>
            <a:pPr algn="just" eaLnBrk="1" hangingPunct="1">
              <a:lnSpc>
                <a:spcPct val="80000"/>
              </a:lnSpc>
              <a:buFont typeface="Wingdings" pitchFamily="2" charset="2"/>
              <a:buNone/>
            </a:pPr>
            <a:r>
              <a:rPr lang="cs-CZ" altLang="cs-CZ" sz="1800" b="1" smtClean="0"/>
              <a:t>  7) Strategie produktů a služeb v bankách a tvorba cen bankovních produktů a služeb</a:t>
            </a:r>
          </a:p>
          <a:p>
            <a:pPr algn="just" eaLnBrk="1" hangingPunct="1">
              <a:lnSpc>
                <a:spcPct val="80000"/>
              </a:lnSpc>
              <a:buFont typeface="Wingdings" pitchFamily="2" charset="2"/>
              <a:buNone/>
            </a:pPr>
            <a:r>
              <a:rPr lang="cs-CZ" altLang="cs-CZ" sz="1800" b="1" smtClean="0"/>
              <a:t>  8) Komunikace a distribuce bankovních služeb</a:t>
            </a:r>
          </a:p>
          <a:p>
            <a:pPr algn="just" eaLnBrk="1" hangingPunct="1">
              <a:lnSpc>
                <a:spcPct val="80000"/>
              </a:lnSpc>
              <a:buFont typeface="Wingdings" pitchFamily="2" charset="2"/>
              <a:buNone/>
            </a:pPr>
            <a:r>
              <a:rPr lang="cs-CZ" altLang="cs-CZ" sz="1800" b="1" smtClean="0"/>
              <a:t>  9) Úvod do Risk managementu </a:t>
            </a:r>
          </a:p>
          <a:p>
            <a:pPr algn="just" eaLnBrk="1" hangingPunct="1">
              <a:lnSpc>
                <a:spcPct val="80000"/>
              </a:lnSpc>
              <a:buFont typeface="Wingdings" pitchFamily="2" charset="2"/>
              <a:buNone/>
            </a:pPr>
            <a:r>
              <a:rPr lang="cs-CZ" altLang="cs-CZ" sz="1800" b="1" smtClean="0"/>
              <a:t>10) Řízení rizik pohybu úrokové sazby a měnového rizika</a:t>
            </a:r>
          </a:p>
          <a:p>
            <a:pPr algn="just" eaLnBrk="1" hangingPunct="1">
              <a:lnSpc>
                <a:spcPct val="80000"/>
              </a:lnSpc>
              <a:buFont typeface="Wingdings" pitchFamily="2" charset="2"/>
              <a:buNone/>
            </a:pPr>
            <a:r>
              <a:rPr lang="cs-CZ" altLang="cs-CZ" sz="1800" b="1" smtClean="0"/>
              <a:t>11) Řízení likvidity a kapitálového rizika</a:t>
            </a:r>
          </a:p>
          <a:p>
            <a:pPr algn="just" eaLnBrk="1" hangingPunct="1">
              <a:lnSpc>
                <a:spcPct val="80000"/>
              </a:lnSpc>
              <a:buFont typeface="Wingdings" pitchFamily="2" charset="2"/>
              <a:buNone/>
            </a:pPr>
            <a:r>
              <a:rPr lang="cs-CZ" altLang="cs-CZ" sz="1800" b="1" smtClean="0"/>
              <a:t>12) Řízení portfolia cenných papírů a mimobilančního položek</a:t>
            </a:r>
          </a:p>
          <a:p>
            <a:pPr algn="just" eaLnBrk="1" hangingPunct="1">
              <a:lnSpc>
                <a:spcPct val="80000"/>
              </a:lnSpc>
              <a:buFont typeface="Wingdings" pitchFamily="2" charset="2"/>
              <a:buNone/>
            </a:pPr>
            <a:r>
              <a:rPr lang="cs-CZ" altLang="cs-CZ" sz="1800" b="1" smtClean="0"/>
              <a:t>13) Řízení operačního rizika a bankovní pobočky</a:t>
            </a:r>
            <a:endParaRPr lang="de-DE" altLang="cs-CZ" sz="18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D35EBA3-E31F-4DEE-90E0-4031EE5D2F4B}" type="slidenum">
              <a:rPr lang="cs-CZ"/>
              <a:pPr>
                <a:defRPr/>
              </a:pPr>
              <a:t>30</a:t>
            </a:fld>
            <a:endParaRPr lang="cs-CZ"/>
          </a:p>
        </p:txBody>
      </p:sp>
      <p:sp>
        <p:nvSpPr>
          <p:cNvPr id="44339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Současné trendy v bankovnictví v současné době</a:t>
            </a:r>
            <a:endParaRPr lang="de-DE" sz="2400" b="1" smtClean="0">
              <a:effectLst>
                <a:outerShdw blurRad="38100" dist="38100" dir="2700000" algn="tl">
                  <a:srgbClr val="000000"/>
                </a:outerShdw>
              </a:effectLst>
            </a:endParaRPr>
          </a:p>
        </p:txBody>
      </p:sp>
      <p:sp>
        <p:nvSpPr>
          <p:cNvPr id="3686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přechod od klasického modelu k přechodnému modelu bankovnictví </a:t>
            </a:r>
          </a:p>
          <a:p>
            <a:pPr algn="just" eaLnBrk="1" hangingPunct="1">
              <a:buFont typeface="Wingdings" pitchFamily="2" charset="2"/>
              <a:buChar char="Ø"/>
            </a:pPr>
            <a:r>
              <a:rPr lang="cs-CZ" altLang="cs-CZ" sz="1800" smtClean="0"/>
              <a:t>konsolidace	</a:t>
            </a:r>
          </a:p>
          <a:p>
            <a:pPr algn="just" eaLnBrk="1" hangingPunct="1">
              <a:buFont typeface="Wingdings" pitchFamily="2" charset="2"/>
              <a:buChar char="Ø"/>
            </a:pPr>
            <a:r>
              <a:rPr lang="cs-CZ" altLang="cs-CZ" sz="1800" smtClean="0"/>
              <a:t>fúze a akvizice			</a:t>
            </a:r>
          </a:p>
          <a:p>
            <a:pPr algn="just" eaLnBrk="1" hangingPunct="1">
              <a:buFont typeface="Wingdings" pitchFamily="2" charset="2"/>
              <a:buChar char="Ø"/>
            </a:pPr>
            <a:r>
              <a:rPr lang="cs-CZ" altLang="cs-CZ" sz="1800" smtClean="0"/>
              <a:t>snižování nákladů			</a:t>
            </a:r>
          </a:p>
          <a:p>
            <a:pPr algn="just" eaLnBrk="1" hangingPunct="1">
              <a:buFont typeface="Wingdings" pitchFamily="2" charset="2"/>
              <a:buChar char="Ø"/>
            </a:pPr>
            <a:r>
              <a:rPr lang="cs-CZ" altLang="cs-CZ" sz="1800" smtClean="0"/>
              <a:t>postupná globalizace 			</a:t>
            </a:r>
          </a:p>
          <a:p>
            <a:pPr algn="just" eaLnBrk="1" hangingPunct="1">
              <a:buFont typeface="Wingdings" pitchFamily="2" charset="2"/>
              <a:buChar char="Ø"/>
            </a:pPr>
            <a:r>
              <a:rPr lang="cs-CZ" altLang="cs-CZ" sz="1800" smtClean="0"/>
              <a:t>využívání nových informačních technologií</a:t>
            </a:r>
          </a:p>
          <a:p>
            <a:pPr algn="just" eaLnBrk="1" hangingPunct="1">
              <a:buFont typeface="Wingdings" pitchFamily="2" charset="2"/>
              <a:buChar char="Ø"/>
            </a:pPr>
            <a:r>
              <a:rPr lang="cs-CZ" altLang="cs-CZ" sz="1800" smtClean="0"/>
              <a:t>sociální změny </a:t>
            </a:r>
          </a:p>
          <a:p>
            <a:pPr algn="just" eaLnBrk="1" hangingPunct="1">
              <a:buFont typeface="Wingdings" pitchFamily="2" charset="2"/>
              <a:buChar char="Ø"/>
            </a:pPr>
            <a:r>
              <a:rPr lang="cs-CZ" altLang="cs-CZ" sz="1800" smtClean="0"/>
              <a:t>zvyšování akciové hodnoty</a:t>
            </a:r>
          </a:p>
          <a:p>
            <a:pPr algn="just" eaLnBrk="1" hangingPunct="1">
              <a:buFont typeface="Wingdings" pitchFamily="2" charset="2"/>
              <a:buNone/>
            </a:pPr>
            <a:r>
              <a:rPr lang="cs-CZ" altLang="cs-CZ" sz="4400" smtClean="0"/>
              <a:t>				</a:t>
            </a:r>
            <a:endParaRPr lang="de-DE" altLang="cs-CZ" sz="40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46BF1A4-6AC6-4BA1-9B0B-0E9F621B26F3}" type="slidenum">
              <a:rPr lang="cs-CZ"/>
              <a:pPr>
                <a:defRPr/>
              </a:pPr>
              <a:t>31</a:t>
            </a:fld>
            <a:endParaRPr lang="cs-CZ"/>
          </a:p>
        </p:txBody>
      </p:sp>
      <p:sp>
        <p:nvSpPr>
          <p:cNvPr id="444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finančního řízení</a:t>
            </a:r>
            <a:r>
              <a:rPr lang="cs-CZ" smtClean="0"/>
              <a:t> </a:t>
            </a:r>
            <a:endParaRPr lang="de-DE" smtClean="0"/>
          </a:p>
        </p:txBody>
      </p:sp>
      <p:sp>
        <p:nvSpPr>
          <p:cNvPr id="37893" name="Rectangle 3"/>
          <p:cNvSpPr>
            <a:spLocks noGrp="1" noChangeArrowheads="1"/>
          </p:cNvSpPr>
          <p:nvPr>
            <p:ph type="body" idx="1"/>
          </p:nvPr>
        </p:nvSpPr>
        <p:spPr/>
        <p:txBody>
          <a:bodyPr/>
          <a:lstStyle/>
          <a:p>
            <a:pPr algn="just" eaLnBrk="1" hangingPunct="1">
              <a:buFont typeface="Wingdings" pitchFamily="2" charset="2"/>
              <a:buNone/>
            </a:pPr>
            <a:r>
              <a:rPr lang="cs-CZ" altLang="cs-CZ" sz="2000" smtClean="0"/>
              <a:t>Hlavní složky finančního řízení bank jsou :</a:t>
            </a:r>
          </a:p>
          <a:p>
            <a:pPr algn="just" eaLnBrk="1" hangingPunct="1">
              <a:buFont typeface="Wingdings" pitchFamily="2" charset="2"/>
              <a:buChar char="Ø"/>
            </a:pPr>
            <a:r>
              <a:rPr lang="cs-CZ" altLang="cs-CZ" sz="2000" smtClean="0"/>
              <a:t>systém finančního plánování zahrnující strategické plánování, taktické plánování a rozpočtování</a:t>
            </a:r>
          </a:p>
          <a:p>
            <a:pPr algn="just" eaLnBrk="1" hangingPunct="1">
              <a:buFont typeface="Wingdings" pitchFamily="2" charset="2"/>
              <a:buChar char="Ø"/>
            </a:pPr>
            <a:r>
              <a:rPr lang="cs-CZ" altLang="cs-CZ" sz="2000" smtClean="0"/>
              <a:t>manažerský informační systém (MIS) zahrnující podsystémy manažerského účetnictví, alokace kapitálu, alokace nákladů a  výnosů, vnitrobankovní oceňování zdrojů</a:t>
            </a:r>
          </a:p>
          <a:p>
            <a:pPr algn="just" eaLnBrk="1" hangingPunct="1">
              <a:buFont typeface="Wingdings" pitchFamily="2" charset="2"/>
              <a:buChar char="Ø"/>
            </a:pPr>
            <a:r>
              <a:rPr lang="cs-CZ" altLang="cs-CZ" sz="2000" smtClean="0"/>
              <a:t>systém řízení rizik zahrnující sledování rizika podstupovaného bankou, jeho měření a řízení.</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AEF5AED-4AF6-430A-B2E3-F10F417FA507}" type="slidenum">
              <a:rPr lang="cs-CZ"/>
              <a:pPr>
                <a:defRPr/>
              </a:pPr>
              <a:t>32</a:t>
            </a:fld>
            <a:endParaRPr lang="cs-CZ"/>
          </a:p>
        </p:txBody>
      </p:sp>
      <p:sp>
        <p:nvSpPr>
          <p:cNvPr id="445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a řízení aktiv a pasiv</a:t>
            </a:r>
            <a:endParaRPr lang="de-DE" smtClean="0"/>
          </a:p>
        </p:txBody>
      </p:sp>
      <p:sp>
        <p:nvSpPr>
          <p:cNvPr id="38917"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None/>
            </a:pPr>
            <a:r>
              <a:rPr lang="cs-CZ" altLang="cs-CZ" sz="1300" smtClean="0"/>
              <a:t>Jedna z nejdůležitějších vazeb systému finančního řízení je na akcionáře, které zajímá:</a:t>
            </a:r>
          </a:p>
          <a:p>
            <a:pPr marL="265113" lvl="1" indent="-265113" algn="just" eaLnBrk="1" hangingPunct="1">
              <a:lnSpc>
                <a:spcPct val="80000"/>
              </a:lnSpc>
              <a:buFont typeface="Wingdings" pitchFamily="2" charset="2"/>
              <a:buChar char="Ø"/>
            </a:pPr>
            <a:r>
              <a:rPr lang="cs-CZ" altLang="cs-CZ" sz="1300" smtClean="0"/>
              <a:t>návratnost vložených prostředků</a:t>
            </a:r>
          </a:p>
          <a:p>
            <a:pPr marL="265113" lvl="1" indent="-265113" algn="just" eaLnBrk="1" hangingPunct="1">
              <a:lnSpc>
                <a:spcPct val="80000"/>
              </a:lnSpc>
              <a:buFont typeface="Wingdings" pitchFamily="2" charset="2"/>
              <a:buChar char="Ø"/>
            </a:pPr>
            <a:r>
              <a:rPr lang="cs-CZ" altLang="cs-CZ" sz="1300" smtClean="0"/>
              <a:t>možnosti dalšího růstu</a:t>
            </a:r>
          </a:p>
          <a:p>
            <a:pPr marL="265113" lvl="1" indent="-265113" algn="just" eaLnBrk="1" hangingPunct="1">
              <a:lnSpc>
                <a:spcPct val="80000"/>
              </a:lnSpc>
              <a:buFont typeface="Wingdings" pitchFamily="2" charset="2"/>
              <a:buChar char="Ø"/>
            </a:pPr>
            <a:r>
              <a:rPr lang="cs-CZ" altLang="cs-CZ" sz="1300" smtClean="0"/>
              <a:t>riziko a jeho možné dopady do kapitálu</a:t>
            </a:r>
          </a:p>
          <a:p>
            <a:pPr marL="265113" lvl="1" indent="-265113" algn="just" eaLnBrk="1" hangingPunct="1">
              <a:lnSpc>
                <a:spcPct val="80000"/>
              </a:lnSpc>
              <a:buFont typeface="Wingdings" pitchFamily="2" charset="2"/>
              <a:buChar char="Ø"/>
            </a:pPr>
            <a:r>
              <a:rPr lang="cs-CZ" altLang="cs-CZ" sz="1300" smtClean="0"/>
              <a:t>růst celkové hodnoty banky.</a:t>
            </a:r>
          </a:p>
          <a:p>
            <a:pPr marL="265113" lvl="1" indent="-265113" algn="just" eaLnBrk="1" hangingPunct="1">
              <a:lnSpc>
                <a:spcPct val="80000"/>
              </a:lnSpc>
              <a:buFont typeface="Wingdings" pitchFamily="2" charset="2"/>
              <a:buNone/>
            </a:pPr>
            <a:r>
              <a:rPr lang="cs-CZ" altLang="cs-CZ" sz="1300" smtClean="0"/>
              <a:t>Hlavní faktory určující celkovou hodnotu banky:</a:t>
            </a:r>
          </a:p>
          <a:p>
            <a:pPr marL="265113" lvl="1" indent="-265113" algn="just" eaLnBrk="1" hangingPunct="1">
              <a:lnSpc>
                <a:spcPct val="80000"/>
              </a:lnSpc>
              <a:buFont typeface="Wingdings" pitchFamily="2" charset="2"/>
              <a:buChar char="Ø"/>
            </a:pPr>
            <a:r>
              <a:rPr lang="cs-CZ" altLang="cs-CZ" sz="1300" smtClean="0"/>
              <a:t>růst výnosových aktiv, tj. podílu výnosových aktiv na celkových aktivech banky</a:t>
            </a:r>
          </a:p>
          <a:p>
            <a:pPr marL="265113" lvl="1" indent="-265113" algn="just" eaLnBrk="1" hangingPunct="1">
              <a:lnSpc>
                <a:spcPct val="80000"/>
              </a:lnSpc>
              <a:buFont typeface="Wingdings" pitchFamily="2" charset="2"/>
              <a:buChar char="Ø"/>
            </a:pPr>
            <a:r>
              <a:rPr lang="cs-CZ" altLang="cs-CZ" sz="1300" smtClean="0"/>
              <a:t>čistá úroková marže, tj. rozdíl mezi výnosovými a nákladovými úroky</a:t>
            </a:r>
          </a:p>
          <a:p>
            <a:pPr marL="265113" lvl="1" indent="-265113" algn="just" eaLnBrk="1" hangingPunct="1">
              <a:lnSpc>
                <a:spcPct val="80000"/>
              </a:lnSpc>
              <a:buFont typeface="Wingdings" pitchFamily="2" charset="2"/>
              <a:buChar char="Ø"/>
            </a:pPr>
            <a:r>
              <a:rPr lang="cs-CZ" altLang="cs-CZ" sz="1300" smtClean="0"/>
              <a:t>růst neúrokových příjmů, tj.provizí, poplatků a příjmů z obchodování, devizových a ostatních operací</a:t>
            </a:r>
          </a:p>
          <a:p>
            <a:pPr marL="265113" lvl="1" indent="-265113" algn="just" eaLnBrk="1" hangingPunct="1">
              <a:lnSpc>
                <a:spcPct val="80000"/>
              </a:lnSpc>
              <a:buFont typeface="Wingdings" pitchFamily="2" charset="2"/>
              <a:buChar char="Ø"/>
            </a:pPr>
            <a:r>
              <a:rPr lang="cs-CZ" altLang="cs-CZ" sz="1300" smtClean="0"/>
              <a:t>poměr náklady/příjmy, tj. efektivita bankovního podnikání</a:t>
            </a:r>
          </a:p>
          <a:p>
            <a:pPr marL="265113" lvl="1" indent="-265113" algn="just" eaLnBrk="1" hangingPunct="1">
              <a:lnSpc>
                <a:spcPct val="80000"/>
              </a:lnSpc>
              <a:buFont typeface="Wingdings" pitchFamily="2" charset="2"/>
              <a:buChar char="Ø"/>
            </a:pPr>
            <a:r>
              <a:rPr lang="cs-CZ" altLang="cs-CZ" sz="1300" smtClean="0"/>
              <a:t>míra ztrátových úvěrů, tj. podíl rizikových úvěrů na celkových poskytnutých úvěrech</a:t>
            </a:r>
          </a:p>
          <a:p>
            <a:pPr marL="265113" lvl="1" indent="-265113" algn="just" eaLnBrk="1" hangingPunct="1">
              <a:lnSpc>
                <a:spcPct val="80000"/>
              </a:lnSpc>
              <a:buFont typeface="Wingdings" pitchFamily="2" charset="2"/>
              <a:buChar char="Ø"/>
            </a:pPr>
            <a:r>
              <a:rPr lang="cs-CZ" altLang="cs-CZ" sz="1300" smtClean="0"/>
              <a:t>efektivní daňová sazba, tj. skutečně placená daň na zisk před zdaněním</a:t>
            </a:r>
          </a:p>
          <a:p>
            <a:pPr marL="265113" lvl="1" indent="-265113" algn="just" eaLnBrk="1" hangingPunct="1">
              <a:lnSpc>
                <a:spcPct val="80000"/>
              </a:lnSpc>
              <a:buFont typeface="Wingdings" pitchFamily="2" charset="2"/>
              <a:buChar char="Ø"/>
            </a:pPr>
            <a:r>
              <a:rPr lang="cs-CZ" altLang="cs-CZ" sz="1300" smtClean="0"/>
              <a:t>kapitálové výdaje, tj. náklady na pořízení HM v podobě pobočkové sítě, výpočetního systému apod.</a:t>
            </a:r>
          </a:p>
          <a:p>
            <a:pPr marL="265113" lvl="1" indent="-265113" algn="just" eaLnBrk="1" hangingPunct="1">
              <a:lnSpc>
                <a:spcPct val="80000"/>
              </a:lnSpc>
              <a:buFont typeface="Wingdings" pitchFamily="2" charset="2"/>
              <a:buChar char="Ø"/>
            </a:pPr>
            <a:r>
              <a:rPr lang="cs-CZ" altLang="cs-CZ" sz="1300" smtClean="0"/>
              <a:t>kapitálová přiměřenost, tj. poměr vlastního kapitálu na rizikově vážená aktiva, příp. poměr vlastního kapitálu k dalším rizikům banky</a:t>
            </a:r>
          </a:p>
          <a:p>
            <a:pPr marL="265113" lvl="1" indent="-265113" algn="just" eaLnBrk="1" hangingPunct="1">
              <a:lnSpc>
                <a:spcPct val="80000"/>
              </a:lnSpc>
              <a:buFont typeface="Wingdings" pitchFamily="2" charset="2"/>
              <a:buChar char="Ø"/>
            </a:pPr>
            <a:r>
              <a:rPr lang="cs-CZ" altLang="cs-CZ" sz="1300" smtClean="0"/>
              <a:t>náklady na kapitál, tj. náklady spojené s pořízením kapitálu</a:t>
            </a:r>
          </a:p>
          <a:p>
            <a:pPr marL="265113" lvl="1" indent="-265113" algn="just" eaLnBrk="1" hangingPunct="1">
              <a:lnSpc>
                <a:spcPct val="80000"/>
              </a:lnSpc>
              <a:buFont typeface="Wingdings" pitchFamily="2" charset="2"/>
              <a:buChar char="Ø"/>
            </a:pPr>
            <a:r>
              <a:rPr lang="cs-CZ" altLang="cs-CZ" sz="1300" smtClean="0"/>
              <a:t>schopnost využít konkurenční výhody, tj. výhody, která se bance prostřednictvím jejích specifik nabízí.</a:t>
            </a:r>
            <a:endParaRPr lang="de-DE" altLang="cs-CZ" sz="13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6200DF-A6CF-4477-B1E0-54EACA53E34E}" type="slidenum">
              <a:rPr lang="cs-CZ"/>
              <a:pPr>
                <a:defRPr/>
              </a:pPr>
              <a:t>33</a:t>
            </a:fld>
            <a:endParaRPr lang="cs-CZ"/>
          </a:p>
        </p:txBody>
      </p:sp>
      <p:sp>
        <p:nvSpPr>
          <p:cNvPr id="446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rizik</a:t>
            </a:r>
            <a:r>
              <a:rPr lang="cs-CZ" smtClean="0"/>
              <a:t> </a:t>
            </a:r>
            <a:endParaRPr lang="de-DE" smtClean="0"/>
          </a:p>
        </p:txBody>
      </p:sp>
      <p:sp>
        <p:nvSpPr>
          <p:cNvPr id="39941"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Pro řízení bankovních rizik je nezbytné splnit dvě podmínky:</a:t>
            </a:r>
          </a:p>
          <a:p>
            <a:pPr marL="342900" lvl="1" indent="-342900" eaLnBrk="1" hangingPunct="1">
              <a:buFont typeface="Wingdings" pitchFamily="2" charset="2"/>
              <a:buChar char="Ø"/>
            </a:pPr>
            <a:r>
              <a:rPr lang="cs-CZ" altLang="cs-CZ" sz="1800" smtClean="0"/>
              <a:t>identifikovat rizika</a:t>
            </a:r>
          </a:p>
          <a:p>
            <a:pPr marL="342900" lvl="1" indent="-342900" eaLnBrk="1" hangingPunct="1">
              <a:buFont typeface="Wingdings" pitchFamily="2" charset="2"/>
              <a:buChar char="Ø"/>
            </a:pPr>
            <a:r>
              <a:rPr lang="cs-CZ" altLang="cs-CZ" sz="1800" smtClean="0"/>
              <a:t>změřit rizika</a:t>
            </a:r>
          </a:p>
          <a:p>
            <a:pPr eaLnBrk="1" hangingPunct="1">
              <a:buFont typeface="Wingdings" pitchFamily="2" charset="2"/>
              <a:buNone/>
            </a:pPr>
            <a:r>
              <a:rPr lang="cs-CZ" altLang="cs-CZ" sz="2000" b="1" smtClean="0"/>
              <a:t>Identifikace bankovních rizik: </a:t>
            </a:r>
          </a:p>
          <a:p>
            <a:pPr marL="342900" lvl="1" indent="-342900" eaLnBrk="1" hangingPunct="1">
              <a:buFont typeface="Wingdings" pitchFamily="2" charset="2"/>
              <a:buChar char="Ø"/>
            </a:pPr>
            <a:r>
              <a:rPr lang="cs-CZ" altLang="cs-CZ" sz="2000" smtClean="0"/>
              <a:t>úvěrové (kreditní) 				</a:t>
            </a:r>
          </a:p>
          <a:p>
            <a:pPr marL="342900" lvl="1" indent="-342900" eaLnBrk="1" hangingPunct="1">
              <a:buFont typeface="Wingdings" pitchFamily="2" charset="2"/>
              <a:buChar char="Ø"/>
            </a:pPr>
            <a:r>
              <a:rPr lang="cs-CZ" altLang="cs-CZ" sz="2000" smtClean="0"/>
              <a:t>úrokové					</a:t>
            </a:r>
          </a:p>
          <a:p>
            <a:pPr marL="342900" lvl="1" indent="-342900" eaLnBrk="1" hangingPunct="1">
              <a:buFont typeface="Wingdings" pitchFamily="2" charset="2"/>
              <a:buChar char="Ø"/>
            </a:pPr>
            <a:r>
              <a:rPr lang="cs-CZ" altLang="cs-CZ" sz="2000" smtClean="0"/>
              <a:t>kursové						</a:t>
            </a:r>
          </a:p>
          <a:p>
            <a:pPr marL="342900" lvl="1" indent="-342900" eaLnBrk="1" hangingPunct="1">
              <a:buFont typeface="Wingdings" pitchFamily="2" charset="2"/>
              <a:buChar char="Ø"/>
            </a:pPr>
            <a:r>
              <a:rPr lang="cs-CZ" altLang="cs-CZ" sz="2000" smtClean="0"/>
              <a:t>akciové</a:t>
            </a:r>
          </a:p>
          <a:p>
            <a:pPr marL="342900" lvl="1" indent="-342900" eaLnBrk="1" hangingPunct="1">
              <a:buFont typeface="Wingdings" pitchFamily="2" charset="2"/>
              <a:buChar char="Ø"/>
            </a:pPr>
            <a:r>
              <a:rPr lang="cs-CZ" altLang="cs-CZ" sz="2000" smtClean="0"/>
              <a:t>provozní (operační).</a:t>
            </a:r>
          </a:p>
          <a:p>
            <a:pPr eaLnBrk="1" hangingPunct="1">
              <a:buFont typeface="Wingdings" pitchFamily="2" charset="2"/>
              <a:buNone/>
            </a:pPr>
            <a:r>
              <a:rPr lang="cs-CZ" altLang="cs-CZ" sz="3200" smtClean="0"/>
              <a:t>				</a:t>
            </a:r>
            <a:endParaRPr lang="de-DE" altLang="cs-CZ" sz="32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48A92FC-1F25-462C-AA79-038010E477B2}" type="slidenum">
              <a:rPr lang="cs-CZ"/>
              <a:pPr>
                <a:defRPr/>
              </a:pPr>
              <a:t>34</a:t>
            </a:fld>
            <a:endParaRPr lang="cs-CZ"/>
          </a:p>
        </p:txBody>
      </p:sp>
      <p:sp>
        <p:nvSpPr>
          <p:cNvPr id="447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a řízení rizik</a:t>
            </a:r>
            <a:endParaRPr lang="de-DE" b="1" smtClean="0">
              <a:effectLst>
                <a:outerShdw blurRad="38100" dist="38100" dir="2700000" algn="tl">
                  <a:srgbClr val="000000"/>
                </a:outerShdw>
              </a:effectLst>
            </a:endParaRPr>
          </a:p>
        </p:txBody>
      </p:sp>
      <p:sp>
        <p:nvSpPr>
          <p:cNvPr id="4096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b="1" dirty="0" smtClean="0"/>
              <a:t>Měření bankovních rizik – </a:t>
            </a:r>
            <a:r>
              <a:rPr lang="cs-CZ" sz="2000" dirty="0" smtClean="0"/>
              <a:t>je nezbytným předpokladem řízení – dvě metody:</a:t>
            </a:r>
          </a:p>
          <a:p>
            <a:pPr marL="265113" lvl="1" indent="-265113" algn="just" eaLnBrk="1" hangingPunct="1">
              <a:buFont typeface="Wingdings" pitchFamily="2" charset="2"/>
              <a:buChar char="Ø"/>
              <a:defRPr/>
            </a:pPr>
            <a:r>
              <a:rPr lang="cs-CZ" sz="2000" dirty="0" smtClean="0"/>
              <a:t>klasická (statická), která popisuje příčiny, tedy kde se nebezpečí ztráty objevuje, a většinou nic neříká o intenzitě rizika</a:t>
            </a:r>
          </a:p>
          <a:p>
            <a:pPr marL="265113" lvl="1" indent="-265113" algn="just" eaLnBrk="1" hangingPunct="1">
              <a:buFont typeface="Wingdings" pitchFamily="2" charset="2"/>
              <a:buChar char="Ø"/>
              <a:defRPr/>
            </a:pPr>
            <a:r>
              <a:rPr lang="cs-CZ" sz="2000" dirty="0" smtClean="0"/>
              <a:t>novější metoda, která se snaží odhadnout negativní dopad při nepříznivém vývoji, tedy odhad finanční ztráty.</a:t>
            </a:r>
            <a:endParaRPr lang="cs-CZ" sz="2000" b="1" dirty="0" smtClean="0"/>
          </a:p>
          <a:p>
            <a:pPr marL="265113" indent="-265113" algn="just" eaLnBrk="1" hangingPunct="1">
              <a:buFont typeface="Wingdings" pitchFamily="2" charset="2"/>
              <a:buNone/>
              <a:defRPr/>
            </a:pPr>
            <a:r>
              <a:rPr lang="cs-CZ" sz="2000" b="1" dirty="0" smtClean="0"/>
              <a:t>Řízení bankovních rizik – </a:t>
            </a:r>
            <a:r>
              <a:rPr lang="cs-CZ" sz="2000" dirty="0" smtClean="0"/>
              <a:t>dva základní přístupy:</a:t>
            </a:r>
          </a:p>
          <a:p>
            <a:pPr marL="265113" lvl="1" indent="-265113" algn="just" eaLnBrk="1" hangingPunct="1">
              <a:buFont typeface="Wingdings" pitchFamily="2" charset="2"/>
              <a:buChar char="Ø"/>
              <a:defRPr/>
            </a:pPr>
            <a:r>
              <a:rPr lang="cs-CZ" sz="2000" dirty="0" smtClean="0"/>
              <a:t>řízení z dlouhodobého pohledu - projekce</a:t>
            </a:r>
          </a:p>
          <a:p>
            <a:pPr marL="265113" lvl="1" indent="-265113" algn="just" eaLnBrk="1" hangingPunct="1">
              <a:buFont typeface="Wingdings" pitchFamily="2" charset="2"/>
              <a:buChar char="Ø"/>
              <a:defRPr/>
            </a:pPr>
            <a:r>
              <a:rPr lang="cs-CZ" sz="2000" dirty="0" smtClean="0"/>
              <a:t>řízení okamžité – </a:t>
            </a:r>
            <a:r>
              <a:rPr lang="cs-CZ" sz="2000" dirty="0" err="1" smtClean="0"/>
              <a:t>hedging</a:t>
            </a:r>
            <a:r>
              <a:rPr lang="cs-CZ" sz="2000" dirty="0" smtClean="0"/>
              <a:t>.</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73C31C-30F6-4B0E-927A-CEC8987F9F77}" type="slidenum">
              <a:rPr lang="cs-CZ"/>
              <a:pPr>
                <a:defRPr/>
              </a:pPr>
              <a:t>35</a:t>
            </a:fld>
            <a:endParaRPr lang="cs-CZ"/>
          </a:p>
        </p:txBody>
      </p:sp>
      <p:sp>
        <p:nvSpPr>
          <p:cNvPr id="448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aktiv a pasiv</a:t>
            </a:r>
            <a:r>
              <a:rPr lang="cs-CZ" smtClean="0"/>
              <a:t> </a:t>
            </a:r>
            <a:endParaRPr lang="de-DE" smtClean="0"/>
          </a:p>
        </p:txBody>
      </p:sp>
      <p:sp>
        <p:nvSpPr>
          <p:cNvPr id="41989" name="Rectangle 3"/>
          <p:cNvSpPr>
            <a:spLocks noGrp="1" noChangeArrowheads="1"/>
          </p:cNvSpPr>
          <p:nvPr>
            <p:ph type="body" idx="1"/>
          </p:nvPr>
        </p:nvSpPr>
        <p:spPr/>
        <p:txBody>
          <a:bodyPr/>
          <a:lstStyle/>
          <a:p>
            <a:pPr algn="just" eaLnBrk="1" hangingPunct="1">
              <a:lnSpc>
                <a:spcPct val="90000"/>
              </a:lnSpc>
              <a:buFont typeface="Wingdings" pitchFamily="2" charset="2"/>
              <a:buChar char="Ø"/>
              <a:defRPr/>
            </a:pPr>
            <a:r>
              <a:rPr lang="cs-CZ" sz="1800" dirty="0" smtClean="0"/>
              <a:t>Tvoří těžiště bankovního managementu a je podstatnou součástí finančního řízení banky. Je to způsob řízení struktury bankovní rozvahy, která je přehledem majetku banky a zdrojů jeho financování.</a:t>
            </a:r>
          </a:p>
          <a:p>
            <a:pPr algn="just" eaLnBrk="1" hangingPunct="1">
              <a:lnSpc>
                <a:spcPct val="90000"/>
              </a:lnSpc>
              <a:buFont typeface="Wingdings" pitchFamily="2" charset="2"/>
              <a:buChar char="Ø"/>
              <a:defRPr/>
            </a:pPr>
            <a:r>
              <a:rPr lang="cs-CZ" sz="1800" dirty="0" smtClean="0"/>
              <a:t>Rozvaha banky má dobrou vypovídací schopnost, na základě její analýzy je možné odhadnout typ banky, její sílu a “zdraví”. Do rozvahy se promítá obchodní plán i strategie banky.</a:t>
            </a:r>
          </a:p>
          <a:p>
            <a:pPr marL="0" indent="0" algn="just" eaLnBrk="1" hangingPunct="1">
              <a:lnSpc>
                <a:spcPct val="90000"/>
              </a:lnSpc>
              <a:buFont typeface="Wingdings" pitchFamily="2" charset="2"/>
              <a:buNone/>
              <a:defRPr/>
            </a:pPr>
            <a:endParaRPr lang="cs-CZ" sz="1800" b="1" dirty="0" smtClean="0"/>
          </a:p>
          <a:p>
            <a:pPr marL="0" indent="0" algn="just" eaLnBrk="1" hangingPunct="1">
              <a:lnSpc>
                <a:spcPct val="90000"/>
              </a:lnSpc>
              <a:buFont typeface="Wingdings" pitchFamily="2" charset="2"/>
              <a:buNone/>
              <a:defRPr/>
            </a:pPr>
            <a:r>
              <a:rPr lang="cs-CZ" sz="1800" b="1" dirty="0" smtClean="0"/>
              <a:t>Řízení bankovní rozvahy jako celku</a:t>
            </a:r>
          </a:p>
          <a:p>
            <a:pPr algn="just" eaLnBrk="1" hangingPunct="1">
              <a:lnSpc>
                <a:spcPct val="90000"/>
              </a:lnSpc>
              <a:buFont typeface="Wingdings" pitchFamily="2" charset="2"/>
              <a:buChar char="Ø"/>
              <a:defRPr/>
            </a:pPr>
            <a:r>
              <a:rPr lang="cs-CZ" sz="1800" dirty="0" smtClean="0"/>
              <a:t>Cílem je sladit peněžní zdroje s jejich použitím, přičemž je kromě sledování aspektu výnosovosti nezbytné promítnout do rozvahy principy omezení rizik, zejména rizika likvidity, úrokové sazby, devizového rizika, kapitálového rizika a rizika portfolia cenných papírů, a to současně, což je nesmírně těžké a náročné. </a:t>
            </a:r>
          </a:p>
          <a:p>
            <a:pPr algn="just" eaLnBrk="1" hangingPunct="1">
              <a:lnSpc>
                <a:spcPct val="90000"/>
              </a:lnSpc>
              <a:buFont typeface="Wingdings" pitchFamily="2" charset="2"/>
              <a:buChar char="Ø"/>
              <a:defRPr/>
            </a:pPr>
            <a:endParaRPr lang="cs-CZ" sz="1800" dirty="0" smtClean="0"/>
          </a:p>
          <a:p>
            <a:pPr algn="just" eaLnBrk="1" hangingPunct="1">
              <a:lnSpc>
                <a:spcPct val="90000"/>
              </a:lnSpc>
              <a:buFont typeface="Wingdings" pitchFamily="2" charset="2"/>
              <a:buChar char="Ø"/>
              <a:defRPr/>
            </a:pPr>
            <a:endParaRPr lang="cs-CZ" sz="1800" dirty="0"/>
          </a:p>
          <a:p>
            <a:pPr algn="just" eaLnBrk="1" hangingPunct="1">
              <a:lnSpc>
                <a:spcPct val="90000"/>
              </a:lnSpc>
              <a:buFont typeface="Wingdings" pitchFamily="2" charset="2"/>
              <a:buChar char="Ø"/>
              <a:defRPr/>
            </a:pPr>
            <a:endParaRPr lang="cs-CZ" sz="1800" dirty="0"/>
          </a:p>
          <a:p>
            <a:pPr marL="0" indent="0" algn="just" eaLnBrk="1" hangingPunct="1">
              <a:lnSpc>
                <a:spcPct val="90000"/>
              </a:lnSpc>
              <a:buFont typeface="Wingdings" pitchFamily="2" charset="2"/>
              <a:buNone/>
              <a:defRPr/>
            </a:pPr>
            <a:endParaRPr lang="cs-CZ"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21DDBB-F2B8-42FD-9FBD-0BF7DA2095C3}" type="slidenum">
              <a:rPr lang="cs-CZ"/>
              <a:pPr>
                <a:defRPr/>
              </a:pPr>
              <a:t>36</a:t>
            </a:fld>
            <a:endParaRPr lang="cs-CZ"/>
          </a:p>
        </p:txBody>
      </p:sp>
      <p:sp>
        <p:nvSpPr>
          <p:cNvPr id="449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 </a:t>
            </a:r>
            <a:endParaRPr lang="de-DE" b="1" smtClean="0">
              <a:effectLst>
                <a:outerShdw blurRad="38100" dist="38100" dir="2700000" algn="tl">
                  <a:srgbClr val="000000"/>
                </a:outerShdw>
              </a:effectLst>
            </a:endParaRPr>
          </a:p>
        </p:txBody>
      </p:sp>
      <p:sp>
        <p:nvSpPr>
          <p:cNvPr id="430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Řízení bankovních pasiv</a:t>
            </a:r>
            <a:endParaRPr lang="cs-CZ" altLang="cs-CZ" sz="1600" smtClean="0"/>
          </a:p>
          <a:p>
            <a:pPr algn="just" eaLnBrk="1" hangingPunct="1">
              <a:lnSpc>
                <a:spcPct val="80000"/>
              </a:lnSpc>
              <a:buFont typeface="Wingdings" pitchFamily="2" charset="2"/>
              <a:buChar char="Ø"/>
            </a:pPr>
            <a:r>
              <a:rPr lang="cs-CZ" altLang="cs-CZ" sz="1600" smtClean="0"/>
              <a:t>Cílem je získávat zdroje při respektování zásady, že náklady na získání zdrojů by měly být co nejnižší a dále zásady alespoň částečného sladění požadavků strany aktiv se stranou pasiv co do jejich splatnosti, lhůty vázání prostředků, výšky úrokových sazeb a jejich citlivosti. Získávání zdrojů je v bance aktivním procesem podpořeným marketingovými opatřeními.</a:t>
            </a:r>
          </a:p>
          <a:p>
            <a:pPr algn="just" eaLnBrk="1" hangingPunct="1">
              <a:lnSpc>
                <a:spcPct val="80000"/>
              </a:lnSpc>
              <a:buFont typeface="Wingdings" pitchFamily="2" charset="2"/>
              <a:buChar char="Ø"/>
            </a:pPr>
            <a:r>
              <a:rPr lang="cs-CZ" altLang="cs-CZ" sz="1600" smtClean="0"/>
              <a:t>Každý z bankovních zdrojů má svá specifika. Banka z nich tvoří celkový zdroj pro své podnikání v určité struktuře vzhledem ke straně aktiv, momentální situaci na trhu zdrojů, hodnocení z hlediska rizika a výše nákladů, popřípadě z dalších aspektů.</a:t>
            </a:r>
          </a:p>
          <a:p>
            <a:pPr algn="just" eaLnBrk="1" hangingPunct="1">
              <a:lnSpc>
                <a:spcPct val="80000"/>
              </a:lnSpc>
              <a:buFont typeface="Wingdings" pitchFamily="2" charset="2"/>
              <a:buChar char="Ø"/>
            </a:pPr>
            <a:r>
              <a:rPr lang="cs-CZ" altLang="cs-CZ" sz="1600" smtClean="0"/>
              <a:t>Řízení pasiv banky je důležité nejenom z pozice ziskového motivu získávání zdrojů s co nejnižšími náklady a s jejich co nejdelším možným použitím, ale i s ohledem na problém likvidity banky.</a:t>
            </a:r>
            <a:endParaRPr lang="cs-CZ" altLang="cs-CZ" sz="1600" b="1" smtClean="0"/>
          </a:p>
          <a:p>
            <a:pPr algn="just" eaLnBrk="1" hangingPunct="1">
              <a:lnSpc>
                <a:spcPct val="80000"/>
              </a:lnSpc>
              <a:buFont typeface="Wingdings" pitchFamily="2" charset="2"/>
              <a:buNone/>
            </a:pPr>
            <a:r>
              <a:rPr lang="cs-CZ" altLang="cs-CZ" sz="1600" b="1" smtClean="0"/>
              <a:t>Řízení bankovních aktiv</a:t>
            </a:r>
            <a:endParaRPr lang="cs-CZ" altLang="cs-CZ" sz="1600" smtClean="0"/>
          </a:p>
          <a:p>
            <a:pPr algn="just" eaLnBrk="1" hangingPunct="1">
              <a:lnSpc>
                <a:spcPct val="80000"/>
              </a:lnSpc>
              <a:buFont typeface="Wingdings" pitchFamily="2" charset="2"/>
              <a:buChar char="Ø"/>
            </a:pPr>
            <a:r>
              <a:rPr lang="cs-CZ" altLang="cs-CZ" sz="1600" smtClean="0"/>
              <a:t>Cílem je použít získané finanční zdroje tak, aby výnosy byly při přiměřeném omezení rizik co nejvyšší, přičemž je nezbytné brát ohled na stranu pasiv co do splatnosti, lhůty vázání prostředků, apod.</a:t>
            </a:r>
          </a:p>
          <a:p>
            <a:pPr algn="just" eaLnBrk="1" hangingPunct="1">
              <a:lnSpc>
                <a:spcPct val="80000"/>
              </a:lnSpc>
              <a:buFont typeface="Wingdings" pitchFamily="2" charset="2"/>
              <a:buChar char="Ø"/>
            </a:pPr>
            <a:r>
              <a:rPr lang="cs-CZ" altLang="cs-CZ" sz="1600" smtClean="0"/>
              <a:t>Ve struktuře bankovních aktiv je nutno respektovat dva základní cíle – rentabilitu banky na základě výnosně použitých zdrojů a stabilitu banky na základě řízení rizik.</a:t>
            </a:r>
            <a:endParaRPr lang="de-DE" altLang="cs-CZ" sz="16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79A6CF-53EF-4A62-A721-3BCD9FB9EFBB}" type="slidenum">
              <a:rPr lang="cs-CZ"/>
              <a:pPr>
                <a:defRPr/>
              </a:pPr>
              <a:t>37</a:t>
            </a:fld>
            <a:endParaRPr lang="cs-CZ"/>
          </a:p>
        </p:txBody>
      </p:sp>
      <p:sp>
        <p:nvSpPr>
          <p:cNvPr id="45056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a úlohy útvarů finančního řízení</a:t>
            </a:r>
            <a:r>
              <a:rPr lang="cs-CZ" dirty="0" smtClean="0"/>
              <a:t> </a:t>
            </a:r>
            <a:endParaRPr lang="de-DE" dirty="0" smtClean="0"/>
          </a:p>
        </p:txBody>
      </p:sp>
      <p:sp>
        <p:nvSpPr>
          <p:cNvPr id="440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Úlohy představenstva, příp. dozorčí rady </a:t>
            </a:r>
            <a:r>
              <a:rPr lang="cs-CZ" sz="2000" dirty="0" smtClean="0"/>
              <a:t>– podle rozdělení jejich pravomocí:</a:t>
            </a:r>
          </a:p>
          <a:p>
            <a:pPr marL="265113" lvl="1" indent="-265113" algn="just" eaLnBrk="1" hangingPunct="1">
              <a:lnSpc>
                <a:spcPct val="80000"/>
              </a:lnSpc>
              <a:buFont typeface="Wingdings" pitchFamily="2" charset="2"/>
              <a:buChar char="Ø"/>
              <a:defRPr/>
            </a:pPr>
            <a:r>
              <a:rPr lang="cs-CZ" sz="1900" dirty="0" smtClean="0"/>
              <a:t>rozhodnutí o organizační struktuře, strategii banky, klíčových parametrech a cílech finančního řízení</a:t>
            </a:r>
          </a:p>
          <a:p>
            <a:pPr marL="265113" lvl="1" indent="-265113" algn="just" eaLnBrk="1" hangingPunct="1">
              <a:lnSpc>
                <a:spcPct val="80000"/>
              </a:lnSpc>
              <a:buFont typeface="Wingdings" pitchFamily="2" charset="2"/>
              <a:buChar char="Ø"/>
              <a:defRPr/>
            </a:pPr>
            <a:r>
              <a:rPr lang="cs-CZ" sz="1900" dirty="0" smtClean="0"/>
              <a:t>schválení klíčových parametrů manažerského informačního systému</a:t>
            </a:r>
          </a:p>
          <a:p>
            <a:pPr marL="265113" lvl="1" indent="-265113" algn="just" eaLnBrk="1" hangingPunct="1">
              <a:lnSpc>
                <a:spcPct val="80000"/>
              </a:lnSpc>
              <a:buFont typeface="Wingdings" pitchFamily="2" charset="2"/>
              <a:buChar char="Ø"/>
              <a:defRPr/>
            </a:pPr>
            <a:r>
              <a:rPr lang="cs-CZ" sz="1900" dirty="0" smtClean="0"/>
              <a:t>rozhodnutí o úloze řízení rizik v bance a jeho organizaci</a:t>
            </a:r>
          </a:p>
          <a:p>
            <a:pPr marL="265113" lvl="1" indent="-265113" algn="just" eaLnBrk="1" hangingPunct="1">
              <a:lnSpc>
                <a:spcPct val="80000"/>
              </a:lnSpc>
              <a:buFont typeface="Wingdings" pitchFamily="2" charset="2"/>
              <a:buChar char="Ø"/>
              <a:defRPr/>
            </a:pPr>
            <a:r>
              <a:rPr lang="cs-CZ" sz="1900" dirty="0" smtClean="0"/>
              <a:t>schválení finančních plánů banky</a:t>
            </a:r>
          </a:p>
          <a:p>
            <a:pPr marL="265113" lvl="1" indent="-265113" algn="just" eaLnBrk="1" hangingPunct="1">
              <a:lnSpc>
                <a:spcPct val="80000"/>
              </a:lnSpc>
              <a:buFont typeface="Wingdings" pitchFamily="2" charset="2"/>
              <a:buChar char="Ø"/>
              <a:defRPr/>
            </a:pPr>
            <a:r>
              <a:rPr lang="cs-CZ" sz="1900" dirty="0" smtClean="0"/>
              <a:t>přijímání klíčových zpráv o ziskovosti, rizikovosti, dodržování limitů rizika</a:t>
            </a:r>
          </a:p>
          <a:p>
            <a:pPr marL="265113" lvl="1" indent="-265113" algn="just" eaLnBrk="1" hangingPunct="1">
              <a:lnSpc>
                <a:spcPct val="80000"/>
              </a:lnSpc>
              <a:buFont typeface="Wingdings" pitchFamily="2" charset="2"/>
              <a:buChar char="Ø"/>
              <a:defRPr/>
            </a:pPr>
            <a:r>
              <a:rPr lang="cs-CZ" sz="1900" dirty="0" smtClean="0"/>
              <a:t>odpovědnost za řádné vedení finančního účetnictví</a:t>
            </a:r>
          </a:p>
          <a:p>
            <a:pPr marL="265113" lvl="1" indent="-265113" algn="just" eaLnBrk="1" hangingPunct="1">
              <a:lnSpc>
                <a:spcPct val="80000"/>
              </a:lnSpc>
              <a:buFont typeface="Wingdings" pitchFamily="2" charset="2"/>
              <a:buChar char="Ø"/>
              <a:defRPr/>
            </a:pPr>
            <a:r>
              <a:rPr lang="cs-CZ" sz="1900" dirty="0" smtClean="0"/>
              <a:t>odpovědnost za dodržování opatření a pravidel stanovených centrální bankou</a:t>
            </a:r>
          </a:p>
          <a:p>
            <a:pPr marL="265113" lvl="1" indent="-265113" algn="just" eaLnBrk="1" hangingPunct="1">
              <a:lnSpc>
                <a:spcPct val="80000"/>
              </a:lnSpc>
              <a:buFont typeface="Wingdings" pitchFamily="2" charset="2"/>
              <a:buChar char="Ø"/>
              <a:defRPr/>
            </a:pPr>
            <a:r>
              <a:rPr lang="cs-CZ" sz="1900" dirty="0" smtClean="0"/>
              <a:t>rozhodnutí o úrokové politice, schválení zásad řízení aktiv a pasiv, rozhodnutí o dalších zásadních otázkách finančního řízení</a:t>
            </a:r>
          </a:p>
          <a:p>
            <a:pPr marL="265113" lvl="1" indent="-265113" algn="just" eaLnBrk="1" hangingPunct="1">
              <a:lnSpc>
                <a:spcPct val="80000"/>
              </a:lnSpc>
              <a:buFont typeface="Wingdings" pitchFamily="2" charset="2"/>
              <a:buChar char="Ø"/>
              <a:defRPr/>
            </a:pPr>
            <a:r>
              <a:rPr lang="cs-CZ" sz="1900" dirty="0" smtClean="0"/>
              <a:t>rozhodnutí o motivačních systémech.</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61354E9-3D31-4541-9BBE-B5E54A766BBF}" type="slidenum">
              <a:rPr lang="cs-CZ"/>
              <a:pPr>
                <a:defRPr/>
              </a:pPr>
              <a:t>38</a:t>
            </a:fld>
            <a:endParaRPr lang="cs-CZ"/>
          </a:p>
        </p:txBody>
      </p:sp>
      <p:sp>
        <p:nvSpPr>
          <p:cNvPr id="452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5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Útvar finančního řízení, který v bankách většinou vystupuje pod názvem finanční divize, příp. finanční úsek, zahrnuje:</a:t>
            </a:r>
          </a:p>
          <a:p>
            <a:pPr marL="354013" lvl="1" indent="-354013" algn="just" eaLnBrk="1" hangingPunct="1">
              <a:lnSpc>
                <a:spcPct val="80000"/>
              </a:lnSpc>
              <a:buFont typeface="Wingdings" pitchFamily="2" charset="2"/>
              <a:buChar char="Ø"/>
              <a:defRPr/>
            </a:pPr>
            <a:r>
              <a:rPr lang="cs-CZ" sz="1800" dirty="0" smtClean="0"/>
              <a:t>finanční účetnictví</a:t>
            </a:r>
          </a:p>
          <a:p>
            <a:pPr marL="354013" lvl="1" indent="-354013" algn="just" eaLnBrk="1" hangingPunct="1">
              <a:lnSpc>
                <a:spcPct val="80000"/>
              </a:lnSpc>
              <a:buFont typeface="Wingdings" pitchFamily="2" charset="2"/>
              <a:buChar char="Ø"/>
              <a:defRPr/>
            </a:pPr>
            <a:r>
              <a:rPr lang="cs-CZ" sz="1800" dirty="0" smtClean="0"/>
              <a:t>daňovou politiku</a:t>
            </a:r>
          </a:p>
          <a:p>
            <a:pPr marL="354013" lvl="1" indent="-354013" algn="just" eaLnBrk="1" hangingPunct="1">
              <a:lnSpc>
                <a:spcPct val="80000"/>
              </a:lnSpc>
              <a:buFont typeface="Wingdings" pitchFamily="2" charset="2"/>
              <a:buChar char="Ø"/>
              <a:defRPr/>
            </a:pPr>
            <a:r>
              <a:rPr lang="cs-CZ" sz="1800" dirty="0" smtClean="0"/>
              <a:t>manažerský informační systém (jeho funkční, ne technickou část)</a:t>
            </a:r>
          </a:p>
          <a:p>
            <a:pPr marL="354013" lvl="1" indent="-354013" algn="just" eaLnBrk="1" hangingPunct="1">
              <a:lnSpc>
                <a:spcPct val="80000"/>
              </a:lnSpc>
              <a:buFont typeface="Wingdings" pitchFamily="2" charset="2"/>
              <a:buChar char="Ø"/>
              <a:defRPr/>
            </a:pPr>
            <a:r>
              <a:rPr lang="cs-CZ" sz="1800" dirty="0" smtClean="0"/>
              <a:t>řízení nákladů</a:t>
            </a:r>
          </a:p>
          <a:p>
            <a:pPr marL="354013" lvl="1" indent="-354013" algn="just" eaLnBrk="1" hangingPunct="1">
              <a:lnSpc>
                <a:spcPct val="80000"/>
              </a:lnSpc>
              <a:buFont typeface="Wingdings" pitchFamily="2" charset="2"/>
              <a:buChar char="Ø"/>
              <a:defRPr/>
            </a:pPr>
            <a:r>
              <a:rPr lang="cs-CZ" sz="1800" dirty="0" smtClean="0"/>
              <a:t>plánování (/zpravidla finanční plánování – rozpočtování)</a:t>
            </a:r>
          </a:p>
          <a:p>
            <a:pPr marL="354013" lvl="1" indent="-354013" algn="just" eaLnBrk="1" hangingPunct="1">
              <a:lnSpc>
                <a:spcPct val="80000"/>
              </a:lnSpc>
              <a:buFont typeface="Wingdings" pitchFamily="2" charset="2"/>
              <a:buChar char="Ø"/>
              <a:defRPr/>
            </a:pPr>
            <a:r>
              <a:rPr lang="cs-CZ" sz="1800" dirty="0" smtClean="0"/>
              <a:t>statistiku a externí výkaznictví</a:t>
            </a:r>
          </a:p>
          <a:p>
            <a:pPr marL="354013" lvl="1" indent="-354013" algn="just" eaLnBrk="1" hangingPunct="1">
              <a:lnSpc>
                <a:spcPct val="80000"/>
              </a:lnSpc>
              <a:buFont typeface="Wingdings" pitchFamily="2" charset="2"/>
              <a:buChar char="Ø"/>
              <a:defRPr/>
            </a:pPr>
            <a:r>
              <a:rPr lang="cs-CZ" sz="1800" dirty="0" smtClean="0"/>
              <a:t>poplatkovou politiku a řízení neúrokových výnosů</a:t>
            </a:r>
          </a:p>
          <a:p>
            <a:pPr marL="354013" lvl="1" indent="-354013" algn="just" eaLnBrk="1" hangingPunct="1">
              <a:lnSpc>
                <a:spcPct val="80000"/>
              </a:lnSpc>
              <a:buFont typeface="Wingdings" pitchFamily="2" charset="2"/>
              <a:buChar char="Ø"/>
              <a:defRPr/>
            </a:pPr>
            <a:r>
              <a:rPr lang="cs-CZ" sz="1800" dirty="0" smtClean="0"/>
              <a:t>externí audit, apod.</a:t>
            </a:r>
          </a:p>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dirty="0" smtClean="0"/>
              <a:t>Útvar finančního řízení může nést odpovědnost i za další činnosti banky, pokud jsou zde ovšem zařazeny, např. za řízení aktiv a pasiv, strategické plánování a vztahy k investorům.</a:t>
            </a:r>
            <a:endParaRPr lang="de-DE"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F3E11D-EA00-4AF1-BB16-531F43F63A1B}" type="slidenum">
              <a:rPr lang="cs-CZ"/>
              <a:pPr>
                <a:defRPr/>
              </a:pPr>
              <a:t>39</a:t>
            </a:fld>
            <a:endParaRPr lang="cs-CZ"/>
          </a:p>
        </p:txBody>
      </p:sp>
      <p:sp>
        <p:nvSpPr>
          <p:cNvPr id="4536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608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Útvar řízení rizik – maximalizace hodnoty pro akcionáře, tj. tvorba co největšího dlouhodobě udržitelného zisku. K tomu je třeba rizika měřit, limitovat, kontrolovat a aktivně řídit.</a:t>
            </a:r>
          </a:p>
          <a:p>
            <a:pPr algn="just" eaLnBrk="1" hangingPunct="1">
              <a:buFont typeface="Wingdings" pitchFamily="2" charset="2"/>
              <a:buNone/>
              <a:defRPr/>
            </a:pPr>
            <a:r>
              <a:rPr lang="cs-CZ" sz="1800" dirty="0" smtClean="0"/>
              <a:t>Přitom musí být dodržovány tyto zásady:</a:t>
            </a:r>
          </a:p>
          <a:p>
            <a:pPr marL="265113" lvl="1" indent="-265113" algn="just" eaLnBrk="1" hangingPunct="1">
              <a:buFont typeface="Wingdings" pitchFamily="2" charset="2"/>
              <a:buChar char="Ø"/>
              <a:defRPr/>
            </a:pPr>
            <a:r>
              <a:rPr lang="cs-CZ" sz="1800" dirty="0" smtClean="0"/>
              <a:t>oddělení obchodní činnosti, vypořádání a účtování obchodů, aktivní řízení rizik a měření rizik</a:t>
            </a:r>
          </a:p>
          <a:p>
            <a:pPr marL="265113" lvl="1" indent="-265113" algn="just" eaLnBrk="1" hangingPunct="1">
              <a:buFont typeface="Wingdings" pitchFamily="2" charset="2"/>
              <a:buChar char="Ø"/>
              <a:defRPr/>
            </a:pPr>
            <a:r>
              <a:rPr lang="cs-CZ" sz="1800" dirty="0" smtClean="0"/>
              <a:t>oddělení obchodů s tržními riziky od ostatních bankovních činností</a:t>
            </a:r>
          </a:p>
          <a:p>
            <a:pPr marL="265113" lvl="1" indent="-265113" algn="just" eaLnBrk="1" hangingPunct="1">
              <a:buFont typeface="Wingdings" pitchFamily="2" charset="2"/>
              <a:buChar char="Ø"/>
              <a:defRPr/>
            </a:pPr>
            <a:r>
              <a:rPr lang="cs-CZ" sz="1800" dirty="0" smtClean="0"/>
              <a:t>společný průběh procesu měření a řízení pro tržní rizika, likviditu, úvěrové riziko a provozní riziko.</a:t>
            </a:r>
            <a:endParaRPr lang="de-DE"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437CB74-20BA-4E7A-BDB5-F0031E23BDF2}" type="slidenum">
              <a:rPr lang="cs-CZ"/>
              <a:pPr>
                <a:defRPr/>
              </a:pPr>
              <a:t>4</a:t>
            </a:fld>
            <a:endParaRPr lang="cs-CZ"/>
          </a:p>
        </p:txBody>
      </p:sp>
      <p:sp>
        <p:nvSpPr>
          <p:cNvPr id="355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Seminární práce – POT </a:t>
            </a:r>
            <a:endParaRPr lang="de-DE" b="1" dirty="0" smtClean="0">
              <a:effectLst>
                <a:outerShdw blurRad="38100" dist="38100" dir="2700000" algn="tl">
                  <a:srgbClr val="000000"/>
                </a:outerShdw>
              </a:effectLst>
            </a:endParaRPr>
          </a:p>
        </p:txBody>
      </p:sp>
      <p:sp>
        <p:nvSpPr>
          <p:cNvPr id="10245" name="Rectangle 3"/>
          <p:cNvSpPr>
            <a:spLocks noGrp="1" noChangeArrowheads="1"/>
          </p:cNvSpPr>
          <p:nvPr>
            <p:ph type="body" idx="1"/>
          </p:nvPr>
        </p:nvSpPr>
        <p:spPr/>
        <p:txBody>
          <a:bodyPr/>
          <a:lstStyle/>
          <a:p>
            <a:pPr marL="457200" indent="-457200" algn="just" eaLnBrk="1" hangingPunct="1">
              <a:lnSpc>
                <a:spcPct val="80000"/>
              </a:lnSpc>
              <a:buFont typeface="Wingdings" pitchFamily="2" charset="2"/>
              <a:buNone/>
              <a:defRPr/>
            </a:pPr>
            <a:r>
              <a:rPr lang="cs-CZ" sz="1400" b="1" dirty="0" smtClean="0"/>
              <a:t>Každý posluchač prezenčního studia si vybere a připraví k prezenci na semináři </a:t>
            </a:r>
          </a:p>
          <a:p>
            <a:pPr marL="0" indent="0">
              <a:buNone/>
            </a:pPr>
            <a:r>
              <a:rPr lang="cs-CZ" sz="1400" dirty="0" smtClean="0"/>
              <a:t>Prezentace na jednotlivé semináře jsou uvedena v rozpisu </a:t>
            </a:r>
            <a:r>
              <a:rPr lang="cs-CZ" sz="1400" dirty="0" smtClean="0">
                <a:hlinkClick r:id="rId2"/>
              </a:rPr>
              <a:t>https://is.muni.cz/</a:t>
            </a:r>
            <a:r>
              <a:rPr lang="cs-CZ" sz="1400" dirty="0" err="1" smtClean="0">
                <a:hlinkClick r:id="rId2"/>
              </a:rPr>
              <a:t>auth</a:t>
            </a:r>
            <a:r>
              <a:rPr lang="cs-CZ" sz="1400" dirty="0" smtClean="0">
                <a:hlinkClick r:id="rId2"/>
              </a:rPr>
              <a:t>/rozpis/?fakulta=1456;obdobi=6250;studium=501602;kod=</a:t>
            </a:r>
            <a:r>
              <a:rPr lang="cs-CZ" sz="1400" dirty="0" err="1" smtClean="0">
                <a:hlinkClick r:id="rId2"/>
              </a:rPr>
              <a:t>MPF_EARB;predmet</a:t>
            </a:r>
            <a:r>
              <a:rPr lang="cs-CZ" sz="1400" dirty="0" smtClean="0">
                <a:hlinkClick r:id="rId2"/>
              </a:rPr>
              <a:t>=791555;sorter=</a:t>
            </a:r>
            <a:r>
              <a:rPr lang="cs-CZ" sz="1400" dirty="0" err="1" smtClean="0">
                <a:hlinkClick r:id="rId2"/>
              </a:rPr>
              <a:t>vedouci</a:t>
            </a:r>
            <a:r>
              <a:rPr lang="cs-CZ" sz="1400" dirty="0" smtClean="0"/>
              <a:t>, podle jednotlivých seminářů, kde se posluchači.</a:t>
            </a:r>
          </a:p>
          <a:p>
            <a:pPr marL="0" indent="0">
              <a:buNone/>
            </a:pPr>
            <a:r>
              <a:rPr lang="cs-CZ" sz="1400" dirty="0" smtClean="0"/>
              <a:t>Do </a:t>
            </a:r>
            <a:r>
              <a:rPr lang="cs-CZ" sz="1400" dirty="0" err="1" smtClean="0"/>
              <a:t>odevzdávárny</a:t>
            </a:r>
            <a:r>
              <a:rPr lang="cs-CZ" sz="1400" dirty="0" smtClean="0"/>
              <a:t> se vkládají prezentace v PowerPoint, které budou prezentovány na semináři. Musí být vloženy nejpozději před zahájením semináře.</a:t>
            </a:r>
          </a:p>
          <a:p>
            <a:pPr marL="0" indent="0">
              <a:buNone/>
            </a:pPr>
            <a:r>
              <a:rPr lang="cs-CZ" sz="1400" b="1" dirty="0"/>
              <a:t>Doporučené banky:</a:t>
            </a:r>
            <a:endParaRPr lang="cs-CZ" sz="1400" dirty="0" smtClean="0"/>
          </a:p>
          <a:p>
            <a:pPr marL="0" indent="0">
              <a:buNone/>
            </a:pPr>
            <a:r>
              <a:rPr lang="cs-CZ" sz="1400" dirty="0"/>
              <a:t>Komerční banka, ČSOB, ČSAS, Raiffeisenbank, </a:t>
            </a:r>
            <a:r>
              <a:rPr lang="cs-CZ" sz="1400" dirty="0" err="1"/>
              <a:t>Citibank</a:t>
            </a:r>
            <a:r>
              <a:rPr lang="cs-CZ" sz="1400" dirty="0" smtClean="0"/>
              <a:t>, </a:t>
            </a:r>
            <a:r>
              <a:rPr lang="cs-CZ" sz="1400" dirty="0" err="1"/>
              <a:t>Unicredit</a:t>
            </a:r>
            <a:r>
              <a:rPr lang="cs-CZ" sz="1400" dirty="0"/>
              <a:t>, </a:t>
            </a:r>
            <a:endParaRPr lang="cs-CZ" sz="1400" dirty="0" smtClean="0"/>
          </a:p>
          <a:p>
            <a:pPr marL="0" indent="0">
              <a:buNone/>
            </a:pPr>
            <a:r>
              <a:rPr lang="cs-CZ" sz="1400" dirty="0" smtClean="0"/>
              <a:t>Studující </a:t>
            </a:r>
            <a:r>
              <a:rPr lang="cs-CZ" sz="1400" dirty="0"/>
              <a:t>z jiných zemí než České republiky si vyberou domácí banky.</a:t>
            </a:r>
            <a:endParaRPr lang="cs-CZ" sz="1400" dirty="0" smtClean="0"/>
          </a:p>
          <a:p>
            <a:pPr marL="0" indent="0">
              <a:buNone/>
            </a:pPr>
            <a:r>
              <a:rPr lang="cs-CZ" sz="1400" b="1" dirty="0" smtClean="0"/>
              <a:t>Prezentace</a:t>
            </a:r>
            <a:r>
              <a:rPr lang="cs-CZ" sz="1400" b="1" dirty="0"/>
              <a:t> je nutno </a:t>
            </a:r>
            <a:r>
              <a:rPr lang="cs-CZ" sz="1400" b="1" dirty="0" smtClean="0"/>
              <a:t>vkládat </a:t>
            </a:r>
            <a:r>
              <a:rPr lang="cs-CZ" sz="1400" b="1" dirty="0"/>
              <a:t>s následujícím označením:</a:t>
            </a:r>
            <a:endParaRPr lang="cs-CZ" sz="1400" dirty="0" smtClean="0"/>
          </a:p>
          <a:p>
            <a:pPr marL="0" indent="0">
              <a:buNone/>
            </a:pPr>
            <a:r>
              <a:rPr lang="cs-CZ" sz="1400" dirty="0" err="1"/>
              <a:t>Příjmení_UČO</a:t>
            </a:r>
            <a:r>
              <a:rPr lang="cs-CZ" sz="1400" dirty="0" err="1" smtClean="0"/>
              <a:t>_Stručný</a:t>
            </a:r>
            <a:r>
              <a:rPr lang="cs-CZ" sz="1400" dirty="0" smtClean="0"/>
              <a:t> název prezentace</a:t>
            </a:r>
          </a:p>
          <a:p>
            <a:pPr marL="0" indent="0">
              <a:buNone/>
            </a:pPr>
            <a:r>
              <a:rPr lang="cs-CZ" sz="1400" dirty="0"/>
              <a:t>Příklad:</a:t>
            </a:r>
            <a:endParaRPr lang="cs-CZ" sz="1400" dirty="0" smtClean="0"/>
          </a:p>
          <a:p>
            <a:pPr marL="0" indent="0">
              <a:buNone/>
            </a:pPr>
            <a:r>
              <a:rPr lang="cs-CZ" sz="1400" dirty="0"/>
              <a:t>Krajícek_27420</a:t>
            </a:r>
            <a:r>
              <a:rPr lang="cs-CZ" sz="1400" dirty="0" smtClean="0"/>
              <a:t>_Operační riziko a jeho řízení</a:t>
            </a:r>
          </a:p>
          <a:p>
            <a:pPr marL="457200" indent="-457200" algn="just" eaLnBrk="1" hangingPunct="1">
              <a:lnSpc>
                <a:spcPct val="80000"/>
              </a:lnSpc>
              <a:buFont typeface="Wingdings" pitchFamily="2" charset="2"/>
              <a:buNone/>
              <a:defRPr/>
            </a:pPr>
            <a:r>
              <a:rPr lang="cs-CZ" sz="1400" dirty="0" smtClean="0"/>
              <a:t>Práce musí být vloženy do </a:t>
            </a:r>
            <a:r>
              <a:rPr lang="cs-CZ" sz="1400" dirty="0" err="1" smtClean="0"/>
              <a:t>odevzdávárny</a:t>
            </a:r>
            <a:r>
              <a:rPr lang="cs-CZ" sz="1400" dirty="0" smtClean="0"/>
              <a:t> </a:t>
            </a:r>
          </a:p>
          <a:p>
            <a:pPr marL="457200" indent="-457200"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DF78EBF-C7BC-4B7B-AD27-A90D5C1F23A6}" type="slidenum">
              <a:rPr lang="cs-CZ"/>
              <a:pPr>
                <a:defRPr/>
              </a:pPr>
              <a:t>40</a:t>
            </a:fld>
            <a:endParaRPr lang="cs-CZ"/>
          </a:p>
        </p:txBody>
      </p:sp>
      <p:sp>
        <p:nvSpPr>
          <p:cNvPr id="454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71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700" smtClean="0"/>
              <a:t>Klíčovou úlohou útvaru řízení aktiv a pasiv je řízení bankovní bilance, které zahrnuje plánování, usměrňování a kontrolu změn velikosti aktiv a pasiv, jejich složení, nákladů na zdroje a výnosů z aktiv tak, jak jsou zahrnuty v rozvaze a výkazu zisku a ztráty. V rámci tohoto procesu se průběžně provádí měření a řízení finančních rizik vyplývajících z obchodních aktivit banky.</a:t>
            </a:r>
          </a:p>
          <a:p>
            <a:pPr algn="just" eaLnBrk="1" hangingPunct="1">
              <a:lnSpc>
                <a:spcPct val="80000"/>
              </a:lnSpc>
              <a:buFont typeface="Wingdings" pitchFamily="2" charset="2"/>
              <a:buChar char="Ø"/>
            </a:pPr>
            <a:r>
              <a:rPr lang="cs-CZ" altLang="cs-CZ" sz="1700" smtClean="0"/>
              <a:t>Zodpovědnosti a pravomoci útvaru řízení aktiv a pasiv v uvedených oblastech jsou nástroji k dosažení finančních záměrů banky, zejména zisku, při současné kontrole a dodržování limitů, které byly představenstvem stanoveny v oblasti finančních rizik. Může existovat jako samostatný útvar nebo jako součást útvaru finančního řízení. V každém případě musí úzce spolupracovat s úsekem finančního řízení, neboť svým rozhodováním bezprostředně a podstatně ovlivňuje celkovou ziskovost a rizikovost banky.</a:t>
            </a:r>
          </a:p>
          <a:p>
            <a:pPr algn="just" eaLnBrk="1" hangingPunct="1">
              <a:lnSpc>
                <a:spcPct val="80000"/>
              </a:lnSpc>
              <a:buFont typeface="Wingdings" pitchFamily="2" charset="2"/>
              <a:buChar char="Ø"/>
            </a:pPr>
            <a:r>
              <a:rPr lang="cs-CZ" altLang="cs-CZ" sz="1700" smtClean="0"/>
              <a:t>Krom útvaru pro řízení aktiv a pasiv může v procesu jejich řízení sehrát důležitou roli i výbor pro řízení aktiv a pasiv (asset and liability committee – ALCO). Jeho úlohou je sledování klíčových informací o řízení aktiv a pasiv a formování názoru na klíčová rozhodnutí v této oblasti, co má zajistit kvalitu a přijatelnost těchto rozhodnutí pro všechny útvary, kterých se to týká.</a:t>
            </a:r>
          </a:p>
          <a:p>
            <a:pPr algn="just" eaLnBrk="1" hangingPunct="1">
              <a:lnSpc>
                <a:spcPct val="80000"/>
              </a:lnSpc>
            </a:pPr>
            <a:endParaRPr lang="de-DE" altLang="cs-CZ" sz="17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B2D2637-47FD-46FB-999A-1A64163F76ED}" type="slidenum">
              <a:rPr lang="cs-CZ"/>
              <a:pPr>
                <a:defRPr/>
              </a:pPr>
              <a:t>41</a:t>
            </a:fld>
            <a:endParaRPr lang="cs-CZ"/>
          </a:p>
        </p:txBody>
      </p:sp>
      <p:sp>
        <p:nvSpPr>
          <p:cNvPr id="455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8133"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600" b="1" smtClean="0"/>
              <a:t>Vnitřní audit</a:t>
            </a:r>
            <a:endParaRPr lang="cs-CZ" altLang="cs-CZ" sz="1600" smtClean="0"/>
          </a:p>
          <a:p>
            <a:pPr marL="265113" lvl="1" indent="-265113" algn="just" eaLnBrk="1" hangingPunct="1">
              <a:lnSpc>
                <a:spcPct val="80000"/>
              </a:lnSpc>
              <a:buFont typeface="Wingdings" pitchFamily="2" charset="2"/>
              <a:buChar char="Ø"/>
            </a:pPr>
            <a:r>
              <a:rPr lang="cs-CZ" altLang="cs-CZ" sz="1500" smtClean="0"/>
              <a:t>Základním posláním </a:t>
            </a:r>
            <a:r>
              <a:rPr lang="cs-CZ" altLang="cs-CZ" sz="1500" b="1" smtClean="0"/>
              <a:t>vnitřního auditu</a:t>
            </a:r>
            <a:r>
              <a:rPr lang="cs-CZ" altLang="cs-CZ" sz="1500" smtClean="0"/>
              <a:t> je být nezávislým útvarem schopným odhalit a posoudit možné slabiny řídicího systému ve všech oblastech činnosti banky, které by mohly způsobit nefunkčnost banky, její sníženou finanční výkonnost a neschopnost efektivně řídit rizika. Zároveň spolupracuje s externím auditorem při výkonu externího auditu.</a:t>
            </a:r>
          </a:p>
          <a:p>
            <a:pPr marL="265113" lvl="1" indent="-265113" algn="just" eaLnBrk="1" hangingPunct="1">
              <a:lnSpc>
                <a:spcPct val="80000"/>
              </a:lnSpc>
              <a:buFont typeface="Wingdings" pitchFamily="2" charset="2"/>
              <a:buChar char="Ø"/>
            </a:pPr>
            <a:r>
              <a:rPr lang="cs-CZ" altLang="cs-CZ" sz="1500" smtClean="0"/>
              <a:t>Na rozdíl od činností, jež náleží útvaru řízení aktiv a pasiv, útvaru řízení rizik a útvaru strategického plánování, které mohou být realizovány i v rámci útvaru finančního řízení, je postavení útvaru vnitřního auditu nezastupitelné.</a:t>
            </a:r>
          </a:p>
          <a:p>
            <a:pPr marL="265113" lvl="1" indent="-265113" algn="just" eaLnBrk="1" hangingPunct="1">
              <a:lnSpc>
                <a:spcPct val="80000"/>
              </a:lnSpc>
              <a:buFont typeface="Wingdings" pitchFamily="2" charset="2"/>
              <a:buChar char="Ø"/>
            </a:pPr>
            <a:r>
              <a:rPr lang="cs-CZ" altLang="cs-CZ" sz="1500" smtClean="0"/>
              <a:t>Činnosti přiřazené útvaru vnitřního auditu nemohou být vykonávány žádným jiným útvarem. Nezávislost a odborná zdatnost tohoto útvaru má přímý vliv na kvalitu finančního řízení banky.</a:t>
            </a:r>
            <a:endParaRPr lang="de-DE" altLang="cs-CZ" sz="15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781EDE4-AA25-4CF5-915F-6112E45936E5}" type="slidenum">
              <a:rPr lang="cs-CZ"/>
              <a:pPr>
                <a:defRPr/>
              </a:pPr>
              <a:t>42</a:t>
            </a:fld>
            <a:endParaRPr lang="cs-CZ"/>
          </a:p>
        </p:txBody>
      </p:sp>
      <p:sp>
        <p:nvSpPr>
          <p:cNvPr id="456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915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Útvar strategického plánování:</a:t>
            </a:r>
            <a:endParaRPr lang="cs-CZ" altLang="cs-CZ" sz="1600" smtClean="0"/>
          </a:p>
          <a:p>
            <a:pPr algn="just" eaLnBrk="1" hangingPunct="1">
              <a:lnSpc>
                <a:spcPct val="80000"/>
              </a:lnSpc>
              <a:buFont typeface="Wingdings" pitchFamily="2" charset="2"/>
              <a:buChar char="Ø"/>
            </a:pPr>
            <a:r>
              <a:rPr lang="cs-CZ" altLang="cs-CZ" sz="1600" smtClean="0"/>
              <a:t>Odpovídá za vypracování strategií, definování silných a slabých stránek banky, stanovení trendů, porovnání s konkurencí, zpracování makroekonomických studií a prognóz. Může zde být rovněž realizována činnost tzv. investor relations, což je systematické zajišťování informovanosti investorů, kapitálových trhů, akcionářů a odborné veřejnosti o výsledcích banky, stavu jejího úvěrového portfolia a záměrech pro další období.</a:t>
            </a:r>
          </a:p>
          <a:p>
            <a:pPr algn="just" eaLnBrk="1" hangingPunct="1">
              <a:lnSpc>
                <a:spcPct val="80000"/>
              </a:lnSpc>
              <a:buFont typeface="Wingdings" pitchFamily="2" charset="2"/>
              <a:buChar char="Ø"/>
            </a:pPr>
            <a:r>
              <a:rPr lang="cs-CZ" altLang="cs-CZ" sz="1600" smtClean="0"/>
              <a:t>Strategické plánování může patřit buď do kompetence finančního útvaru, nebo do samostatného útvaru strategického plánování, který je přímo podřízený představenstvu banky.</a:t>
            </a:r>
          </a:p>
          <a:p>
            <a:pPr algn="just" eaLnBrk="1" hangingPunct="1">
              <a:lnSpc>
                <a:spcPct val="80000"/>
              </a:lnSpc>
              <a:buFont typeface="Wingdings" pitchFamily="2" charset="2"/>
              <a:buChar char="Ø"/>
            </a:pPr>
            <a:r>
              <a:rPr lang="cs-CZ" altLang="cs-CZ" sz="1600" smtClean="0"/>
              <a:t>Kvalita finančního řízení banky je podmíněna nejen kvalitou plánovacího a rozhodovacího procesu, ale také racionálním rozvržením kompetencí a odpovědností jednotlivých řídících útvarů banky.</a:t>
            </a:r>
            <a:endParaRPr lang="de-DE" altLang="cs-CZ" sz="16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FD5FD9-D47D-4E5A-9DBC-947B4DB5AAEA}" type="slidenum">
              <a:rPr lang="cs-CZ"/>
              <a:pPr>
                <a:defRPr/>
              </a:pPr>
              <a:t>43</a:t>
            </a:fld>
            <a:endParaRPr lang="cs-CZ"/>
          </a:p>
        </p:txBody>
      </p:sp>
      <p:sp>
        <p:nvSpPr>
          <p:cNvPr id="3737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376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3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Řízení bankovní rozvahy,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strany aktiv a pasiv</a:t>
            </a:r>
            <a:r>
              <a:rPr lang="cs-CZ" dirty="0" smtClean="0"/>
              <a:t> </a:t>
            </a: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255E901-214B-4790-8FE0-89D5439E9DC9}" type="slidenum">
              <a:rPr lang="cs-CZ"/>
              <a:pPr>
                <a:defRPr/>
              </a:pPr>
              <a:t>44</a:t>
            </a:fld>
            <a:endParaRPr lang="cs-CZ"/>
          </a:p>
        </p:txBody>
      </p:sp>
      <p:sp>
        <p:nvSpPr>
          <p:cNvPr id="3911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Historie vývoje řízení bankovních aktiv a pasiv</a:t>
            </a:r>
            <a:r>
              <a:rPr lang="cs-CZ" smtClean="0"/>
              <a:t> </a:t>
            </a:r>
            <a:endParaRPr lang="de-DE" smtClean="0"/>
          </a:p>
        </p:txBody>
      </p:sp>
      <p:sp>
        <p:nvSpPr>
          <p:cNvPr id="51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Řízení aktiv a pasiv</a:t>
            </a:r>
            <a:r>
              <a:rPr lang="cs-CZ" sz="1800" dirty="0" smtClean="0"/>
              <a:t> se výrazněji v bankách rozvinulo zejména v posledním období. Do 50. let minulého století měly banky pasivní přístup k získávání zdrojů, získané vklady se potom půjčovaly formou úvěru nebo investovaly na konzervativním základě. Důraz se kladl spíše na stranu aktiv, na řízení podnikatelského bankovního portfolia.</a:t>
            </a:r>
            <a:endParaRPr lang="cs-CZ" sz="1800" b="1" dirty="0" smtClean="0"/>
          </a:p>
          <a:p>
            <a:pPr marL="0" indent="0" algn="just" eaLnBrk="1" hangingPunct="1">
              <a:lnSpc>
                <a:spcPct val="80000"/>
              </a:lnSpc>
              <a:buFont typeface="Wingdings" pitchFamily="2" charset="2"/>
              <a:buNone/>
              <a:defRPr/>
            </a:pPr>
            <a:r>
              <a:rPr lang="cs-CZ" sz="1800" b="1" dirty="0" smtClean="0"/>
              <a:t>Řízení pasiv</a:t>
            </a:r>
            <a:r>
              <a:rPr lang="cs-CZ" sz="1800" dirty="0" smtClean="0"/>
              <a:t> vzniklo v USA a Kanadě. Jeho úkolem bylo financovat strukturu aktiv tak efektivně, jak jen to bylo možné. Zpravidla se prosazovala zásada, že krátkodobá aktiva je nutno vázat na krátkodobá pasiva a dlouhodobější aktiva na dlouhodobější pasiva.</a:t>
            </a:r>
            <a:endParaRPr lang="cs-CZ" sz="1800" b="1" dirty="0" smtClean="0"/>
          </a:p>
          <a:p>
            <a:pPr marL="0" indent="0" algn="just" eaLnBrk="1" hangingPunct="1">
              <a:lnSpc>
                <a:spcPct val="80000"/>
              </a:lnSpc>
              <a:buFont typeface="Wingdings" pitchFamily="2" charset="2"/>
              <a:buNone/>
              <a:defRPr/>
            </a:pPr>
            <a:r>
              <a:rPr lang="cs-CZ" sz="1800" b="1" dirty="0" smtClean="0"/>
              <a:t>Řízení</a:t>
            </a:r>
            <a:r>
              <a:rPr lang="cs-CZ" sz="1800" dirty="0" smtClean="0"/>
              <a:t> aktiv a pasiv postupně nabývalo na významu, narůstalo obchodování s aktivy a docházelo k přesunům mezi zdroji financování. Úvěry bylo možné prodat nebo koupit, případně transformovat na cenné papíry. Postupně se řízení aktiv a pasiv začalo vztahovat na aktiva i pasiva nejen v domácí, ale i v cizí měně.</a:t>
            </a:r>
          </a:p>
          <a:p>
            <a:pPr marL="0" indent="0" algn="just" eaLnBrk="1" hangingPunct="1">
              <a:lnSpc>
                <a:spcPct val="80000"/>
              </a:lnSpc>
              <a:buFont typeface="Wingdings" pitchFamily="2" charset="2"/>
              <a:buNone/>
              <a:defRPr/>
            </a:pPr>
            <a:r>
              <a:rPr lang="cs-CZ" sz="1800" b="1" dirty="0" smtClean="0"/>
              <a:t>Konečným výsledkem</a:t>
            </a:r>
            <a:r>
              <a:rPr lang="cs-CZ" sz="1800" dirty="0" smtClean="0"/>
              <a:t> tlaku na řízení aktiv a pasiv byl vznik Assets and Liability Committee (ALCO).</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EA81BB-67AE-4A1B-BD8A-CA9136BDE0BB}" type="slidenum">
              <a:rPr lang="cs-CZ"/>
              <a:pPr>
                <a:defRPr/>
              </a:pPr>
              <a:t>45</a:t>
            </a:fld>
            <a:endParaRPr lang="cs-CZ"/>
          </a:p>
        </p:txBody>
      </p:sp>
      <p:sp>
        <p:nvSpPr>
          <p:cNvPr id="3911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Kapitál a pasiva</a:t>
            </a:r>
            <a:endParaRPr lang="de-DE" dirty="0" smtClean="0"/>
          </a:p>
        </p:txBody>
      </p:sp>
      <p:sp>
        <p:nvSpPr>
          <p:cNvPr id="51205" name="Rectangle 3"/>
          <p:cNvSpPr>
            <a:spLocks noGrp="1" noChangeArrowheads="1"/>
          </p:cNvSpPr>
          <p:nvPr>
            <p:ph type="body" idx="1"/>
          </p:nvPr>
        </p:nvSpPr>
        <p:spPr/>
        <p:txBody>
          <a:bodyPr/>
          <a:lstStyle/>
          <a:p>
            <a:pPr marL="0" indent="0">
              <a:buFont typeface="Wingdings" pitchFamily="2" charset="2"/>
              <a:buNone/>
              <a:defRPr/>
            </a:pPr>
            <a:r>
              <a:rPr lang="cs-CZ" sz="1800" dirty="0" smtClean="0"/>
              <a:t>Ve </a:t>
            </a:r>
            <a:r>
              <a:rPr lang="cs-CZ" sz="1800" dirty="0"/>
              <a:t>srovnání s ostatními podniky je podíl vlastního kapitálu na celkových pasivech banky poměrně nízký, banky při své činnosti využívají ve značné míře cizí kapitál. Obvyklá výše cizího kapitálu je zhruba 90% z bilanční rozvahy banky. Rozvaha banky má značnou vypovídací schopnost, na základě její analýzy můžeme odhadnout typ banky, její sílu i “zdraví”. Do rozvahy se promítá jak obchodní plán, tak strategie banky.</a:t>
            </a:r>
          </a:p>
          <a:p>
            <a:pPr marL="0" indent="0">
              <a:buFont typeface="Wingdings" pitchFamily="2" charset="2"/>
              <a:buNone/>
              <a:defRPr/>
            </a:pPr>
            <a:endParaRPr lang="cs-CZ" sz="1800" dirty="0"/>
          </a:p>
          <a:p>
            <a:pPr marL="0" indent="0">
              <a:buFont typeface="Wingdings" pitchFamily="2" charset="2"/>
              <a:buNone/>
              <a:defRPr/>
            </a:pPr>
            <a:r>
              <a:rPr lang="cs-CZ" sz="1800" dirty="0"/>
              <a:t>V poslední době se ukazuje růst bankovní zranitelnosti. Banky se z důvodu rostoucí konkurence snaží opatrněji rozdělovat získané zdroje – mezi různé klienty, produkty, trhy. Rostoucí konkurence si vynucuje vznik nových produktů a možností, zároveň se výrazně zvyšuje počet účastníků na trhu. Důsledkem toho je kvalitnější rozhodování a řízení bank, za pomoci nejnovějších teoretických poznatků a zkušeností.</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E29C447-642A-435D-AC03-3BCBED5D5CC9}" type="slidenum">
              <a:rPr lang="cs-CZ"/>
              <a:pPr>
                <a:defRPr/>
              </a:pPr>
              <a:t>46</a:t>
            </a:fld>
            <a:endParaRPr lang="cs-CZ"/>
          </a:p>
        </p:txBody>
      </p:sp>
      <p:sp>
        <p:nvSpPr>
          <p:cNvPr id="5222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Vzorová rozvaha obchodní banky</a:t>
            </a:r>
            <a:endParaRPr lang="de-DE" b="1" dirty="0" smtClean="0">
              <a:effectLst>
                <a:outerShdw blurRad="38100" dist="38100" dir="2700000" algn="tl">
                  <a:srgbClr val="000000">
                    <a:alpha val="43137"/>
                  </a:srgbClr>
                </a:outerShdw>
              </a:effectLst>
            </a:endParaRPr>
          </a:p>
        </p:txBody>
      </p:sp>
      <p:sp>
        <p:nvSpPr>
          <p:cNvPr id="53253"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pPr>
            <a:r>
              <a:rPr lang="cs-CZ" altLang="cs-CZ" sz="1600" b="1" smtClean="0"/>
              <a:t>Aktiva - užití peněžních prostředků:</a:t>
            </a:r>
            <a:endParaRPr lang="cs-CZ" altLang="cs-CZ" sz="1600" smtClean="0"/>
          </a:p>
          <a:p>
            <a:pPr marL="265113" lvl="2" indent="-265113" algn="just" eaLnBrk="1" hangingPunct="1">
              <a:lnSpc>
                <a:spcPct val="80000"/>
              </a:lnSpc>
              <a:buFont typeface="Wingdings" pitchFamily="2" charset="2"/>
              <a:buChar char="Ø"/>
            </a:pPr>
            <a:r>
              <a:rPr lang="cs-CZ" altLang="cs-CZ" sz="1400" smtClean="0"/>
              <a:t>pokladní hotovost - je pro banku kdykoliv k dispozici a slouží především k zajištění likvidity banky</a:t>
            </a:r>
          </a:p>
          <a:p>
            <a:pPr marL="265113" lvl="2" indent="-265113" algn="just" eaLnBrk="1" hangingPunct="1">
              <a:lnSpc>
                <a:spcPct val="80000"/>
              </a:lnSpc>
              <a:buFont typeface="Wingdings" pitchFamily="2" charset="2"/>
              <a:buChar char="Ø"/>
            </a:pPr>
            <a:r>
              <a:rPr lang="cs-CZ" altLang="cs-CZ" sz="1400" smtClean="0"/>
              <a:t>účty u centrální banky - patří sem zejména povinné minimální rezervy</a:t>
            </a:r>
          </a:p>
          <a:p>
            <a:pPr marL="265113" lvl="2" indent="-265113" algn="just" eaLnBrk="1" hangingPunct="1">
              <a:lnSpc>
                <a:spcPct val="80000"/>
              </a:lnSpc>
              <a:buFont typeface="Wingdings" pitchFamily="2" charset="2"/>
              <a:buChar char="Ø"/>
            </a:pPr>
            <a:r>
              <a:rPr lang="cs-CZ" altLang="cs-CZ" sz="1400" smtClean="0"/>
              <a:t>depozita (vklady) v jiných bankách - patří sem běžné účty a vklady banky uložené u jiných bank, úvěry - tvoří hlavní složku aktiv, patří sem úvěry poskytnuté různým subjektům</a:t>
            </a:r>
          </a:p>
          <a:p>
            <a:pPr marL="265113" lvl="2" indent="-265113" algn="just" eaLnBrk="1" hangingPunct="1">
              <a:lnSpc>
                <a:spcPct val="80000"/>
              </a:lnSpc>
              <a:buFont typeface="Wingdings" pitchFamily="2" charset="2"/>
              <a:buChar char="Ø"/>
            </a:pPr>
            <a:r>
              <a:rPr lang="cs-CZ" altLang="cs-CZ" sz="1400" smtClean="0"/>
              <a:t>cenné papíry - patří sem cenné papíry zakoupené bankou, a to státní cenné papíry, cenné papíry orgánů místní moci a správy, akcie a jiné cenné papíry</a:t>
            </a:r>
          </a:p>
          <a:p>
            <a:pPr marL="265113" lvl="2" indent="-265113" algn="just" eaLnBrk="1" hangingPunct="1">
              <a:lnSpc>
                <a:spcPct val="80000"/>
              </a:lnSpc>
              <a:buFont typeface="Wingdings" pitchFamily="2" charset="2"/>
              <a:buChar char="Ø"/>
            </a:pPr>
            <a:r>
              <a:rPr lang="cs-CZ" altLang="cs-CZ" sz="1400" smtClean="0"/>
              <a:t>hmotný a nehmotný majetek banky</a:t>
            </a:r>
          </a:p>
          <a:p>
            <a:pPr marL="265113" lvl="2" indent="-265113" algn="just" eaLnBrk="1" hangingPunct="1">
              <a:lnSpc>
                <a:spcPct val="80000"/>
              </a:lnSpc>
              <a:buFont typeface="Wingdings" pitchFamily="2" charset="2"/>
              <a:buChar char="Ø"/>
            </a:pPr>
            <a:r>
              <a:rPr lang="cs-CZ" altLang="cs-CZ" sz="1400" smtClean="0"/>
              <a:t>ostatní aktiva.</a:t>
            </a:r>
            <a:endParaRPr lang="cs-CZ" altLang="cs-CZ" sz="1400" b="1" smtClean="0"/>
          </a:p>
          <a:p>
            <a:pPr marL="182563" indent="-182563" algn="just" eaLnBrk="1" hangingPunct="1">
              <a:lnSpc>
                <a:spcPct val="80000"/>
              </a:lnSpc>
              <a:buFont typeface="Wingdings" pitchFamily="2" charset="2"/>
              <a:buNone/>
            </a:pPr>
            <a:r>
              <a:rPr lang="cs-CZ" altLang="cs-CZ" sz="1600" b="1" smtClean="0"/>
              <a:t>Pasiva - zdroje peněžních prostředků: </a:t>
            </a:r>
            <a:endParaRPr lang="cs-CZ" altLang="cs-CZ" sz="1600" smtClean="0"/>
          </a:p>
          <a:p>
            <a:pPr marL="265113" lvl="2" indent="-265113" algn="just" eaLnBrk="1" hangingPunct="1">
              <a:lnSpc>
                <a:spcPct val="80000"/>
              </a:lnSpc>
              <a:buFont typeface="Wingdings" pitchFamily="2" charset="2"/>
              <a:buChar char="Ø"/>
            </a:pPr>
            <a:r>
              <a:rPr lang="cs-CZ" altLang="cs-CZ" sz="1400" smtClean="0"/>
              <a:t>vklady - dočasně volné peněžní prostředky různých ekonomických subjektů uložené v bankách</a:t>
            </a:r>
          </a:p>
          <a:p>
            <a:pPr marL="265113" lvl="2" indent="-265113" algn="just" eaLnBrk="1" hangingPunct="1">
              <a:lnSpc>
                <a:spcPct val="80000"/>
              </a:lnSpc>
              <a:buFont typeface="Wingdings" pitchFamily="2" charset="2"/>
              <a:buChar char="Ø"/>
            </a:pPr>
            <a:r>
              <a:rPr lang="cs-CZ" altLang="cs-CZ" sz="1400" smtClean="0"/>
              <a:t>půjčky - zpravidla krátkodobé úvěry od jiných subjektů, zejména bank</a:t>
            </a:r>
          </a:p>
          <a:p>
            <a:pPr marL="265113" lvl="2" indent="-265113" algn="just" eaLnBrk="1" hangingPunct="1">
              <a:lnSpc>
                <a:spcPct val="80000"/>
              </a:lnSpc>
              <a:buFont typeface="Wingdings" pitchFamily="2" charset="2"/>
              <a:buChar char="Ø"/>
            </a:pPr>
            <a:r>
              <a:rPr lang="cs-CZ" altLang="cs-CZ" sz="1400" smtClean="0"/>
              <a:t>dluhopisy emitované bankou - z důvodu soustředění dočasně volných peněžních prostředků ekonomických subjektů</a:t>
            </a:r>
          </a:p>
          <a:p>
            <a:pPr marL="265113" lvl="2" indent="-265113" algn="just" eaLnBrk="1" hangingPunct="1">
              <a:lnSpc>
                <a:spcPct val="80000"/>
              </a:lnSpc>
              <a:buFont typeface="Wingdings" pitchFamily="2" charset="2"/>
              <a:buChar char="Ø"/>
            </a:pPr>
            <a:r>
              <a:rPr lang="cs-CZ" altLang="cs-CZ" sz="1400" smtClean="0"/>
              <a:t>vlastní kapitál - tj. základní kapitál (vklady akcionářů), rezervní a jiné fondy a nerozdělený zisk banky</a:t>
            </a:r>
          </a:p>
          <a:p>
            <a:pPr marL="265113" lvl="2" indent="-265113" algn="just" eaLnBrk="1" hangingPunct="1">
              <a:lnSpc>
                <a:spcPct val="80000"/>
              </a:lnSpc>
              <a:buFont typeface="Wingdings" pitchFamily="2" charset="2"/>
              <a:buChar char="Ø"/>
            </a:pPr>
            <a:r>
              <a:rPr lang="cs-CZ" altLang="cs-CZ" sz="1400" smtClean="0"/>
              <a:t>ostatní pasiva.</a:t>
            </a:r>
            <a:endParaRPr lang="de-DE" altLang="cs-CZ" sz="1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47</a:t>
            </a:fld>
            <a:endParaRPr lang="cs-CZ"/>
          </a:p>
        </p:txBody>
      </p:sp>
      <p:sp>
        <p:nvSpPr>
          <p:cNvPr id="459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vývoj řízení  aktiv a pasiv</a:t>
            </a:r>
            <a:endParaRPr lang="de-DE" b="1" smtClean="0">
              <a:effectLst>
                <a:outerShdw blurRad="38100" dist="38100" dir="2700000" algn="tl">
                  <a:srgbClr val="000000"/>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smtClean="0"/>
          </a:p>
          <a:p>
            <a:pPr marL="354013" lvl="1" indent="-354013" algn="just" eaLnBrk="1" hangingPunct="1">
              <a:buFont typeface="Wingdings" pitchFamily="2" charset="2"/>
              <a:buChar char="Ø"/>
            </a:pPr>
            <a:r>
              <a:rPr lang="cs-CZ" altLang="cs-CZ" sz="1800" smtClean="0"/>
              <a:t>změny v míře inflace </a:t>
            </a:r>
          </a:p>
          <a:p>
            <a:pPr marL="354013" lvl="1" indent="-354013" algn="just" eaLnBrk="1" hangingPunct="1">
              <a:buFont typeface="Wingdings" pitchFamily="2" charset="2"/>
              <a:buChar char="Ø"/>
            </a:pPr>
            <a:r>
              <a:rPr lang="cs-CZ" altLang="cs-CZ" sz="1800" smtClean="0"/>
              <a:t>volatilita úrokových sazeb </a:t>
            </a:r>
          </a:p>
          <a:p>
            <a:pPr marL="354013" lvl="1" indent="-354013" algn="just" eaLnBrk="1" hangingPunct="1">
              <a:buFont typeface="Wingdings" pitchFamily="2" charset="2"/>
              <a:buChar char="Ø"/>
            </a:pPr>
            <a:r>
              <a:rPr lang="cs-CZ" altLang="cs-CZ" sz="1800" smtClean="0"/>
              <a:t>nárůst konkurence a tlak na marže.</a:t>
            </a:r>
            <a:endParaRPr lang="de-DE" altLang="cs-CZ" sz="1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48</a:t>
            </a:fld>
            <a:endParaRPr lang="cs-CZ"/>
          </a:p>
        </p:txBody>
      </p:sp>
      <p:sp>
        <p:nvSpPr>
          <p:cNvPr id="459778" name="Rectangle 2"/>
          <p:cNvSpPr>
            <a:spLocks noGrp="1" noChangeArrowheads="1"/>
          </p:cNvSpPr>
          <p:nvPr>
            <p:ph type="title"/>
          </p:nvPr>
        </p:nvSpPr>
        <p:spPr>
          <a:xfrm>
            <a:off x="914400" y="1125538"/>
            <a:ext cx="7772400" cy="791294"/>
          </a:xfrm>
        </p:spPr>
        <p:txBody>
          <a:bodyPr/>
          <a:lstStyle/>
          <a:p>
            <a:pPr eaLnBrk="1" hangingPunct="1">
              <a:defRPr/>
            </a:pPr>
            <a:r>
              <a:rPr lang="en-US" b="1" dirty="0">
                <a:effectLst>
                  <a:outerShdw blurRad="38100" dist="38100" dir="2700000" algn="tl">
                    <a:srgbClr val="000000">
                      <a:alpha val="43137"/>
                    </a:srgbClr>
                  </a:outerShdw>
                </a:effectLst>
              </a:rPr>
              <a:t>Development of the Bank Balance Sum and the Clients’ deposit </a:t>
            </a:r>
            <a:r>
              <a:rPr lang="cs-CZ" b="1" dirty="0" smtClean="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a:xfrm>
            <a:off x="898525" y="2204864"/>
            <a:ext cx="7773988" cy="3926061"/>
          </a:xfrm>
        </p:spPr>
        <p:txBody>
          <a:bodyPr/>
          <a:lstStyle/>
          <a:p>
            <a:pPr algn="just" eaLnBrk="1" hangingPunct="1">
              <a:buFont typeface="Wingdings" pitchFamily="2" charset="2"/>
              <a:buNone/>
            </a:pPr>
            <a:r>
              <a:rPr lang="cs-CZ" altLang="cs-CZ" sz="2400" dirty="0" smtClean="0"/>
              <a:t> </a:t>
            </a:r>
          </a:p>
          <a:p>
            <a:pPr algn="just" eaLnBrk="1" hangingPunct="1">
              <a:buFont typeface="Wingdings" pitchFamily="2" charset="2"/>
              <a:buNone/>
            </a:pPr>
            <a:endParaRPr lang="cs-CZ" altLang="cs-CZ" sz="2400" dirty="0" smtClean="0"/>
          </a:p>
        </p:txBody>
      </p:sp>
      <p:pic>
        <p:nvPicPr>
          <p:cNvPr id="6" name="obrázek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276872"/>
            <a:ext cx="6912768" cy="3934842"/>
          </a:xfrm>
          <a:prstGeom prst="rect">
            <a:avLst/>
          </a:prstGeom>
          <a:noFill/>
          <a:ln>
            <a:noFill/>
          </a:ln>
        </p:spPr>
      </p:pic>
    </p:spTree>
    <p:extLst>
      <p:ext uri="{BB962C8B-B14F-4D97-AF65-F5344CB8AC3E}">
        <p14:creationId xmlns:p14="http://schemas.microsoft.com/office/powerpoint/2010/main" val="4200998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49</a:t>
            </a:fld>
            <a:endParaRPr lang="cs-CZ"/>
          </a:p>
        </p:txBody>
      </p:sp>
      <p:sp>
        <p:nvSpPr>
          <p:cNvPr id="459778" name="Rectangle 2"/>
          <p:cNvSpPr>
            <a:spLocks noGrp="1" noChangeArrowheads="1"/>
          </p:cNvSpPr>
          <p:nvPr>
            <p:ph type="title"/>
          </p:nvPr>
        </p:nvSpPr>
        <p:spPr>
          <a:xfrm>
            <a:off x="914400" y="1125538"/>
            <a:ext cx="7772400" cy="863302"/>
          </a:xfrm>
        </p:spPr>
        <p:txBody>
          <a:bodyPr/>
          <a:lstStyle/>
          <a:p>
            <a:r>
              <a:rPr lang="en-US" b="1" dirty="0">
                <a:effectLst>
                  <a:outerShdw blurRad="38100" dist="38100" dir="2700000" algn="tl">
                    <a:srgbClr val="000000">
                      <a:alpha val="43137"/>
                    </a:srgbClr>
                  </a:outerShdw>
                </a:effectLst>
              </a:rPr>
              <a:t>Balance Sum, Clients Deposit and Clients Credit. Monetary Aggregates M1, M2, M3</a:t>
            </a:r>
            <a:endParaRPr lang="cs-CZ" b="1" dirty="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dirty="0" smtClean="0"/>
          </a:p>
          <a:p>
            <a:pPr algn="just" eaLnBrk="1" hangingPunct="1">
              <a:buFont typeface="Wingdings" pitchFamily="2" charset="2"/>
              <a:buNone/>
            </a:pPr>
            <a:endParaRPr lang="cs-CZ" altLang="cs-CZ" sz="2400" dirty="0" smtClean="0"/>
          </a:p>
        </p:txBody>
      </p:sp>
      <p:pic>
        <p:nvPicPr>
          <p:cNvPr id="6" name="obrázek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132856"/>
            <a:ext cx="6840760" cy="3960440"/>
          </a:xfrm>
          <a:prstGeom prst="rect">
            <a:avLst/>
          </a:prstGeom>
          <a:noFill/>
          <a:ln>
            <a:noFill/>
          </a:ln>
        </p:spPr>
      </p:pic>
    </p:spTree>
    <p:extLst>
      <p:ext uri="{BB962C8B-B14F-4D97-AF65-F5344CB8AC3E}">
        <p14:creationId xmlns:p14="http://schemas.microsoft.com/office/powerpoint/2010/main" val="2442939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E92A3AD-9079-496B-A387-ACB8699D0476}" type="slidenum">
              <a:rPr lang="cs-CZ"/>
              <a:pPr>
                <a:defRPr/>
              </a:pPr>
              <a:t>5</a:t>
            </a:fld>
            <a:endParaRPr lang="cs-CZ"/>
          </a:p>
        </p:txBody>
      </p:sp>
      <p:sp>
        <p:nvSpPr>
          <p:cNvPr id="3563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Požadavky ke zkoušce</a:t>
            </a:r>
            <a:endParaRPr lang="de-DE" b="1" dirty="0" smtClean="0">
              <a:effectLst>
                <a:outerShdw blurRad="38100" dist="38100" dir="2700000" algn="tl">
                  <a:srgbClr val="000000"/>
                </a:outerShdw>
              </a:effectLst>
            </a:endParaRPr>
          </a:p>
        </p:txBody>
      </p:sp>
      <p:sp>
        <p:nvSpPr>
          <p:cNvPr id="356355"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AutoNum type="arabicParenR"/>
              <a:defRPr/>
            </a:pPr>
            <a:endParaRPr lang="cs-CZ" sz="1800" dirty="0" smtClean="0"/>
          </a:p>
          <a:p>
            <a:pPr marL="533400" indent="-533400" algn="just" eaLnBrk="1" hangingPunct="1">
              <a:lnSpc>
                <a:spcPct val="90000"/>
              </a:lnSpc>
              <a:buFont typeface="Wingdings" pitchFamily="2" charset="2"/>
              <a:buNone/>
              <a:defRPr/>
            </a:pPr>
            <a:r>
              <a:rPr lang="cs-CZ" sz="1800" dirty="0" smtClean="0"/>
              <a:t>	</a:t>
            </a:r>
          </a:p>
          <a:p>
            <a:pPr marL="533400" indent="-533400" algn="just"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Kontrolní testy se píší v 7. a 13. týdnu semestru.</a:t>
            </a:r>
          </a:p>
          <a:p>
            <a:pPr marL="533400" indent="-533400"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Semestrální práce mají hodnocení prospěl – neprospěl.</a:t>
            </a:r>
          </a:p>
          <a:p>
            <a:pPr marL="533400" indent="-533400" eaLnBrk="1" hangingPunct="1">
              <a:lnSpc>
                <a:spcPct val="90000"/>
              </a:lnSpc>
              <a:buFont typeface="Wingdings" pitchFamily="2" charset="2"/>
              <a:buAutoNum type="arabicParenR" startAt="3"/>
              <a:defRPr/>
            </a:pPr>
            <a:r>
              <a:rPr lang="cs-CZ" sz="1800" dirty="0" smtClean="0">
                <a:effectLst>
                  <a:outerShdw blurRad="38100" dist="38100" dir="2700000" algn="tl">
                    <a:srgbClr val="FFFFFF"/>
                  </a:outerShdw>
                </a:effectLst>
              </a:rPr>
              <a:t>Zkouška má písemnou formu a konečná známka je tvořena:</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písemné části zkoušky (80%) </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semestrálních  práce maximálně 20%).</a:t>
            </a:r>
          </a:p>
          <a:p>
            <a:pPr marL="952500" lvl="1" indent="-495300" eaLnBrk="1" hangingPunct="1">
              <a:lnSpc>
                <a:spcPct val="90000"/>
              </a:lnSpc>
              <a:defRPr/>
            </a:pPr>
            <a:endParaRPr lang="cs-CZ" sz="1700" dirty="0" smtClean="0"/>
          </a:p>
          <a:p>
            <a:pPr marL="533400" indent="-533400"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9B42B9-9666-4D7B-905B-EA856CE7342C}" type="slidenum">
              <a:rPr lang="cs-CZ"/>
              <a:pPr>
                <a:defRPr/>
              </a:pPr>
              <a:t>50</a:t>
            </a:fld>
            <a:endParaRPr lang="cs-CZ"/>
          </a:p>
        </p:txBody>
      </p:sp>
      <p:sp>
        <p:nvSpPr>
          <p:cNvPr id="4608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řízení bankovních aktiv a pasiv</a:t>
            </a:r>
            <a:r>
              <a:rPr lang="cs-CZ" dirty="0" smtClean="0"/>
              <a:t> </a:t>
            </a:r>
            <a:endParaRPr lang="de-DE" dirty="0"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Bankou přijatá strategie řízení aktiv a pasiv má dalekosáhlý vliv na:</a:t>
            </a:r>
          </a:p>
          <a:p>
            <a:pPr marL="265113" lvl="1" indent="-265113" algn="just" eaLnBrk="1" hangingPunct="1">
              <a:lnSpc>
                <a:spcPct val="80000"/>
              </a:lnSpc>
              <a:buFont typeface="Wingdings" pitchFamily="2" charset="2"/>
              <a:buChar char="Ø"/>
            </a:pPr>
            <a:r>
              <a:rPr lang="cs-CZ" altLang="cs-CZ" sz="1500" smtClean="0"/>
              <a:t>řízení aktiv banky - jejich objem a strukturu</a:t>
            </a:r>
          </a:p>
          <a:p>
            <a:pPr marL="265113" lvl="1" indent="-265113" algn="just" eaLnBrk="1" hangingPunct="1">
              <a:lnSpc>
                <a:spcPct val="80000"/>
              </a:lnSpc>
              <a:buFont typeface="Wingdings" pitchFamily="2" charset="2"/>
              <a:buChar char="Ø"/>
            </a:pPr>
            <a:r>
              <a:rPr lang="cs-CZ" altLang="cs-CZ" sz="1500" smtClean="0"/>
              <a:t>řízení pasiv banky - jejich objem a strukturu</a:t>
            </a:r>
          </a:p>
          <a:p>
            <a:pPr marL="265113" lvl="1" indent="-265113" algn="just" eaLnBrk="1" hangingPunct="1">
              <a:lnSpc>
                <a:spcPct val="80000"/>
              </a:lnSpc>
              <a:buFont typeface="Wingdings" pitchFamily="2" charset="2"/>
              <a:buChar char="Ø"/>
            </a:pPr>
            <a:r>
              <a:rPr lang="cs-CZ" altLang="cs-CZ" sz="1500" smtClean="0"/>
              <a:t>řízení rozpětí úrokových sazeb - čisté úrokové marže</a:t>
            </a:r>
          </a:p>
          <a:p>
            <a:pPr marL="265113" lvl="1" indent="-265113" algn="just" eaLnBrk="1" hangingPunct="1">
              <a:lnSpc>
                <a:spcPct val="80000"/>
              </a:lnSpc>
              <a:buFont typeface="Wingdings" pitchFamily="2" charset="2"/>
              <a:buChar char="Ø"/>
            </a:pPr>
            <a:r>
              <a:rPr lang="cs-CZ" altLang="cs-CZ" sz="1500" smtClean="0"/>
              <a:t>řízení úvěrového rizika</a:t>
            </a:r>
          </a:p>
          <a:p>
            <a:pPr marL="265113" lvl="1" indent="-265113" algn="just" eaLnBrk="1" hangingPunct="1">
              <a:lnSpc>
                <a:spcPct val="80000"/>
              </a:lnSpc>
              <a:buFont typeface="Wingdings" pitchFamily="2" charset="2"/>
              <a:buChar char="Ø"/>
            </a:pPr>
            <a:r>
              <a:rPr lang="cs-CZ" altLang="cs-CZ" sz="1500" smtClean="0"/>
              <a:t>řízení likvidity banky, řízení kursového rizika</a:t>
            </a:r>
          </a:p>
          <a:p>
            <a:pPr marL="265113" lvl="1" indent="-265113" algn="just" eaLnBrk="1" hangingPunct="1">
              <a:lnSpc>
                <a:spcPct val="80000"/>
              </a:lnSpc>
              <a:buFont typeface="Wingdings" pitchFamily="2" charset="2"/>
              <a:buChar char="Ø"/>
            </a:pPr>
            <a:r>
              <a:rPr lang="cs-CZ" altLang="cs-CZ" sz="1500" smtClean="0"/>
              <a:t>řízení neúrokových nákladů a výnosů</a:t>
            </a:r>
          </a:p>
          <a:p>
            <a:pPr marL="265113" lvl="1" indent="-265113" algn="just" eaLnBrk="1" hangingPunct="1">
              <a:lnSpc>
                <a:spcPct val="80000"/>
              </a:lnSpc>
              <a:buFont typeface="Wingdings" pitchFamily="2" charset="2"/>
              <a:buChar char="Ø"/>
            </a:pPr>
            <a:r>
              <a:rPr lang="cs-CZ" altLang="cs-CZ" sz="1500" smtClean="0"/>
              <a:t>řízení daní</a:t>
            </a:r>
          </a:p>
          <a:p>
            <a:pPr marL="265113" lvl="1" indent="-265113" algn="just" eaLnBrk="1" hangingPunct="1">
              <a:lnSpc>
                <a:spcPct val="80000"/>
              </a:lnSpc>
              <a:buFont typeface="Wingdings" pitchFamily="2" charset="2"/>
              <a:buChar char="Ø"/>
            </a:pPr>
            <a:r>
              <a:rPr lang="cs-CZ" altLang="cs-CZ" sz="1500" smtClean="0"/>
              <a:t>řízení podrozvahových aktivit.</a:t>
            </a:r>
          </a:p>
          <a:p>
            <a:pPr marL="0" indent="0" algn="just" eaLnBrk="1" hangingPunct="1">
              <a:lnSpc>
                <a:spcPct val="80000"/>
              </a:lnSpc>
              <a:buFont typeface="Wingdings" pitchFamily="2" charset="2"/>
              <a:buNone/>
            </a:pPr>
            <a:r>
              <a:rPr lang="cs-CZ" altLang="cs-CZ" sz="1600" smtClean="0"/>
              <a:t>Výbor ALCO je součástí “treasury” funkce banky:</a:t>
            </a:r>
          </a:p>
          <a:p>
            <a:pPr marL="265113" lvl="1" indent="-265113" algn="just" eaLnBrk="1" hangingPunct="1">
              <a:lnSpc>
                <a:spcPct val="80000"/>
              </a:lnSpc>
              <a:buFont typeface="Wingdings" pitchFamily="2" charset="2"/>
              <a:buChar char="Ø"/>
            </a:pPr>
            <a:r>
              <a:rPr lang="cs-CZ" altLang="cs-CZ" sz="1500" smtClean="0"/>
              <a:t>investiční</a:t>
            </a:r>
          </a:p>
          <a:p>
            <a:pPr marL="265113" lvl="1" indent="-265113" algn="just" eaLnBrk="1" hangingPunct="1">
              <a:lnSpc>
                <a:spcPct val="80000"/>
              </a:lnSpc>
              <a:buFont typeface="Wingdings" pitchFamily="2" charset="2"/>
              <a:buChar char="Ø"/>
            </a:pPr>
            <a:r>
              <a:rPr lang="cs-CZ" altLang="cs-CZ" sz="1500" smtClean="0"/>
              <a:t>úvěrové</a:t>
            </a:r>
          </a:p>
          <a:p>
            <a:pPr marL="265113" lvl="1" indent="-265113" algn="just" eaLnBrk="1" hangingPunct="1">
              <a:lnSpc>
                <a:spcPct val="80000"/>
              </a:lnSpc>
              <a:buFont typeface="Wingdings" pitchFamily="2" charset="2"/>
              <a:buChar char="Ø"/>
            </a:pPr>
            <a:r>
              <a:rPr lang="cs-CZ" altLang="cs-CZ" sz="1500" smtClean="0"/>
              <a:t>oceňování.</a:t>
            </a:r>
          </a:p>
          <a:p>
            <a:pPr marL="0" indent="0" algn="just" eaLnBrk="1" hangingPunct="1">
              <a:lnSpc>
                <a:spcPct val="80000"/>
              </a:lnSpc>
              <a:buFont typeface="Wingdings" pitchFamily="2" charset="2"/>
              <a:buNone/>
            </a:pPr>
            <a:r>
              <a:rPr lang="cs-CZ" altLang="cs-CZ" sz="1600" smtClean="0"/>
              <a:t>V typické sestavě výboru ALCO je prezident banky (hlavní výkonný ředitel), hlavní finanční ředitel, ředitel odboru úvěrových operací, ředitel odboru investic, ředitel odboru financování a hlavní ekonom banky.</a:t>
            </a:r>
          </a:p>
          <a:p>
            <a:pPr marL="0" indent="0" algn="just" eaLnBrk="1" hangingPunct="1">
              <a:lnSpc>
                <a:spcPct val="80000"/>
              </a:lnSpc>
              <a:buFont typeface="Wingdings" pitchFamily="2" charset="2"/>
              <a:buNone/>
            </a:pPr>
            <a:r>
              <a:rPr lang="cs-CZ" altLang="cs-CZ" sz="1600" smtClean="0"/>
              <a:t>Výbor ALCO koordinuje řízení všech oblastí banky a realizuje konkrétní řízení financování a řízení rizika úrokové sazby prostřednictvím „Treasury“.</a:t>
            </a:r>
          </a:p>
          <a:p>
            <a:pPr marL="0" indent="0"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AD2861-E03E-4C19-A4AB-5D4F5CA1A6E4}" type="slidenum">
              <a:rPr lang="cs-CZ"/>
              <a:pPr>
                <a:defRPr/>
              </a:pPr>
              <a:t>51</a:t>
            </a:fld>
            <a:endParaRPr lang="cs-CZ"/>
          </a:p>
        </p:txBody>
      </p:sp>
      <p:sp>
        <p:nvSpPr>
          <p:cNvPr id="4618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řízení aktiv a pasiv banky</a:t>
            </a:r>
            <a:r>
              <a:rPr lang="cs-CZ" smtClean="0"/>
              <a:t> </a:t>
            </a:r>
            <a:endParaRPr lang="de-DE"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Cíle a úlohy řízení aktiv a pasiv banky musí vyplývat ze strategického plánu banky a respektovat strategické zaměření banky zejména na: </a:t>
            </a:r>
          </a:p>
          <a:p>
            <a:pPr marL="265113" lvl="1" indent="-265113" algn="just" eaLnBrk="1" hangingPunct="1">
              <a:lnSpc>
                <a:spcPct val="80000"/>
              </a:lnSpc>
              <a:buFont typeface="Wingdings" pitchFamily="2" charset="2"/>
              <a:buChar char="Ø"/>
              <a:defRPr/>
            </a:pPr>
            <a:r>
              <a:rPr lang="cs-CZ" sz="1700" dirty="0" smtClean="0"/>
              <a:t>jaké činnosti banka vykonává a jaké činnosti vykonávat nechce</a:t>
            </a:r>
          </a:p>
          <a:p>
            <a:pPr marL="265113" lvl="1" indent="-265113" algn="just" eaLnBrk="1" hangingPunct="1">
              <a:lnSpc>
                <a:spcPct val="80000"/>
              </a:lnSpc>
              <a:buFont typeface="Wingdings" pitchFamily="2" charset="2"/>
              <a:buChar char="Ø"/>
              <a:defRPr/>
            </a:pPr>
            <a:r>
              <a:rPr lang="cs-CZ" sz="1700" dirty="0" smtClean="0"/>
              <a:t>čím se banka liší a chce lišit od konkurence</a:t>
            </a:r>
          </a:p>
          <a:p>
            <a:pPr marL="265113" lvl="1" indent="-265113" algn="just" eaLnBrk="1" hangingPunct="1">
              <a:lnSpc>
                <a:spcPct val="80000"/>
              </a:lnSpc>
              <a:buFont typeface="Wingdings" pitchFamily="2" charset="2"/>
              <a:buChar char="Ø"/>
              <a:defRPr/>
            </a:pPr>
            <a:r>
              <a:rPr lang="cs-CZ" sz="1700" dirty="0" smtClean="0"/>
              <a:t>jaké hodnoty jsou základem podnikové kultury banky</a:t>
            </a:r>
          </a:p>
          <a:p>
            <a:pPr marL="265113" lvl="1" indent="-265113" algn="just" eaLnBrk="1" hangingPunct="1">
              <a:lnSpc>
                <a:spcPct val="80000"/>
              </a:lnSpc>
              <a:buFont typeface="Wingdings" pitchFamily="2" charset="2"/>
              <a:buChar char="Ø"/>
              <a:defRPr/>
            </a:pPr>
            <a:r>
              <a:rPr lang="cs-CZ" sz="1700" dirty="0" smtClean="0"/>
              <a:t>jakou má banka základní orientaci, na zisk či na jiné cíle.</a:t>
            </a:r>
          </a:p>
          <a:p>
            <a:pPr marL="0" indent="0" algn="just" eaLnBrk="1" hangingPunct="1">
              <a:lnSpc>
                <a:spcPct val="80000"/>
              </a:lnSpc>
              <a:buFont typeface="Wingdings" pitchFamily="2" charset="2"/>
              <a:buNone/>
              <a:defRPr/>
            </a:pPr>
            <a:r>
              <a:rPr lang="cs-CZ" sz="1800" dirty="0" smtClean="0"/>
              <a:t>Management banky musí na základě toho specifikovat cíle na různá časová období, například:</a:t>
            </a:r>
            <a:endParaRPr lang="cs-CZ" sz="1800" b="1" dirty="0" smtClean="0"/>
          </a:p>
          <a:p>
            <a:pPr marL="354013" lvl="1" indent="-354013" algn="just" eaLnBrk="1" hangingPunct="1">
              <a:lnSpc>
                <a:spcPct val="80000"/>
              </a:lnSpc>
              <a:buFont typeface="Wingdings" pitchFamily="2" charset="2"/>
              <a:buChar char="Ø"/>
              <a:defRPr/>
            </a:pPr>
            <a:r>
              <a:rPr lang="cs-CZ" sz="1700" b="1" dirty="0" smtClean="0"/>
              <a:t>Krátkodobé cíle  	=&gt;		</a:t>
            </a:r>
            <a:r>
              <a:rPr lang="cs-CZ" sz="1700" dirty="0" smtClean="0"/>
              <a:t>kvalita úvěrů, prověrka 						úvěrového portfolia, návrh 						opatření na jejich řešení a 						změny úrokových sazeb a 						podmínek úvěrů</a:t>
            </a:r>
            <a:endParaRPr lang="cs-CZ" sz="1700" b="1" dirty="0" smtClean="0"/>
          </a:p>
          <a:p>
            <a:pPr marL="354013" lvl="1" indent="-354013" algn="just" eaLnBrk="1" hangingPunct="1">
              <a:lnSpc>
                <a:spcPct val="80000"/>
              </a:lnSpc>
              <a:buFont typeface="Wingdings" pitchFamily="2" charset="2"/>
              <a:buChar char="Ø"/>
              <a:defRPr/>
            </a:pPr>
            <a:r>
              <a:rPr lang="cs-CZ" sz="1700" b="1" dirty="0" smtClean="0"/>
              <a:t>Střednědobé cíle	=&gt;		</a:t>
            </a:r>
            <a:r>
              <a:rPr lang="cs-CZ" sz="1700" dirty="0" smtClean="0"/>
              <a:t>změna strukturu aktiv</a:t>
            </a:r>
            <a:endParaRPr lang="cs-CZ" sz="1700" b="1" dirty="0" smtClean="0"/>
          </a:p>
          <a:p>
            <a:pPr marL="354013" lvl="1" indent="-354013" algn="just" eaLnBrk="1" hangingPunct="1">
              <a:lnSpc>
                <a:spcPct val="80000"/>
              </a:lnSpc>
              <a:buFont typeface="Wingdings" pitchFamily="2" charset="2"/>
              <a:buChar char="Ø"/>
              <a:defRPr/>
            </a:pPr>
            <a:r>
              <a:rPr lang="cs-CZ" sz="1700" b="1" dirty="0" smtClean="0"/>
              <a:t>Dlouhodobé cíle	=&gt;		</a:t>
            </a:r>
            <a:r>
              <a:rPr lang="cs-CZ" sz="1700" dirty="0" smtClean="0"/>
              <a:t>nabídka nových služeb a 						expanze banky</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E58C980-E875-4A3B-B98B-BBE98DDC0CF9}" type="slidenum">
              <a:rPr lang="cs-CZ"/>
              <a:pPr>
                <a:defRPr/>
              </a:pPr>
              <a:t>52</a:t>
            </a:fld>
            <a:endParaRPr lang="cs-CZ"/>
          </a:p>
        </p:txBody>
      </p:sp>
      <p:sp>
        <p:nvSpPr>
          <p:cNvPr id="4628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Řízení aktiv a pasiv – základní otázky</a:t>
            </a:r>
            <a:endParaRPr lang="de-DE" b="1" dirty="0" smtClean="0">
              <a:effectLst>
                <a:outerShdw blurRad="38100" dist="38100" dir="2700000" algn="tl">
                  <a:srgbClr val="000000"/>
                </a:outerShdw>
              </a:effectLst>
            </a:endParaRPr>
          </a:p>
        </p:txBody>
      </p:sp>
      <p:sp>
        <p:nvSpPr>
          <p:cNvPr id="57349"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400" b="1" smtClean="0"/>
              <a:t>Tematické okruhy: 		Základní otázky:</a:t>
            </a:r>
            <a:endParaRPr lang="cs-CZ" altLang="cs-CZ" sz="1400" smtClean="0"/>
          </a:p>
          <a:p>
            <a:pPr eaLnBrk="1" hangingPunct="1">
              <a:lnSpc>
                <a:spcPct val="80000"/>
              </a:lnSpc>
              <a:buFont typeface="Wingdings" pitchFamily="2" charset="2"/>
              <a:buNone/>
            </a:pPr>
            <a:r>
              <a:rPr lang="cs-CZ" altLang="cs-CZ" sz="1400" smtClean="0"/>
              <a:t>likvidita 			definování ukazatele likvidity,</a:t>
            </a:r>
          </a:p>
          <a:p>
            <a:pPr lvl="1" eaLnBrk="1" hangingPunct="1">
              <a:lnSpc>
                <a:spcPct val="80000"/>
              </a:lnSpc>
              <a:buFont typeface="Wingdings" pitchFamily="2" charset="2"/>
              <a:buNone/>
            </a:pPr>
            <a:r>
              <a:rPr lang="cs-CZ" altLang="cs-CZ" sz="1400" smtClean="0"/>
              <a:t>				identifikace zdrojů likvidity</a:t>
            </a:r>
          </a:p>
          <a:p>
            <a:pPr eaLnBrk="1" hangingPunct="1">
              <a:lnSpc>
                <a:spcPct val="80000"/>
              </a:lnSpc>
              <a:buFont typeface="Wingdings" pitchFamily="2" charset="2"/>
              <a:buNone/>
            </a:pPr>
            <a:r>
              <a:rPr lang="cs-CZ" altLang="cs-CZ" sz="1400" smtClean="0"/>
              <a:t>				specifikace plánovaného mixu financování,</a:t>
            </a:r>
          </a:p>
          <a:p>
            <a:pPr eaLnBrk="1" hangingPunct="1">
              <a:lnSpc>
                <a:spcPct val="80000"/>
              </a:lnSpc>
              <a:buFont typeface="Wingdings" pitchFamily="2" charset="2"/>
              <a:buNone/>
            </a:pPr>
            <a:r>
              <a:rPr lang="cs-CZ" altLang="cs-CZ" sz="1400" smtClean="0"/>
              <a:t>				specifikace směrnice pro lhůty splatnosti jednotlivých pasiv,</a:t>
            </a:r>
          </a:p>
          <a:p>
            <a:pPr eaLnBrk="1" hangingPunct="1">
              <a:lnSpc>
                <a:spcPct val="80000"/>
              </a:lnSpc>
              <a:buFont typeface="Wingdings" pitchFamily="2" charset="2"/>
              <a:buNone/>
            </a:pPr>
            <a:r>
              <a:rPr lang="cs-CZ" altLang="cs-CZ" sz="1400" smtClean="0"/>
              <a:t>investice 			identifikace plánovaného mixu cenných papírů a úvěrů</a:t>
            </a:r>
          </a:p>
          <a:p>
            <a:pPr eaLnBrk="1" hangingPunct="1">
              <a:lnSpc>
                <a:spcPct val="80000"/>
              </a:lnSpc>
              <a:buFont typeface="Wingdings" pitchFamily="2" charset="2"/>
              <a:buNone/>
            </a:pPr>
            <a:r>
              <a:rPr lang="cs-CZ" altLang="cs-CZ" sz="1400" smtClean="0"/>
              <a:t>				stanovení plánované úrovně kvality úvěrů</a:t>
            </a:r>
          </a:p>
          <a:p>
            <a:pPr eaLnBrk="1" hangingPunct="1">
              <a:lnSpc>
                <a:spcPct val="80000"/>
              </a:lnSpc>
              <a:buFont typeface="Wingdings" pitchFamily="2" charset="2"/>
              <a:buNone/>
            </a:pPr>
            <a:r>
              <a:rPr lang="cs-CZ" altLang="cs-CZ" sz="1400" smtClean="0"/>
              <a:t>				specifikace směrnice pro lhůty splatnosti</a:t>
            </a:r>
          </a:p>
          <a:p>
            <a:pPr eaLnBrk="1" hangingPunct="1">
              <a:lnSpc>
                <a:spcPct val="80000"/>
              </a:lnSpc>
              <a:buFont typeface="Wingdings" pitchFamily="2" charset="2"/>
              <a:buNone/>
            </a:pPr>
            <a:r>
              <a:rPr lang="cs-CZ" altLang="cs-CZ" sz="1400" smtClean="0"/>
              <a:t>riziko úrokové sazby 		stanovení plánovaných ukazatelů rizika a výšky přijatelného</a:t>
            </a:r>
          </a:p>
          <a:p>
            <a:pPr eaLnBrk="1" hangingPunct="1">
              <a:lnSpc>
                <a:spcPct val="80000"/>
              </a:lnSpc>
              <a:buFont typeface="Wingdings" pitchFamily="2" charset="2"/>
              <a:buNone/>
            </a:pPr>
            <a:r>
              <a:rPr lang="cs-CZ" altLang="cs-CZ" sz="1400" smtClean="0"/>
              <a:t>				rizika úrokové míry</a:t>
            </a:r>
          </a:p>
          <a:p>
            <a:pPr eaLnBrk="1" hangingPunct="1">
              <a:lnSpc>
                <a:spcPct val="80000"/>
              </a:lnSpc>
              <a:buFont typeface="Wingdings" pitchFamily="2" charset="2"/>
              <a:buNone/>
            </a:pPr>
            <a:r>
              <a:rPr lang="cs-CZ" altLang="cs-CZ" sz="1400" smtClean="0"/>
              <a:t>				identifikace různých způsobů řízení rizika úrokové míry</a:t>
            </a:r>
          </a:p>
          <a:p>
            <a:pPr eaLnBrk="1" hangingPunct="1">
              <a:lnSpc>
                <a:spcPct val="80000"/>
              </a:lnSpc>
              <a:buFont typeface="Wingdings" pitchFamily="2" charset="2"/>
              <a:buNone/>
            </a:pPr>
            <a:r>
              <a:rPr lang="cs-CZ" altLang="cs-CZ" sz="1400" smtClean="0"/>
              <a:t>oceňování 			specifikace plánované výše vkladů a úvěrů a agregované</a:t>
            </a:r>
          </a:p>
          <a:p>
            <a:pPr eaLnBrk="1" hangingPunct="1">
              <a:lnSpc>
                <a:spcPct val="80000"/>
              </a:lnSpc>
              <a:buFont typeface="Wingdings" pitchFamily="2" charset="2"/>
              <a:buNone/>
            </a:pPr>
            <a:r>
              <a:rPr lang="cs-CZ" altLang="cs-CZ" sz="1400" smtClean="0"/>
              <a:t>				ziskovosti banky</a:t>
            </a:r>
          </a:p>
          <a:p>
            <a:pPr eaLnBrk="1" hangingPunct="1">
              <a:lnSpc>
                <a:spcPct val="80000"/>
              </a:lnSpc>
              <a:buFont typeface="Wingdings" pitchFamily="2" charset="2"/>
              <a:buNone/>
            </a:pPr>
            <a:r>
              <a:rPr lang="cs-CZ" altLang="cs-CZ" sz="1400" smtClean="0"/>
              <a:t>				identifikace minimálních rozdílů rozpětí mezi výnosností</a:t>
            </a:r>
          </a:p>
          <a:p>
            <a:pPr eaLnBrk="1" hangingPunct="1">
              <a:lnSpc>
                <a:spcPct val="80000"/>
              </a:lnSpc>
              <a:buFont typeface="Wingdings" pitchFamily="2" charset="2"/>
              <a:buNone/>
            </a:pPr>
            <a:r>
              <a:rPr lang="cs-CZ" altLang="cs-CZ" sz="1400" smtClean="0"/>
              <a:t>				aktiv a nákladovostí pasiv</a:t>
            </a:r>
          </a:p>
          <a:p>
            <a:pPr eaLnBrk="1" hangingPunct="1">
              <a:lnSpc>
                <a:spcPct val="80000"/>
              </a:lnSpc>
              <a:buFont typeface="Wingdings" pitchFamily="2" charset="2"/>
              <a:buNone/>
            </a:pPr>
            <a:r>
              <a:rPr lang="cs-CZ" altLang="cs-CZ" sz="1400" smtClean="0"/>
              <a:t>jiné				stanovení frekvence porad</a:t>
            </a:r>
          </a:p>
          <a:p>
            <a:pPr eaLnBrk="1" hangingPunct="1">
              <a:lnSpc>
                <a:spcPct val="80000"/>
              </a:lnSpc>
              <a:buFont typeface="Wingdings" pitchFamily="2" charset="2"/>
              <a:buNone/>
            </a:pPr>
            <a:r>
              <a:rPr lang="cs-CZ" altLang="cs-CZ" sz="1400" smtClean="0"/>
              <a:t>				další problémy a otázky, které zkvalitní činnost banky.</a:t>
            </a:r>
            <a:endParaRPr lang="de-DE" altLang="cs-CZ" sz="14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1290AD-2BF8-4681-87C0-C028BC19CE5E}" type="slidenum">
              <a:rPr lang="cs-CZ"/>
              <a:pPr>
                <a:defRPr/>
              </a:pPr>
              <a:t>53</a:t>
            </a:fld>
            <a:endParaRPr lang="cs-CZ"/>
          </a:p>
        </p:txBody>
      </p:sp>
      <p:sp>
        <p:nvSpPr>
          <p:cNvPr id="392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nutné</a:t>
            </a:r>
            <a:endParaRPr lang="de-DE" b="1" dirty="0" smtClean="0">
              <a:effectLst>
                <a:outerShdw blurRad="38100" dist="38100" dir="2700000" algn="tl">
                  <a:srgbClr val="000000"/>
                </a:outerShdw>
              </a:effectLst>
            </a:endParaRPr>
          </a:p>
        </p:txBody>
      </p:sp>
      <p:sp>
        <p:nvSpPr>
          <p:cNvPr id="58373" name="Rectangle 3"/>
          <p:cNvSpPr>
            <a:spLocks noGrp="1" noChangeArrowheads="1"/>
          </p:cNvSpPr>
          <p:nvPr>
            <p:ph type="body" idx="1"/>
          </p:nvPr>
        </p:nvSpPr>
        <p:spPr/>
        <p:txBody>
          <a:bodyPr/>
          <a:lstStyle/>
          <a:p>
            <a:pPr algn="just" eaLnBrk="1" hangingPunct="1">
              <a:buFont typeface="Wingdings" pitchFamily="2" charset="2"/>
              <a:buNone/>
            </a:pPr>
            <a:r>
              <a:rPr lang="cs-CZ" altLang="cs-CZ" sz="2400" smtClean="0"/>
              <a:t>	</a:t>
            </a:r>
            <a:r>
              <a:rPr lang="cs-CZ" altLang="cs-CZ" sz="2000" smtClean="0"/>
              <a:t>Řízení aktiv a pasiv si vyžaduje informace, které mohou pocházet z vnitřních nebo vnějších zdrojů.</a:t>
            </a:r>
          </a:p>
          <a:p>
            <a:pPr lvl="1" algn="just" eaLnBrk="1" hangingPunct="1">
              <a:buFont typeface="Wingdings" pitchFamily="2" charset="2"/>
              <a:buChar char="Ø"/>
            </a:pPr>
            <a:r>
              <a:rPr lang="cs-CZ" altLang="cs-CZ" sz="2200" smtClean="0"/>
              <a:t> </a:t>
            </a:r>
            <a:r>
              <a:rPr lang="cs-CZ" altLang="cs-CZ" sz="1800" smtClean="0"/>
              <a:t>vnitřní informace mají poskytovat všechno, co je potřebné k určení pozice banky a vyhodnocení výsledků předcházející činnosti řízení aktiv a pasiv</a:t>
            </a:r>
          </a:p>
          <a:p>
            <a:pPr lvl="1" algn="just" eaLnBrk="1" hangingPunct="1">
              <a:buFont typeface="Wingdings" pitchFamily="2" charset="2"/>
              <a:buChar char="Ø"/>
            </a:pPr>
            <a:r>
              <a:rPr lang="cs-CZ" altLang="cs-CZ" sz="1800" smtClean="0"/>
              <a:t> vnější informace mají umožnit propojení mezi minulým, současným a budoucím vývojem, což souvisí s ekonomickým prostředím banky.</a:t>
            </a:r>
          </a:p>
          <a:p>
            <a:pPr algn="just" eaLnBrk="1" hangingPunct="1"/>
            <a:endParaRPr lang="de-DE" altLang="cs-CZ" sz="24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0033630-2506-4D04-BB40-37F351C1BE2F}" type="slidenum">
              <a:rPr lang="cs-CZ"/>
              <a:pPr>
                <a:defRPr/>
              </a:pPr>
              <a:t>54</a:t>
            </a:fld>
            <a:endParaRPr lang="cs-CZ"/>
          </a:p>
        </p:txBody>
      </p:sp>
      <p:sp>
        <p:nvSpPr>
          <p:cNvPr id="4659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pasiv</a:t>
            </a:r>
            <a:r>
              <a:rPr lang="cs-CZ" smtClean="0"/>
              <a:t> </a:t>
            </a:r>
            <a:endParaRPr lang="de-DE" smtClean="0"/>
          </a:p>
        </p:txBody>
      </p:sp>
      <p:sp>
        <p:nvSpPr>
          <p:cNvPr id="583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Cílem </a:t>
            </a:r>
            <a:r>
              <a:rPr lang="cs-CZ" sz="2000" dirty="0" smtClean="0"/>
              <a:t>je získat prostředky, zdroje na financování při splnění následujících požadavků:</a:t>
            </a:r>
          </a:p>
          <a:p>
            <a:pPr marL="265113" lvl="1" indent="-265113" algn="just" eaLnBrk="1" hangingPunct="1">
              <a:lnSpc>
                <a:spcPct val="80000"/>
              </a:lnSpc>
              <a:buFont typeface="Wingdings" pitchFamily="2" charset="2"/>
              <a:buChar char="Ø"/>
              <a:defRPr/>
            </a:pPr>
            <a:r>
              <a:rPr lang="cs-CZ" sz="1800" dirty="0" smtClean="0"/>
              <a:t>náklady na získání zdrojů byly nízké</a:t>
            </a:r>
          </a:p>
          <a:p>
            <a:pPr marL="265113" lvl="1" indent="-265113" algn="just" eaLnBrk="1" hangingPunct="1">
              <a:lnSpc>
                <a:spcPct val="80000"/>
              </a:lnSpc>
              <a:buFont typeface="Wingdings" pitchFamily="2" charset="2"/>
              <a:buChar char="Ø"/>
              <a:defRPr/>
            </a:pPr>
            <a:r>
              <a:rPr lang="cs-CZ" sz="1800" dirty="0" smtClean="0"/>
              <a:t>alespoň do jisté míry proběhlo sladění požadavků strany aktiv se stranou pasiv (doby jejich splatnosti, lhůty vázanosti prostředků, výšky úroků, částky atd.)</a:t>
            </a:r>
          </a:p>
          <a:p>
            <a:pPr marL="265113" lvl="1" indent="-265113" algn="just" eaLnBrk="1" hangingPunct="1">
              <a:lnSpc>
                <a:spcPct val="80000"/>
              </a:lnSpc>
              <a:buFont typeface="Wingdings" pitchFamily="2" charset="2"/>
              <a:buChar char="Ø"/>
              <a:defRPr/>
            </a:pPr>
            <a:r>
              <a:rPr lang="cs-CZ" sz="1800" dirty="0" smtClean="0"/>
              <a:t>oblast vlastního kapitálu je podrobena regulaci centrální bankou, při řízení bankovních pasiv (i aktiv)  a banka musí neustále sledovat jeho objem, strukturu a přiměřenost </a:t>
            </a:r>
          </a:p>
          <a:p>
            <a:pPr marL="265113" lvl="1" indent="-265113" algn="just" eaLnBrk="1" hangingPunct="1">
              <a:lnSpc>
                <a:spcPct val="80000"/>
              </a:lnSpc>
              <a:buFont typeface="Wingdings" pitchFamily="2" charset="2"/>
              <a:buChar char="Ø"/>
              <a:defRPr/>
            </a:pPr>
            <a:r>
              <a:rPr lang="cs-CZ" sz="1800" dirty="0" smtClean="0"/>
              <a:t>v určitých momentech se může stát brzdou zvyšování bilanční sumy banky (viz funkce vymezení obchodů)	</a:t>
            </a:r>
          </a:p>
          <a:p>
            <a:pPr marL="265113" lvl="1" indent="-265113" algn="just" eaLnBrk="1" hangingPunct="1">
              <a:lnSpc>
                <a:spcPct val="80000"/>
              </a:lnSpc>
              <a:buFont typeface="Wingdings" pitchFamily="2" charset="2"/>
              <a:buChar char="Ø"/>
              <a:defRPr/>
            </a:pPr>
            <a:r>
              <a:rPr lang="cs-CZ" sz="1800" dirty="0" smtClean="0"/>
              <a:t>zájmem akcionářů je, aby banka měla vlastní kapitál nízký a dosahovala s ním co nejvyšší zisky </a:t>
            </a:r>
          </a:p>
          <a:p>
            <a:pPr marL="265113" lvl="1" indent="-265113" algn="just" eaLnBrk="1" hangingPunct="1">
              <a:lnSpc>
                <a:spcPct val="80000"/>
              </a:lnSpc>
              <a:buFont typeface="Wingdings" pitchFamily="2" charset="2"/>
              <a:buChar char="Ø"/>
              <a:defRPr/>
            </a:pPr>
            <a:r>
              <a:rPr lang="cs-CZ" sz="1800" dirty="0" smtClean="0"/>
              <a:t>zájem státu je opačný, tedy aby banka měla vlastní kapitál co nejvyšší, v důsledku čehož je stabilní.</a:t>
            </a:r>
          </a:p>
          <a:p>
            <a:pPr algn="just" eaLnBrk="1" hangingPunct="1">
              <a:lnSpc>
                <a:spcPct val="80000"/>
              </a:lnSpc>
              <a:buFont typeface="Wingdings" pitchFamily="2" charset="2"/>
              <a:buNone/>
              <a:defRPr/>
            </a:pPr>
            <a:r>
              <a:rPr lang="cs-CZ" sz="2000" dirty="0" smtClean="0"/>
              <a:t>	</a:t>
            </a:r>
            <a:endParaRPr lang="de-DE" sz="20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541AD75-184B-44CF-8913-31F085C220BD}" type="slidenum">
              <a:rPr lang="cs-CZ"/>
              <a:pPr>
                <a:defRPr/>
              </a:pPr>
              <a:t>55</a:t>
            </a:fld>
            <a:endParaRPr lang="cs-CZ"/>
          </a:p>
        </p:txBody>
      </p:sp>
      <p:sp>
        <p:nvSpPr>
          <p:cNvPr id="5939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Cizí zdroje</a:t>
            </a:r>
            <a:endParaRPr lang="de-DE" dirty="0" smtClean="0">
              <a:effectLst>
                <a:outerShdw blurRad="38100" dist="38100" dir="2700000" algn="tl">
                  <a:srgbClr val="000000">
                    <a:alpha val="43137"/>
                  </a:srgbClr>
                </a:outerShdw>
              </a:effectLst>
            </a:endParaRPr>
          </a:p>
        </p:txBody>
      </p:sp>
      <p:sp>
        <p:nvSpPr>
          <p:cNvPr id="604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Tvoří podstatnou část bankovních pasiv. Banka nakupuje různé druhy vkladů a půjček, které jsou nejdůležitějším zdrojem bankovního financování a refinancování. Rozlišujeme přitom tyto základní druhy:</a:t>
            </a:r>
          </a:p>
          <a:p>
            <a:pPr marL="265113" lvl="1" indent="-265113" algn="just" eaLnBrk="1" hangingPunct="1">
              <a:lnSpc>
                <a:spcPct val="80000"/>
              </a:lnSpc>
              <a:buFont typeface="Wingdings" pitchFamily="2" charset="2"/>
              <a:buChar char="Ø"/>
            </a:pPr>
            <a:r>
              <a:rPr lang="cs-CZ" altLang="cs-CZ" sz="1800" smtClean="0"/>
              <a:t>vklady na požádání 				</a:t>
            </a:r>
          </a:p>
          <a:p>
            <a:pPr marL="265113" lvl="1" indent="-265113" algn="just" eaLnBrk="1" hangingPunct="1">
              <a:lnSpc>
                <a:spcPct val="80000"/>
              </a:lnSpc>
              <a:buFont typeface="Wingdings" pitchFamily="2" charset="2"/>
              <a:buChar char="Ø"/>
            </a:pPr>
            <a:r>
              <a:rPr lang="cs-CZ" altLang="cs-CZ" sz="1800" smtClean="0"/>
              <a:t>termínové vklady 				</a:t>
            </a:r>
          </a:p>
          <a:p>
            <a:pPr marL="265113" lvl="1" indent="-265113" algn="just" eaLnBrk="1" hangingPunct="1">
              <a:lnSpc>
                <a:spcPct val="80000"/>
              </a:lnSpc>
              <a:buFont typeface="Wingdings" pitchFamily="2" charset="2"/>
              <a:buChar char="Ø"/>
            </a:pPr>
            <a:r>
              <a:rPr lang="cs-CZ" altLang="cs-CZ" sz="1800" smtClean="0"/>
              <a:t>depozitní certifikáty				</a:t>
            </a:r>
          </a:p>
          <a:p>
            <a:pPr marL="265113" lvl="1" indent="-265113" algn="just" eaLnBrk="1" hangingPunct="1">
              <a:lnSpc>
                <a:spcPct val="80000"/>
              </a:lnSpc>
              <a:buFont typeface="Wingdings" pitchFamily="2" charset="2"/>
              <a:buChar char="Ø"/>
            </a:pPr>
            <a:r>
              <a:rPr lang="cs-CZ" altLang="cs-CZ" sz="1800" smtClean="0"/>
              <a:t>dluhopisy			</a:t>
            </a:r>
          </a:p>
          <a:p>
            <a:pPr marL="265113" lvl="1" indent="-265113" algn="just" eaLnBrk="1" hangingPunct="1">
              <a:lnSpc>
                <a:spcPct val="80000"/>
              </a:lnSpc>
              <a:buFont typeface="Wingdings" pitchFamily="2" charset="2"/>
              <a:buChar char="Ø"/>
            </a:pPr>
            <a:r>
              <a:rPr lang="cs-CZ" altLang="cs-CZ" sz="1800" smtClean="0"/>
              <a:t>úsporné vklady	</a:t>
            </a:r>
          </a:p>
          <a:p>
            <a:pPr marL="265113" lvl="1" indent="-265113" algn="just" eaLnBrk="1" hangingPunct="1">
              <a:lnSpc>
                <a:spcPct val="80000"/>
              </a:lnSpc>
              <a:buFont typeface="Wingdings" pitchFamily="2" charset="2"/>
              <a:buChar char="Ø"/>
            </a:pPr>
            <a:r>
              <a:rPr lang="cs-CZ" altLang="cs-CZ" sz="1800" smtClean="0"/>
              <a:t>mezibankovní úvěry</a:t>
            </a:r>
          </a:p>
          <a:p>
            <a:pPr marL="265113" lvl="1" indent="-265113" algn="just" eaLnBrk="1" hangingPunct="1">
              <a:lnSpc>
                <a:spcPct val="80000"/>
              </a:lnSpc>
              <a:buFont typeface="Wingdings" pitchFamily="2" charset="2"/>
              <a:buChar char="Ø"/>
            </a:pPr>
            <a:r>
              <a:rPr lang="cs-CZ" altLang="cs-CZ" sz="1800" smtClean="0"/>
              <a:t>úvěry centrální banky.</a:t>
            </a:r>
          </a:p>
          <a:p>
            <a:pPr marL="0" indent="0" algn="just" eaLnBrk="1" hangingPunct="1">
              <a:lnSpc>
                <a:spcPct val="80000"/>
              </a:lnSpc>
              <a:buFont typeface="Wingdings" pitchFamily="2" charset="2"/>
              <a:buNone/>
            </a:pPr>
            <a:r>
              <a:rPr lang="cs-CZ" altLang="cs-CZ" sz="2000" smtClean="0"/>
              <a:t>Každý z možných bankovních zdrojů má svoje specifika. Banka si z nich tvoří celkový zdroj pro své podnikání v určité struktuře, vzhledem ke straně aktiv, momentální situaci na trhu zdrojů, hodnocení z hlediska rizika a nákladovosti.</a:t>
            </a:r>
            <a:endParaRPr lang="de-DE" altLang="cs-CZ" sz="20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9143E43-5F07-46A6-8C14-C6783CFA0EED}" type="slidenum">
              <a:rPr lang="cs-CZ"/>
              <a:pPr>
                <a:defRPr/>
              </a:pPr>
              <a:t>56</a:t>
            </a:fld>
            <a:endParaRPr lang="cs-CZ"/>
          </a:p>
        </p:txBody>
      </p:sp>
      <p:sp>
        <p:nvSpPr>
          <p:cNvPr id="61444" name="Rectangle 2"/>
          <p:cNvSpPr>
            <a:spLocks noGrp="1" noChangeArrowheads="1"/>
          </p:cNvSpPr>
          <p:nvPr>
            <p:ph type="title"/>
          </p:nvPr>
        </p:nvSpPr>
        <p:spPr/>
        <p:txBody>
          <a:bodyPr/>
          <a:lstStyle/>
          <a:p>
            <a:pPr eaLnBrk="1" hangingPunct="1"/>
            <a:r>
              <a:rPr lang="cs-CZ" altLang="cs-CZ" b="1" smtClean="0"/>
              <a:t>Vztah managementu pasiv a likvidity banky</a:t>
            </a:r>
            <a:endParaRPr lang="de-DE" altLang="cs-CZ" b="1" smtClean="0"/>
          </a:p>
        </p:txBody>
      </p:sp>
      <p:sp>
        <p:nvSpPr>
          <p:cNvPr id="6144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Management pasiv je důležitý nejenom z pozice ziskového motivu získání zdrojů s co nejnižšími náklady a s co nejdelším časovým možným použitím, ale zde je nezbytné zohlednit i problém likvidity banky.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Centrální banka, stanovuje povinné minimální rezervy ze získaných vkladů.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Banka svým managementem pasiv (samozřejmě i ve vztahu k aktivům banky) přispívá k zachování likvidity.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Pro zachování likvidity je vhodné volit ta pasiva, která jsou dlouhodoběji vázána, banka dokáže do značné míry určit, kdy bude klient své peníze požadovat zpět.</a:t>
            </a:r>
            <a:endParaRPr lang="de-DE" altLang="cs-CZ" sz="20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27ADDF7-59A7-44DB-A251-5A992E180F26}" type="slidenum">
              <a:rPr lang="cs-CZ"/>
              <a:pPr>
                <a:defRPr/>
              </a:pPr>
              <a:t>57</a:t>
            </a:fld>
            <a:endParaRPr lang="cs-CZ"/>
          </a:p>
        </p:txBody>
      </p:sp>
      <p:sp>
        <p:nvSpPr>
          <p:cNvPr id="4700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aktiv</a:t>
            </a:r>
            <a:r>
              <a:rPr lang="cs-CZ" smtClean="0"/>
              <a:t> </a:t>
            </a:r>
            <a:endParaRPr lang="de-DE" smtClean="0"/>
          </a:p>
        </p:txBody>
      </p:sp>
      <p:sp>
        <p:nvSpPr>
          <p:cNvPr id="614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Cílem je investovat finanční prostředky tak, aby:</a:t>
            </a:r>
          </a:p>
          <a:p>
            <a:pPr marL="265113" lvl="1" indent="-265113" algn="just" eaLnBrk="1" hangingPunct="1">
              <a:lnSpc>
                <a:spcPct val="80000"/>
              </a:lnSpc>
              <a:buFont typeface="Wingdings" pitchFamily="2" charset="2"/>
              <a:buChar char="Ø"/>
              <a:defRPr/>
            </a:pPr>
            <a:r>
              <a:rPr lang="cs-CZ" sz="1900" dirty="0" smtClean="0"/>
              <a:t>výnosy byly co nejvyšší</a:t>
            </a:r>
          </a:p>
          <a:p>
            <a:pPr marL="265113" lvl="1" indent="-265113" algn="just" eaLnBrk="1" hangingPunct="1">
              <a:lnSpc>
                <a:spcPct val="80000"/>
              </a:lnSpc>
              <a:buFont typeface="Wingdings" pitchFamily="2" charset="2"/>
              <a:buChar char="Ø"/>
              <a:defRPr/>
            </a:pPr>
            <a:r>
              <a:rPr lang="cs-CZ" sz="1900" dirty="0" smtClean="0"/>
              <a:t>rizika byla přiměřeně omezena</a:t>
            </a:r>
          </a:p>
          <a:p>
            <a:pPr marL="265113" lvl="1" indent="-265113" algn="just" eaLnBrk="1" hangingPunct="1">
              <a:lnSpc>
                <a:spcPct val="80000"/>
              </a:lnSpc>
              <a:buFont typeface="Wingdings" pitchFamily="2" charset="2"/>
              <a:buChar char="Ø"/>
              <a:defRPr/>
            </a:pPr>
            <a:r>
              <a:rPr lang="cs-CZ" sz="1900" dirty="0" smtClean="0"/>
              <a:t>použití prostředků bralo ohled na stranu pasiv (doby splatnosti, lhůty vázání prostředků, úroky atd.).</a:t>
            </a:r>
          </a:p>
          <a:p>
            <a:pPr marL="0" indent="0" algn="just" eaLnBrk="1" hangingPunct="1">
              <a:lnSpc>
                <a:spcPct val="80000"/>
              </a:lnSpc>
              <a:buFont typeface="Wingdings" pitchFamily="2" charset="2"/>
              <a:buNone/>
              <a:defRPr/>
            </a:pPr>
            <a:r>
              <a:rPr lang="cs-CZ" sz="2000" dirty="0" smtClean="0"/>
              <a:t>Banka respektuje dva základní cíle bankovního podnikání - rentabilitu dosaženou na základě výnosně použitých zdrojů a stabilitu na základě řízení rizik.</a:t>
            </a:r>
          </a:p>
          <a:p>
            <a:pPr algn="just" eaLnBrk="1" hangingPunct="1">
              <a:lnSpc>
                <a:spcPct val="80000"/>
              </a:lnSpc>
              <a:buFont typeface="Wingdings" pitchFamily="2" charset="2"/>
              <a:buNone/>
              <a:defRPr/>
            </a:pPr>
            <a:r>
              <a:rPr lang="cs-CZ" sz="2000" dirty="0" smtClean="0"/>
              <a:t>V rámci strany aktiv banka tvoří tyto základní skupiny:</a:t>
            </a:r>
          </a:p>
          <a:p>
            <a:pPr marL="265113" lvl="1" indent="-265113" algn="just" eaLnBrk="1" hangingPunct="1">
              <a:lnSpc>
                <a:spcPct val="80000"/>
              </a:lnSpc>
              <a:buFont typeface="Wingdings" pitchFamily="2" charset="2"/>
              <a:buChar char="Ø"/>
              <a:defRPr/>
            </a:pPr>
            <a:r>
              <a:rPr lang="cs-CZ" sz="1900" dirty="0" smtClean="0"/>
              <a:t>primární rezervy</a:t>
            </a:r>
          </a:p>
          <a:p>
            <a:pPr marL="265113" lvl="1" indent="-265113" algn="just" eaLnBrk="1" hangingPunct="1">
              <a:lnSpc>
                <a:spcPct val="80000"/>
              </a:lnSpc>
              <a:buFont typeface="Wingdings" pitchFamily="2" charset="2"/>
              <a:buChar char="Ø"/>
              <a:defRPr/>
            </a:pPr>
            <a:r>
              <a:rPr lang="cs-CZ" sz="1900" dirty="0" smtClean="0"/>
              <a:t>sekundární rezervy</a:t>
            </a:r>
          </a:p>
          <a:p>
            <a:pPr marL="265113" lvl="1" indent="-265113" algn="just" eaLnBrk="1" hangingPunct="1">
              <a:lnSpc>
                <a:spcPct val="80000"/>
              </a:lnSpc>
              <a:buFont typeface="Wingdings" pitchFamily="2" charset="2"/>
              <a:buChar char="Ø"/>
              <a:defRPr/>
            </a:pPr>
            <a:r>
              <a:rPr lang="cs-CZ" sz="1900" dirty="0" smtClean="0"/>
              <a:t>úvěry</a:t>
            </a:r>
          </a:p>
          <a:p>
            <a:pPr marL="265113" lvl="1" indent="-265113" algn="just" eaLnBrk="1" hangingPunct="1">
              <a:lnSpc>
                <a:spcPct val="80000"/>
              </a:lnSpc>
              <a:buFont typeface="Wingdings" pitchFamily="2" charset="2"/>
              <a:buChar char="Ø"/>
              <a:defRPr/>
            </a:pPr>
            <a:r>
              <a:rPr lang="cs-CZ" sz="1900" dirty="0" smtClean="0"/>
              <a:t>investice.</a:t>
            </a:r>
            <a:endParaRPr lang="de-DE" sz="19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BD0411-5670-4026-99DC-3CB46CD85D3F}" type="slidenum">
              <a:rPr lang="cs-CZ"/>
              <a:pPr>
                <a:defRPr/>
              </a:pPr>
              <a:t>58</a:t>
            </a:fld>
            <a:endParaRPr lang="cs-CZ"/>
          </a:p>
        </p:txBody>
      </p:sp>
      <p:sp>
        <p:nvSpPr>
          <p:cNvPr id="471042"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Primární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Banka je tvoří na základě právních předpisů a potřeb každodenního vyrovnání rozvahy, tvoří je povinně a dobrovolně. Povinné rezervy si udržuje na základě právních předpisů, zpravidla se určují procentem z vkladů, nepodléhají tedy bankovnímu řízení (jsou stanoveny mimo ně). Naproti tomu pracovní /dobrovolné/ rezervy vyplývají z rozhodnutí banky, respektují bankovní strategii, momentální stav ekonomického prostředí a typ bankovního podnikání. Z důvodů bankovní rentability by měly být co nejnižší, sledují spíše cíl stability banky a její likvidity. Přinášejí minimální, nebo nepřinášejí žádné výnosy.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Primární rezervy vystupují ve formě pokladní hotovosti, vkladů u ostatních bank, vkladů u centrální banky a některých jiných zpravidla méně významných aktiv.</a:t>
            </a:r>
            <a:endParaRPr lang="de-DE" altLang="cs-CZ" sz="20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55C5011-7CDD-4EB2-B3AB-3F3362F88A84}" type="slidenum">
              <a:rPr lang="cs-CZ"/>
              <a:pPr>
                <a:defRPr/>
              </a:pPr>
              <a:t>59</a:t>
            </a:fld>
            <a:endParaRPr lang="cs-CZ"/>
          </a:p>
        </p:txBody>
      </p:sp>
      <p:sp>
        <p:nvSpPr>
          <p:cNvPr id="472066"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Sekundární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Posilují bankovní likviditu, představují aktiva, která nejsou určena zákonem a ani nejsou samostatně vykazována ve výkazech. Jsou vnitřní záležitostí každé banky. Protože jejich cílem je posilnit likviditu banky, vystupují pod názvem likvidní rezervy. Jejich výnosnost je zpravidla menší. Sekundární rezervy tvoří krátkodobé likvidní cenné papíry, zejména pokladní poukázky centrální banky, státní pokladniční poukázky, komerční cenné papíry podniků a jiné likvidní cenné papíry. Jejich základní vlastností musí být schopnost změnit se na likvidní (hotovostní) formu s minimální ztrátou a časovým odstupem. </a:t>
            </a:r>
          </a:p>
          <a:p>
            <a:pPr marL="0" indent="0" algn="just" eaLnBrk="1" hangingPunct="1">
              <a:lnSpc>
                <a:spcPct val="80000"/>
              </a:lnSpc>
              <a:buFont typeface="Wingdings" pitchFamily="2" charset="2"/>
              <a:buNone/>
              <a:defRPr/>
            </a:pPr>
            <a:endParaRPr lang="cs-CZ" sz="2000" dirty="0" smtClean="0"/>
          </a:p>
          <a:p>
            <a:pPr marL="0" indent="0" algn="just" eaLnBrk="1" hangingPunct="1">
              <a:lnSpc>
                <a:spcPct val="80000"/>
              </a:lnSpc>
              <a:buFont typeface="Wingdings" pitchFamily="2" charset="2"/>
              <a:buNone/>
              <a:defRPr/>
            </a:pPr>
            <a:r>
              <a:rPr lang="cs-CZ" sz="2000" dirty="0" smtClean="0"/>
              <a:t>Sekundární rezervy se tvoří z důvodu sezónních vlivů, náhlých a nečekaných vlivů a cyklických vlivů. Jsou záležitostí řízení každé banky, v některých bankách se tvoří zejména v oblasti pasiv, v jiných zejména v oblasti aktiv.</a:t>
            </a:r>
            <a:endParaRPr lang="cs-CZ" sz="3200" dirty="0" smtClean="0"/>
          </a:p>
          <a:p>
            <a:pPr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7F2DC-4A3B-498A-B82C-05E619BFEFCF}" type="slidenum">
              <a:rPr lang="cs-CZ"/>
              <a:pPr>
                <a:defRPr/>
              </a:pPr>
              <a:t>6</a:t>
            </a:fld>
            <a:endParaRPr lang="cs-CZ"/>
          </a:p>
        </p:txBody>
      </p:sp>
      <p:sp>
        <p:nvSpPr>
          <p:cNvPr id="357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Doporučená literatura</a:t>
            </a:r>
            <a:endParaRPr lang="de-DE" b="1" dirty="0" smtClean="0">
              <a:effectLst>
                <a:outerShdw blurRad="38100" dist="38100" dir="2700000" algn="tl">
                  <a:srgbClr val="000000"/>
                </a:outerShdw>
              </a:effectLst>
            </a:endParaRPr>
          </a:p>
        </p:txBody>
      </p:sp>
      <p:sp>
        <p:nvSpPr>
          <p:cNvPr id="12293" name="Rectangle 3"/>
          <p:cNvSpPr>
            <a:spLocks noGrp="1" noChangeArrowheads="1"/>
          </p:cNvSpPr>
          <p:nvPr>
            <p:ph type="body" idx="1"/>
          </p:nvPr>
        </p:nvSpPr>
        <p:spPr/>
        <p:txBody>
          <a:bodyPr/>
          <a:lstStyle/>
          <a:p>
            <a:pPr marL="457200" indent="-457200" eaLnBrk="1" hangingPunct="1">
              <a:lnSpc>
                <a:spcPct val="80000"/>
              </a:lnSpc>
              <a:buFont typeface="Wingdings" pitchFamily="2" charset="2"/>
              <a:buNone/>
              <a:defRPr/>
            </a:pPr>
            <a:r>
              <a:rPr lang="cs-CZ" sz="1200" b="1" dirty="0" smtClean="0"/>
              <a:t>a</a:t>
            </a:r>
            <a:r>
              <a:rPr lang="pl-PL" sz="1200" b="1" dirty="0" smtClean="0"/>
              <a:t>) základní</a:t>
            </a:r>
            <a:r>
              <a:rPr lang="cs-CZ" sz="1200" b="1" dirty="0" smtClean="0"/>
              <a:t> literatura:</a:t>
            </a:r>
          </a:p>
          <a:p>
            <a:pPr marL="266700" indent="-266700" eaLnBrk="1" hangingPunct="1">
              <a:lnSpc>
                <a:spcPct val="80000"/>
              </a:lnSpc>
              <a:buFont typeface="Wingdings" pitchFamily="2" charset="2"/>
              <a:buAutoNum type="arabicParenR"/>
              <a:defRPr/>
            </a:pPr>
            <a:r>
              <a:rPr lang="cs-CZ" sz="1200" dirty="0" smtClean="0"/>
              <a:t>JÍLEK, J.: </a:t>
            </a:r>
            <a:r>
              <a:rPr lang="cs-CZ" sz="1200" i="1" dirty="0" smtClean="0"/>
              <a:t>Finanční rizika.</a:t>
            </a:r>
            <a:r>
              <a:rPr lang="cs-CZ" sz="1200" dirty="0" smtClean="0"/>
              <a:t> vyd. 1., Praha: </a:t>
            </a:r>
            <a:r>
              <a:rPr lang="cs-CZ" sz="1200" dirty="0" err="1" smtClean="0"/>
              <a:t>Grada</a:t>
            </a:r>
            <a:r>
              <a:rPr lang="cs-CZ" sz="1200" dirty="0" smtClean="0"/>
              <a:t> </a:t>
            </a:r>
            <a:r>
              <a:rPr lang="cs-CZ" sz="1200" dirty="0" err="1" smtClean="0"/>
              <a:t>Publishing</a:t>
            </a:r>
            <a:r>
              <a:rPr lang="cs-CZ" sz="1200" dirty="0" smtClean="0"/>
              <a:t>, 2000. 635 s. ISBN 80-7169-  579-3</a:t>
            </a:r>
            <a:endParaRPr lang="cs-CZ" sz="1200" b="1" dirty="0" smtClean="0"/>
          </a:p>
          <a:p>
            <a:pPr marL="266700" indent="-266700" eaLnBrk="1" hangingPunct="1">
              <a:lnSpc>
                <a:spcPct val="80000"/>
              </a:lnSpc>
              <a:buFont typeface="Wingdings" pitchFamily="2" charset="2"/>
              <a:buAutoNum type="arabicParenR"/>
              <a:defRPr/>
            </a:pPr>
            <a:r>
              <a:rPr lang="cs-CZ" sz="1200" dirty="0" smtClean="0"/>
              <a:t>KOTLER, P.: </a:t>
            </a:r>
            <a:r>
              <a:rPr lang="cs-CZ" sz="1200" i="1" dirty="0" smtClean="0"/>
              <a:t>Marketing management.</a:t>
            </a:r>
            <a:r>
              <a:rPr lang="cs-CZ" sz="1200" dirty="0" smtClean="0"/>
              <a:t> 10. rozšířené vyd. Praha: </a:t>
            </a:r>
            <a:r>
              <a:rPr lang="cs-CZ" sz="1200" dirty="0" err="1" smtClean="0"/>
              <a:t>Grada</a:t>
            </a:r>
            <a:r>
              <a:rPr lang="cs-CZ" sz="1200" dirty="0" smtClean="0"/>
              <a:t>, 2001. 719 s. Profesionál. Bibliografie: s. 703-708. - Rejstřík. ISBN 80-247-0016-6.</a:t>
            </a:r>
          </a:p>
          <a:p>
            <a:pPr marL="266700" indent="-266700" eaLnBrk="1" hangingPunct="1">
              <a:lnSpc>
                <a:spcPct val="80000"/>
              </a:lnSpc>
              <a:buFont typeface="Wingdings" pitchFamily="2" charset="2"/>
              <a:buAutoNum type="arabicParenR"/>
              <a:defRPr/>
            </a:pPr>
            <a:r>
              <a:rPr lang="cs-CZ" sz="1200" dirty="0" smtClean="0"/>
              <a:t>Krajíček, J.: </a:t>
            </a:r>
            <a:r>
              <a:rPr lang="cs-CZ" sz="1200" b="1" dirty="0"/>
              <a:t>Ekonomika a řízení bank </a:t>
            </a:r>
            <a:r>
              <a:rPr lang="cs-CZ" sz="1200" dirty="0"/>
              <a:t>Studijní materiál 5. aktualizované </a:t>
            </a:r>
            <a:r>
              <a:rPr lang="cs-CZ" sz="1200" dirty="0" smtClean="0"/>
              <a:t>vydání</a:t>
            </a:r>
          </a:p>
          <a:p>
            <a:pPr marL="266700" indent="-266700" eaLnBrk="1" hangingPunct="1">
              <a:lnSpc>
                <a:spcPct val="80000"/>
              </a:lnSpc>
              <a:buFont typeface="Wingdings" pitchFamily="2" charset="2"/>
              <a:buAutoNum type="arabicParenR"/>
              <a:defRPr/>
            </a:pPr>
            <a:r>
              <a:rPr lang="cs-CZ" sz="1200" dirty="0" smtClean="0"/>
              <a:t>MISHKIN, F.: </a:t>
            </a:r>
            <a:r>
              <a:rPr lang="cs-CZ" sz="1200" i="1" dirty="0" err="1" smtClean="0"/>
              <a:t>The</a:t>
            </a:r>
            <a:r>
              <a:rPr lang="cs-CZ" sz="1200" i="1" dirty="0" smtClean="0"/>
              <a:t> </a:t>
            </a:r>
            <a:r>
              <a:rPr lang="cs-CZ" sz="1200" i="1" dirty="0" err="1" smtClean="0"/>
              <a:t>economics</a:t>
            </a:r>
            <a:r>
              <a:rPr lang="cs-CZ" sz="1200" i="1" dirty="0" smtClean="0"/>
              <a:t> </a:t>
            </a:r>
            <a:r>
              <a:rPr lang="cs-CZ" sz="1200" i="1" dirty="0" err="1" smtClean="0"/>
              <a:t>of</a:t>
            </a:r>
            <a:r>
              <a:rPr lang="cs-CZ" sz="1200" i="1" dirty="0" smtClean="0"/>
              <a:t>  </a:t>
            </a:r>
            <a:r>
              <a:rPr lang="cs-CZ" sz="1200" i="1" dirty="0" err="1" smtClean="0"/>
              <a:t>money</a:t>
            </a:r>
            <a:r>
              <a:rPr lang="cs-CZ" sz="1200" i="1" dirty="0" smtClean="0"/>
              <a:t>, banking and finance.</a:t>
            </a:r>
            <a:r>
              <a:rPr lang="cs-CZ" sz="1200" dirty="0" smtClean="0"/>
              <a:t>vyd.7., Boston, 2004, 679 s. ISBN 0-321-12235-6</a:t>
            </a:r>
            <a:endParaRPr lang="cs-CZ" sz="1200" b="1" dirty="0" smtClean="0"/>
          </a:p>
          <a:p>
            <a:pPr marL="457200" indent="-457200" eaLnBrk="1" hangingPunct="1">
              <a:lnSpc>
                <a:spcPct val="80000"/>
              </a:lnSpc>
              <a:buFont typeface="Wingdings" pitchFamily="2" charset="2"/>
              <a:buNone/>
              <a:defRPr/>
            </a:pPr>
            <a:endParaRPr lang="cs-CZ" sz="1200" b="1" dirty="0" smtClean="0"/>
          </a:p>
          <a:p>
            <a:pPr marL="457200" indent="-457200" eaLnBrk="1" hangingPunct="1">
              <a:lnSpc>
                <a:spcPct val="80000"/>
              </a:lnSpc>
              <a:buFont typeface="Wingdings" pitchFamily="2" charset="2"/>
              <a:buNone/>
              <a:defRPr/>
            </a:pPr>
            <a:r>
              <a:rPr lang="cs-CZ" sz="1200" b="1" dirty="0" smtClean="0"/>
              <a:t>b) doporučená literatura:</a:t>
            </a:r>
            <a:endParaRPr lang="cs-CZ" sz="1200" dirty="0" smtClean="0"/>
          </a:p>
          <a:p>
            <a:pPr marL="266700" indent="-266700" eaLnBrk="1" hangingPunct="1">
              <a:lnSpc>
                <a:spcPct val="80000"/>
              </a:lnSpc>
              <a:buFont typeface="+mj-lt"/>
              <a:buAutoNum type="arabicParenR"/>
              <a:defRPr/>
            </a:pPr>
            <a:r>
              <a:rPr lang="cs-CZ" sz="1200" dirty="0" smtClean="0"/>
              <a:t>DVOŘÁK, P.: </a:t>
            </a:r>
            <a:r>
              <a:rPr lang="cs-CZ" sz="1200" i="1" dirty="0" smtClean="0"/>
              <a:t>Komerční bankovnictví pro bankéře a klienty. </a:t>
            </a:r>
            <a:r>
              <a:rPr lang="cs-CZ" sz="1200" dirty="0" smtClean="0"/>
              <a:t>Vyd. 1.,Praha: Linde, 1999. 475 s. ISBN 80-7201-141-3.</a:t>
            </a:r>
          </a:p>
          <a:p>
            <a:pPr marL="266700" indent="-266700" eaLnBrk="1" hangingPunct="1">
              <a:lnSpc>
                <a:spcPct val="80000"/>
              </a:lnSpc>
              <a:buFont typeface="+mj-lt"/>
              <a:buAutoNum type="arabicParenR"/>
              <a:defRPr/>
            </a:pPr>
            <a:r>
              <a:rPr lang="cs-CZ" sz="1200" dirty="0" smtClean="0"/>
              <a:t>Distanční </a:t>
            </a:r>
            <a:r>
              <a:rPr lang="cs-CZ" sz="1200" dirty="0"/>
              <a:t>studijní opora (DSO)  KRAJÍČEK, J.: </a:t>
            </a:r>
            <a:r>
              <a:rPr lang="cs-CZ" sz="1200" i="1" dirty="0"/>
              <a:t>Marketing v peněžnictví.</a:t>
            </a:r>
            <a:r>
              <a:rPr lang="cs-CZ" sz="1200" dirty="0"/>
              <a:t> 1. vyd. Brno: Masarykova univerzita, 2004. 140 s. ISBN 80-210-3659-1.</a:t>
            </a:r>
          </a:p>
          <a:p>
            <a:pPr marL="266700" indent="-266700" eaLnBrk="1" hangingPunct="1">
              <a:lnSpc>
                <a:spcPct val="80000"/>
              </a:lnSpc>
              <a:buFont typeface="+mj-lt"/>
              <a:buAutoNum type="arabicParenR"/>
              <a:defRPr/>
            </a:pPr>
            <a:r>
              <a:rPr lang="cs-CZ" sz="1200" dirty="0" smtClean="0"/>
              <a:t>VERWILST</a:t>
            </a:r>
            <a:r>
              <a:rPr lang="cs-CZ" sz="1200" dirty="0" smtClean="0"/>
              <a:t>, H.: </a:t>
            </a:r>
            <a:r>
              <a:rPr lang="cs-CZ" sz="1200" i="1" dirty="0" err="1" smtClean="0"/>
              <a:t>The</a:t>
            </a:r>
            <a:r>
              <a:rPr lang="en-GB" sz="1200" i="1" dirty="0" smtClean="0"/>
              <a:t> future of retail banking in Europe</a:t>
            </a:r>
            <a:r>
              <a:rPr lang="cs-CZ" sz="1200" i="1" dirty="0" smtClean="0"/>
              <a:t>:</a:t>
            </a:r>
            <a:r>
              <a:rPr lang="en-GB" sz="1200" i="1" dirty="0" smtClean="0"/>
              <a:t> the </a:t>
            </a:r>
            <a:r>
              <a:rPr lang="en-GB" sz="1200" i="1" dirty="0" err="1" smtClean="0"/>
              <a:t>fortis</a:t>
            </a:r>
            <a:r>
              <a:rPr lang="en-GB" sz="1200" i="1" dirty="0" smtClean="0"/>
              <a:t> view</a:t>
            </a:r>
            <a:r>
              <a:rPr lang="cs-CZ" sz="1200" dirty="0" smtClean="0"/>
              <a:t>,</a:t>
            </a:r>
            <a:r>
              <a:rPr lang="en-GB" sz="1200" dirty="0" smtClean="0"/>
              <a:t> The Joint office of the World Savings Banks</a:t>
            </a:r>
            <a:r>
              <a:rPr lang="cs-CZ" sz="1200" dirty="0" smtClean="0"/>
              <a:t> Institute,</a:t>
            </a:r>
            <a:r>
              <a:rPr lang="en-GB" sz="1200" dirty="0" smtClean="0"/>
              <a:t> Brussels</a:t>
            </a:r>
            <a:r>
              <a:rPr lang="cs-CZ" sz="1200" dirty="0" smtClean="0"/>
              <a:t> 2001, 15 s.</a:t>
            </a:r>
            <a:r>
              <a:rPr lang="en-GB" sz="1200" dirty="0" smtClean="0"/>
              <a:t> Perspectives</a:t>
            </a:r>
            <a:r>
              <a:rPr lang="cs-CZ" sz="1200" dirty="0" smtClean="0"/>
              <a:t>; 40.</a:t>
            </a:r>
          </a:p>
          <a:p>
            <a:pPr marL="266700" indent="-266700" eaLnBrk="1" hangingPunct="1">
              <a:lnSpc>
                <a:spcPct val="80000"/>
              </a:lnSpc>
              <a:buFont typeface="+mj-lt"/>
              <a:buAutoNum type="arabicParenR"/>
              <a:defRPr/>
            </a:pPr>
            <a:r>
              <a:rPr lang="cs-CZ" sz="1200" dirty="0" smtClean="0"/>
              <a:t>POLOUČEK, S. a kol.: Bankovnictví, 1. vyd. Praha: </a:t>
            </a:r>
            <a:r>
              <a:rPr lang="cs-CZ" sz="1200" dirty="0" err="1" smtClean="0"/>
              <a:t>C.H.Beck</a:t>
            </a:r>
            <a:r>
              <a:rPr lang="cs-CZ" sz="1200" dirty="0" smtClean="0"/>
              <a:t>, 2006, 716 s. ISBN 80-7179-462-7.</a:t>
            </a:r>
          </a:p>
          <a:p>
            <a:pPr marL="266700" indent="-266700" eaLnBrk="1" hangingPunct="1">
              <a:lnSpc>
                <a:spcPct val="80000"/>
              </a:lnSpc>
              <a:buFont typeface="Wingdings" pitchFamily="2" charset="2"/>
              <a:buNone/>
              <a:defRPr/>
            </a:pPr>
            <a:endParaRPr lang="cs-CZ" sz="1200" dirty="0" smtClean="0"/>
          </a:p>
          <a:p>
            <a:pPr marL="457200" indent="-457200" eaLnBrk="1" hangingPunct="1">
              <a:lnSpc>
                <a:spcPct val="80000"/>
              </a:lnSpc>
              <a:buFont typeface="Wingdings" pitchFamily="2" charset="2"/>
              <a:buNone/>
              <a:defRPr/>
            </a:pPr>
            <a:endParaRPr lang="cs-CZ" sz="12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ACB0E3-6A0D-4B56-A7B1-050E76ABF14B}" type="slidenum">
              <a:rPr lang="cs-CZ"/>
              <a:pPr>
                <a:defRPr/>
              </a:pPr>
              <a:t>60</a:t>
            </a:fld>
            <a:endParaRPr lang="cs-CZ"/>
          </a:p>
        </p:txBody>
      </p:sp>
      <p:sp>
        <p:nvSpPr>
          <p:cNvPr id="47309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Úvěry</a:t>
            </a:r>
            <a:endParaRPr lang="de-DE" sz="3200" b="1" smtClean="0">
              <a:effectLst>
                <a:outerShdw blurRad="38100" dist="38100" dir="2700000" algn="tl">
                  <a:srgbClr val="000000"/>
                </a:outerShdw>
              </a:effectLst>
            </a:endParaRPr>
          </a:p>
        </p:txBody>
      </p:sp>
      <p:sp>
        <p:nvSpPr>
          <p:cNvPr id="6451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Banka má  dostatečnou výši likvidních aktiv a soustřeďuje se na poskytování úvěrů. Jsou méně likvidními a rizikovějšími aktivy, jsou však vysoce rentabilní a produkují podstatnou část bankovních výnosů. Poskytování úvěrů klientům je nejvýznamnější oblastí použití bankovních prostředků. Jsou to rentabilní, ale riziková aktiva.</a:t>
            </a:r>
          </a:p>
          <a:p>
            <a:pPr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B2E1483-B317-4B22-9CEC-6EBB88CAE28A}" type="slidenum">
              <a:rPr lang="cs-CZ"/>
              <a:pPr>
                <a:defRPr/>
              </a:pPr>
              <a:t>61</a:t>
            </a:fld>
            <a:endParaRPr lang="cs-CZ"/>
          </a:p>
        </p:txBody>
      </p:sp>
      <p:sp>
        <p:nvSpPr>
          <p:cNvPr id="47411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Investice</a:t>
            </a:r>
            <a:endParaRPr lang="de-DE" sz="3200" b="1" smtClean="0">
              <a:effectLst>
                <a:outerShdw blurRad="38100" dist="38100" dir="2700000" algn="tl">
                  <a:srgbClr val="000000"/>
                </a:outerShdw>
              </a:effectLst>
            </a:endParaRPr>
          </a:p>
        </p:txBody>
      </p:sp>
      <p:sp>
        <p:nvSpPr>
          <p:cNvPr id="6554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Po uspokojení poptávky po úvěru jsou další disponibilní peněžní zdroje banky uloženy do cenných papírů, které mají dlouhodobější charakter než sekundární aktiva. Jejich hlavní funkcí je výnos a podpora sekundárních aktiv. Do investic banky patří ty cenné papíry zakoupené bankou, které nejsou součástí sekundárních bankovních rezerv. Patří k nim akcie, dluhopisy států, komunálních orgánů a podniků, příp. další cenné papíry.</a:t>
            </a:r>
          </a:p>
          <a:p>
            <a:pPr algn="just" eaLnBrk="1" hangingPunct="1">
              <a:lnSpc>
                <a:spcPct val="90000"/>
              </a:lnSpc>
              <a:buFont typeface="Wingdings" pitchFamily="2" charset="2"/>
              <a:buNone/>
              <a:defRPr/>
            </a:pPr>
            <a:r>
              <a:rPr lang="cs-CZ" sz="2000" dirty="0" smtClean="0"/>
              <a:t>	</a:t>
            </a:r>
          </a:p>
          <a:p>
            <a:pPr marL="0" indent="0" algn="just" eaLnBrk="1" hangingPunct="1">
              <a:lnSpc>
                <a:spcPct val="90000"/>
              </a:lnSpc>
              <a:buFont typeface="Wingdings" pitchFamily="2" charset="2"/>
              <a:buNone/>
              <a:defRPr/>
            </a:pPr>
            <a:r>
              <a:rPr lang="cs-CZ" sz="2000" dirty="0" smtClean="0"/>
              <a:t>Cenné papíry obsažené v investičním portfoliu banky mohou v případě potřeby bance posloužit i jako rezerva. Potom hovoříme o terciárních rezervách.</a:t>
            </a:r>
            <a:endParaRPr lang="de-DE" sz="20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4D95141-7CFF-4D70-9DAE-78713CC33FC5}" type="slidenum">
              <a:rPr lang="cs-CZ"/>
              <a:pPr>
                <a:defRPr/>
              </a:pPr>
              <a:t>62</a:t>
            </a:fld>
            <a:endParaRPr lang="cs-CZ"/>
          </a:p>
        </p:txBody>
      </p:sp>
      <p:sp>
        <p:nvSpPr>
          <p:cNvPr id="374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478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4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Ekonomika řízení nákladů a výnosů v bance</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A9EBDA-27EF-46D8-A080-4CBA15BA3F29}" type="slidenum">
              <a:rPr lang="cs-CZ"/>
              <a:pPr>
                <a:defRPr/>
              </a:pPr>
              <a:t>63</a:t>
            </a:fld>
            <a:endParaRPr lang="cs-CZ"/>
          </a:p>
        </p:txBody>
      </p:sp>
      <p:sp>
        <p:nvSpPr>
          <p:cNvPr id="480258" name="Rectangle 2"/>
          <p:cNvSpPr>
            <a:spLocks noGrp="1" noChangeArrowheads="1"/>
          </p:cNvSpPr>
          <p:nvPr>
            <p:ph type="title"/>
          </p:nvPr>
        </p:nvSpPr>
        <p:spPr/>
        <p:txBody>
          <a:bodyPr/>
          <a:lstStyle/>
          <a:p>
            <a:pPr eaLnBrk="1" hangingPunct="1">
              <a:defRPr/>
            </a:pPr>
            <a:r>
              <a:rPr lang="cs-CZ" dirty="0" smtClean="0">
                <a:effectLst>
                  <a:outerShdw blurRad="38100" dist="38100" dir="2700000" algn="tl">
                    <a:srgbClr val="000000"/>
                  </a:outerShdw>
                </a:effectLst>
              </a:rPr>
              <a:t>Vývoj bankovního trhu v ČR</a:t>
            </a:r>
            <a:endParaRPr lang="de-DE" dirty="0" smtClean="0">
              <a:effectLst>
                <a:outerShdw blurRad="38100" dist="38100" dir="2700000" algn="tl">
                  <a:srgbClr val="000000"/>
                </a:outerShdw>
              </a:effectLst>
            </a:endParaRPr>
          </a:p>
        </p:txBody>
      </p:sp>
      <p:sp>
        <p:nvSpPr>
          <p:cNvPr id="68613" name="Rectangle 3"/>
          <p:cNvSpPr>
            <a:spLocks noGrp="1" noChangeArrowheads="1"/>
          </p:cNvSpPr>
          <p:nvPr>
            <p:ph type="body" idx="1"/>
          </p:nvPr>
        </p:nvSpPr>
        <p:spPr/>
        <p:txBody>
          <a:bodyPr/>
          <a:lstStyle/>
          <a:p>
            <a:pPr marL="0" indent="0">
              <a:buFont typeface="Wingdings" pitchFamily="2" charset="2"/>
              <a:buNone/>
            </a:pPr>
            <a:r>
              <a:rPr lang="cs-CZ" altLang="cs-CZ" sz="1800" smtClean="0"/>
              <a:t>Do roku 2001 získaly zahraniční banky v zemích střední a východní Evropy po vlně akvizic více než polovinu bankovního trhu. Vlivem stále rostoucí ekonomiky od roku 2001 rostl i bankovní trh v České republice. </a:t>
            </a:r>
          </a:p>
          <a:p>
            <a:pPr marL="0" indent="0">
              <a:buFont typeface="Wingdings" pitchFamily="2" charset="2"/>
              <a:buNone/>
            </a:pPr>
            <a:r>
              <a:rPr lang="cs-CZ" altLang="cs-CZ" sz="1800" smtClean="0"/>
              <a:t>Při extrémním hledání inovací a zdánlivě nedostižných růstech objemů bankovních obchodů zůstaly náklady jaksi opomenuty. </a:t>
            </a:r>
          </a:p>
          <a:p>
            <a:pPr marL="0" indent="0">
              <a:buFont typeface="Wingdings" pitchFamily="2" charset="2"/>
              <a:buNone/>
            </a:pPr>
            <a:r>
              <a:rPr lang="cs-CZ" altLang="cs-CZ" sz="1800" smtClean="0"/>
              <a:t>V roce 2008 finanční krize. </a:t>
            </a:r>
          </a:p>
          <a:p>
            <a:pPr marL="0" indent="0">
              <a:buFont typeface="Wingdings" pitchFamily="2" charset="2"/>
              <a:buNone/>
            </a:pPr>
            <a:r>
              <a:rPr lang="cs-CZ" altLang="cs-CZ" sz="1800" smtClean="0"/>
              <a:t>V dobrých časech mohly banky použít ke zvyšování zisku aktivní přístup ke klientům. </a:t>
            </a:r>
          </a:p>
          <a:p>
            <a:pPr marL="0" indent="0">
              <a:buFont typeface="Wingdings" pitchFamily="2" charset="2"/>
              <a:buNone/>
            </a:pPr>
            <a:r>
              <a:rPr lang="cs-CZ" altLang="cs-CZ" sz="1800" smtClean="0"/>
              <a:t>Finanční krize  se podstatně dotýká i České republiky.</a:t>
            </a:r>
          </a:p>
          <a:p>
            <a:pPr marL="0" indent="0">
              <a:buFont typeface="Wingdings" pitchFamily="2" charset="2"/>
              <a:buNone/>
            </a:pPr>
            <a:r>
              <a:rPr lang="cs-CZ" altLang="cs-CZ" sz="1800" smtClean="0"/>
              <a:t>V krizi je tahounem hlavně manažer. Jedním z hlavních poslání vedoucích pracovníků je umět čelit špatnému vývoji</a:t>
            </a:r>
            <a:endParaRPr lang="de-DE" altLang="cs-CZ" sz="18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CBDC033-C132-496A-BADB-AB52766520EA}" type="slidenum">
              <a:rPr lang="cs-CZ"/>
              <a:pPr>
                <a:defRPr/>
              </a:pPr>
              <a:t>64</a:t>
            </a:fld>
            <a:endParaRPr lang="cs-CZ"/>
          </a:p>
        </p:txBody>
      </p:sp>
      <p:sp>
        <p:nvSpPr>
          <p:cNvPr id="480258"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6963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1800" smtClean="0"/>
              <a:t>Banka jako právnická osoba, akciová společnost, se skládá z jednotlivých útvarů. Podle základního členění a z hlediska hierarchie je toto základní rozdělení možno vyčíst z organizační struktury. Nositelem nákladů a výnosů bankovního ústavu jsou útvary s různým zaměřením. Útvary nebo-li střediska, které zajišťují výnosy i náklady, mohou vyčíslit i svůj hospodářský výsledek. Ne všechny útvary jsou však obchodním místem banky. V bance působí také útvary jež zajišťují pomocné služby jiným útvarům. U těchto útvarů nelze spolehlivě určit nebo vymezit, kterým pobočkám a oddělením banky byly všechny služby poskytnuty. Jedná se o činnosti, které jsou zajišťovány nejvíce centrálně pro více útvarů zároveň.  Jsou to útvary, které se věnují činnostem jako tvoření metodiky, zavádění nových produktů, IT služby, právní služby, oddělení finančních obchodů.</a:t>
            </a:r>
            <a:endParaRPr lang="de-DE" altLang="cs-CZ" sz="18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0AE41D-F40B-4C2A-A3A0-5089E07C2A0D}" type="slidenum">
              <a:rPr lang="cs-CZ"/>
              <a:pPr>
                <a:defRPr/>
              </a:pPr>
              <a:t>65</a:t>
            </a:fld>
            <a:endParaRPr lang="cs-CZ"/>
          </a:p>
        </p:txBody>
      </p:sp>
      <p:sp>
        <p:nvSpPr>
          <p:cNvPr id="481282"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70661"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Nákladová střediska,</a:t>
            </a:r>
            <a:r>
              <a:rPr lang="cs-CZ" altLang="cs-CZ" sz="1800" smtClean="0"/>
              <a:t> jsou nejnižším útvarem, mají předem stanoveny rozpočty ovlivnitelných nákladů.</a:t>
            </a:r>
          </a:p>
          <a:p>
            <a:pPr algn="just" eaLnBrk="1" hangingPunct="1">
              <a:lnSpc>
                <a:spcPct val="80000"/>
              </a:lnSpc>
              <a:buFont typeface="Wingdings" pitchFamily="2" charset="2"/>
              <a:buChar char="Ø"/>
            </a:pPr>
            <a:r>
              <a:rPr lang="cs-CZ" altLang="cs-CZ" sz="1800" b="1" smtClean="0"/>
              <a:t>Zisková střediska</a:t>
            </a:r>
            <a:r>
              <a:rPr lang="cs-CZ" altLang="cs-CZ" sz="1800" smtClean="0"/>
              <a:t> ovlivňují výnosy i náklady a tvoření zisku je jejich prioritou. Vedoucí pracovníci mají pravomoc svými rozhodnutími a svým jednáním ovlivňovat obě složky mající vliv na zisk. Řízení nákladů a výnosů střediska je jejich hlavním úkolem. Zainteresovanost je založena na dodržení plánovaného zisku střediska. </a:t>
            </a:r>
          </a:p>
          <a:p>
            <a:pPr algn="just" eaLnBrk="1" hangingPunct="1">
              <a:lnSpc>
                <a:spcPct val="80000"/>
              </a:lnSpc>
              <a:buFont typeface="Wingdings" pitchFamily="2" charset="2"/>
              <a:buChar char="Ø"/>
            </a:pPr>
            <a:r>
              <a:rPr lang="cs-CZ" altLang="cs-CZ" sz="1800" b="1" smtClean="0"/>
              <a:t>Investiční střediska</a:t>
            </a:r>
            <a:r>
              <a:rPr lang="cs-CZ" altLang="cs-CZ" sz="1800" smtClean="0"/>
              <a:t> podobná střediskům rentabilním, ale jejich vedoucí pracovníci mají ještě pravomoc rozhodovat o pořizování investic.</a:t>
            </a:r>
          </a:p>
          <a:p>
            <a:pPr algn="just" eaLnBrk="1" hangingPunct="1">
              <a:lnSpc>
                <a:spcPct val="80000"/>
              </a:lnSpc>
              <a:buFont typeface="Wingdings" pitchFamily="2" charset="2"/>
              <a:buChar char="Ø"/>
            </a:pPr>
            <a:r>
              <a:rPr lang="cs-CZ" altLang="cs-CZ" sz="1800" b="1" smtClean="0"/>
              <a:t>Výnosová střediska</a:t>
            </a:r>
            <a:r>
              <a:rPr lang="cs-CZ" altLang="cs-CZ" sz="1800" smtClean="0"/>
              <a:t>, někdy označovaná jako příjmová střediska, jsou opakem nákladových středisek.</a:t>
            </a:r>
          </a:p>
          <a:p>
            <a:pPr algn="just" eaLnBrk="1" hangingPunct="1">
              <a:lnSpc>
                <a:spcPct val="80000"/>
              </a:lnSpc>
              <a:buFont typeface="Wingdings" pitchFamily="2" charset="2"/>
              <a:buChar char="Ø"/>
            </a:pPr>
            <a:r>
              <a:rPr lang="cs-CZ" altLang="cs-CZ" sz="1800" b="1" smtClean="0"/>
              <a:t>Výdajová střediska</a:t>
            </a:r>
            <a:r>
              <a:rPr lang="cs-CZ" altLang="cs-CZ" sz="1800" smtClean="0"/>
              <a:t> odpovídají za výdaje. Jsou zřizována za účelem plnění dílčích a krátkodobých úkolů spojených s vybavením jednotlivých pracovišť  banky, změnou vizuálu poboček, zavedením stejného označení budov, bankomatů a informačních tabulí. Nejsou odpovědná za náklady, ale za dílčí výdaje a úsporu či dodržení jejich původně rozpočtované výše určené na konkrétní dílčí úkoly.</a:t>
            </a:r>
          </a:p>
          <a:p>
            <a:pPr eaLnBrk="1" hangingPunct="1">
              <a:lnSpc>
                <a:spcPct val="80000"/>
              </a:lnSpc>
            </a:pPr>
            <a:endParaRPr lang="cs-CZ" altLang="cs-CZ" sz="1800" smtClean="0"/>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703F9E-7F04-4506-B661-E70DD4B6D33E}" type="slidenum">
              <a:rPr lang="cs-CZ"/>
              <a:pPr>
                <a:defRPr/>
              </a:pPr>
              <a:t>66</a:t>
            </a:fld>
            <a:endParaRPr lang="cs-CZ"/>
          </a:p>
        </p:txBody>
      </p:sp>
      <p:sp>
        <p:nvSpPr>
          <p:cNvPr id="482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Pobočky jako obchodní místa banky</a:t>
            </a:r>
            <a:r>
              <a:rPr lang="cs-CZ" dirty="0" smtClean="0"/>
              <a:t> </a:t>
            </a:r>
            <a:endParaRPr lang="de-DE" dirty="0" smtClean="0"/>
          </a:p>
        </p:txBody>
      </p:sp>
      <p:sp>
        <p:nvSpPr>
          <p:cNvPr id="7168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Obchodními místy banky jsou pobočky. Jsou zainteresované na tvoření zisku, jejich pracovníci ovlivňuji svým jednáním a rozhodováním výnosy i náklady pobočky. Klíčová role v rozhodování spočívá v osobě manažera pobočky.</a:t>
            </a:r>
          </a:p>
          <a:p>
            <a:pPr eaLnBrk="1" hangingPunct="1">
              <a:lnSpc>
                <a:spcPct val="80000"/>
              </a:lnSpc>
              <a:buFont typeface="Wingdings" pitchFamily="2" charset="2"/>
              <a:buChar char="Ø"/>
            </a:pPr>
            <a:r>
              <a:rPr lang="cs-CZ" altLang="cs-CZ" sz="1800" smtClean="0"/>
              <a:t>Obchodní místa bank, tedy především pobočky, jsou důležitým tvůrcem celkového zisku komerční banky. Stejně tak jako každý jiný podnik je banka nucena reagovat na tržní prostředí a vývoj na trhu. Toto pravidlo pro udržení dlouhodobé konkurenceschopnosti platí v každém stádiu ekonomiky. Náskok si vytvoří ta banka, která dovede rychle reagovat na změnu podmínek bankovního trhu. Ruku v ruce tak vstupují na trh novinky z oblasti produktů a služeb.</a:t>
            </a:r>
          </a:p>
          <a:p>
            <a:pPr eaLnBrk="1" hangingPunct="1">
              <a:lnSpc>
                <a:spcPct val="80000"/>
              </a:lnSpc>
              <a:buFont typeface="Wingdings" pitchFamily="2" charset="2"/>
              <a:buChar char="Ø"/>
            </a:pPr>
            <a:r>
              <a:rPr lang="cs-CZ" altLang="cs-CZ" sz="1800" smtClean="0"/>
              <a:t>Nové služby mají za cíl zefektivnit komunikaci banky s klienty, snížit nároky na ruční zpracování obchodů, zautomatizovat transakce a vytvořit tím příjemné a pohodlné prostředí pro obsluhu klientů.</a:t>
            </a:r>
          </a:p>
          <a:p>
            <a:pPr eaLnBrk="1" hangingPunct="1">
              <a:lnSpc>
                <a:spcPct val="80000"/>
              </a:lnSpc>
              <a:buFont typeface="Wingdings" pitchFamily="2" charset="2"/>
              <a:buChar char="Ø"/>
            </a:pPr>
            <a:r>
              <a:rPr lang="cs-CZ" altLang="cs-CZ" sz="1800" smtClean="0"/>
              <a:t>Zavádění nových produktů má zase za cíl oslovit široký okruh klientů i neklientů a zvýšit tím své dosavadní výkony. Jedná se o známé pravidlo posuzování činnosti služba proti výrobku.</a:t>
            </a:r>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24D7C5-E17A-408B-B4B1-3028BB9E9F95}" type="slidenum">
              <a:rPr lang="cs-CZ"/>
              <a:pPr>
                <a:defRPr/>
              </a:pPr>
              <a:t>67</a:t>
            </a:fld>
            <a:endParaRPr lang="cs-CZ"/>
          </a:p>
        </p:txBody>
      </p:sp>
      <p:sp>
        <p:nvSpPr>
          <p:cNvPr id="3942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Druhy výnosů obchodního místa</a:t>
            </a:r>
            <a:r>
              <a:rPr lang="cs-CZ" smtClean="0"/>
              <a:t> </a:t>
            </a:r>
            <a:endParaRPr lang="de-DE" smtClean="0"/>
          </a:p>
        </p:txBody>
      </p:sp>
      <p:sp>
        <p:nvSpPr>
          <p:cNvPr id="727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Obchodní místo generuje výnosy vyplývající z obsluhy klientů a z činnosti, ke které jsou primárně obchodní místa zřizována. Výnosy pobočky můžeme rozdělit  na výnosy z bankovních a nebankovních činností.</a:t>
            </a:r>
          </a:p>
          <a:p>
            <a:pPr algn="just" eaLnBrk="1" hangingPunct="1">
              <a:lnSpc>
                <a:spcPct val="80000"/>
              </a:lnSpc>
              <a:buFont typeface="Wingdings" pitchFamily="2" charset="2"/>
              <a:buChar char="Ø"/>
            </a:pPr>
            <a:r>
              <a:rPr lang="cs-CZ" altLang="cs-CZ" sz="1800" smtClean="0"/>
              <a:t>Při kalkulaci výnosů na obchodní místo je potřeba přesně identifikovat všechny výnosy, které mohou pracovníci pobočky vytvořit. Navíc pobočce je nutné přiřadit příslušný výnos z poskytnutých zdrojů. Každá pobočka je místem, kde se soustředí peněžní prostředky klientů. Tyto prostředky jsou umístěné v depozitních produktech, které banka pomocí své distribuční sítě nabízí klientům.</a:t>
            </a:r>
          </a:p>
          <a:p>
            <a:pPr algn="just" eaLnBrk="1" hangingPunct="1">
              <a:lnSpc>
                <a:spcPct val="80000"/>
              </a:lnSpc>
              <a:buFont typeface="Wingdings" pitchFamily="2" charset="2"/>
              <a:buChar char="Ø"/>
            </a:pPr>
            <a:r>
              <a:rPr lang="cs-CZ" altLang="cs-CZ" sz="1800" smtClean="0"/>
              <a:t>Banka poskytuje klientům financování jejich potřeb pomocí úvěrových produktů. Do bankovních činností je třeba ještě zahrnout  transakční operace a zprostředkovatelskou činnost pro jiné útvary v bance nebo dceřiné společnosti. Ze všech uvedených činností plyne bance určitý zisk a podíl každé pobočky na jeho tvorbě je nutno reálně a spravedlivě vyjádřit.</a:t>
            </a:r>
          </a:p>
          <a:p>
            <a:pPr algn="just" eaLnBrk="1" hangingPunct="1">
              <a:lnSpc>
                <a:spcPct val="80000"/>
              </a:lnSpc>
              <a:buFont typeface="Wingdings" pitchFamily="2" charset="2"/>
              <a:buChar char="Ø"/>
            </a:pPr>
            <a:r>
              <a:rPr lang="cs-CZ" altLang="cs-CZ" sz="1800" smtClean="0"/>
              <a:t>Výnosy pobočky z bankovních činností je nejlépe rozdělit podle známého a jednoduchého třídění na úrokové, neúrokové a ostatní výnosy.</a:t>
            </a:r>
          </a:p>
          <a:p>
            <a:pPr algn="just" eaLnBrk="1" hangingPunct="1">
              <a:lnSpc>
                <a:spcPct val="80000"/>
              </a:lnSpc>
              <a:buFont typeface="Wingdings" pitchFamily="2" charset="2"/>
              <a:buChar char="Ø"/>
            </a:pPr>
            <a:endParaRPr lang="de-DE" altLang="cs-CZ" sz="18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EF4C6F8-4FE8-4F1A-9E6D-EC8122E70CC3}" type="slidenum">
              <a:rPr lang="cs-CZ"/>
              <a:pPr>
                <a:defRPr/>
              </a:pPr>
              <a:t>68</a:t>
            </a:fld>
            <a:endParaRPr lang="cs-CZ"/>
          </a:p>
        </p:txBody>
      </p:sp>
      <p:sp>
        <p:nvSpPr>
          <p:cNvPr id="395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Výnosy z produktů a služeb</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Sledování výnosu z produktu je třeba k určení jeho ceny, které vychází ze zjištění nákladů a výnosů a přiřazení každému produktu. Přiřazení výnosů produktům lze provádět bezprostředně a jednoduše. Jde většinou o poplatky, které jsou spojeny přímo s produktem. Poplatky a provize jsou svázány s jasně vymezenou službou nebo operací. Přiřazení nákladů  produktům se děje na základě stanovení průměrných nákladů na operaci.</a:t>
            </a:r>
          </a:p>
          <a:p>
            <a:pPr algn="just" eaLnBrk="1" hangingPunct="1">
              <a:lnSpc>
                <a:spcPct val="80000"/>
              </a:lnSpc>
              <a:buFont typeface="Wingdings" pitchFamily="2" charset="2"/>
              <a:buChar char="Ø"/>
            </a:pPr>
            <a:r>
              <a:rPr lang="cs-CZ" altLang="cs-CZ" sz="1800" smtClean="0"/>
              <a:t>Banky sledují výnosy z jednotlivých produktů. To umožňuje reagovat bance na bankovní trh a srovnávat ceny s konkurencí. Výnos z produktu poskytuje přesnou informaci o ziskovosti prodávaného produktu a umožňuje tak zaměřit se na nejvíce ziskové služby. Dává také přehled o tom, který produkt je ziskový minimálně a za jakých podmínek by mohl být více ziskový.</a:t>
            </a:r>
          </a:p>
          <a:p>
            <a:pPr algn="just" eaLnBrk="1" hangingPunct="1">
              <a:lnSpc>
                <a:spcPct val="80000"/>
              </a:lnSpc>
              <a:buFont typeface="Wingdings" pitchFamily="2" charset="2"/>
              <a:buChar char="Ø"/>
            </a:pPr>
            <a:r>
              <a:rPr lang="cs-CZ" altLang="cs-CZ" sz="1800" smtClean="0"/>
              <a:t>Pro kalkulaci výnosů a nákladů na produkt, je třeba mít jednoznačně definované produkty a služby, které banka prodává.</a:t>
            </a:r>
          </a:p>
          <a:p>
            <a:pPr algn="just"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A39434-DAE6-4606-805D-13CFEA9341D0}" type="slidenum">
              <a:rPr lang="cs-CZ"/>
              <a:pPr>
                <a:defRPr/>
              </a:pPr>
              <a:t>69</a:t>
            </a:fld>
            <a:endParaRPr lang="cs-CZ"/>
          </a:p>
        </p:txBody>
      </p:sp>
      <p:sp>
        <p:nvSpPr>
          <p:cNvPr id="4956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Výnosnost klienta</a:t>
            </a:r>
            <a:r>
              <a:rPr lang="cs-CZ" smtClean="0"/>
              <a:t> </a:t>
            </a:r>
            <a:endParaRPr lang="de-DE" smtClean="0"/>
          </a:p>
        </p:txBody>
      </p:sp>
      <p:sp>
        <p:nvSpPr>
          <p:cNvPr id="74757" name="Rectangle 3"/>
          <p:cNvSpPr>
            <a:spLocks noGrp="1" noChangeArrowheads="1"/>
          </p:cNvSpPr>
          <p:nvPr>
            <p:ph type="body" idx="1"/>
          </p:nvPr>
        </p:nvSpPr>
        <p:spPr/>
        <p:txBody>
          <a:bodyPr/>
          <a:lstStyle/>
          <a:p>
            <a:pPr algn="just" eaLnBrk="1" hangingPunct="1">
              <a:lnSpc>
                <a:spcPct val="90000"/>
              </a:lnSpc>
              <a:buFont typeface="Wingdings" pitchFamily="2" charset="2"/>
              <a:buNone/>
            </a:pPr>
            <a:r>
              <a:rPr lang="cs-CZ" altLang="cs-CZ" sz="1800" smtClean="0"/>
              <a:t>	Sledování výnosnosti klienta znamená pro banku z hlediska řízení nákladů a výnosů velkou výhodu. V současné době se velmi rozšiřuje, ale ještě ne všechny banky v České republice uplatňují v praxi analýzu výnosu klienta. Menší a specializované banky využívají spíše plošného řízení přes metodu výnosu z produktu. Dokonce jsou i u nás velké banky, které sice sledují výnos na klienta, ale metoda není uvedena do praxe kompletní. Dá se říci, že určování výnosu je prováděno částečně, a tudíž není dosaženo přesné zobrazení výnosnosti. Samozřejmě jsou i banky, které mají tuto metodu propracovánu dokonale a plně ji také využívají v praxi.</a:t>
            </a:r>
            <a:endParaRPr lang="de-DE" altLang="cs-CZ"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D416F8D-6558-4EBC-80C0-1830202B2BAB}" type="slidenum">
              <a:rPr lang="cs-CZ"/>
              <a:pPr>
                <a:defRPr/>
              </a:pPr>
              <a:t>7</a:t>
            </a:fld>
            <a:endParaRPr lang="cs-CZ"/>
          </a:p>
        </p:txBody>
      </p:sp>
      <p:sp>
        <p:nvSpPr>
          <p:cNvPr id="3584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584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Banka jako podnikatelský subjekt</a:t>
            </a: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A8DCBFA-58D9-4C97-AFDE-3BB174FA65D3}" type="slidenum">
              <a:rPr lang="cs-CZ"/>
              <a:pPr>
                <a:defRPr/>
              </a:pPr>
              <a:t>70</a:t>
            </a:fld>
            <a:endParaRPr lang="cs-CZ"/>
          </a:p>
        </p:txBody>
      </p:sp>
      <p:sp>
        <p:nvSpPr>
          <p:cNvPr id="4966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Kalkulace nákladů</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spcBef>
                <a:spcPts val="0"/>
              </a:spcBef>
              <a:buFont typeface="Wingdings" pitchFamily="2" charset="2"/>
              <a:buNone/>
              <a:defRPr/>
            </a:pPr>
            <a:r>
              <a:rPr lang="cs-CZ" sz="1800" dirty="0" smtClean="0"/>
              <a:t>Kalkulování nákladů na obchodní místa nelze úplně spojovat s účetnictvím.</a:t>
            </a:r>
          </a:p>
          <a:p>
            <a:pPr marL="0" indent="0" algn="just" eaLnBrk="1" hangingPunct="1">
              <a:spcBef>
                <a:spcPts val="0"/>
              </a:spcBef>
              <a:buFont typeface="Wingdings" pitchFamily="2" charset="2"/>
              <a:buNone/>
              <a:defRPr/>
            </a:pPr>
            <a:r>
              <a:rPr lang="cs-CZ" sz="1800" dirty="0" smtClean="0"/>
              <a:t>Je dobré využít analytického účetnictví pro automatické přiřazování nákladů příslušným obchodním místům s tím rozdílem, že ne všechny nákladové položky mohou sami pracovníci na obchodních místech ovlivnit. Do kalkulací nákladů na obchodní místo není ideální zahrnovat určité náklady související s činnostmi ústředí, případně jejich podpůrných útvarů. Neznamená to, že se s nimi nepočítá. Naopak s využitím metody ABC lze nalézt možnost ke snižování nákladů.</a:t>
            </a:r>
          </a:p>
          <a:p>
            <a:pPr marL="265113" lvl="1" indent="-265113" algn="just" eaLnBrk="1" hangingPunct="1">
              <a:spcBef>
                <a:spcPts val="0"/>
              </a:spcBef>
              <a:buFont typeface="Wingdings" pitchFamily="2" charset="2"/>
              <a:buChar char="Ø"/>
              <a:defRPr/>
            </a:pPr>
            <a:r>
              <a:rPr lang="cs-CZ" sz="1800" dirty="0" smtClean="0"/>
              <a:t>provozní náklady</a:t>
            </a:r>
          </a:p>
          <a:p>
            <a:pPr marL="265113" lvl="1" indent="-265113" algn="just" eaLnBrk="1" hangingPunct="1">
              <a:spcBef>
                <a:spcPts val="0"/>
              </a:spcBef>
              <a:buFont typeface="Wingdings" pitchFamily="2" charset="2"/>
              <a:buChar char="Ø"/>
              <a:defRPr/>
            </a:pPr>
            <a:r>
              <a:rPr lang="cs-CZ" sz="1800" dirty="0" smtClean="0"/>
              <a:t>sdílené náklady</a:t>
            </a:r>
          </a:p>
          <a:p>
            <a:pPr marL="265113" lvl="1" indent="-265113" algn="just" eaLnBrk="1" hangingPunct="1">
              <a:spcBef>
                <a:spcPts val="0"/>
              </a:spcBef>
              <a:buFont typeface="Wingdings" pitchFamily="2" charset="2"/>
              <a:buChar char="Ø"/>
              <a:defRPr/>
            </a:pPr>
            <a:r>
              <a:rPr lang="cs-CZ" sz="1800" dirty="0" smtClean="0"/>
              <a:t>metoda ABC.</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D4C83-253A-4C39-94BD-7DB01298D740}" type="slidenum">
              <a:rPr lang="cs-CZ"/>
              <a:pPr>
                <a:defRPr/>
              </a:pPr>
              <a:t>71</a:t>
            </a:fld>
            <a:endParaRPr lang="cs-CZ"/>
          </a:p>
        </p:txBody>
      </p:sp>
      <p:sp>
        <p:nvSpPr>
          <p:cNvPr id="4976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Určení a plánování výnosů</a:t>
            </a:r>
            <a:r>
              <a:rPr lang="cs-CZ" smtClean="0"/>
              <a:t> </a:t>
            </a:r>
            <a:endParaRPr lang="de-DE" smtClean="0"/>
          </a:p>
        </p:txBody>
      </p:sp>
      <p:sp>
        <p:nvSpPr>
          <p:cNvPr id="76805" name="Rectangle 3"/>
          <p:cNvSpPr>
            <a:spLocks noGrp="1" noChangeArrowheads="1"/>
          </p:cNvSpPr>
          <p:nvPr>
            <p:ph type="body" idx="1"/>
          </p:nvPr>
        </p:nvSpPr>
        <p:spPr/>
        <p:txBody>
          <a:bodyPr/>
          <a:lstStyle/>
          <a:p>
            <a:pPr marL="92075" indent="0" algn="just" eaLnBrk="1" hangingPunct="1">
              <a:lnSpc>
                <a:spcPct val="80000"/>
              </a:lnSpc>
              <a:buFont typeface="Wingdings" pitchFamily="2" charset="2"/>
              <a:buNone/>
            </a:pPr>
            <a:r>
              <a:rPr lang="cs-CZ" altLang="cs-CZ" sz="1600" b="1" smtClean="0"/>
              <a:t>Úrokové výnosy</a:t>
            </a:r>
            <a:endParaRPr lang="cs-CZ" altLang="cs-CZ" sz="1600" smtClean="0"/>
          </a:p>
          <a:p>
            <a:pPr marL="92075" indent="0" algn="just" eaLnBrk="1" hangingPunct="1">
              <a:lnSpc>
                <a:spcPct val="80000"/>
              </a:lnSpc>
              <a:buFont typeface="Wingdings" pitchFamily="2" charset="2"/>
              <a:buNone/>
            </a:pPr>
            <a:r>
              <a:rPr lang="cs-CZ" altLang="cs-CZ" sz="1500" smtClean="0"/>
              <a:t>obchodní místa vytvářejí pro banku jak zdroje, což jsou vklady, tak příjmy formou poskytnutých úvěrů. </a:t>
            </a:r>
          </a:p>
          <a:p>
            <a:pPr marL="92075" indent="0" algn="just" eaLnBrk="1" hangingPunct="1">
              <a:lnSpc>
                <a:spcPct val="80000"/>
              </a:lnSpc>
              <a:buFont typeface="Wingdings" pitchFamily="2" charset="2"/>
              <a:buNone/>
            </a:pPr>
            <a:r>
              <a:rPr lang="cs-CZ" altLang="cs-CZ" sz="1600" b="1" smtClean="0"/>
              <a:t>Neúrokové výnosy</a:t>
            </a:r>
            <a:endParaRPr lang="cs-CZ" altLang="cs-CZ" sz="1600" smtClean="0"/>
          </a:p>
          <a:p>
            <a:pPr marL="92075" indent="0" algn="just" eaLnBrk="1" hangingPunct="1">
              <a:lnSpc>
                <a:spcPct val="80000"/>
              </a:lnSpc>
              <a:buFont typeface="Wingdings" pitchFamily="2" charset="2"/>
              <a:buNone/>
            </a:pPr>
            <a:r>
              <a:rPr lang="cs-CZ" altLang="cs-CZ" sz="1500" smtClean="0"/>
              <a:t>ostatní výnosy, jako jsou výnosy za zprostředkování, je nejlépe přiřazovat jako provize obchodnímu místu. </a:t>
            </a:r>
          </a:p>
          <a:p>
            <a:pPr marL="92075" indent="0" algn="just" eaLnBrk="1" hangingPunct="1">
              <a:lnSpc>
                <a:spcPct val="80000"/>
              </a:lnSpc>
              <a:buFont typeface="Wingdings" pitchFamily="2" charset="2"/>
              <a:buNone/>
            </a:pPr>
            <a:r>
              <a:rPr lang="cs-CZ" altLang="cs-CZ" sz="1600" b="1" smtClean="0"/>
              <a:t>Poplatky z 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obvykle jsou to směnárenské poplatky, poplatky za vyřízení a poskytnutí úvěrových produktů, poplatky za vedení účtů a platebních karet, různé sankční poplatky a v neposlední řadě poplatky za přijaté a odeslané platby. </a:t>
            </a:r>
          </a:p>
          <a:p>
            <a:pPr marL="92075" indent="0" algn="just" eaLnBrk="1" hangingPunct="1">
              <a:lnSpc>
                <a:spcPct val="80000"/>
              </a:lnSpc>
              <a:buFont typeface="Wingdings" pitchFamily="2" charset="2"/>
              <a:buNone/>
            </a:pPr>
            <a:r>
              <a:rPr lang="cs-CZ" altLang="cs-CZ" sz="1600" b="1" smtClean="0"/>
              <a:t>Výnosy z finančních operací a ostatní výnosy</a:t>
            </a:r>
            <a:endParaRPr lang="cs-CZ" altLang="cs-CZ" sz="1600" smtClean="0"/>
          </a:p>
          <a:p>
            <a:pPr marL="92075" lvl="1" indent="0" algn="just" eaLnBrk="1" hangingPunct="1">
              <a:lnSpc>
                <a:spcPct val="80000"/>
              </a:lnSpc>
              <a:buFont typeface="Wingdings" pitchFamily="2" charset="2"/>
              <a:buNone/>
            </a:pPr>
            <a:r>
              <a:rPr lang="cs-CZ" altLang="cs-CZ" sz="1500" smtClean="0"/>
              <a:t>pro klienty pobočky uskutečňují transakce i jiné útvary v bance. Finanční operace s klienty provádí oddělení dealingu, které provádí standardní konverze peněžních prostředků typu měna-měna i různé zajišťovací termínové operace typu swap, forvard, opce.</a:t>
            </a:r>
          </a:p>
          <a:p>
            <a:pPr marL="92075" indent="0" algn="just" eaLnBrk="1" hangingPunct="1">
              <a:lnSpc>
                <a:spcPct val="80000"/>
              </a:lnSpc>
              <a:buFont typeface="Wingdings" pitchFamily="2" charset="2"/>
              <a:buNone/>
            </a:pPr>
            <a:r>
              <a:rPr lang="cs-CZ" altLang="cs-CZ" sz="1600" b="1" smtClean="0"/>
              <a:t>Výnosy z nebankovních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lze zahrnout všechny výnosy, které se nedají přímo identifikovat. Jsou velmi výjimečné a tak není možné je přímo řídit. Může se jednat o dodatečné výnosy plynoucí z kursových rozdílů nebo dodatečně vrácené přeplatky zahraničních bank plynoucí z mezinárodního zúčtovacího a platebního styku.</a:t>
            </a:r>
            <a:endParaRPr lang="de-DE" altLang="cs-CZ" sz="150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5735B4-598B-42B5-BE69-8D349075C316}" type="slidenum">
              <a:rPr lang="cs-CZ"/>
              <a:pPr>
                <a:defRPr/>
              </a:pPr>
              <a:t>72</a:t>
            </a:fld>
            <a:endParaRPr lang="cs-CZ"/>
          </a:p>
        </p:txBody>
      </p:sp>
      <p:sp>
        <p:nvSpPr>
          <p:cNvPr id="4986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Personální náklady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578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Personální náklady jsou svou částí, kterou zaujímají v celkových nákladech pobočky, největší položkou. Plánování těchto nákladů na obchodní místo v bance se nijak neliší od plánování v jiných podnicích. S ohledem na propracovanou personální politiku v bankách se dají poměrně přesně naplánovat.</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901EBBC-FE2B-4AEA-80DA-708293494384}" type="slidenum">
              <a:rPr lang="cs-CZ"/>
              <a:pPr>
                <a:defRPr/>
              </a:pPr>
              <a:t>73</a:t>
            </a:fld>
            <a:endParaRPr lang="cs-CZ"/>
          </a:p>
        </p:txBody>
      </p:sp>
      <p:sp>
        <p:nvSpPr>
          <p:cNvPr id="4997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provoz obchodního místa</a:t>
            </a:r>
            <a:r>
              <a:rPr lang="cs-CZ" b="1" smtClean="0"/>
              <a:t/>
            </a:r>
            <a:br>
              <a:rPr lang="cs-CZ" b="1" smtClean="0"/>
            </a:br>
            <a:endParaRPr lang="de-DE" b="1" smtClean="0"/>
          </a:p>
        </p:txBody>
      </p:sp>
      <p:sp>
        <p:nvSpPr>
          <p:cNvPr id="768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endParaRPr lang="cs-CZ" sz="1200" b="1" dirty="0" smtClean="0"/>
          </a:p>
          <a:p>
            <a:pPr algn="just" eaLnBrk="1" hangingPunct="1">
              <a:lnSpc>
                <a:spcPct val="80000"/>
              </a:lnSpc>
              <a:buFont typeface="Wingdings" pitchFamily="2" charset="2"/>
              <a:buNone/>
              <a:defRPr/>
            </a:pPr>
            <a:r>
              <a:rPr lang="cs-CZ" sz="1200" b="1" dirty="0" smtClean="0"/>
              <a:t>Náklady na hotovostní operace</a:t>
            </a:r>
            <a:endParaRPr lang="cs-CZ" sz="1200" dirty="0" smtClean="0"/>
          </a:p>
          <a:p>
            <a:pPr marL="265113" lvl="1" indent="-265113" algn="just" eaLnBrk="1" hangingPunct="1">
              <a:lnSpc>
                <a:spcPct val="80000"/>
              </a:lnSpc>
              <a:buFont typeface="Wingdings" pitchFamily="2" charset="2"/>
              <a:buChar char="Ø"/>
              <a:defRPr/>
            </a:pPr>
            <a:r>
              <a:rPr lang="cs-CZ" sz="1200" dirty="0" smtClean="0"/>
              <a:t>hotovostní platební styk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p>
          <a:p>
            <a:pPr algn="just" eaLnBrk="1" hangingPunct="1">
              <a:lnSpc>
                <a:spcPct val="80000"/>
              </a:lnSpc>
              <a:buFont typeface="Wingdings" pitchFamily="2" charset="2"/>
              <a:buNone/>
              <a:defRPr/>
            </a:pPr>
            <a:r>
              <a:rPr lang="cs-CZ" sz="1200" b="1" dirty="0" smtClean="0"/>
              <a:t>Určení a plánování nákladů na hotovost obchodních míst je vhodné provádět ve dvou položkách:</a:t>
            </a:r>
          </a:p>
          <a:p>
            <a:pPr marL="265113" lvl="1" indent="-265113" algn="just" eaLnBrk="1" hangingPunct="1">
              <a:lnSpc>
                <a:spcPct val="80000"/>
              </a:lnSpc>
              <a:buFont typeface="Wingdings" pitchFamily="2" charset="2"/>
              <a:buChar char="Ø"/>
              <a:defRPr/>
            </a:pPr>
            <a:r>
              <a:rPr lang="cs-CZ" sz="1200" dirty="0" smtClean="0"/>
              <a:t>úrokový náklad</a:t>
            </a:r>
          </a:p>
          <a:p>
            <a:pPr marL="265113" lvl="1" indent="-265113" algn="just" eaLnBrk="1" hangingPunct="1">
              <a:lnSpc>
                <a:spcPct val="80000"/>
              </a:lnSpc>
              <a:buFont typeface="Wingdings" pitchFamily="2" charset="2"/>
              <a:buChar char="Ø"/>
              <a:defRPr/>
            </a:pPr>
            <a:r>
              <a:rPr lang="cs-CZ" sz="1200" dirty="0" smtClean="0"/>
              <a:t>náklady na přepravu hotovostí.</a:t>
            </a:r>
            <a:endParaRPr lang="cs-CZ" sz="1200" b="1" dirty="0" smtClean="0"/>
          </a:p>
          <a:p>
            <a:pPr algn="just" eaLnBrk="1" hangingPunct="1">
              <a:lnSpc>
                <a:spcPct val="80000"/>
              </a:lnSpc>
              <a:buFont typeface="Wingdings" pitchFamily="2" charset="2"/>
              <a:buNone/>
              <a:defRPr/>
            </a:pPr>
            <a:r>
              <a:rPr lang="cs-CZ" sz="1200" b="1" dirty="0" smtClean="0"/>
              <a:t>Ostatní provozní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plánování ostatních provozních nákladů vychází z určení limitů pro roční spotřebu. Podpůrný podklad poskytuje analytické účetnictví a stav vybavenosti obchodního místa bankovním zařízením. Do ostatních provozních nákladů lze zahrnout náklady spojené přímo se spotřebou. Patří sem náklady na marketing a propagaci, náklady na spotřebu materiálu, placené poplatky včetně nájemného, náklady na  servis a údržbu bankovních zařízení, bankomatů a  ostatní podobné náklady.</a:t>
            </a:r>
            <a:endParaRPr lang="cs-CZ" sz="1200" b="1" dirty="0" smtClean="0"/>
          </a:p>
          <a:p>
            <a:pPr algn="just" eaLnBrk="1" hangingPunct="1">
              <a:lnSpc>
                <a:spcPct val="80000"/>
              </a:lnSpc>
              <a:buFont typeface="Wingdings" pitchFamily="2" charset="2"/>
              <a:buNone/>
              <a:defRPr/>
            </a:pPr>
            <a:r>
              <a:rPr lang="cs-CZ" sz="1200" b="1" dirty="0" smtClean="0"/>
              <a:t>Ovlivnitelné a neovlivnitelné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k provozním nákladům obchodních míst patří náklady charakteru správní režie.  Jedná se především o náklady na servis a údržbu bankovní techniky, odpisy majetku, náklady na opravy a udržování, pojištění a spotřebu energie.</a:t>
            </a:r>
            <a:endParaRPr lang="cs-CZ" sz="1000" b="1" dirty="0" smtClean="0"/>
          </a:p>
          <a:p>
            <a:pPr algn="just" eaLnBrk="1" hangingPunct="1">
              <a:lnSpc>
                <a:spcPct val="80000"/>
              </a:lnSpc>
              <a:defRPr/>
            </a:pP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B4F5B6-368B-4BA6-A2A7-B910BA62F476}" type="slidenum">
              <a:rPr lang="cs-CZ"/>
              <a:pPr>
                <a:defRPr/>
              </a:pPr>
              <a:t>74</a:t>
            </a:fld>
            <a:endParaRPr lang="cs-CZ"/>
          </a:p>
        </p:txBody>
      </p:sp>
      <p:sp>
        <p:nvSpPr>
          <p:cNvPr id="5007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audit bankovních činností</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78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V souladu s obchodním zákoníkem a zákonem o účetnictví jsou banky povinny zajistit ověření své činnosti vnějším auditorem. Hlavní cíle a principy vnějšího auditu definuje zákon o auditorech a směrnice Komory auditorů.</a:t>
            </a:r>
            <a:endParaRPr lang="cs-CZ" sz="1800" b="1" dirty="0" smtClean="0"/>
          </a:p>
          <a:p>
            <a:pPr marL="0" indent="0" algn="just" eaLnBrk="1" hangingPunct="1">
              <a:lnSpc>
                <a:spcPct val="80000"/>
              </a:lnSpc>
              <a:buFont typeface="Wingdings" pitchFamily="2" charset="2"/>
              <a:buNone/>
              <a:defRPr/>
            </a:pPr>
            <a:r>
              <a:rPr lang="cs-CZ" sz="1800" b="1" dirty="0" smtClean="0"/>
              <a:t>Auditor má vykonávat audit v souladu s příslušnými národními a mezinárodními standardy, přičemž banka a auditor se mají smluvně dohodnout na cíli, rozsahu a podmínkách auditu.</a:t>
            </a:r>
            <a:endParaRPr lang="cs-CZ" sz="1800" dirty="0"/>
          </a:p>
          <a:p>
            <a:pPr marL="0" indent="0" algn="just" eaLnBrk="1" hangingPunct="1">
              <a:lnSpc>
                <a:spcPct val="80000"/>
              </a:lnSpc>
              <a:buFont typeface="Wingdings" pitchFamily="2" charset="2"/>
              <a:buNone/>
              <a:defRPr/>
            </a:pPr>
            <a:r>
              <a:rPr lang="cs-CZ" sz="1800" dirty="0" smtClean="0"/>
              <a:t>V</a:t>
            </a:r>
            <a:r>
              <a:rPr lang="cs-CZ" sz="1700" dirty="0" smtClean="0"/>
              <a:t>ybírají se zpravidla ty činnosti a oblasti banky, kterým auditor věnuje zvýšenou pozornost. Je to zejména prověření:</a:t>
            </a:r>
          </a:p>
          <a:p>
            <a:pPr marL="265113" lvl="1" indent="-265113" algn="just" eaLnBrk="1" hangingPunct="1">
              <a:lnSpc>
                <a:spcPct val="80000"/>
              </a:lnSpc>
              <a:buFont typeface="Wingdings" pitchFamily="2" charset="2"/>
              <a:buChar char="Ø"/>
              <a:defRPr/>
            </a:pPr>
            <a:r>
              <a:rPr lang="cs-CZ" sz="1700" dirty="0" smtClean="0"/>
              <a:t>bezpečného zajištění pokladních hodnot, účetnictví a vnitřního kontrolního systému</a:t>
            </a:r>
          </a:p>
          <a:p>
            <a:pPr marL="265113" lvl="1" indent="-265113" algn="just" eaLnBrk="1" hangingPunct="1">
              <a:lnSpc>
                <a:spcPct val="80000"/>
              </a:lnSpc>
              <a:buFont typeface="Wingdings" pitchFamily="2" charset="2"/>
              <a:buChar char="Ø"/>
              <a:defRPr/>
            </a:pPr>
            <a:r>
              <a:rPr lang="cs-CZ" sz="1700" dirty="0" smtClean="0"/>
              <a:t>zda při velké míře decentralizace pravomoci a rozptýlení účetních a kontrolních funkcí (v případě rozsáhlé sítě poboček a jednatelství) jsou dodržovány jednotné provozní a účetní metody.</a:t>
            </a:r>
            <a:endParaRPr lang="cs-CZ" sz="1700" b="1" dirty="0" smtClean="0"/>
          </a:p>
          <a:p>
            <a:pPr marL="0" indent="0" algn="just" eaLnBrk="1" hangingPunct="1">
              <a:lnSpc>
                <a:spcPct val="80000"/>
              </a:lnSpc>
              <a:buFont typeface="Wingdings" pitchFamily="2" charset="2"/>
              <a:buNone/>
              <a:defRPr/>
            </a:pPr>
            <a:r>
              <a:rPr lang="cs-CZ" sz="1800" b="1" dirty="0" smtClean="0"/>
              <a:t>Zvláštní pozornost je věnována mimobilančním položkám a dodržování regulativních požadavků vyhlašovaných bankovním dohledem.</a:t>
            </a:r>
            <a:endParaRPr lang="cs-CZ" dirty="0" smtClean="0"/>
          </a:p>
          <a:p>
            <a:pPr algn="just" eaLnBrk="1" hangingPunct="1">
              <a:lnSpc>
                <a:spcPct val="80000"/>
              </a:lnSpc>
              <a:buFont typeface="Wingdings" pitchFamily="2" charset="2"/>
              <a:buNone/>
              <a:defRPr/>
            </a:pPr>
            <a:endParaRPr lang="de-DE" sz="16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3A36BC-B73F-4E64-B1F1-8DC5B4CA4B96}" type="slidenum">
              <a:rPr lang="cs-CZ"/>
              <a:pPr>
                <a:defRPr/>
              </a:pPr>
              <a:t>75</a:t>
            </a:fld>
            <a:endParaRPr lang="cs-CZ"/>
          </a:p>
        </p:txBody>
      </p:sp>
      <p:sp>
        <p:nvSpPr>
          <p:cNvPr id="5017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Kontrolní funkce dozorčí rady banky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885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Zákon o bankách (v § 8) hovoří o tom, že banka musí mít statutární orgán a dozorčí radu. Základní postavení dozorčí rady banky plyne z obchodního zákoníku (§ 197 - § 201). Specifika jejího postavení musí být zakotvena ve stanovách banky.</a:t>
            </a:r>
          </a:p>
          <a:p>
            <a:pPr marL="0" indent="0" algn="just" eaLnBrk="1" hangingPunct="1">
              <a:lnSpc>
                <a:spcPct val="80000"/>
              </a:lnSpc>
              <a:buFont typeface="Wingdings" pitchFamily="2" charset="2"/>
              <a:buNone/>
              <a:defRPr/>
            </a:pPr>
            <a:r>
              <a:rPr lang="cs-CZ" sz="2000" dirty="0" smtClean="0"/>
              <a:t>Hlavní činnosti dozorčí rady:</a:t>
            </a:r>
          </a:p>
          <a:p>
            <a:pPr marL="354013" indent="-354013" algn="just" eaLnBrk="1" hangingPunct="1">
              <a:lnSpc>
                <a:spcPct val="80000"/>
              </a:lnSpc>
              <a:buFont typeface="Wingdings" pitchFamily="2" charset="2"/>
              <a:buChar char="Ø"/>
              <a:defRPr/>
            </a:pPr>
            <a:r>
              <a:rPr lang="cs-CZ" sz="2000" dirty="0" smtClean="0"/>
              <a:t>dohlížet na výkon působnosti představenstva a na uskutečňování podnikatelské činnosti banky</a:t>
            </a:r>
          </a:p>
          <a:p>
            <a:pPr marL="354013" indent="-354013" algn="just" eaLnBrk="1" hangingPunct="1">
              <a:lnSpc>
                <a:spcPct val="80000"/>
              </a:lnSpc>
              <a:buFont typeface="Wingdings" pitchFamily="2" charset="2"/>
              <a:buChar char="Ø"/>
              <a:defRPr/>
            </a:pPr>
            <a:r>
              <a:rPr lang="cs-CZ" sz="2000" dirty="0" smtClean="0"/>
              <a:t>oprávněni nahlížet do všech dokladů a zápisů týkajících se činnosti banky a kontrolují, zda jsou účetní zápisy řádně vedeny v souladu s právními předpisy, stanovami a pokyny valné hromady</a:t>
            </a:r>
          </a:p>
          <a:p>
            <a:pPr marL="354013" indent="-354013" algn="just" eaLnBrk="1" hangingPunct="1">
              <a:lnSpc>
                <a:spcPct val="80000"/>
              </a:lnSpc>
              <a:buFont typeface="Wingdings" pitchFamily="2" charset="2"/>
              <a:buChar char="Ø"/>
              <a:defRPr/>
            </a:pPr>
            <a:r>
              <a:rPr lang="cs-CZ" sz="2000" dirty="0" smtClean="0"/>
              <a:t>přezkoumat roční účetní závěrku a návrh na rozdělení zisku a předložit své vyjádření valné hromadě</a:t>
            </a:r>
          </a:p>
          <a:p>
            <a:pPr marL="354013" indent="-354013" algn="just" eaLnBrk="1" hangingPunct="1">
              <a:lnSpc>
                <a:spcPct val="80000"/>
              </a:lnSpc>
              <a:buFont typeface="Wingdings" pitchFamily="2" charset="2"/>
              <a:buChar char="Ø"/>
              <a:defRPr/>
            </a:pPr>
            <a:r>
              <a:rPr lang="cs-CZ" sz="2000" dirty="0" smtClean="0"/>
              <a:t>pokud to vyžadují zájmy banky, svolat valnou hromadu a navrhnout na ní potřebná opatření.</a:t>
            </a:r>
            <a:endParaRPr lang="de-DE" sz="20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662A5A-13EE-40E7-81A4-FC8364AA3C75}" type="slidenum">
              <a:rPr lang="cs-CZ"/>
              <a:pPr>
                <a:defRPr/>
              </a:pPr>
              <a:t>76</a:t>
            </a:fld>
            <a:endParaRPr lang="cs-CZ"/>
          </a:p>
        </p:txBody>
      </p:sp>
      <p:sp>
        <p:nvSpPr>
          <p:cNvPr id="39629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Vnitřní kontrola v bance</a:t>
            </a:r>
            <a:br>
              <a:rPr lang="cs-CZ" b="1" dirty="0" smtClean="0">
                <a:effectLst>
                  <a:outerShdw blurRad="38100" dist="38100" dir="2700000" algn="tl">
                    <a:srgbClr val="000000"/>
                  </a:outerShdw>
                </a:effectLst>
              </a:rPr>
            </a:br>
            <a:endParaRPr lang="de-DE" b="1" dirty="0" smtClean="0">
              <a:effectLst>
                <a:outerShdw blurRad="38100" dist="38100" dir="2700000" algn="tl">
                  <a:srgbClr val="000000"/>
                </a:outerShdw>
              </a:effectLst>
            </a:endParaRPr>
          </a:p>
        </p:txBody>
      </p:sp>
      <p:sp>
        <p:nvSpPr>
          <p:cNvPr id="798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Vnitřní kontrola je základním ochranným prvkem před potenciálními chybami, ztrátami a nesrovnalostmi. Jejím cílem je zejména ochrana aktiv banky, kontrola přesnosti a spolehlivosti účetních údajů, podpora operativní efektivnosti a zajištění souladu s předepsanými zásadami a postupy.</a:t>
            </a:r>
            <a:endParaRPr lang="cs-CZ" sz="2000" b="1" dirty="0" smtClean="0"/>
          </a:p>
          <a:p>
            <a:pPr marL="0" indent="0" algn="just" eaLnBrk="1" hangingPunct="1">
              <a:lnSpc>
                <a:spcPct val="80000"/>
              </a:lnSpc>
              <a:buFont typeface="Wingdings" pitchFamily="2" charset="2"/>
              <a:buNone/>
              <a:defRPr/>
            </a:pPr>
            <a:endParaRPr lang="cs-CZ" sz="2000" b="1" dirty="0" smtClean="0"/>
          </a:p>
          <a:p>
            <a:pPr marL="0" indent="0" algn="just" eaLnBrk="1" hangingPunct="1">
              <a:lnSpc>
                <a:spcPct val="80000"/>
              </a:lnSpc>
              <a:buFont typeface="Wingdings" pitchFamily="2" charset="2"/>
              <a:buNone/>
              <a:defRPr/>
            </a:pPr>
            <a:r>
              <a:rPr lang="cs-CZ" sz="2000" b="1" dirty="0" smtClean="0"/>
              <a:t>Kontrola musí být jedna, t.j. nemělo by docházet ke zvyšování počtu nebo duplikaci kontrol. Kontrola musí být cílená a reálná, přičemž je třeba mít stále na mysli náklady na provádění kontrol. Musí se důsledně dodržovat pravidlo, že delegování pravomocí s sebou přináší povinnosti provádět kontrolu a supervizi. Příliš velké ztráty nebo četné podvody jsou důsledkem laxnosti a toho, že lidé plně nevykonávají svou odpovědnost.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99787F-A614-4B18-89B5-FB331AC1AED9}" type="slidenum">
              <a:rPr lang="cs-CZ"/>
              <a:pPr>
                <a:defRPr/>
              </a:pPr>
              <a:t>77</a:t>
            </a:fld>
            <a:endParaRPr lang="cs-CZ"/>
          </a:p>
        </p:txBody>
      </p:sp>
      <p:sp>
        <p:nvSpPr>
          <p:cNvPr id="502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Postavení a úlohy vnitřního auditu v bance</a:t>
            </a:r>
            <a:r>
              <a:rPr lang="cs-CZ" sz="2400" smtClean="0"/>
              <a:t> </a:t>
            </a:r>
            <a:r>
              <a:rPr lang="cs-CZ" b="1" smtClean="0">
                <a:effectLst>
                  <a:outerShdw blurRad="38100" dist="38100" dir="2700000" algn="tl">
                    <a:srgbClr val="000000"/>
                  </a:outerShdw>
                </a:effectLst>
              </a:rPr>
              <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829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b="1" smtClean="0"/>
              <a:t>Ve starším pojetí byl obsah činnosti vnitřního auditu zúžen na zkoumání a vyhodnocování vnitřní kontroly. </a:t>
            </a:r>
          </a:p>
          <a:p>
            <a:pPr marL="0" indent="0" algn="just" eaLnBrk="1" hangingPunct="1">
              <a:lnSpc>
                <a:spcPct val="80000"/>
              </a:lnSpc>
              <a:buFont typeface="Wingdings" pitchFamily="2" charset="2"/>
              <a:buNone/>
            </a:pPr>
            <a:r>
              <a:rPr lang="cs-CZ" altLang="cs-CZ" sz="1600" b="1" smtClean="0"/>
              <a:t>V moderním pojetí je poradním orgánem vedení banky, který hledá jasně vyjádřené kontrolní cíle zejména ochrana bezpečnosti operací, cenností, majetku a osob, zvyšování účinnosti a kvality služeb, zajišťování ochrany a rozšiřování spolehlivých a rychlých informací, zajišťování dodržování cílů stanovených vedením banky </a:t>
            </a:r>
          </a:p>
          <a:p>
            <a:pPr marL="0" indent="0" algn="just" eaLnBrk="1" hangingPunct="1">
              <a:lnSpc>
                <a:spcPct val="80000"/>
              </a:lnSpc>
              <a:buFont typeface="Wingdings" pitchFamily="2" charset="2"/>
              <a:buNone/>
            </a:pPr>
            <a:r>
              <a:rPr lang="cs-CZ" altLang="cs-CZ" sz="1600" b="1" smtClean="0"/>
              <a:t>Každý bankovní akt je zároveň účetním aktem, důsledkem je obrovský počet účetních zápisů a účtů, navíc existence účtů, které časem vyžadují transfer zpravidla do ztrát a používání neodůvodněných účtů, aby sloužily jako zástěrka vnitřním podvodům a zpronevěrám, </a:t>
            </a:r>
          </a:p>
          <a:p>
            <a:pPr marL="0" indent="0" algn="just" eaLnBrk="1" hangingPunct="1">
              <a:lnSpc>
                <a:spcPct val="80000"/>
              </a:lnSpc>
              <a:buFont typeface="Wingdings" pitchFamily="2" charset="2"/>
              <a:buNone/>
            </a:pPr>
            <a:r>
              <a:rPr lang="cs-CZ" altLang="cs-CZ" sz="1600" b="1" smtClean="0"/>
              <a:t>Činnosti vnitřního auditu:</a:t>
            </a:r>
          </a:p>
          <a:p>
            <a:pPr marL="357188" lvl="1" indent="-265113" algn="just" eaLnBrk="1" hangingPunct="1">
              <a:lnSpc>
                <a:spcPct val="80000"/>
              </a:lnSpc>
              <a:buFont typeface="Wingdings" pitchFamily="2" charset="2"/>
              <a:buChar char="Ø"/>
            </a:pPr>
            <a:r>
              <a:rPr lang="cs-CZ" altLang="cs-CZ" sz="1500" b="1" smtClean="0"/>
              <a:t>finanční audit</a:t>
            </a:r>
          </a:p>
          <a:p>
            <a:pPr marL="357188" lvl="1" indent="-265113" algn="just" eaLnBrk="1" hangingPunct="1">
              <a:lnSpc>
                <a:spcPct val="80000"/>
              </a:lnSpc>
              <a:buFont typeface="Wingdings" pitchFamily="2" charset="2"/>
              <a:buChar char="Ø"/>
            </a:pPr>
            <a:r>
              <a:rPr lang="cs-CZ" altLang="cs-CZ" sz="1500" b="1" smtClean="0"/>
              <a:t>prevence a odhalování podvodů</a:t>
            </a:r>
          </a:p>
          <a:p>
            <a:pPr marL="357188" lvl="1" indent="-265113" algn="just" eaLnBrk="1" hangingPunct="1">
              <a:lnSpc>
                <a:spcPct val="80000"/>
              </a:lnSpc>
              <a:buFont typeface="Wingdings" pitchFamily="2" charset="2"/>
              <a:buChar char="Ø"/>
            </a:pPr>
            <a:r>
              <a:rPr lang="cs-CZ" altLang="cs-CZ" sz="1500" b="1" smtClean="0"/>
              <a:t>vnitřní účetní kontrola</a:t>
            </a:r>
          </a:p>
          <a:p>
            <a:pPr marL="357188" lvl="1" indent="-265113" algn="just" eaLnBrk="1" hangingPunct="1">
              <a:lnSpc>
                <a:spcPct val="80000"/>
              </a:lnSpc>
              <a:buFont typeface="Wingdings" pitchFamily="2" charset="2"/>
              <a:buChar char="Ø"/>
            </a:pPr>
            <a:r>
              <a:rPr lang="cs-CZ" altLang="cs-CZ" sz="1500" b="1" smtClean="0"/>
              <a:t>audit operací</a:t>
            </a:r>
          </a:p>
          <a:p>
            <a:pPr marL="357188" lvl="1" indent="-265113" algn="just" eaLnBrk="1" hangingPunct="1">
              <a:lnSpc>
                <a:spcPct val="80000"/>
              </a:lnSpc>
              <a:buFont typeface="Wingdings" pitchFamily="2" charset="2"/>
              <a:buChar char="Ø"/>
            </a:pPr>
            <a:r>
              <a:rPr lang="cs-CZ" altLang="cs-CZ" sz="1500" b="1" smtClean="0"/>
              <a:t>audit produktivity</a:t>
            </a:r>
          </a:p>
          <a:p>
            <a:pPr marL="357188" lvl="1" indent="-265113" algn="just" eaLnBrk="1" hangingPunct="1">
              <a:lnSpc>
                <a:spcPct val="80000"/>
              </a:lnSpc>
              <a:buFont typeface="Wingdings" pitchFamily="2" charset="2"/>
              <a:buChar char="Ø"/>
            </a:pPr>
            <a:r>
              <a:rPr lang="cs-CZ" altLang="cs-CZ" sz="1500" b="1" smtClean="0"/>
              <a:t>audit banky</a:t>
            </a:r>
          </a:p>
          <a:p>
            <a:pPr marL="357188" lvl="1" indent="-265113" algn="just" eaLnBrk="1" hangingPunct="1">
              <a:lnSpc>
                <a:spcPct val="80000"/>
              </a:lnSpc>
              <a:buFont typeface="Wingdings" pitchFamily="2" charset="2"/>
              <a:buChar char="Ø"/>
            </a:pPr>
            <a:r>
              <a:rPr lang="cs-CZ" altLang="cs-CZ" sz="1500" b="1" smtClean="0"/>
              <a:t>audit managementu</a:t>
            </a:r>
          </a:p>
          <a:p>
            <a:pPr marL="357188" lvl="1" indent="-265113" algn="just" eaLnBrk="1" hangingPunct="1">
              <a:lnSpc>
                <a:spcPct val="80000"/>
              </a:lnSpc>
              <a:buFont typeface="Wingdings" pitchFamily="2" charset="2"/>
              <a:buChar char="Ø"/>
            </a:pPr>
            <a:r>
              <a:rPr lang="cs-CZ" altLang="cs-CZ" sz="1500" b="1" smtClean="0"/>
              <a:t>audit personálního rozvoje</a:t>
            </a:r>
          </a:p>
          <a:p>
            <a:pPr marL="357188" lvl="1" indent="-265113" algn="just" eaLnBrk="1" hangingPunct="1">
              <a:lnSpc>
                <a:spcPct val="80000"/>
              </a:lnSpc>
              <a:buFont typeface="Wingdings" pitchFamily="2" charset="2"/>
              <a:buChar char="Ø"/>
            </a:pPr>
            <a:r>
              <a:rPr lang="cs-CZ" altLang="cs-CZ" sz="1500" b="1" smtClean="0"/>
              <a:t>audit vnějších vztahů atd.</a:t>
            </a:r>
            <a:endParaRPr lang="de-DE" altLang="cs-CZ" sz="1500" b="1"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E7AA4D91-1C61-4B9D-8725-ABAE57A3EB25}" type="slidenum">
              <a:rPr lang="cs-CZ"/>
              <a:pPr>
                <a:defRPr/>
              </a:pPr>
              <a:t>78</a:t>
            </a:fld>
            <a:endParaRPr lang="cs-CZ" dirty="0"/>
          </a:p>
        </p:txBody>
      </p:sp>
      <p:sp>
        <p:nvSpPr>
          <p:cNvPr id="50381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Vztah vnitřního auditu a vnitřní kontroly</a:t>
            </a:r>
            <a:endParaRPr lang="de-DE" b="1" dirty="0" smtClean="0">
              <a:effectLst>
                <a:outerShdw blurRad="38100" dist="38100" dir="2700000" algn="tl">
                  <a:srgbClr val="000000"/>
                </a:outerShdw>
              </a:effectLst>
            </a:endParaRPr>
          </a:p>
        </p:txBody>
      </p:sp>
      <p:sp>
        <p:nvSpPr>
          <p:cNvPr id="839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vnitřní audit je součástí vnitřní kontroly banky, vnitřní kontrola je však širším pojmem</a:t>
            </a:r>
          </a:p>
          <a:p>
            <a:pPr algn="just" eaLnBrk="1" hangingPunct="1">
              <a:lnSpc>
                <a:spcPct val="80000"/>
              </a:lnSpc>
              <a:buFont typeface="Wingdings" pitchFamily="2" charset="2"/>
              <a:buChar char="Ø"/>
            </a:pPr>
            <a:r>
              <a:rPr lang="cs-CZ" altLang="cs-CZ" sz="1800" b="1" smtClean="0"/>
              <a:t>vnitřní kontrola a vnitřní audit se svými cíli neliší - jejich úkolem je působit předběžně, tj. vést osoby, které jsou předmětem dohledu, k jednání odpovídajícímu předpisům</a:t>
            </a:r>
          </a:p>
          <a:p>
            <a:pPr algn="just" eaLnBrk="1" hangingPunct="1">
              <a:lnSpc>
                <a:spcPct val="80000"/>
              </a:lnSpc>
              <a:buFont typeface="Wingdings" pitchFamily="2" charset="2"/>
              <a:buChar char="Ø"/>
            </a:pPr>
            <a:r>
              <a:rPr lang="cs-CZ" altLang="cs-CZ" sz="1800" b="1" smtClean="0"/>
              <a:t>působí i následně, tj. zjišťují příslušné odchylky</a:t>
            </a:r>
          </a:p>
          <a:p>
            <a:pPr algn="just" eaLnBrk="1" hangingPunct="1">
              <a:lnSpc>
                <a:spcPct val="80000"/>
              </a:lnSpc>
              <a:buFont typeface="Wingdings" pitchFamily="2" charset="2"/>
              <a:buChar char="Ø"/>
            </a:pPr>
            <a:r>
              <a:rPr lang="cs-CZ" altLang="cs-CZ" sz="1800" b="1" smtClean="0"/>
              <a:t>vnitřní audit nenahrazuje vnitřní kontrolu, má v bance své odlišné místo a poslání</a:t>
            </a:r>
          </a:p>
          <a:p>
            <a:pPr algn="just" eaLnBrk="1" hangingPunct="1">
              <a:lnSpc>
                <a:spcPct val="80000"/>
              </a:lnSpc>
              <a:buFont typeface="Wingdings" pitchFamily="2" charset="2"/>
              <a:buChar char="Ø"/>
            </a:pPr>
            <a:r>
              <a:rPr lang="cs-CZ" altLang="cs-CZ" sz="1800" b="1" smtClean="0"/>
              <a:t>vnitřní kontrola je součástí řízení banky, vnitřní audit podporuje racionální systém řízení banky</a:t>
            </a:r>
          </a:p>
          <a:p>
            <a:pPr algn="just" eaLnBrk="1" hangingPunct="1">
              <a:lnSpc>
                <a:spcPct val="80000"/>
              </a:lnSpc>
              <a:buFont typeface="Wingdings" pitchFamily="2" charset="2"/>
              <a:buChar char="Ø"/>
            </a:pPr>
            <a:r>
              <a:rPr lang="cs-CZ" altLang="cs-CZ" sz="1800" b="1" smtClean="0"/>
              <a:t>činnost vnitřního auditu je plánovaná, předpokládá roční a střednědobé plány</a:t>
            </a:r>
          </a:p>
          <a:p>
            <a:pPr algn="just" eaLnBrk="1" hangingPunct="1">
              <a:lnSpc>
                <a:spcPct val="80000"/>
              </a:lnSpc>
              <a:buFont typeface="Wingdings" pitchFamily="2" charset="2"/>
              <a:buChar char="Ø"/>
            </a:pPr>
            <a:r>
              <a:rPr lang="cs-CZ" altLang="cs-CZ" sz="1800" b="1" smtClean="0"/>
              <a:t>vnitřní auditorská zpráva:</a:t>
            </a:r>
          </a:p>
          <a:p>
            <a:pPr marL="630238" lvl="1" indent="-273050" algn="just" eaLnBrk="1" hangingPunct="1">
              <a:lnSpc>
                <a:spcPct val="80000"/>
              </a:lnSpc>
              <a:buFont typeface="Wingdings" pitchFamily="2" charset="2"/>
              <a:buChar char="Ø"/>
            </a:pPr>
            <a:r>
              <a:rPr lang="cs-CZ" altLang="cs-CZ" sz="1700" b="1" smtClean="0"/>
              <a:t>během dvouměsíční lhůty, počítané od ukončení účetního období, je předkládána auditorská zpráva, která je výsledkem průzkumu, šetření a analýz, uskutečněných v průběhu provádění vnitřního auditu.</a:t>
            </a:r>
            <a:r>
              <a:rPr lang="cs-CZ" altLang="cs-CZ" sz="1700" smtClean="0"/>
              <a:t> </a:t>
            </a:r>
            <a:endParaRPr lang="de-DE" altLang="cs-CZ" sz="170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D5FBF35-0849-4628-9327-FF62F5021ABA}" type="slidenum">
              <a:rPr lang="cs-CZ"/>
              <a:pPr>
                <a:defRPr/>
              </a:pPr>
              <a:t>79</a:t>
            </a:fld>
            <a:endParaRPr lang="cs-CZ" dirty="0"/>
          </a:p>
        </p:txBody>
      </p:sp>
      <p:sp>
        <p:nvSpPr>
          <p:cNvPr id="37581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
            </a:r>
            <a:br>
              <a:rPr lang="cs-CZ" sz="2400" b="1" dirty="0" smtClean="0">
                <a:effectLst>
                  <a:outerShdw blurRad="38100" dist="38100" dir="2700000" algn="tl">
                    <a:srgbClr val="000000"/>
                  </a:outerShdw>
                </a:effectLst>
              </a:rPr>
            </a:br>
            <a:endParaRPr lang="de-DE" sz="2400" b="1" dirty="0" smtClean="0">
              <a:effectLst>
                <a:outerShdw blurRad="38100" dist="38100" dir="2700000" algn="tl">
                  <a:srgbClr val="000000"/>
                </a:outerShdw>
              </a:effectLst>
            </a:endParaRPr>
          </a:p>
        </p:txBody>
      </p:sp>
      <p:sp>
        <p:nvSpPr>
          <p:cNvPr id="37581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5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Kvalita bankovních služeb</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2383D17-D1BF-4070-B4E0-6FF878DDEE14}" type="slidenum">
              <a:rPr lang="cs-CZ"/>
              <a:pPr>
                <a:defRPr/>
              </a:pPr>
              <a:t>8</a:t>
            </a:fld>
            <a:endParaRPr lang="cs-CZ"/>
          </a:p>
        </p:txBody>
      </p:sp>
      <p:sp>
        <p:nvSpPr>
          <p:cNvPr id="422914" name="Rectangle 2"/>
          <p:cNvSpPr>
            <a:spLocks noGrp="1" noChangeArrowheads="1"/>
          </p:cNvSpPr>
          <p:nvPr>
            <p:ph type="title"/>
          </p:nvPr>
        </p:nvSpPr>
        <p:spPr>
          <a:xfrm>
            <a:off x="900113" y="1196975"/>
            <a:ext cx="7772400" cy="431800"/>
          </a:xfrm>
        </p:spPr>
        <p:txBody>
          <a:bodyPr/>
          <a:lstStyle/>
          <a:p>
            <a:pPr eaLnBrk="1" hangingPunct="1">
              <a:defRPr/>
            </a:pPr>
            <a:r>
              <a:rPr lang="cs-CZ" b="1" dirty="0" smtClean="0">
                <a:effectLst>
                  <a:outerShdw blurRad="38100" dist="38100" dir="2700000" algn="tl">
                    <a:srgbClr val="000000"/>
                  </a:outerShdw>
                </a:effectLst>
              </a:rPr>
              <a:t>Členění bank</a:t>
            </a:r>
            <a:endParaRPr lang="en-US" b="1" dirty="0" smtClean="0">
              <a:effectLst>
                <a:outerShdw blurRad="38100" dist="38100" dir="2700000" algn="tl">
                  <a:srgbClr val="000000"/>
                </a:outerShdw>
              </a:effectLst>
            </a:endParaRPr>
          </a:p>
        </p:txBody>
      </p:sp>
      <p:sp>
        <p:nvSpPr>
          <p:cNvPr id="422915" name="Rectangle 3"/>
          <p:cNvSpPr>
            <a:spLocks noGrp="1" noChangeArrowheads="1"/>
          </p:cNvSpPr>
          <p:nvPr>
            <p:ph type="body" idx="1"/>
          </p:nvPr>
        </p:nvSpPr>
        <p:spPr>
          <a:xfrm>
            <a:off x="900113" y="1628775"/>
            <a:ext cx="7772400" cy="4645025"/>
          </a:xfrm>
        </p:spPr>
        <p:txBody>
          <a:bodyPr/>
          <a:lstStyle/>
          <a:p>
            <a:pPr eaLnBrk="1" hangingPunct="1">
              <a:lnSpc>
                <a:spcPct val="90000"/>
              </a:lnSpc>
              <a:buFont typeface="Wingdings" pitchFamily="2" charset="2"/>
              <a:buNone/>
              <a:defRPr/>
            </a:pPr>
            <a:endParaRPr lang="cs-CZ" sz="2400" dirty="0" smtClean="0"/>
          </a:p>
          <a:p>
            <a:pPr marL="0" indent="0"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 vyspělých tržních ekonomikách se setkáváme s různými typy bank, které si můžeme členit následovně.</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Vlastnická forma: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státní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družstevní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soukromé</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Zaměření banky:</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univerzální</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specializovaná</a:t>
            </a:r>
          </a:p>
          <a:p>
            <a:pPr marL="354013" indent="-354013"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Velikost a rozsah sítě:</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mezinárodního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celostátního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lokálního významu</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8F80D4A8-EEF6-470A-BAA9-41155490937C}" type="slidenum">
              <a:rPr lang="cs-CZ"/>
              <a:pPr>
                <a:defRPr/>
              </a:pPr>
              <a:t>80</a:t>
            </a:fld>
            <a:endParaRPr lang="cs-CZ" dirty="0"/>
          </a:p>
        </p:txBody>
      </p:sp>
      <p:sp>
        <p:nvSpPr>
          <p:cNvPr id="397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Koncepce kvality</a:t>
            </a:r>
            <a:r>
              <a:rPr lang="cs-CZ" dirty="0" smtClean="0"/>
              <a:t> </a:t>
            </a:r>
            <a:endParaRPr lang="de-DE" dirty="0" smtClean="0"/>
          </a:p>
        </p:txBody>
      </p:sp>
      <p:sp>
        <p:nvSpPr>
          <p:cNvPr id="83973"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Proč kvalita a marketing.</a:t>
            </a:r>
          </a:p>
          <a:p>
            <a:pPr marL="0" indent="0" algn="just" eaLnBrk="1" hangingPunct="1">
              <a:buFont typeface="Wingdings" pitchFamily="2" charset="2"/>
              <a:buNone/>
              <a:defRPr/>
            </a:pPr>
            <a:r>
              <a:rPr lang="cs-CZ" sz="1800" dirty="0" smtClean="0"/>
              <a:t>Při každém obchodu jehož předmětem jsou služby se setkáváme </a:t>
            </a:r>
            <a:br>
              <a:rPr lang="cs-CZ" sz="1800" dirty="0" smtClean="0"/>
            </a:br>
            <a:r>
              <a:rPr lang="cs-CZ" sz="1800" dirty="0" smtClean="0"/>
              <a:t>s množstvím vlivů. Pro klienty jsou některé z nich viditelné a jiné ne:</a:t>
            </a:r>
          </a:p>
          <a:p>
            <a:pPr marL="265113" lvl="1" indent="-265113" algn="just" eaLnBrk="1" hangingPunct="1">
              <a:buFont typeface="Wingdings" pitchFamily="2" charset="2"/>
              <a:buChar char="Ø"/>
              <a:defRPr/>
            </a:pPr>
            <a:r>
              <a:rPr lang="cs-CZ" sz="1800" dirty="0" smtClean="0"/>
              <a:t>viditelní jsou zákazníci čekající na poskytnutí služby</a:t>
            </a:r>
          </a:p>
          <a:p>
            <a:pPr marL="265113" lvl="1" indent="-265113" algn="just" eaLnBrk="1" hangingPunct="1">
              <a:buFont typeface="Wingdings" pitchFamily="2" charset="2"/>
              <a:buChar char="Ø"/>
              <a:defRPr/>
            </a:pPr>
            <a:r>
              <a:rPr lang="cs-CZ" sz="1800" dirty="0" smtClean="0"/>
              <a:t>viditelné je fyzické prostředí v němž jsou služby poskytnuty (budovy a jejich vybavení)</a:t>
            </a:r>
          </a:p>
          <a:p>
            <a:pPr marL="265113" lvl="1" indent="-265113" algn="just" eaLnBrk="1" hangingPunct="1">
              <a:buFont typeface="Wingdings" pitchFamily="2" charset="2"/>
              <a:buChar char="Ø"/>
              <a:defRPr/>
            </a:pPr>
            <a:r>
              <a:rPr lang="cs-CZ" sz="1800" dirty="0" smtClean="0"/>
              <a:t>viditelní jsou zaměstnanci banky, kteří jsou ve styku s klienty (vždy jsou vidět především nedostatky)</a:t>
            </a:r>
          </a:p>
          <a:p>
            <a:pPr marL="265113" lvl="1" indent="-265113" algn="just" eaLnBrk="1" hangingPunct="1">
              <a:buFont typeface="Wingdings" pitchFamily="2" charset="2"/>
              <a:buChar char="Ø"/>
              <a:defRPr/>
            </a:pPr>
            <a:r>
              <a:rPr lang="cs-CZ" sz="1800" dirty="0" smtClean="0"/>
              <a:t>neviditelná je vnitřní organizace</a:t>
            </a:r>
          </a:p>
          <a:p>
            <a:pPr marL="265113" lvl="1" indent="-265113" algn="just" eaLnBrk="1" hangingPunct="1">
              <a:buFont typeface="Wingdings" pitchFamily="2" charset="2"/>
              <a:buChar char="Ø"/>
              <a:defRPr/>
            </a:pPr>
            <a:r>
              <a:rPr lang="cs-CZ" sz="1800" dirty="0" smtClean="0"/>
              <a:t>neviditelné jsou pracovní vztahy</a:t>
            </a:r>
          </a:p>
          <a:p>
            <a:pPr marL="265113" lvl="1" indent="-265113" algn="just" eaLnBrk="1" hangingPunct="1">
              <a:buFont typeface="Wingdings" pitchFamily="2" charset="2"/>
              <a:buChar char="Ø"/>
              <a:defRPr/>
            </a:pPr>
            <a:r>
              <a:rPr lang="cs-CZ" sz="1800" dirty="0" smtClean="0"/>
              <a:t>neviditelné jsou mezilidské vztahy.</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311A00F-15B9-4654-A1F2-5487BE100DA8}" type="slidenum">
              <a:rPr lang="cs-CZ"/>
              <a:pPr>
                <a:defRPr/>
              </a:pPr>
              <a:t>81</a:t>
            </a:fld>
            <a:endParaRPr lang="cs-CZ" dirty="0"/>
          </a:p>
        </p:txBody>
      </p:sp>
      <p:sp>
        <p:nvSpPr>
          <p:cNvPr id="483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Marketingový mix</a:t>
            </a:r>
            <a:endParaRPr lang="de-DE" b="1" dirty="0" smtClean="0">
              <a:effectLst>
                <a:outerShdw blurRad="38100" dist="38100" dir="2700000" algn="tl">
                  <a:srgbClr val="000000"/>
                </a:outerShdw>
              </a:effectLst>
            </a:endParaRPr>
          </a:p>
        </p:txBody>
      </p:sp>
      <p:sp>
        <p:nvSpPr>
          <p:cNvPr id="849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800" dirty="0" smtClean="0"/>
              <a:t>Výsledná kvalita poskytovaných služeb je jak je zřejmé závislá na množství proměnných prvků.</a:t>
            </a:r>
          </a:p>
          <a:p>
            <a:pPr marL="0" indent="0" algn="just" eaLnBrk="1" hangingPunct="1">
              <a:lnSpc>
                <a:spcPct val="80000"/>
              </a:lnSpc>
              <a:buFont typeface="Wingdings" pitchFamily="2" charset="2"/>
              <a:buNone/>
              <a:defRPr/>
            </a:pPr>
            <a:r>
              <a:rPr lang="cs-CZ" sz="1800" dirty="0" smtClean="0"/>
              <a:t>Pro celkový komplexní marketingový mix je nutné krom tradičních 4 P (</a:t>
            </a:r>
            <a:r>
              <a:rPr lang="cs-CZ" sz="1800" dirty="0" err="1" smtClean="0"/>
              <a:t>product</a:t>
            </a:r>
            <a:r>
              <a:rPr lang="cs-CZ" sz="1800" dirty="0" smtClean="0"/>
              <a:t>, place, </a:t>
            </a:r>
            <a:r>
              <a:rPr lang="cs-CZ" sz="1800" dirty="0" err="1" smtClean="0"/>
              <a:t>promotion</a:t>
            </a:r>
            <a:r>
              <a:rPr lang="cs-CZ" sz="1800" dirty="0" smtClean="0"/>
              <a:t>, </a:t>
            </a:r>
            <a:r>
              <a:rPr lang="cs-CZ" sz="1800" dirty="0" err="1" smtClean="0"/>
              <a:t>price</a:t>
            </a:r>
            <a:r>
              <a:rPr lang="cs-CZ" sz="1800" dirty="0" smtClean="0"/>
              <a:t>), nebo rozšířených na 7 P (</a:t>
            </a:r>
            <a:r>
              <a:rPr lang="cs-CZ" sz="1800" dirty="0" err="1" smtClean="0"/>
              <a:t>participants</a:t>
            </a:r>
            <a:r>
              <a:rPr lang="cs-CZ" sz="1800" dirty="0" smtClean="0"/>
              <a:t>, </a:t>
            </a:r>
            <a:r>
              <a:rPr lang="cs-CZ" sz="1800" dirty="0" err="1" smtClean="0"/>
              <a:t>process</a:t>
            </a:r>
            <a:r>
              <a:rPr lang="cs-CZ" sz="1800" dirty="0" smtClean="0"/>
              <a:t>, </a:t>
            </a:r>
            <a:r>
              <a:rPr lang="cs-CZ" sz="1800" dirty="0" err="1" smtClean="0"/>
              <a:t>physical</a:t>
            </a:r>
            <a:r>
              <a:rPr lang="cs-CZ" sz="1800" dirty="0" smtClean="0"/>
              <a:t> evidence) jeho doplnění ještě o vnitřní, vnější a interaktivní marketing:</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vnější marketing</a:t>
            </a:r>
            <a:r>
              <a:rPr lang="cs-CZ" sz="1800" dirty="0" smtClean="0"/>
              <a:t>, zahrnuje v sobě běžné činnosti vykonávané v souvislosti s přípravou, oceněním, distribucí a podporou služeb</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vnitřní marketing</a:t>
            </a:r>
            <a:r>
              <a:rPr lang="cs-CZ" sz="1800" dirty="0" smtClean="0"/>
              <a:t>, zahrnuje činnosti uvnitř spojené se školením pracovníků, kteří přicházejí do styku s klienty v orientaci na klienta</a:t>
            </a:r>
            <a:endParaRPr lang="cs-CZ" sz="1800" b="1" dirty="0" smtClean="0"/>
          </a:p>
          <a:p>
            <a:pPr marL="265113" lvl="1" indent="-265113" algn="just" eaLnBrk="1" hangingPunct="1">
              <a:lnSpc>
                <a:spcPct val="80000"/>
              </a:lnSpc>
              <a:buFont typeface="Wingdings" pitchFamily="2" charset="2"/>
              <a:buChar char="Ø"/>
              <a:defRPr/>
            </a:pPr>
            <a:r>
              <a:rPr lang="cs-CZ" sz="1800" b="1" dirty="0" smtClean="0"/>
              <a:t>interaktivní marketing</a:t>
            </a:r>
            <a:r>
              <a:rPr lang="cs-CZ" sz="1800" dirty="0" smtClean="0"/>
              <a:t>, zahrnuje v sobě zručnosti zaměstnanců při styku s klienty a jejich schopnost reagovat na požadavky klientů, kteří posuzují jak technickou tak i funkční kvalitu</a:t>
            </a:r>
            <a:r>
              <a:rPr lang="cs-CZ" sz="1900" dirty="0" smtClean="0"/>
              <a:t>.</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FD1BE-8D51-40CF-8E9A-B21577700CB5}" type="slidenum">
              <a:rPr lang="cs-CZ"/>
              <a:pPr>
                <a:defRPr/>
              </a:pPr>
              <a:t>82</a:t>
            </a:fld>
            <a:endParaRPr lang="cs-CZ"/>
          </a:p>
        </p:txBody>
      </p:sp>
      <p:sp>
        <p:nvSpPr>
          <p:cNvPr id="485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Odlišení u služeb</a:t>
            </a:r>
            <a:endParaRPr lang="de-DE" b="1" dirty="0" smtClean="0">
              <a:effectLst>
                <a:outerShdw blurRad="38100" dist="38100" dir="2700000" algn="tl">
                  <a:srgbClr val="000000"/>
                </a:outerShdw>
              </a:effectLst>
            </a:endParaRPr>
          </a:p>
        </p:txBody>
      </p:sp>
      <p:sp>
        <p:nvSpPr>
          <p:cNvPr id="8602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Čím se tedy mohou od sebe odlišit firmy poskytující služby:</a:t>
            </a:r>
          </a:p>
          <a:p>
            <a:pPr marL="354013" lvl="1" indent="-354013" algn="just" eaLnBrk="1" hangingPunct="1">
              <a:buFont typeface="Wingdings" pitchFamily="2" charset="2"/>
              <a:buChar char="Ø"/>
              <a:defRPr/>
            </a:pPr>
            <a:r>
              <a:rPr lang="cs-CZ" sz="1800" dirty="0" smtClean="0"/>
              <a:t>odlišením se od konkurence</a:t>
            </a:r>
          </a:p>
          <a:p>
            <a:pPr marL="354013" lvl="1" indent="-354013" algn="just" eaLnBrk="1" hangingPunct="1">
              <a:buFont typeface="Wingdings" pitchFamily="2" charset="2"/>
              <a:buChar char="Ø"/>
              <a:defRPr/>
            </a:pPr>
            <a:r>
              <a:rPr lang="cs-CZ" sz="1800" dirty="0" smtClean="0"/>
              <a:t>produktivitou</a:t>
            </a:r>
          </a:p>
          <a:p>
            <a:pPr marL="354013" lvl="1" indent="-354013" algn="just" eaLnBrk="1" hangingPunct="1">
              <a:buFont typeface="Wingdings" pitchFamily="2" charset="2"/>
              <a:buChar char="Ø"/>
              <a:defRPr/>
            </a:pPr>
            <a:r>
              <a:rPr lang="cs-CZ" sz="1800" dirty="0" smtClean="0"/>
              <a:t>kvalitou poskytovaných služeb.</a:t>
            </a:r>
          </a:p>
          <a:p>
            <a:pPr marL="0" lvl="1" indent="0" algn="just" eaLnBrk="1" hangingPunct="1">
              <a:buFont typeface="Wingdings" pitchFamily="2" charset="2"/>
              <a:buNone/>
              <a:defRPr/>
            </a:pPr>
            <a:endParaRPr lang="cs-CZ" sz="1800" dirty="0" smtClean="0"/>
          </a:p>
          <a:p>
            <a:pPr algn="just" eaLnBrk="1" hangingPunct="1">
              <a:buFont typeface="Wingdings" pitchFamily="2" charset="2"/>
              <a:buNone/>
              <a:defRPr/>
            </a:pPr>
            <a:r>
              <a:rPr lang="cs-CZ" sz="2000" dirty="0" smtClean="0"/>
              <a:t>Jak bychom definovali pojem kvalita, co vše do něj zahrnout:</a:t>
            </a:r>
          </a:p>
          <a:p>
            <a:pPr marL="354013" lvl="1" indent="-354013" algn="just" eaLnBrk="1" hangingPunct="1">
              <a:buFont typeface="Wingdings" pitchFamily="2" charset="2"/>
              <a:buChar char="Ø"/>
              <a:defRPr/>
            </a:pPr>
            <a:r>
              <a:rPr lang="cs-CZ" sz="1800" dirty="0" smtClean="0"/>
              <a:t>bezchybnost</a:t>
            </a:r>
          </a:p>
          <a:p>
            <a:pPr marL="354013" lvl="1" indent="-354013" algn="just" eaLnBrk="1" hangingPunct="1">
              <a:buFont typeface="Wingdings" pitchFamily="2" charset="2"/>
              <a:buChar char="Ø"/>
              <a:defRPr/>
            </a:pPr>
            <a:r>
              <a:rPr lang="cs-CZ" sz="1800" dirty="0" smtClean="0"/>
              <a:t>dokonalost</a:t>
            </a:r>
          </a:p>
          <a:p>
            <a:pPr marL="354013" lvl="1" indent="-354013" algn="just" eaLnBrk="1" hangingPunct="1">
              <a:buFont typeface="Wingdings" pitchFamily="2" charset="2"/>
              <a:buChar char="Ø"/>
              <a:defRPr/>
            </a:pPr>
            <a:r>
              <a:rPr lang="cs-CZ" sz="1800" dirty="0" smtClean="0"/>
              <a:t>uspokojení</a:t>
            </a:r>
          </a:p>
          <a:p>
            <a:pPr marL="354013" lvl="1" indent="-354013" algn="just" eaLnBrk="1" hangingPunct="1">
              <a:buFont typeface="Wingdings" pitchFamily="2" charset="2"/>
              <a:buChar char="Ø"/>
              <a:defRPr/>
            </a:pPr>
            <a:r>
              <a:rPr lang="cs-CZ" sz="1800" dirty="0" smtClean="0"/>
              <a:t>důvěra.</a:t>
            </a:r>
          </a:p>
          <a:p>
            <a:pPr marL="354013" indent="-354013" algn="just" eaLnBrk="1" hangingPunct="1">
              <a:defRPr/>
            </a:pPr>
            <a:endParaRPr lang="de-DE" sz="1800"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A66678-5338-48A9-845D-1F69CA347541}" type="slidenum">
              <a:rPr lang="cs-CZ"/>
              <a:pPr>
                <a:defRPr/>
              </a:pPr>
              <a:t>83</a:t>
            </a:fld>
            <a:endParaRPr lang="cs-CZ"/>
          </a:p>
        </p:txBody>
      </p:sp>
      <p:sp>
        <p:nvSpPr>
          <p:cNvPr id="4864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Linie kvality služeb</a:t>
            </a:r>
            <a:endParaRPr lang="de-DE" b="1" smtClean="0">
              <a:effectLst>
                <a:outerShdw blurRad="38100" dist="38100" dir="2700000" algn="tl">
                  <a:srgbClr val="000000"/>
                </a:outerShdw>
              </a:effectLst>
            </a:endParaRPr>
          </a:p>
        </p:txBody>
      </p:sp>
      <p:sp>
        <p:nvSpPr>
          <p:cNvPr id="89093" name="Rectangle 3"/>
          <p:cNvSpPr>
            <a:spLocks noGrp="1" noChangeArrowheads="1"/>
          </p:cNvSpPr>
          <p:nvPr>
            <p:ph type="body" idx="1"/>
          </p:nvPr>
        </p:nvSpPr>
        <p:spPr/>
        <p:txBody>
          <a:bodyPr/>
          <a:lstStyle/>
          <a:p>
            <a:pPr eaLnBrk="1" hangingPunct="1">
              <a:lnSpc>
                <a:spcPct val="90000"/>
              </a:lnSpc>
              <a:buFont typeface="Wingdings" pitchFamily="2" charset="2"/>
              <a:buNone/>
            </a:pPr>
            <a:r>
              <a:rPr lang="cs-CZ" altLang="cs-CZ" sz="2000" smtClean="0"/>
              <a:t>Kvalita ve dvou následujících liniích:</a:t>
            </a:r>
          </a:p>
          <a:p>
            <a:pPr eaLnBrk="1" hangingPunct="1">
              <a:lnSpc>
                <a:spcPct val="90000"/>
              </a:lnSpc>
              <a:buFont typeface="Wingdings" pitchFamily="2" charset="2"/>
              <a:buChar char="Ø"/>
            </a:pPr>
            <a:r>
              <a:rPr lang="cs-CZ" altLang="cs-CZ" sz="1800" smtClean="0"/>
              <a:t>kvalita produktu nebo služby:</a:t>
            </a:r>
          </a:p>
          <a:p>
            <a:pPr lvl="1" eaLnBrk="1" hangingPunct="1">
              <a:lnSpc>
                <a:spcPct val="90000"/>
              </a:lnSpc>
              <a:buFont typeface="Wingdings" pitchFamily="2" charset="2"/>
              <a:buChar char="Ø"/>
            </a:pPr>
            <a:r>
              <a:rPr lang="cs-CZ" altLang="cs-CZ" sz="1800" smtClean="0"/>
              <a:t>objektivní kvalita</a:t>
            </a:r>
          </a:p>
          <a:p>
            <a:pPr lvl="1" eaLnBrk="1" hangingPunct="1">
              <a:lnSpc>
                <a:spcPct val="90000"/>
              </a:lnSpc>
              <a:buFont typeface="Wingdings" pitchFamily="2" charset="2"/>
              <a:buChar char="Ø"/>
            </a:pPr>
            <a:r>
              <a:rPr lang="cs-CZ" altLang="cs-CZ" sz="1800" smtClean="0"/>
              <a:t>subjektivní kvalita</a:t>
            </a:r>
          </a:p>
          <a:p>
            <a:pPr eaLnBrk="1" hangingPunct="1">
              <a:lnSpc>
                <a:spcPct val="90000"/>
              </a:lnSpc>
              <a:buFont typeface="Wingdings" pitchFamily="2" charset="2"/>
              <a:buChar char="Ø"/>
            </a:pPr>
            <a:r>
              <a:rPr lang="cs-CZ" altLang="cs-CZ" sz="1800" smtClean="0"/>
              <a:t>kvalita řízení:</a:t>
            </a:r>
          </a:p>
          <a:p>
            <a:pPr lvl="1" eaLnBrk="1" hangingPunct="1">
              <a:lnSpc>
                <a:spcPct val="90000"/>
              </a:lnSpc>
              <a:buFont typeface="Wingdings" pitchFamily="2" charset="2"/>
              <a:buChar char="Ø"/>
            </a:pPr>
            <a:r>
              <a:rPr lang="cs-CZ" altLang="cs-CZ" sz="1800" smtClean="0"/>
              <a:t>tradiční představa</a:t>
            </a:r>
          </a:p>
          <a:p>
            <a:pPr lvl="1" eaLnBrk="1" hangingPunct="1">
              <a:lnSpc>
                <a:spcPct val="90000"/>
              </a:lnSpc>
              <a:buFont typeface="Wingdings" pitchFamily="2" charset="2"/>
              <a:buChar char="Ø"/>
            </a:pPr>
            <a:r>
              <a:rPr lang="cs-CZ" altLang="cs-CZ" sz="1800" smtClean="0"/>
              <a:t>moderní pojetí – totální kvalita.</a:t>
            </a:r>
          </a:p>
          <a:p>
            <a:pPr eaLnBrk="1" hangingPunct="1">
              <a:lnSpc>
                <a:spcPct val="90000"/>
              </a:lnSpc>
              <a:buFont typeface="Wingdings" pitchFamily="2" charset="2"/>
              <a:buNone/>
            </a:pPr>
            <a:r>
              <a:rPr lang="cs-CZ" altLang="cs-CZ" sz="2000" smtClean="0"/>
              <a:t>Rozdílný pohled na kvalitu mají i banky a jejich klienti:</a:t>
            </a:r>
          </a:p>
          <a:p>
            <a:pPr algn="just" eaLnBrk="1" hangingPunct="1">
              <a:lnSpc>
                <a:spcPct val="90000"/>
              </a:lnSpc>
              <a:buFont typeface="Wingdings" pitchFamily="2" charset="2"/>
              <a:buChar char="Ø"/>
            </a:pPr>
            <a:r>
              <a:rPr lang="cs-CZ" altLang="cs-CZ" sz="1800" smtClean="0"/>
              <a:t>banky – posouzení kvality závisí na tom zdali se poskytovaní služby řídí předem určenými pravidly (bezpečnost, doba zpracování, dodržení postupů a předpisů)</a:t>
            </a:r>
          </a:p>
          <a:p>
            <a:pPr algn="just" eaLnBrk="1" hangingPunct="1">
              <a:lnSpc>
                <a:spcPct val="90000"/>
              </a:lnSpc>
              <a:buFont typeface="Wingdings" pitchFamily="2" charset="2"/>
              <a:buChar char="Ø"/>
            </a:pPr>
            <a:r>
              <a:rPr lang="cs-CZ" altLang="cs-CZ" sz="1800" smtClean="0"/>
              <a:t>klienti – rozhodující je splnění požadavků, které jsou pro klienta důležité a jak respektuje omezení banky vyplývající z požadavků na bezpečnost bankovních operací.</a:t>
            </a:r>
          </a:p>
          <a:p>
            <a:pPr eaLnBrk="1" hangingPunct="1">
              <a:lnSpc>
                <a:spcPct val="90000"/>
              </a:lnSpc>
            </a:pPr>
            <a:endParaRPr lang="de-DE" altLang="cs-CZ" sz="180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87853C1-530B-4EFB-A644-1FDF3EEECBD9}" type="slidenum">
              <a:rPr lang="cs-CZ"/>
              <a:pPr>
                <a:defRPr/>
              </a:pPr>
              <a:t>84</a:t>
            </a:fld>
            <a:endParaRPr lang="cs-CZ"/>
          </a:p>
        </p:txBody>
      </p:sp>
      <p:sp>
        <p:nvSpPr>
          <p:cNvPr id="4874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Atributy kvality</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011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400" b="1" smtClean="0"/>
              <a:t>Výkon</a:t>
            </a:r>
            <a:r>
              <a:rPr lang="cs-CZ" altLang="cs-CZ" sz="1400" smtClean="0"/>
              <a:t>. Závisí na hodnocení klienta jak mu vyhovují provozní vlastnosti produktu nebo služby. Pokud jsou provozní vlastnosti produktu nebo služby v souladu s očekáváními a požadavky klientů bylo dosaženo požadovaného výkonu. </a:t>
            </a:r>
          </a:p>
          <a:p>
            <a:pPr algn="just" eaLnBrk="1" hangingPunct="1">
              <a:lnSpc>
                <a:spcPct val="80000"/>
              </a:lnSpc>
              <a:buFont typeface="Wingdings" pitchFamily="2" charset="2"/>
              <a:buChar char="Ø"/>
            </a:pPr>
            <a:r>
              <a:rPr lang="cs-CZ" altLang="cs-CZ" sz="1400" b="1" smtClean="0"/>
              <a:t>Příslušenství a služby navíc -</a:t>
            </a:r>
            <a:r>
              <a:rPr lang="cs-CZ" altLang="cs-CZ" sz="1400" smtClean="0"/>
              <a:t> vlastnosti subjektivní. Jedná se o druhotné vlastnosti, které poskytovanou službu obohacují a zatraktivňují. Např. přečerpání účtů, platební karta, pojištění apod. a to vše v ceně původní služby.</a:t>
            </a:r>
            <a:endParaRPr lang="cs-CZ" altLang="cs-CZ" sz="1400" b="1" smtClean="0"/>
          </a:p>
          <a:p>
            <a:pPr algn="just" eaLnBrk="1" hangingPunct="1">
              <a:lnSpc>
                <a:spcPct val="80000"/>
              </a:lnSpc>
              <a:buFont typeface="Wingdings" pitchFamily="2" charset="2"/>
              <a:buChar char="Ø"/>
            </a:pPr>
            <a:r>
              <a:rPr lang="cs-CZ" altLang="cs-CZ" sz="1400" b="1" smtClean="0"/>
              <a:t>Spolehlivost</a:t>
            </a:r>
            <a:r>
              <a:rPr lang="cs-CZ" altLang="cs-CZ" sz="1400" smtClean="0"/>
              <a:t>. Očekávání že produkt nebo služba budou fungovat po celý svůj užitný život bez poruch. Spolehlivost závisí na očekávání, kdy dojde k první poruše a na průměrné době mezi poruchami. Poprodejní servis je proto nezbytný pro řešení neočekávaných problémů, tak aby nebyla ohrožena představa klienta o spolehlivosti produktu.</a:t>
            </a:r>
            <a:endParaRPr lang="cs-CZ" altLang="cs-CZ" sz="1400" b="1" smtClean="0"/>
          </a:p>
          <a:p>
            <a:pPr algn="just" eaLnBrk="1" hangingPunct="1">
              <a:lnSpc>
                <a:spcPct val="80000"/>
              </a:lnSpc>
              <a:buFont typeface="Wingdings" pitchFamily="2" charset="2"/>
              <a:buChar char="Ø"/>
            </a:pPr>
            <a:r>
              <a:rPr lang="cs-CZ" altLang="cs-CZ" sz="1400" b="1" smtClean="0"/>
              <a:t>Soulad se specifikací</a:t>
            </a:r>
            <a:r>
              <a:rPr lang="cs-CZ" altLang="cs-CZ" sz="1400" smtClean="0"/>
              <a:t>. Klient musí dostat to co je mu slíbeno. Pokud klienti nedostávají to co je jim slíbeno je tím ohrožena jejich důvěra v kvalitu.</a:t>
            </a:r>
            <a:endParaRPr lang="cs-CZ" altLang="cs-CZ" sz="1400" b="1" smtClean="0"/>
          </a:p>
          <a:p>
            <a:pPr algn="just" eaLnBrk="1" hangingPunct="1">
              <a:lnSpc>
                <a:spcPct val="80000"/>
              </a:lnSpc>
              <a:buFont typeface="Wingdings" pitchFamily="2" charset="2"/>
              <a:buChar char="Ø"/>
            </a:pPr>
            <a:r>
              <a:rPr lang="cs-CZ" altLang="cs-CZ" sz="1400" b="1" smtClean="0"/>
              <a:t>Trvanlivost.</a:t>
            </a:r>
            <a:r>
              <a:rPr lang="cs-CZ" altLang="cs-CZ" sz="1400" smtClean="0"/>
              <a:t> U produktu je jednoduše stanovitelná a týká se jeho životnosti. Je obtížně stanovitelná u služeb, které jsou produkovány a spotřebovány ve stejném okamžiku.</a:t>
            </a:r>
            <a:endParaRPr lang="cs-CZ" altLang="cs-CZ" sz="1400" b="1" smtClean="0"/>
          </a:p>
          <a:p>
            <a:pPr algn="just" eaLnBrk="1" hangingPunct="1">
              <a:lnSpc>
                <a:spcPct val="80000"/>
              </a:lnSpc>
              <a:buFont typeface="Wingdings" pitchFamily="2" charset="2"/>
              <a:buChar char="Ø"/>
            </a:pPr>
            <a:r>
              <a:rPr lang="cs-CZ" altLang="cs-CZ" sz="1400" b="1" smtClean="0"/>
              <a:t>Údržba/pomoc</a:t>
            </a:r>
            <a:r>
              <a:rPr lang="cs-CZ" altLang="cs-CZ" sz="1400" smtClean="0"/>
              <a:t>. S nimi je spojeno pokračování v užívání produktu po neočekávaném problému. Kvalita pomoci je spojena i s její rychlostí a přístupem k odstranění závady.</a:t>
            </a:r>
            <a:endParaRPr lang="cs-CZ" altLang="cs-CZ" sz="1400" b="1" smtClean="0"/>
          </a:p>
          <a:p>
            <a:pPr algn="just" eaLnBrk="1" hangingPunct="1">
              <a:lnSpc>
                <a:spcPct val="80000"/>
              </a:lnSpc>
              <a:buFont typeface="Wingdings" pitchFamily="2" charset="2"/>
              <a:buChar char="Ø"/>
            </a:pPr>
            <a:r>
              <a:rPr lang="cs-CZ" altLang="cs-CZ" sz="1400" b="1" smtClean="0"/>
              <a:t>Estetika</a:t>
            </a:r>
            <a:r>
              <a:rPr lang="cs-CZ" altLang="cs-CZ" sz="1400" smtClean="0"/>
              <a:t>. Dotýká se vzhledu nikoliv výkonu. Jedná se o důležitý subjektivní faktor. V bankovnictví je řešen sjednocováním poboček a jejich harmonizací</a:t>
            </a:r>
            <a:endParaRPr lang="cs-CZ" altLang="cs-CZ" sz="1400" b="1" smtClean="0"/>
          </a:p>
          <a:p>
            <a:pPr algn="just" eaLnBrk="1" hangingPunct="1">
              <a:lnSpc>
                <a:spcPct val="80000"/>
              </a:lnSpc>
              <a:buFont typeface="Wingdings" pitchFamily="2" charset="2"/>
              <a:buChar char="Ø"/>
            </a:pPr>
            <a:r>
              <a:rPr lang="cs-CZ" altLang="cs-CZ" sz="1400" b="1" smtClean="0"/>
              <a:t>Apriorní kvalita</a:t>
            </a:r>
            <a:r>
              <a:rPr lang="cs-CZ" altLang="cs-CZ" sz="1400" smtClean="0"/>
              <a:t>. Nebo také lépe předstíraná kvalita vyvolaná v klientech prostřednictvím reklamy apod.</a:t>
            </a:r>
            <a:endParaRPr lang="de-DE" altLang="cs-CZ" sz="140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0686702-2FD4-4673-8110-58E23427DA9D}" type="slidenum">
              <a:rPr lang="cs-CZ"/>
              <a:pPr>
                <a:defRPr/>
              </a:pPr>
              <a:t>85</a:t>
            </a:fld>
            <a:endParaRPr lang="cs-CZ"/>
          </a:p>
        </p:txBody>
      </p:sp>
      <p:sp>
        <p:nvSpPr>
          <p:cNvPr id="488450" name="Rectangle 2"/>
          <p:cNvSpPr>
            <a:spLocks noGrp="1" noChangeArrowheads="1"/>
          </p:cNvSpPr>
          <p:nvPr>
            <p:ph type="title"/>
          </p:nvPr>
        </p:nvSpPr>
        <p:spPr/>
        <p:txBody>
          <a:bodyPr/>
          <a:lstStyle/>
          <a:p>
            <a:pPr eaLnBrk="1" hangingPunct="1">
              <a:defRPr/>
            </a:pPr>
            <a:r>
              <a:rPr lang="cs-CZ" sz="3200" smtClean="0">
                <a:effectLst>
                  <a:outerShdw blurRad="38100" dist="38100" dir="2700000" algn="tl">
                    <a:srgbClr val="000000"/>
                  </a:outerShdw>
                </a:effectLst>
              </a:rPr>
              <a:t>Povaha atributů kvality</a:t>
            </a:r>
            <a:endParaRPr lang="de-DE" sz="3200" smtClean="0">
              <a:effectLst>
                <a:outerShdw blurRad="38100" dist="38100" dir="2700000" algn="tl">
                  <a:srgbClr val="000000"/>
                </a:outerShdw>
              </a:effectLst>
            </a:endParaRPr>
          </a:p>
        </p:txBody>
      </p:sp>
      <p:sp>
        <p:nvSpPr>
          <p:cNvPr id="9114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Objektivní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Výsledek fyzického popisu produktů, soulad skutečnosti s technickými požadavky, specifikacemi a objektivními vlastnostmi.</a:t>
            </a:r>
            <a:endParaRPr lang="cs-CZ" altLang="cs-CZ" sz="1900" b="1" smtClean="0"/>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Subjektivní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Odraz klientova (spotřebitelova) vnímání kvality. Každý klient má jiná měřítka a jinou citlivost, která ovlivňuje jeho očekávání a vnímání produktu nebo služby. Proto je z tohoto pohledu kvalitu produktu nebo služby relativní pojem, závislý na hodnocení ze strany každého jedince.</a:t>
            </a:r>
          </a:p>
          <a:p>
            <a:pPr marL="265113" lvl="1" indent="-265113" algn="just" eaLnBrk="1" hangingPunct="1">
              <a:lnSpc>
                <a:spcPct val="80000"/>
              </a:lnSpc>
              <a:buFont typeface="Wingdings" pitchFamily="2" charset="2"/>
              <a:buChar char="Ø"/>
            </a:pPr>
            <a:r>
              <a:rPr lang="cs-CZ" altLang="cs-CZ" sz="1900" smtClean="0"/>
              <a:t>Vyznačuje se dynamikou – přání a potřeby klientů se neustále vyvíjejí a proto kvalitní služba je ta která na dynamiku v přáních a potřebách klientů reaguje.</a:t>
            </a:r>
            <a:endParaRPr lang="de-DE" altLang="cs-CZ" sz="190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753A639-4DD5-4334-9225-0165EA864C68}" type="slidenum">
              <a:rPr lang="cs-CZ"/>
              <a:pPr>
                <a:defRPr/>
              </a:pPr>
              <a:t>86</a:t>
            </a:fld>
            <a:endParaRPr lang="cs-CZ"/>
          </a:p>
        </p:txBody>
      </p:sp>
      <p:sp>
        <p:nvSpPr>
          <p:cNvPr id="48947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Kvalita řízení</a:t>
            </a:r>
            <a:endParaRPr lang="de-DE" sz="3200" b="1" smtClean="0">
              <a:effectLst>
                <a:outerShdw blurRad="38100" dist="38100" dir="2700000" algn="tl">
                  <a:srgbClr val="000000"/>
                </a:outerShdw>
              </a:effectLst>
            </a:endParaRPr>
          </a:p>
        </p:txBody>
      </p:sp>
      <p:sp>
        <p:nvSpPr>
          <p:cNvPr id="92165"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	V této souvislosti rozlišujeme dvě základní pojetí:</a:t>
            </a:r>
          </a:p>
          <a:p>
            <a:pPr lvl="1" eaLnBrk="1" hangingPunct="1">
              <a:buFont typeface="Wingdings" pitchFamily="2" charset="2"/>
              <a:buChar char="Ø"/>
            </a:pPr>
            <a:r>
              <a:rPr lang="cs-CZ" altLang="cs-CZ" sz="2000" smtClean="0"/>
              <a:t>tradiční</a:t>
            </a:r>
          </a:p>
          <a:p>
            <a:pPr lvl="1" eaLnBrk="1" hangingPunct="1">
              <a:buFont typeface="Wingdings" pitchFamily="2" charset="2"/>
              <a:buChar char="Ø"/>
            </a:pPr>
            <a:r>
              <a:rPr lang="cs-CZ" altLang="cs-CZ" sz="2000" smtClean="0"/>
              <a:t>moderní.</a:t>
            </a:r>
            <a:endParaRPr lang="cs-CZ" altLang="cs-CZ" sz="2000" b="1" smtClean="0"/>
          </a:p>
          <a:p>
            <a:pPr eaLnBrk="1" hangingPunct="1"/>
            <a:endParaRPr lang="cs-CZ" altLang="cs-CZ" sz="2000" smtClean="0"/>
          </a:p>
          <a:p>
            <a:pPr eaLnBrk="1" hangingPunct="1"/>
            <a:endParaRPr lang="de-DE" altLang="cs-CZ" sz="20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C7D4F7C-9E5E-43EF-9CF1-D7AAA611D437}" type="slidenum">
              <a:rPr lang="cs-CZ"/>
              <a:pPr>
                <a:defRPr/>
              </a:pPr>
              <a:t>87</a:t>
            </a:fld>
            <a:endParaRPr lang="cs-CZ"/>
          </a:p>
        </p:txBody>
      </p:sp>
      <p:sp>
        <p:nvSpPr>
          <p:cNvPr id="5058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Tradiční pojetí</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31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Kvalita je založena na vnitřním pohledu a proto je soustředěna na proces výroby a jeho výsledky. Tomu odpovídají i východiska tradičního pojetí kvality:</a:t>
            </a:r>
          </a:p>
          <a:p>
            <a:pPr marL="265113" lvl="1" indent="-265113" algn="just" eaLnBrk="1" hangingPunct="1">
              <a:lnSpc>
                <a:spcPct val="80000"/>
              </a:lnSpc>
              <a:buFont typeface="Wingdings" pitchFamily="2" charset="2"/>
              <a:buChar char="Ø"/>
            </a:pPr>
            <a:r>
              <a:rPr lang="cs-CZ" altLang="cs-CZ" sz="1900" smtClean="0"/>
              <a:t>orientace výhradně na produkt, v souladu s určenými pravidly </a:t>
            </a:r>
            <a:br>
              <a:rPr lang="cs-CZ" altLang="cs-CZ" sz="1900" smtClean="0"/>
            </a:br>
            <a:r>
              <a:rPr lang="cs-CZ" altLang="cs-CZ" sz="1900" smtClean="0"/>
              <a:t>a postupy stanovenými s cílem minimalizovat možné vady</a:t>
            </a:r>
          </a:p>
          <a:p>
            <a:pPr marL="265113" lvl="1" indent="-265113" algn="just" eaLnBrk="1" hangingPunct="1">
              <a:lnSpc>
                <a:spcPct val="80000"/>
              </a:lnSpc>
              <a:buFont typeface="Wingdings" pitchFamily="2" charset="2"/>
              <a:buChar char="Ø"/>
            </a:pPr>
            <a:r>
              <a:rPr lang="cs-CZ" altLang="cs-CZ" sz="1900" smtClean="0"/>
              <a:t>je stanovena výrobcem na základě standardů kterých chce dosáhnout</a:t>
            </a:r>
          </a:p>
          <a:p>
            <a:pPr marL="265113" lvl="1" indent="-265113" algn="just" eaLnBrk="1" hangingPunct="1">
              <a:lnSpc>
                <a:spcPct val="80000"/>
              </a:lnSpc>
              <a:buFont typeface="Wingdings" pitchFamily="2" charset="2"/>
              <a:buChar char="Ø"/>
            </a:pPr>
            <a:r>
              <a:rPr lang="cs-CZ" altLang="cs-CZ" sz="1900" smtClean="0"/>
              <a:t>odpovědnost za kvalitu je v rukou jejich kontrolorů,</a:t>
            </a:r>
          </a:p>
          <a:p>
            <a:pPr marL="265113" lvl="1" indent="-265113" algn="just" eaLnBrk="1" hangingPunct="1">
              <a:lnSpc>
                <a:spcPct val="80000"/>
              </a:lnSpc>
              <a:buFont typeface="Wingdings" pitchFamily="2" charset="2"/>
              <a:buChar char="Ø"/>
            </a:pPr>
            <a:r>
              <a:rPr lang="cs-CZ" altLang="cs-CZ" sz="1900" smtClean="0"/>
              <a:t>kvalita je inspekce a kontrola</a:t>
            </a:r>
          </a:p>
          <a:p>
            <a:pPr marL="265113" lvl="1" indent="-265113" algn="just" eaLnBrk="1" hangingPunct="1">
              <a:lnSpc>
                <a:spcPct val="80000"/>
              </a:lnSpc>
              <a:buFont typeface="Wingdings" pitchFamily="2" charset="2"/>
              <a:buChar char="Ø"/>
            </a:pPr>
            <a:r>
              <a:rPr lang="cs-CZ" altLang="cs-CZ" sz="1900" smtClean="0"/>
              <a:t>kontrola kvality znamená odhalovat závady</a:t>
            </a:r>
          </a:p>
          <a:p>
            <a:pPr marL="265113" lvl="1" indent="-265113" algn="just" eaLnBrk="1" hangingPunct="1">
              <a:lnSpc>
                <a:spcPct val="80000"/>
              </a:lnSpc>
              <a:buFont typeface="Wingdings" pitchFamily="2" charset="2"/>
              <a:buChar char="Ø"/>
            </a:pPr>
            <a:r>
              <a:rPr lang="cs-CZ" altLang="cs-CZ" sz="1900" smtClean="0"/>
              <a:t>kvalita je nákladovou položkou</a:t>
            </a:r>
          </a:p>
          <a:p>
            <a:pPr marL="265113" lvl="1" indent="-265113" algn="just" eaLnBrk="1" hangingPunct="1">
              <a:lnSpc>
                <a:spcPct val="80000"/>
              </a:lnSpc>
              <a:buFont typeface="Wingdings" pitchFamily="2" charset="2"/>
              <a:buChar char="Ø"/>
            </a:pPr>
            <a:r>
              <a:rPr lang="cs-CZ" altLang="cs-CZ" sz="1900" smtClean="0"/>
              <a:t>kvalita je provozní faktor.</a:t>
            </a:r>
            <a:endParaRPr lang="de-DE" altLang="cs-CZ" sz="190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E05EB9-7D2B-4F6E-8387-67B30603AE61}" type="slidenum">
              <a:rPr lang="cs-CZ"/>
              <a:pPr>
                <a:defRPr/>
              </a:pPr>
              <a:t>88</a:t>
            </a:fld>
            <a:endParaRPr lang="cs-CZ"/>
          </a:p>
        </p:txBody>
      </p:sp>
      <p:sp>
        <p:nvSpPr>
          <p:cNvPr id="5068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Moderní pojetí – totální kvalita</a:t>
            </a:r>
            <a:r>
              <a:rPr lang="cs-CZ" smtClean="0"/>
              <a:t/>
            </a:r>
            <a:br>
              <a:rPr lang="cs-CZ" smtClean="0"/>
            </a:br>
            <a:endParaRPr lang="de-DE" smtClean="0"/>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smtClean="0"/>
              <a:t>Na totální kvalitě jsou založeny moderní interpretace kvality. Svůj původ mají v Japonsku. Školy, které na základě japonské školy vznikly mají svoje základní pojmy:</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Objektivita. </a:t>
            </a:r>
            <a:r>
              <a:rPr lang="cs-CZ" altLang="cs-CZ" sz="1300" smtClean="0"/>
              <a:t>Totální kvalita není subjektivní a nemá stupně. Buď je anebo není, protože to co vyrábíme buď je anebo není v souladu s tím co jsme plánovali.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Uspokojení klienta</a:t>
            </a:r>
            <a:r>
              <a:rPr lang="cs-CZ" altLang="cs-CZ" sz="1300" smtClean="0"/>
              <a:t>. Klient a jeho uspokojení jsou nejvyšší prioritou. Standard kvality stanovuje trh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Strategický faktor</a:t>
            </a:r>
            <a:r>
              <a:rPr lang="cs-CZ" altLang="cs-CZ" sz="1300" smtClean="0"/>
              <a:t>. Kvalita je strategická, ovlivňuje image a konkurenceschopnost.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Zpětná vazba</a:t>
            </a:r>
            <a:r>
              <a:rPr lang="cs-CZ" altLang="cs-CZ" sz="1300" smtClean="0"/>
              <a:t>. Kvalita ovlivňuje život celé firmy a vyžaduje angažovanost od všech.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Odpovědnost</a:t>
            </a:r>
            <a:r>
              <a:rPr lang="cs-CZ" altLang="cs-CZ" sz="1300" smtClean="0"/>
              <a:t>. Kvalita je odpovědností každého bez výjimky. Klasická kontrola je nahrazena sebekontrolou a odpovědností v průběhu celého produkčního procesu.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Produkce</a:t>
            </a:r>
            <a:r>
              <a:rPr lang="cs-CZ" altLang="cs-CZ" sz="1300" smtClean="0"/>
              <a:t>. Kvalita se vyrábí, produkuje. Možným závadám je nutno předcházet ještě než mají možnost vzniknout.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Dokonalost</a:t>
            </a:r>
            <a:r>
              <a:rPr lang="cs-CZ" altLang="cs-CZ" sz="1300" smtClean="0"/>
              <a:t>. Správný výsledek musí být dosažen napoprvé. Cílem je bezzávadová práce.</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Hodnocení</a:t>
            </a:r>
            <a:r>
              <a:rPr lang="cs-CZ" altLang="cs-CZ" sz="1300" smtClean="0"/>
              <a:t>. Totální kvalitu je možno hodnotit a je důležité nalézt její cenu.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Zisk</a:t>
            </a:r>
            <a:r>
              <a:rPr lang="cs-CZ" altLang="cs-CZ" sz="1300" smtClean="0"/>
              <a:t>. Kvalita je investice se zaručenou návratností – je zdrojem zisku.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Neosobnost</a:t>
            </a:r>
            <a:r>
              <a:rPr lang="cs-CZ" altLang="cs-CZ" sz="1300" smtClean="0"/>
              <a:t>. Chyby nezpůsobil zaměstnanec, ale firma která ho nezařadila na správné místo, nebo mu nedala správnou podporu.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Vůdčí postavení</a:t>
            </a:r>
            <a:r>
              <a:rPr lang="cs-CZ" altLang="cs-CZ" sz="1300" smtClean="0"/>
              <a:t>. Totální kvalita zlepšuje řízení u odpovědných pracovníků a celé firmy.</a:t>
            </a:r>
          </a:p>
          <a:p>
            <a:pPr marL="0" indent="0" algn="just" eaLnBrk="1" hangingPunct="1">
              <a:lnSpc>
                <a:spcPct val="80000"/>
              </a:lnSpc>
              <a:buFont typeface="Wingdings" pitchFamily="2" charset="2"/>
              <a:buNone/>
            </a:pPr>
            <a:r>
              <a:rPr lang="cs-CZ" altLang="cs-CZ" sz="1400" smtClean="0"/>
              <a:t>Po seřazení základních prvků kvality se dostaneme ke kontinuálnímu a cyklickému procesu zdokonalování. Cílem je vynikající kvalita za konkurenceschopnou cenu, kdy klient je spokojen a my získáváme podíl na trhu a zisk.</a:t>
            </a:r>
            <a:endParaRPr lang="de-DE" altLang="cs-CZ" sz="140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pPr>
              <a:defRPr/>
            </a:pPr>
            <a:r>
              <a:rPr lang="cs-CZ"/>
              <a:t>Ekonomika a řízení bank</a:t>
            </a:r>
          </a:p>
        </p:txBody>
      </p:sp>
      <p:sp>
        <p:nvSpPr>
          <p:cNvPr id="6" name="Zástupný symbol pro číslo snímku 4"/>
          <p:cNvSpPr>
            <a:spLocks noGrp="1"/>
          </p:cNvSpPr>
          <p:nvPr>
            <p:ph type="sldNum" sz="quarter" idx="11"/>
          </p:nvPr>
        </p:nvSpPr>
        <p:spPr/>
        <p:txBody>
          <a:bodyPr/>
          <a:lstStyle/>
          <a:p>
            <a:pPr>
              <a:defRPr/>
            </a:pPr>
            <a:fld id="{F83BA599-0253-414B-AC62-AE1858FB2C21}" type="slidenum">
              <a:rPr lang="cs-CZ"/>
              <a:pPr>
                <a:defRPr/>
              </a:pPr>
              <a:t>89</a:t>
            </a:fld>
            <a:endParaRPr lang="cs-CZ"/>
          </a:p>
        </p:txBody>
      </p:sp>
      <p:sp>
        <p:nvSpPr>
          <p:cNvPr id="5079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Znázornění totální kvality</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p>
          <a:p>
            <a:pPr eaLnBrk="1" hangingPunct="1"/>
            <a:endParaRPr lang="de-DE" altLang="cs-CZ" smtClean="0"/>
          </a:p>
        </p:txBody>
      </p:sp>
      <p:pic>
        <p:nvPicPr>
          <p:cNvPr id="952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936750"/>
            <a:ext cx="6056313"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12B7C5B-F8A5-477D-A3D0-276E647D9993}" type="slidenum">
              <a:rPr lang="cs-CZ"/>
              <a:pPr>
                <a:defRPr/>
              </a:pPr>
              <a:t>9</a:t>
            </a:fld>
            <a:endParaRPr lang="cs-CZ"/>
          </a:p>
        </p:txBody>
      </p:sp>
      <p:sp>
        <p:nvSpPr>
          <p:cNvPr id="385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Definice banky dle §1 zákona o bankách</a:t>
            </a:r>
            <a:endParaRPr lang="de-DE" b="1" dirty="0" smtClean="0">
              <a:effectLst>
                <a:outerShdw blurRad="38100" dist="38100" dir="2700000" algn="tl">
                  <a:srgbClr val="000000"/>
                </a:outerShdw>
              </a:effectLst>
            </a:endParaRPr>
          </a:p>
        </p:txBody>
      </p:sp>
      <p:sp>
        <p:nvSpPr>
          <p:cNvPr id="153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„Bankami se rozumějí právnické osoby se sídlem v České republice, založené jako akciová společnost, které přijímají vklady od veřejnosti a poskytují úvěry a které k výkonu těchto činností mají bankovní licenci." </a:t>
            </a:r>
          </a:p>
          <a:p>
            <a:pPr marL="0" indent="0" algn="just" eaLnBrk="1" hangingPunct="1">
              <a:lnSpc>
                <a:spcPct val="80000"/>
              </a:lnSpc>
              <a:buFont typeface="Wingdings" pitchFamily="2" charset="2"/>
              <a:buNone/>
              <a:defRPr/>
            </a:pPr>
            <a:r>
              <a:rPr lang="cs-CZ" sz="1400" dirty="0" smtClean="0"/>
              <a:t>Krom přijímání vkladů od veřejnosti a poskytování úvěrů banka může podle zákona o bankách vykonávat další činnosti, taxativně vymezeny tímto zákonem (v §1):</a:t>
            </a:r>
          </a:p>
          <a:p>
            <a:pPr marL="265113" lvl="1" indent="-265113" algn="just" eaLnBrk="1" hangingPunct="1">
              <a:lnSpc>
                <a:spcPct val="80000"/>
              </a:lnSpc>
              <a:buFont typeface="Wingdings" pitchFamily="2" charset="2"/>
              <a:buChar char="Ø"/>
              <a:defRPr/>
            </a:pPr>
            <a:r>
              <a:rPr lang="cs-CZ" sz="1300" dirty="0" smtClean="0"/>
              <a:t>investování do cenných papírů na vlastní účet</a:t>
            </a:r>
          </a:p>
          <a:p>
            <a:pPr marL="265113" lvl="1" indent="-265113" algn="just" eaLnBrk="1" hangingPunct="1">
              <a:lnSpc>
                <a:spcPct val="80000"/>
              </a:lnSpc>
              <a:buFont typeface="Wingdings" pitchFamily="2" charset="2"/>
              <a:buChar char="Ø"/>
              <a:defRPr/>
            </a:pPr>
            <a:r>
              <a:rPr lang="cs-CZ" sz="1300" dirty="0" smtClean="0"/>
              <a:t>finanční pronájem (finanční leasing)</a:t>
            </a:r>
          </a:p>
          <a:p>
            <a:pPr marL="265113" lvl="1" indent="-265113" algn="just" eaLnBrk="1" hangingPunct="1">
              <a:lnSpc>
                <a:spcPct val="80000"/>
              </a:lnSpc>
              <a:buFont typeface="Wingdings" pitchFamily="2" charset="2"/>
              <a:buChar char="Ø"/>
              <a:defRPr/>
            </a:pPr>
            <a:r>
              <a:rPr lang="cs-CZ" sz="1300" dirty="0" smtClean="0"/>
              <a:t>platební styk a zúčtování</a:t>
            </a:r>
          </a:p>
          <a:p>
            <a:pPr marL="265113" lvl="1" indent="-265113" algn="just" eaLnBrk="1" hangingPunct="1">
              <a:lnSpc>
                <a:spcPct val="80000"/>
              </a:lnSpc>
              <a:buFont typeface="Wingdings" pitchFamily="2" charset="2"/>
              <a:buChar char="Ø"/>
              <a:defRPr/>
            </a:pPr>
            <a:r>
              <a:rPr lang="cs-CZ" sz="1300" dirty="0" smtClean="0"/>
              <a:t>vydávání a správa platebních prostředků, např. platebních karet a cestovních šeků</a:t>
            </a:r>
          </a:p>
          <a:p>
            <a:pPr marL="265113" lvl="1" indent="-265113" algn="just" eaLnBrk="1" hangingPunct="1">
              <a:lnSpc>
                <a:spcPct val="80000"/>
              </a:lnSpc>
              <a:buFont typeface="Wingdings" pitchFamily="2" charset="2"/>
              <a:buChar char="Ø"/>
              <a:defRPr/>
            </a:pPr>
            <a:r>
              <a:rPr lang="cs-CZ" sz="1300" dirty="0" smtClean="0"/>
              <a:t>poskytování záruk</a:t>
            </a:r>
          </a:p>
          <a:p>
            <a:pPr marL="265113" lvl="1" indent="-265113" algn="just" eaLnBrk="1" hangingPunct="1">
              <a:lnSpc>
                <a:spcPct val="80000"/>
              </a:lnSpc>
              <a:buFont typeface="Wingdings" pitchFamily="2" charset="2"/>
              <a:buChar char="Ø"/>
              <a:defRPr/>
            </a:pPr>
            <a:r>
              <a:rPr lang="cs-CZ" sz="1300" dirty="0" smtClean="0"/>
              <a:t>otvírání akreditivů</a:t>
            </a:r>
          </a:p>
          <a:p>
            <a:pPr marL="265113" lvl="1" indent="-265113" algn="just" eaLnBrk="1" hangingPunct="1">
              <a:lnSpc>
                <a:spcPct val="80000"/>
              </a:lnSpc>
              <a:buFont typeface="Wingdings" pitchFamily="2" charset="2"/>
              <a:buChar char="Ø"/>
              <a:defRPr/>
            </a:pPr>
            <a:r>
              <a:rPr lang="cs-CZ" sz="1300" dirty="0" smtClean="0"/>
              <a:t>obstarávání inkasa</a:t>
            </a:r>
          </a:p>
          <a:p>
            <a:pPr marL="265113" lvl="1" indent="-265113" algn="just" eaLnBrk="1" hangingPunct="1">
              <a:lnSpc>
                <a:spcPct val="80000"/>
              </a:lnSpc>
              <a:buFont typeface="Wingdings" pitchFamily="2" charset="2"/>
              <a:buChar char="Ø"/>
              <a:defRPr/>
            </a:pPr>
            <a:r>
              <a:rPr lang="cs-CZ" sz="1300" dirty="0" smtClean="0"/>
              <a:t>poskytování investičních služeb</a:t>
            </a:r>
          </a:p>
          <a:p>
            <a:pPr marL="265113" lvl="1" indent="-265113" algn="just" eaLnBrk="1" hangingPunct="1">
              <a:lnSpc>
                <a:spcPct val="80000"/>
              </a:lnSpc>
              <a:buFont typeface="Wingdings" pitchFamily="2" charset="2"/>
              <a:buChar char="Ø"/>
              <a:defRPr/>
            </a:pPr>
            <a:r>
              <a:rPr lang="cs-CZ" sz="1300" dirty="0" smtClean="0"/>
              <a:t>vydávání hypotečních zástavních listů</a:t>
            </a:r>
          </a:p>
          <a:p>
            <a:pPr marL="265113" lvl="1" indent="-265113" algn="just" eaLnBrk="1" hangingPunct="1">
              <a:lnSpc>
                <a:spcPct val="80000"/>
              </a:lnSpc>
              <a:buFont typeface="Wingdings" pitchFamily="2" charset="2"/>
              <a:buChar char="Ø"/>
              <a:defRPr/>
            </a:pPr>
            <a:r>
              <a:rPr lang="cs-CZ" sz="1300" dirty="0" smtClean="0"/>
              <a:t>finanční makléřství</a:t>
            </a:r>
          </a:p>
          <a:p>
            <a:pPr marL="265113" lvl="1" indent="-265113" algn="just" eaLnBrk="1" hangingPunct="1">
              <a:lnSpc>
                <a:spcPct val="80000"/>
              </a:lnSpc>
              <a:buFont typeface="Wingdings" pitchFamily="2" charset="2"/>
              <a:buChar char="Ø"/>
              <a:defRPr/>
            </a:pPr>
            <a:r>
              <a:rPr lang="cs-CZ" sz="1300" dirty="0" smtClean="0"/>
              <a:t>výkon funkce depozitáře</a:t>
            </a:r>
          </a:p>
          <a:p>
            <a:pPr marL="265113" lvl="1" indent="-265113" algn="just" eaLnBrk="1" hangingPunct="1">
              <a:lnSpc>
                <a:spcPct val="80000"/>
              </a:lnSpc>
              <a:buFont typeface="Wingdings" pitchFamily="2" charset="2"/>
              <a:buChar char="Ø"/>
              <a:defRPr/>
            </a:pPr>
            <a:r>
              <a:rPr lang="cs-CZ" sz="1300" dirty="0" smtClean="0"/>
              <a:t>směnárenská činnost (nákup devizových prostředků)</a:t>
            </a:r>
          </a:p>
          <a:p>
            <a:pPr marL="265113" lvl="1" indent="-265113" algn="just" eaLnBrk="1" hangingPunct="1">
              <a:lnSpc>
                <a:spcPct val="80000"/>
              </a:lnSpc>
              <a:buFont typeface="Wingdings" pitchFamily="2" charset="2"/>
              <a:buChar char="Ø"/>
              <a:defRPr/>
            </a:pPr>
            <a:r>
              <a:rPr lang="cs-CZ" sz="1300" dirty="0" smtClean="0"/>
              <a:t>poskytování bankovních informací</a:t>
            </a:r>
          </a:p>
          <a:p>
            <a:pPr marL="265113" lvl="1" indent="-265113" algn="just" eaLnBrk="1" hangingPunct="1">
              <a:lnSpc>
                <a:spcPct val="80000"/>
              </a:lnSpc>
              <a:buFont typeface="Wingdings" pitchFamily="2" charset="2"/>
              <a:buChar char="Ø"/>
              <a:defRPr/>
            </a:pPr>
            <a:r>
              <a:rPr lang="cs-CZ" sz="1300" dirty="0" smtClean="0"/>
              <a:t>obchodování na vlastní účet nebo na účet klienta s devizovými hodnotami a se zlatem</a:t>
            </a:r>
          </a:p>
          <a:p>
            <a:pPr marL="265113" lvl="1" indent="-265113" algn="just" eaLnBrk="1" hangingPunct="1">
              <a:lnSpc>
                <a:spcPct val="80000"/>
              </a:lnSpc>
              <a:buFont typeface="Wingdings" pitchFamily="2" charset="2"/>
              <a:buChar char="Ø"/>
              <a:defRPr/>
            </a:pPr>
            <a:r>
              <a:rPr lang="cs-CZ" sz="1300" dirty="0" smtClean="0"/>
              <a:t>pronájem bezpečnostních schránek</a:t>
            </a:r>
          </a:p>
          <a:p>
            <a:pPr marL="265113" lvl="1" indent="-265113" algn="just" eaLnBrk="1" hangingPunct="1">
              <a:lnSpc>
                <a:spcPct val="80000"/>
              </a:lnSpc>
              <a:buFont typeface="Wingdings" pitchFamily="2" charset="2"/>
              <a:buChar char="Ø"/>
              <a:defRPr/>
            </a:pPr>
            <a:r>
              <a:rPr lang="cs-CZ" sz="1300" dirty="0" smtClean="0"/>
              <a:t>činnosti, které přímo souvisejí s výše vyjmenovanými činnostmi banky.</a:t>
            </a:r>
            <a:endParaRPr lang="cs-CZ" sz="1100" b="1" dirty="0" smtClean="0"/>
          </a:p>
          <a:p>
            <a:pPr algn="just" eaLnBrk="1" hangingPunct="1">
              <a:lnSpc>
                <a:spcPct val="80000"/>
              </a:lnSpc>
              <a:defRPr/>
            </a:pP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779781-D00F-4032-BB4C-37390DCEE48E}" type="slidenum">
              <a:rPr lang="cs-CZ"/>
              <a:pPr>
                <a:defRPr/>
              </a:pPr>
              <a:t>90</a:t>
            </a:fld>
            <a:endParaRPr lang="cs-CZ"/>
          </a:p>
        </p:txBody>
      </p:sp>
      <p:sp>
        <p:nvSpPr>
          <p:cNvPr id="398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a cena</a:t>
            </a:r>
            <a:endParaRPr lang="de-DE" b="1" smtClean="0">
              <a:effectLst>
                <a:outerShdw blurRad="38100" dist="38100" dir="2700000" algn="tl">
                  <a:srgbClr val="000000"/>
                </a:outerShdw>
              </a:effectLst>
            </a:endParaRPr>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Hodnota</a:t>
            </a:r>
            <a:r>
              <a:rPr lang="cs-CZ" sz="1400" dirty="0" smtClean="0"/>
              <a:t> </a:t>
            </a:r>
          </a:p>
          <a:p>
            <a:pPr marL="0" indent="0" algn="just" eaLnBrk="1" hangingPunct="1">
              <a:lnSpc>
                <a:spcPct val="80000"/>
              </a:lnSpc>
              <a:buFont typeface="Wingdings" pitchFamily="2" charset="2"/>
              <a:buNone/>
              <a:defRPr/>
            </a:pPr>
            <a:r>
              <a:rPr lang="cs-CZ" sz="1200" dirty="0" smtClean="0"/>
              <a:t>produktu nebo služby závisí výhradně na jejich atributech které jsou buď subjektivní, nebo objektivní v závislosti na jejich hodnocení klientem.</a:t>
            </a:r>
          </a:p>
          <a:p>
            <a:pPr marL="0" indent="0" algn="just" eaLnBrk="1" hangingPunct="1">
              <a:lnSpc>
                <a:spcPct val="80000"/>
              </a:lnSpc>
              <a:buFont typeface="Wingdings" pitchFamily="2" charset="2"/>
              <a:buNone/>
              <a:defRPr/>
            </a:pPr>
            <a:r>
              <a:rPr lang="cs-CZ" sz="1200" dirty="0" smtClean="0"/>
              <a:t>Producent má trvalý zisk jestliže náklady spojené s produktem nebo službou jsou nižší než jeho hodnota na trhu. Naopak ztrátu utrpí pokud jsou jeho náklady vyšší než hodnota na trhu.</a:t>
            </a:r>
          </a:p>
          <a:p>
            <a:pPr marL="0" indent="0" algn="just" eaLnBrk="1" hangingPunct="1">
              <a:lnSpc>
                <a:spcPct val="80000"/>
              </a:lnSpc>
              <a:buFont typeface="Wingdings" pitchFamily="2" charset="2"/>
              <a:buNone/>
              <a:defRPr/>
            </a:pPr>
            <a:r>
              <a:rPr lang="cs-CZ" sz="1200" dirty="0" smtClean="0"/>
              <a:t>Tržní hodnota (cena) je v přímé korelaci s nároky klientů na kvalitu. Obecně platí</a:t>
            </a:r>
            <a:endParaRPr lang="cs-CZ" sz="1200" b="1" dirty="0" smtClean="0"/>
          </a:p>
          <a:p>
            <a:pPr marL="0" indent="0" algn="just" eaLnBrk="1" hangingPunct="1">
              <a:lnSpc>
                <a:spcPct val="80000"/>
              </a:lnSpc>
              <a:buFont typeface="Wingdings" pitchFamily="2" charset="2"/>
              <a:buNone/>
              <a:defRPr/>
            </a:pPr>
            <a:r>
              <a:rPr lang="cs-CZ" sz="1200" b="1" dirty="0" smtClean="0"/>
              <a:t>Výší cena =&gt; Vyšší nároky klientů na kvalitu</a:t>
            </a:r>
            <a:endParaRPr lang="cs-CZ" sz="1200" dirty="0" smtClean="0"/>
          </a:p>
          <a:p>
            <a:pPr marL="0" indent="0" algn="just" eaLnBrk="1" hangingPunct="1">
              <a:lnSpc>
                <a:spcPct val="80000"/>
              </a:lnSpc>
              <a:buFont typeface="Wingdings" pitchFamily="2" charset="2"/>
              <a:buNone/>
              <a:defRPr/>
            </a:pPr>
            <a:r>
              <a:rPr lang="cs-CZ" sz="1200" dirty="0" smtClean="0"/>
              <a:t>Nárůst poplatků za vedení účtů bankami je krom jiného odrazem i zvýšených požadavků jejich klientů a jejich sníženou tolerancí k chybám.</a:t>
            </a:r>
            <a:endParaRPr lang="cs-CZ" sz="1200" b="1" dirty="0" smtClean="0"/>
          </a:p>
          <a:p>
            <a:pPr marL="0" indent="0" algn="just" eaLnBrk="1" hangingPunct="1">
              <a:lnSpc>
                <a:spcPct val="80000"/>
              </a:lnSpc>
              <a:buFont typeface="Wingdings" pitchFamily="2" charset="2"/>
              <a:buNone/>
              <a:defRPr/>
            </a:pPr>
            <a:r>
              <a:rPr lang="cs-CZ" sz="1400" b="1" dirty="0" smtClean="0"/>
              <a:t>Psychologická cena</a:t>
            </a:r>
            <a:endParaRPr lang="cs-CZ" sz="1400" dirty="0" smtClean="0"/>
          </a:p>
          <a:p>
            <a:pPr marL="0" indent="0" algn="just" eaLnBrk="1" hangingPunct="1">
              <a:lnSpc>
                <a:spcPct val="80000"/>
              </a:lnSpc>
              <a:buFont typeface="Wingdings" pitchFamily="2" charset="2"/>
              <a:buNone/>
              <a:defRPr/>
            </a:pPr>
            <a:r>
              <a:rPr lang="cs-CZ" sz="1200" dirty="0" smtClean="0"/>
              <a:t>Je cena, kterou klienti v cílovém segmentu považují za přiměřenou. Dobře stanovená psychologická cena maximalizuje počet klientů a je pochopitelně závislá i na kvalitě.</a:t>
            </a:r>
            <a:endParaRPr lang="cs-CZ" sz="1200" b="1" dirty="0" smtClean="0"/>
          </a:p>
          <a:p>
            <a:pPr marL="0" indent="0" algn="just" eaLnBrk="1" hangingPunct="1">
              <a:lnSpc>
                <a:spcPct val="80000"/>
              </a:lnSpc>
              <a:buFont typeface="Wingdings" pitchFamily="2" charset="2"/>
              <a:buNone/>
              <a:defRPr/>
            </a:pPr>
            <a:r>
              <a:rPr lang="cs-CZ" sz="1400" b="1" dirty="0" smtClean="0"/>
              <a:t>Cena jako odraz kvality</a:t>
            </a:r>
          </a:p>
          <a:p>
            <a:pPr marL="0" indent="0" algn="just" eaLnBrk="1" hangingPunct="1">
              <a:lnSpc>
                <a:spcPct val="80000"/>
              </a:lnSpc>
              <a:buFont typeface="Wingdings" pitchFamily="2" charset="2"/>
              <a:buNone/>
              <a:defRPr/>
            </a:pPr>
            <a:r>
              <a:rPr lang="cs-CZ" sz="1200" dirty="0" smtClean="0"/>
              <a:t>Cena je i odrazem kvality, kterou klient od produktu nebo služby očekává. Čím vyšší cena, tím vyšší kvalitu klient předpokládá.</a:t>
            </a:r>
          </a:p>
          <a:p>
            <a:pPr marL="0" indent="0" algn="just" eaLnBrk="1" hangingPunct="1">
              <a:lnSpc>
                <a:spcPct val="80000"/>
              </a:lnSpc>
              <a:buFont typeface="Wingdings" pitchFamily="2" charset="2"/>
              <a:buNone/>
              <a:defRPr/>
            </a:pPr>
            <a:r>
              <a:rPr lang="cs-CZ" sz="1200" dirty="0" smtClean="0"/>
              <a:t>Počáteční vztah klienta při respektování vztahu cena a kvalita je ovlivněn:</a:t>
            </a:r>
          </a:p>
          <a:p>
            <a:pPr marL="265113" lvl="1" indent="-265113" algn="just" eaLnBrk="1" hangingPunct="1">
              <a:lnSpc>
                <a:spcPct val="80000"/>
              </a:lnSpc>
              <a:buFont typeface="Wingdings" pitchFamily="2" charset="2"/>
              <a:buChar char="Ø"/>
              <a:defRPr/>
            </a:pPr>
            <a:r>
              <a:rPr lang="cs-CZ" sz="1200" dirty="0" smtClean="0"/>
              <a:t>předchozími zkušenostmi</a:t>
            </a:r>
          </a:p>
          <a:p>
            <a:pPr marL="265113" lvl="1" indent="-265113" algn="just" eaLnBrk="1" hangingPunct="1">
              <a:lnSpc>
                <a:spcPct val="80000"/>
              </a:lnSpc>
              <a:buFont typeface="Wingdings" pitchFamily="2" charset="2"/>
              <a:buChar char="Ø"/>
              <a:defRPr/>
            </a:pPr>
            <a:r>
              <a:rPr lang="cs-CZ" sz="1200" dirty="0" smtClean="0"/>
              <a:t>co o nás ví</a:t>
            </a:r>
          </a:p>
          <a:p>
            <a:pPr marL="265113" lvl="1" indent="-265113" algn="just" eaLnBrk="1" hangingPunct="1">
              <a:lnSpc>
                <a:spcPct val="80000"/>
              </a:lnSpc>
              <a:buFont typeface="Wingdings" pitchFamily="2" charset="2"/>
              <a:buChar char="Ø"/>
              <a:defRPr/>
            </a:pPr>
            <a:r>
              <a:rPr lang="cs-CZ" sz="1200" dirty="0" smtClean="0"/>
              <a:t>cenami konkurence</a:t>
            </a:r>
          </a:p>
          <a:p>
            <a:pPr marL="265113" lvl="1" indent="-265113" algn="just" eaLnBrk="1" hangingPunct="1">
              <a:lnSpc>
                <a:spcPct val="80000"/>
              </a:lnSpc>
              <a:buFont typeface="Wingdings" pitchFamily="2" charset="2"/>
              <a:buChar char="Ø"/>
              <a:defRPr/>
            </a:pPr>
            <a:r>
              <a:rPr lang="cs-CZ" sz="1200" dirty="0" err="1" smtClean="0"/>
              <a:t>psychografickým</a:t>
            </a:r>
            <a:r>
              <a:rPr lang="cs-CZ" sz="1200" dirty="0" smtClean="0"/>
              <a:t> profilem klienta.</a:t>
            </a:r>
          </a:p>
          <a:p>
            <a:pPr marL="0" indent="0" algn="just" eaLnBrk="1" hangingPunct="1">
              <a:lnSpc>
                <a:spcPct val="80000"/>
              </a:lnSpc>
              <a:buFont typeface="Wingdings" pitchFamily="2" charset="2"/>
              <a:buNone/>
              <a:defRPr/>
            </a:pPr>
            <a:r>
              <a:rPr lang="cs-CZ" sz="1400" b="1" dirty="0" smtClean="0"/>
              <a:t>Konečný stav </a:t>
            </a:r>
          </a:p>
          <a:p>
            <a:pPr marL="0" indent="0" algn="just" eaLnBrk="1" hangingPunct="1">
              <a:lnSpc>
                <a:spcPct val="80000"/>
              </a:lnSpc>
              <a:buFont typeface="Wingdings" pitchFamily="2" charset="2"/>
              <a:buNone/>
              <a:defRPr/>
            </a:pPr>
            <a:r>
              <a:rPr lang="cs-CZ" sz="1200" dirty="0" smtClean="0"/>
              <a:t>Je optimální pokud skutečnost je mírně lepší než je očekávání klientů a promítne se do jejich spokojenosti.</a:t>
            </a:r>
          </a:p>
          <a:p>
            <a:pPr marL="0" indent="0" algn="just" eaLnBrk="1" hangingPunct="1">
              <a:lnSpc>
                <a:spcPct val="80000"/>
              </a:lnSpc>
              <a:buFont typeface="Wingdings" pitchFamily="2" charset="2"/>
              <a:buNone/>
              <a:defRPr/>
            </a:pPr>
            <a:r>
              <a:rPr lang="cs-CZ" sz="1200" dirty="0" smtClean="0"/>
              <a:t>Stanovená cena může mít i diskriminační charakter, s cílem odradit klienty o něž nemáme v našem cílovém segmentu zájem. Můžeme i v sazebníku uvést ceny , kterými klienty odradíme a těm na nichž máme zájem poskytneme služby za mimo sazebníkové ceny.</a:t>
            </a: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27A070-1B58-4CEE-BF52-9453A6E1E7A5}" type="slidenum">
              <a:rPr lang="cs-CZ"/>
              <a:pPr>
                <a:defRPr/>
              </a:pPr>
              <a:t>91</a:t>
            </a:fld>
            <a:endParaRPr lang="cs-CZ"/>
          </a:p>
        </p:txBody>
      </p:sp>
      <p:sp>
        <p:nvSpPr>
          <p:cNvPr id="399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ve službách</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Souběh výroby a spotřeby</a:t>
            </a:r>
            <a:endParaRPr lang="cs-CZ" sz="1400" dirty="0" smtClean="0"/>
          </a:p>
          <a:p>
            <a:pPr marL="265113" lvl="1" indent="-265113" algn="just" eaLnBrk="1" hangingPunct="1">
              <a:lnSpc>
                <a:spcPct val="80000"/>
              </a:lnSpc>
              <a:buFont typeface="Wingdings" pitchFamily="2" charset="2"/>
              <a:buChar char="Ø"/>
              <a:defRPr/>
            </a:pPr>
            <a:r>
              <a:rPr lang="cs-CZ" sz="1200" dirty="0" smtClean="0"/>
              <a:t>na rozdíl od hmotné produkce dochází u služeb k jejich výrobě a spotřebě současně. Tím je </a:t>
            </a:r>
            <a:r>
              <a:rPr lang="cs-CZ" sz="1200" dirty="0" err="1" smtClean="0"/>
              <a:t>zemožněno</a:t>
            </a:r>
            <a:r>
              <a:rPr lang="cs-CZ" sz="1200" dirty="0" smtClean="0"/>
              <a:t> zavedení mechanismů vyřazujících služby neodpovídající normě před jejich prodejem. Je mnohem obtížnější stanovit kvalitu služeb, než kvalitu produktů.</a:t>
            </a:r>
          </a:p>
          <a:p>
            <a:pPr marL="265113" lvl="1" indent="-265113" algn="just" eaLnBrk="1" hangingPunct="1">
              <a:lnSpc>
                <a:spcPct val="80000"/>
              </a:lnSpc>
              <a:buFont typeface="Wingdings" pitchFamily="2" charset="2"/>
              <a:buChar char="Ø"/>
              <a:defRPr/>
            </a:pPr>
            <a:r>
              <a:rPr lang="cs-CZ" sz="1200" dirty="0" smtClean="0"/>
              <a:t>kvalita služby je proto dána požadavky klientů. Banky musí identifikovat požadavky klientů na kvalitu nabízených služeb. Jaká by vlastně měla být kvalita převodů v rámci banky, mezi bankami, při platbách do zahraničí, přijímaní depozit, poskytování úvěrů z pohledů klientů.</a:t>
            </a:r>
          </a:p>
          <a:p>
            <a:pPr marL="265113" lvl="1" indent="-265113" algn="just" eaLnBrk="1" hangingPunct="1">
              <a:lnSpc>
                <a:spcPct val="80000"/>
              </a:lnSpc>
              <a:buFont typeface="Wingdings" pitchFamily="2" charset="2"/>
              <a:buChar char="Ø"/>
              <a:defRPr/>
            </a:pPr>
            <a:r>
              <a:rPr lang="cs-CZ" sz="1200" dirty="0" smtClean="0"/>
              <a:t>klienti budou hodnotit kvalitu těchto služeb a banka proto potřebuje znát jejich očekávání, které je u různých klientských segmentů různé.</a:t>
            </a:r>
            <a:endParaRPr lang="cs-CZ" sz="1200" b="1" dirty="0" smtClean="0"/>
          </a:p>
          <a:p>
            <a:pPr algn="just" eaLnBrk="1" hangingPunct="1">
              <a:lnSpc>
                <a:spcPct val="80000"/>
              </a:lnSpc>
              <a:buFont typeface="Wingdings" pitchFamily="2" charset="2"/>
              <a:buNone/>
              <a:defRPr/>
            </a:pPr>
            <a:r>
              <a:rPr lang="cs-CZ" sz="1400" b="1" dirty="0" smtClean="0"/>
              <a:t>Nemožnost skladování služeb</a:t>
            </a:r>
            <a:endParaRPr lang="cs-CZ" sz="1400" dirty="0" smtClean="0"/>
          </a:p>
          <a:p>
            <a:pPr marL="0" indent="0" algn="just" eaLnBrk="1" hangingPunct="1">
              <a:lnSpc>
                <a:spcPct val="80000"/>
              </a:lnSpc>
              <a:buFont typeface="Wingdings" pitchFamily="2" charset="2"/>
              <a:buNone/>
              <a:defRPr/>
            </a:pPr>
            <a:r>
              <a:rPr lang="cs-CZ" sz="1200" dirty="0" smtClean="0"/>
              <a:t>Služby nelze skladovat. Množství poskytovaných služeb je dáno počtem pracovníků a průchodností systému. Musíme si tedy položit následující otázky a na ně odpovědět s vědomí důsledků, které jsou s každou s nich spojeny:</a:t>
            </a:r>
          </a:p>
          <a:p>
            <a:pPr marL="265113" lvl="1" indent="-265113" algn="just" eaLnBrk="1" hangingPunct="1">
              <a:lnSpc>
                <a:spcPct val="80000"/>
              </a:lnSpc>
              <a:buFont typeface="Wingdings" pitchFamily="2" charset="2"/>
              <a:buChar char="Ø"/>
              <a:defRPr/>
            </a:pPr>
            <a:r>
              <a:rPr lang="cs-CZ" sz="1200" dirty="0" smtClean="0"/>
              <a:t>Jaký počet klientů můžeme v průběhu dne obsloužit. Odpověď není vždy jednoduchá, klienti nás nebudou navštěvovat průběžně, ale přicházejí různě v průběhu dne, týdne, měsíce a roku.</a:t>
            </a:r>
          </a:p>
          <a:p>
            <a:pPr marL="265113" lvl="1" indent="-265113" algn="just" eaLnBrk="1" hangingPunct="1">
              <a:lnSpc>
                <a:spcPct val="80000"/>
              </a:lnSpc>
              <a:buFont typeface="Wingdings" pitchFamily="2" charset="2"/>
              <a:buChar char="Ø"/>
              <a:defRPr/>
            </a:pPr>
            <a:r>
              <a:rPr lang="cs-CZ" sz="1200" dirty="0" smtClean="0"/>
              <a:t>Jak velký počet klientů můžeme současně obsloužit. Je to otázka pracovních míst, počtu pracovníků, možnosti jejich odlišného zaměstnání v průběhu pracovního dne.</a:t>
            </a:r>
          </a:p>
          <a:p>
            <a:pPr marL="265113" lvl="1" indent="-265113" algn="just" eaLnBrk="1" hangingPunct="1">
              <a:lnSpc>
                <a:spcPct val="80000"/>
              </a:lnSpc>
              <a:buFont typeface="Wingdings" pitchFamily="2" charset="2"/>
              <a:buChar char="Ø"/>
              <a:defRPr/>
            </a:pPr>
            <a:r>
              <a:rPr lang="cs-CZ" sz="1200" dirty="0" smtClean="0"/>
              <a:t>S jakou kvalitou budeme obsluhovat. Odpověď má i souvislost s předchozími body. Určitě kvalita poskytovaných služeb utrpí pokud před pracovníky budou zástupy čekajících a proto i nespokojených klientů.</a:t>
            </a:r>
          </a:p>
          <a:p>
            <a:pPr marL="265113" lvl="1" indent="-265113" algn="just" eaLnBrk="1" hangingPunct="1">
              <a:lnSpc>
                <a:spcPct val="80000"/>
              </a:lnSpc>
              <a:buFont typeface="Wingdings" pitchFamily="2" charset="2"/>
              <a:buChar char="Ø"/>
              <a:defRPr/>
            </a:pPr>
            <a:r>
              <a:rPr lang="cs-CZ" sz="1200" dirty="0" smtClean="0"/>
              <a:t>Jaká bude kvalita při nadbytečném počtu pracovníků. Pokud jich budeme mít nadbytek, dojde i k tomu, že kvalita se může snižovat.</a:t>
            </a:r>
            <a:endParaRPr lang="cs-CZ" sz="1200" b="1" dirty="0" smtClean="0"/>
          </a:p>
          <a:p>
            <a:pPr algn="just" eaLnBrk="1" hangingPunct="1">
              <a:lnSpc>
                <a:spcPct val="80000"/>
              </a:lnSpc>
              <a:buFont typeface="Wingdings" pitchFamily="2" charset="2"/>
              <a:buNone/>
              <a:defRPr/>
            </a:pPr>
            <a:r>
              <a:rPr lang="cs-CZ" sz="1400" b="1" dirty="0" smtClean="0"/>
              <a:t>Cena</a:t>
            </a:r>
            <a:endParaRPr lang="cs-CZ" sz="1400" dirty="0" smtClean="0"/>
          </a:p>
          <a:p>
            <a:pPr marL="265113" lvl="1" indent="-265113" algn="just" eaLnBrk="1" hangingPunct="1">
              <a:lnSpc>
                <a:spcPct val="80000"/>
              </a:lnSpc>
              <a:buFont typeface="Wingdings" pitchFamily="2" charset="2"/>
              <a:buChar char="Ø"/>
              <a:defRPr/>
            </a:pPr>
            <a:r>
              <a:rPr lang="cs-CZ" sz="1200" dirty="0" smtClean="0"/>
              <a:t>Klient vždy platí bance za poskytnutou službu stejnou cenu a proto požaduje stejnou kvalitu služby. Je možné standardizovat procesy, které jsou nezávislé na lidském faktoru. Nejdůležitější však je vyvolat v klientovi pocit, že za svoje peníze obdržel vyšší kvalitu služeb než očekával. Pokud je kvalita poskytnuté služby nižší než očekávaná klient je nespokojen a hrozí, že změní banku. Optimální cena je taková při niž je spokojen jak klient tak banka.</a:t>
            </a:r>
            <a:endParaRPr lang="de-DE" sz="12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FE2593-7001-451E-97CD-CECF7A297057}" type="slidenum">
              <a:rPr lang="cs-CZ"/>
              <a:pPr>
                <a:defRPr/>
              </a:pPr>
              <a:t>92</a:t>
            </a:fld>
            <a:endParaRPr lang="cs-CZ"/>
          </a:p>
        </p:txBody>
      </p:sp>
      <p:sp>
        <p:nvSpPr>
          <p:cNvPr id="508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Význam kvality</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98309"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b="1" smtClean="0"/>
              <a:t>Kvalita jako srovnatelná výhoda - </a:t>
            </a:r>
            <a:r>
              <a:rPr lang="cs-CZ" altLang="cs-CZ" sz="2000" smtClean="0"/>
              <a:t>bankovním sektoru pouze kvalita může být výhodu při porovnání jednotlivých bank, které se potýkají s:</a:t>
            </a:r>
          </a:p>
          <a:p>
            <a:pPr marL="265113" lvl="1" indent="-265113" algn="just" eaLnBrk="1" hangingPunct="1">
              <a:lnSpc>
                <a:spcPct val="90000"/>
              </a:lnSpc>
              <a:buFont typeface="Wingdings" pitchFamily="2" charset="2"/>
              <a:buChar char="Ø"/>
            </a:pPr>
            <a:r>
              <a:rPr lang="cs-CZ" altLang="cs-CZ" sz="1800" smtClean="0"/>
              <a:t>narůstající konkurencí nových bankovních subjektů, ale především ostatních subjektů působících na finančních a peněžních trzích</a:t>
            </a:r>
          </a:p>
          <a:p>
            <a:pPr marL="265113" lvl="1" indent="-265113" algn="just" eaLnBrk="1" hangingPunct="1">
              <a:lnSpc>
                <a:spcPct val="90000"/>
              </a:lnSpc>
              <a:buFont typeface="Wingdings" pitchFamily="2" charset="2"/>
              <a:buChar char="Ø"/>
            </a:pPr>
            <a:r>
              <a:rPr lang="cs-CZ" altLang="cs-CZ" sz="1800" smtClean="0"/>
              <a:t>snadnou napodobitelností a kopírovatelností svých produktů a služeb</a:t>
            </a:r>
          </a:p>
          <a:p>
            <a:pPr marL="265113" lvl="1" indent="-265113" algn="just" eaLnBrk="1" hangingPunct="1">
              <a:lnSpc>
                <a:spcPct val="90000"/>
              </a:lnSpc>
              <a:buFont typeface="Wingdings" pitchFamily="2" charset="2"/>
              <a:buChar char="Ø"/>
            </a:pPr>
            <a:r>
              <a:rPr lang="cs-CZ" altLang="cs-CZ" sz="1800" smtClean="0"/>
              <a:t>nutností zvyšovat poplatky za běžné služby, tak aby pokryly výpadky tržeb v jiných oblastech (zavedení jednotné měny EUR, snižování poplatků za přeshraniční platební styk)</a:t>
            </a:r>
          </a:p>
          <a:p>
            <a:pPr marL="265113" lvl="1" indent="-265113" algn="just" eaLnBrk="1" hangingPunct="1">
              <a:lnSpc>
                <a:spcPct val="90000"/>
              </a:lnSpc>
              <a:buFont typeface="Wingdings" pitchFamily="2" charset="2"/>
              <a:buChar char="Ø"/>
            </a:pPr>
            <a:r>
              <a:rPr lang="cs-CZ" altLang="cs-CZ" sz="1800" smtClean="0"/>
              <a:t>novými distribučními kanály jako odraz nových informačních technologií a narůstající konkurencí</a:t>
            </a:r>
          </a:p>
          <a:p>
            <a:pPr marL="265113" lvl="1" indent="-265113" algn="just" eaLnBrk="1" hangingPunct="1">
              <a:lnSpc>
                <a:spcPct val="90000"/>
              </a:lnSpc>
              <a:buFont typeface="Wingdings" pitchFamily="2" charset="2"/>
              <a:buChar char="Ø"/>
            </a:pPr>
            <a:r>
              <a:rPr lang="cs-CZ" altLang="cs-CZ" sz="1800" smtClean="0"/>
              <a:t>vyššími požadavky klientů na bankovní služby</a:t>
            </a:r>
          </a:p>
          <a:p>
            <a:pPr marL="265113" lvl="1" indent="-265113" algn="just" eaLnBrk="1" hangingPunct="1">
              <a:lnSpc>
                <a:spcPct val="90000"/>
              </a:lnSpc>
              <a:buFont typeface="Wingdings" pitchFamily="2" charset="2"/>
              <a:buChar char="Ø"/>
            </a:pPr>
            <a:r>
              <a:rPr lang="cs-CZ" altLang="cs-CZ" sz="1800" smtClean="0"/>
              <a:t>nižší tolerancí klientů k nedostatkům v práci bank</a:t>
            </a:r>
          </a:p>
          <a:p>
            <a:pPr marL="265113" lvl="1" indent="-265113" algn="just" eaLnBrk="1" hangingPunct="1">
              <a:lnSpc>
                <a:spcPct val="90000"/>
              </a:lnSpc>
              <a:buFont typeface="Wingdings" pitchFamily="2" charset="2"/>
              <a:buChar char="Ø"/>
            </a:pPr>
            <a:r>
              <a:rPr lang="cs-CZ" altLang="cs-CZ" sz="1800" smtClean="0"/>
              <a:t>snižovaní marží u aktivních a pasivních obchodů.</a:t>
            </a:r>
            <a:endParaRPr lang="de-DE" altLang="cs-CZ" sz="180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72C615-CBCF-4C8A-A95E-4CD56512B553}" type="slidenum">
              <a:rPr lang="cs-CZ"/>
              <a:pPr>
                <a:defRPr/>
              </a:pPr>
              <a:t>93</a:t>
            </a:fld>
            <a:endParaRPr lang="cs-CZ"/>
          </a:p>
        </p:txBody>
      </p:sp>
      <p:sp>
        <p:nvSpPr>
          <p:cNvPr id="515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Zvýšení kvality služeb</a:t>
            </a:r>
            <a:r>
              <a:rPr lang="cs-CZ" dirty="0" smtClean="0"/>
              <a:t> </a:t>
            </a:r>
            <a:endParaRPr lang="de-DE" dirty="0" smtClean="0"/>
          </a:p>
        </p:txBody>
      </p:sp>
      <p:sp>
        <p:nvSpPr>
          <p:cNvPr id="972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dirty="0" smtClean="0"/>
              <a:t>Co přispívá ke zvyšování kvality služeb:</a:t>
            </a:r>
            <a:endParaRPr lang="cs-CZ" sz="1600" b="1" dirty="0" smtClean="0"/>
          </a:p>
          <a:p>
            <a:pPr marL="265113" lvl="1" indent="-265113" algn="just" eaLnBrk="1" hangingPunct="1">
              <a:lnSpc>
                <a:spcPct val="80000"/>
              </a:lnSpc>
              <a:buFont typeface="Wingdings" pitchFamily="2" charset="2"/>
              <a:buChar char="Ø"/>
              <a:defRPr/>
            </a:pPr>
            <a:r>
              <a:rPr lang="cs-CZ" sz="1500" b="1" dirty="0" smtClean="0"/>
              <a:t>Kontrola a hodnocení výsledků</a:t>
            </a:r>
            <a:r>
              <a:rPr lang="cs-CZ" sz="1500" dirty="0" smtClean="0"/>
              <a:t>. Objektivní posouzení materiálních pomůcek a zaměstnanců ve styku s klienty pomocí testů, systematického sledování veřejného a skrytého.</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Audity</a:t>
            </a:r>
            <a:r>
              <a:rPr lang="cs-CZ" sz="1500" dirty="0" smtClean="0"/>
              <a:t>. Důsledná analýza materiálních pomůcek a chování personálu, kdy auditor vystupuje v roli klienta. Jsou založeny i na určení klíčových vlastností poskytovaných služeb, chování banky ve vztahu k cílovým segmentům, porovnání s hlavními konkurenty a definování nové strategie analýzy kvality služeb a jejího přizpůsobení potřebám trhu.</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Vytváření skupin kvality</a:t>
            </a:r>
            <a:r>
              <a:rPr lang="cs-CZ" sz="1500" dirty="0" smtClean="0"/>
              <a:t>. Vytvářejí se pracovní skupiny ze zaměstnanců, kteří pracující na stejných úsecích - pečují o stejné klienty, poskytují stejný charakter služeb. Tyto skupiny se snaží zlepšit pracovní postupy hledáním nedostatků, které v nich jsou.</a:t>
            </a:r>
            <a:endParaRPr lang="cs-CZ" sz="1500" b="1" dirty="0" smtClean="0"/>
          </a:p>
          <a:p>
            <a:pPr algn="just" eaLnBrk="1" hangingPunct="1">
              <a:lnSpc>
                <a:spcPct val="80000"/>
              </a:lnSpc>
              <a:buFont typeface="Wingdings" pitchFamily="2" charset="2"/>
              <a:buNone/>
              <a:defRPr/>
            </a:pPr>
            <a:r>
              <a:rPr lang="cs-CZ" sz="1600" b="1" dirty="0" smtClean="0"/>
              <a:t>Posouzení kvality - k</a:t>
            </a:r>
            <a:r>
              <a:rPr lang="cs-CZ" sz="1600" dirty="0" smtClean="0"/>
              <a:t>valitu můžeme hodnotit dvoustupňově jako kvalitu:</a:t>
            </a:r>
            <a:endParaRPr lang="cs-CZ" sz="1600" b="1" dirty="0" smtClean="0"/>
          </a:p>
          <a:p>
            <a:pPr marL="265113" lvl="1" indent="-265113" algn="just" eaLnBrk="1" hangingPunct="1">
              <a:lnSpc>
                <a:spcPct val="80000"/>
              </a:lnSpc>
              <a:buFont typeface="Wingdings" pitchFamily="2" charset="2"/>
              <a:buChar char="Ø"/>
              <a:defRPr/>
            </a:pPr>
            <a:r>
              <a:rPr lang="cs-CZ" sz="1500" b="1" dirty="0" smtClean="0"/>
              <a:t>Výstupu</a:t>
            </a:r>
            <a:r>
              <a:rPr lang="cs-CZ" sz="1500" dirty="0" smtClean="0"/>
              <a:t>, které jak jsme si již uvedli je samo o sobě relativní. Přesto se musíme zaměřit na posouzení zda náš výstup odpovídá požadavkům a očekáváním klientů, vědí klienti co jim nabízíme a v neposlední řadě klient je sám o osobě přesvědčen že kvalita, kterou mu nabízíme, je to, co za kvalitu považuje.</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Procesu</a:t>
            </a:r>
            <a:r>
              <a:rPr lang="cs-CZ" sz="1500" dirty="0" smtClean="0"/>
              <a:t>. Jak reagují procesní postupy na potřebu pružnosti, umožňují interakci s klientem, doba která je potřebná na řešení neočekávaných potřeb klientů.</a:t>
            </a:r>
            <a:endParaRPr lang="cs-CZ" sz="2200" dirty="0" smtClean="0"/>
          </a:p>
          <a:p>
            <a:pPr lvl="1" algn="just" eaLnBrk="1" hangingPunct="1">
              <a:lnSpc>
                <a:spcPct val="80000"/>
              </a:lnSpc>
              <a:defRPr/>
            </a:pPr>
            <a:endParaRPr lang="de-DE" sz="1300"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4B6A15-0B7D-47AB-8177-B78395AC2D03}" type="slidenum">
              <a:rPr lang="cs-CZ"/>
              <a:pPr>
                <a:defRPr/>
              </a:pPr>
              <a:t>94</a:t>
            </a:fld>
            <a:endParaRPr lang="cs-CZ"/>
          </a:p>
        </p:txBody>
      </p:sp>
      <p:sp>
        <p:nvSpPr>
          <p:cNvPr id="5099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kvalitu</a:t>
            </a:r>
            <a:r>
              <a:rPr lang="cs-CZ" smtClean="0"/>
              <a:t> </a:t>
            </a:r>
            <a:endParaRPr lang="de-DE" smtClean="0"/>
          </a:p>
        </p:txBody>
      </p:sp>
      <p:sp>
        <p:nvSpPr>
          <p:cNvPr id="100357" name="Rectangle 3"/>
          <p:cNvSpPr>
            <a:spLocks noGrp="1" noChangeArrowheads="1"/>
          </p:cNvSpPr>
          <p:nvPr>
            <p:ph type="body" idx="1"/>
          </p:nvPr>
        </p:nvSpPr>
        <p:spPr/>
        <p:txBody>
          <a:bodyPr/>
          <a:lstStyle/>
          <a:p>
            <a:pPr algn="just" eaLnBrk="1" hangingPunct="1">
              <a:buFont typeface="Wingdings" pitchFamily="2" charset="2"/>
              <a:buNone/>
            </a:pPr>
            <a:r>
              <a:rPr lang="cs-CZ" altLang="cs-CZ" sz="3200" smtClean="0"/>
              <a:t> 	</a:t>
            </a:r>
            <a:r>
              <a:rPr lang="cs-CZ" altLang="cs-CZ" sz="2000" smtClean="0"/>
              <a:t>Nezájem o kvalitu a snaha ušetřit na nákladech na kvalitu se nám projevuje:</a:t>
            </a:r>
          </a:p>
          <a:p>
            <a:pPr lvl="1" algn="just" eaLnBrk="1" hangingPunct="1">
              <a:buFont typeface="Wingdings" pitchFamily="2" charset="2"/>
              <a:buChar char="Ø"/>
            </a:pPr>
            <a:r>
              <a:rPr lang="cs-CZ" altLang="cs-CZ" sz="1800" smtClean="0"/>
              <a:t>nespokojeností klientů</a:t>
            </a:r>
          </a:p>
          <a:p>
            <a:pPr lvl="1" algn="just" eaLnBrk="1" hangingPunct="1">
              <a:buFont typeface="Wingdings" pitchFamily="2" charset="2"/>
              <a:buChar char="Ø"/>
            </a:pPr>
            <a:r>
              <a:rPr lang="cs-CZ" altLang="cs-CZ" sz="1800" smtClean="0"/>
              <a:t>odchodem klientů z banky</a:t>
            </a:r>
          </a:p>
          <a:p>
            <a:pPr lvl="1" algn="just" eaLnBrk="1" hangingPunct="1">
              <a:buFont typeface="Wingdings" pitchFamily="2" charset="2"/>
              <a:buChar char="Ø"/>
            </a:pPr>
            <a:r>
              <a:rPr lang="cs-CZ" altLang="cs-CZ" sz="1800" smtClean="0"/>
              <a:t>zvýšením nákladů na řešení stížností klientů</a:t>
            </a:r>
          </a:p>
          <a:p>
            <a:pPr lvl="1" algn="just" eaLnBrk="1" hangingPunct="1">
              <a:buFont typeface="Wingdings" pitchFamily="2" charset="2"/>
              <a:buChar char="Ø"/>
            </a:pPr>
            <a:r>
              <a:rPr lang="cs-CZ" altLang="cs-CZ" sz="1800" smtClean="0"/>
              <a:t>poklesem našeho obratu a zisků.</a:t>
            </a:r>
          </a:p>
          <a:p>
            <a:pPr algn="just" eaLnBrk="1" hangingPunct="1">
              <a:buFont typeface="Wingdings" pitchFamily="2" charset="2"/>
              <a:buNone/>
            </a:pPr>
            <a:r>
              <a:rPr lang="cs-CZ" altLang="cs-CZ" sz="2000" smtClean="0"/>
              <a:t>	Programy kvality musí především působit i preventivně tak, aby se eliminovaly vícenáklady spojené se stížnostmi a všemi negativními jevy, které je provázejí.</a:t>
            </a:r>
            <a:endParaRPr lang="de-DE" altLang="cs-CZ" sz="200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4CB561-BD82-4A51-9EF8-39D0A1CC93A8}" type="slidenum">
              <a:rPr lang="cs-CZ"/>
              <a:pPr>
                <a:defRPr/>
              </a:pPr>
              <a:t>95</a:t>
            </a:fld>
            <a:endParaRPr lang="cs-CZ"/>
          </a:p>
        </p:txBody>
      </p:sp>
      <p:sp>
        <p:nvSpPr>
          <p:cNvPr id="5109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Návrhy a stížnosti klientů</a:t>
            </a:r>
            <a:r>
              <a:rPr lang="cs-CZ" smtClean="0"/>
              <a:t> </a:t>
            </a:r>
            <a:endParaRPr lang="de-DE" smtClean="0"/>
          </a:p>
        </p:txBody>
      </p:sp>
      <p:sp>
        <p:nvSpPr>
          <p:cNvPr id="10138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i="1" smtClean="0">
                <a:solidFill>
                  <a:schemeClr val="accent2"/>
                </a:solidFill>
              </a:rPr>
              <a:t>	</a:t>
            </a:r>
          </a:p>
          <a:p>
            <a:pPr algn="just" eaLnBrk="1" hangingPunct="1">
              <a:lnSpc>
                <a:spcPct val="80000"/>
              </a:lnSpc>
              <a:buFont typeface="Wingdings" pitchFamily="2" charset="2"/>
              <a:buNone/>
            </a:pPr>
            <a:r>
              <a:rPr lang="cs-CZ" altLang="cs-CZ" sz="2000" b="1" i="1" smtClean="0">
                <a:solidFill>
                  <a:schemeClr val="accent2"/>
                </a:solidFill>
              </a:rPr>
              <a:t>	Klient je důvod existence banky, bez něj nemůže existovat</a:t>
            </a:r>
            <a:endParaRPr lang="cs-CZ" altLang="cs-CZ" sz="2000" i="1" smtClean="0">
              <a:solidFill>
                <a:schemeClr val="accent2"/>
              </a:solidFill>
            </a:endParaRPr>
          </a:p>
          <a:p>
            <a:pPr algn="just" eaLnBrk="1" hangingPunct="1">
              <a:lnSpc>
                <a:spcPct val="80000"/>
              </a:lnSpc>
              <a:buFont typeface="Wingdings" pitchFamily="2" charset="2"/>
              <a:buNone/>
            </a:pPr>
            <a:r>
              <a:rPr lang="cs-CZ" altLang="cs-CZ" sz="1600" smtClean="0"/>
              <a:t>	</a:t>
            </a:r>
          </a:p>
          <a:p>
            <a:pPr algn="just" eaLnBrk="1" hangingPunct="1">
              <a:lnSpc>
                <a:spcPct val="80000"/>
              </a:lnSpc>
              <a:buFont typeface="Wingdings" pitchFamily="2" charset="2"/>
              <a:buNone/>
            </a:pPr>
            <a:r>
              <a:rPr lang="cs-CZ" altLang="cs-CZ" sz="1600" smtClean="0"/>
              <a:t>	</a:t>
            </a:r>
            <a:r>
              <a:rPr lang="cs-CZ" altLang="cs-CZ" sz="1600" b="1" smtClean="0"/>
              <a:t>Máme se tedy klientovi chovat tak že:</a:t>
            </a:r>
          </a:p>
          <a:p>
            <a:pPr lvl="1" algn="just" eaLnBrk="1" hangingPunct="1">
              <a:lnSpc>
                <a:spcPct val="80000"/>
              </a:lnSpc>
              <a:buFont typeface="Wingdings" pitchFamily="2" charset="2"/>
              <a:buChar char="Ø"/>
            </a:pPr>
            <a:r>
              <a:rPr lang="cs-CZ" altLang="cs-CZ" sz="1600" smtClean="0"/>
              <a:t>vytváříme dojem že ho nepotřebujeme?</a:t>
            </a:r>
          </a:p>
          <a:p>
            <a:pPr lvl="1" algn="just" eaLnBrk="1" hangingPunct="1">
              <a:lnSpc>
                <a:spcPct val="80000"/>
              </a:lnSpc>
              <a:buFont typeface="Wingdings" pitchFamily="2" charset="2"/>
              <a:buChar char="Ø"/>
            </a:pPr>
            <a:r>
              <a:rPr lang="cs-CZ" altLang="cs-CZ" sz="1600" smtClean="0"/>
              <a:t>nebo se mu snažíme vyjít vstříc?</a:t>
            </a:r>
          </a:p>
          <a:p>
            <a:pPr lvl="1" algn="just" eaLnBrk="1" hangingPunct="1">
              <a:lnSpc>
                <a:spcPct val="80000"/>
              </a:lnSpc>
              <a:buFont typeface="Wingdings" pitchFamily="2" charset="2"/>
              <a:buChar char="Ø"/>
            </a:pPr>
            <a:r>
              <a:rPr lang="cs-CZ" altLang="cs-CZ" sz="1600" smtClean="0"/>
              <a:t>pokud má klient požadavek který mu nemůžeme splnit, snažme se vytvořit dojem, že bychom jeho požadavek rádi splnily ale není to v našich silách.</a:t>
            </a:r>
          </a:p>
          <a:p>
            <a:pPr algn="just" eaLnBrk="1" hangingPunct="1">
              <a:lnSpc>
                <a:spcPct val="80000"/>
              </a:lnSpc>
              <a:buFont typeface="Wingdings" pitchFamily="2" charset="2"/>
              <a:buNone/>
            </a:pPr>
            <a:r>
              <a:rPr lang="cs-CZ" altLang="cs-CZ" sz="1600" b="1" smtClean="0"/>
              <a:t>	Jaké je řešení klienta, pokud je s bankou nespokojen:</a:t>
            </a:r>
            <a:endParaRPr lang="cs-CZ" altLang="cs-CZ" sz="1600" smtClean="0"/>
          </a:p>
          <a:p>
            <a:pPr lvl="1" algn="just" eaLnBrk="1" hangingPunct="1">
              <a:lnSpc>
                <a:spcPct val="80000"/>
              </a:lnSpc>
              <a:buFont typeface="Wingdings" pitchFamily="2" charset="2"/>
              <a:buChar char="Ø"/>
            </a:pPr>
            <a:r>
              <a:rPr lang="cs-CZ" altLang="cs-CZ" sz="1600" smtClean="0"/>
              <a:t>nestěžuje si a je nespokojen, je vytvářen prostor pro změnu banky při další nespokojenosti</a:t>
            </a:r>
          </a:p>
          <a:p>
            <a:pPr lvl="1" algn="just" eaLnBrk="1" hangingPunct="1">
              <a:lnSpc>
                <a:spcPct val="80000"/>
              </a:lnSpc>
              <a:buFont typeface="Wingdings" pitchFamily="2" charset="2"/>
              <a:buChar char="Ø"/>
            </a:pPr>
            <a:r>
              <a:rPr lang="cs-CZ" altLang="cs-CZ" sz="1600" smtClean="0"/>
              <a:t>nestěžuje si a jedná, změní banku, pro banku nejnepříznivější stav, neví proč ztratila klienta</a:t>
            </a:r>
          </a:p>
          <a:p>
            <a:pPr lvl="1" algn="just" eaLnBrk="1" hangingPunct="1">
              <a:lnSpc>
                <a:spcPct val="80000"/>
              </a:lnSpc>
              <a:buFont typeface="Wingdings" pitchFamily="2" charset="2"/>
              <a:buChar char="Ø"/>
            </a:pPr>
            <a:r>
              <a:rPr lang="cs-CZ" altLang="cs-CZ" sz="1600" smtClean="0"/>
              <a:t>stěžuje si a mění banku, je příležitost jak se poučit z chyb</a:t>
            </a:r>
          </a:p>
          <a:p>
            <a:pPr lvl="1" algn="just" eaLnBrk="1" hangingPunct="1">
              <a:lnSpc>
                <a:spcPct val="80000"/>
              </a:lnSpc>
              <a:buFont typeface="Wingdings" pitchFamily="2" charset="2"/>
              <a:buChar char="Ø"/>
            </a:pPr>
            <a:r>
              <a:rPr lang="cs-CZ" altLang="cs-CZ" sz="1600" smtClean="0"/>
              <a:t>stěžuje si a dává možnost nápravy, takový klient pravděpodobně zůstane klientem pokud je náprava dostatečná.</a:t>
            </a:r>
          </a:p>
          <a:p>
            <a:pPr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D8CDE4D-3842-45E2-A7A4-09AD7A8FEA03}" type="slidenum">
              <a:rPr lang="cs-CZ"/>
              <a:pPr>
                <a:defRPr/>
              </a:pPr>
              <a:t>96</a:t>
            </a:fld>
            <a:endParaRPr lang="cs-CZ"/>
          </a:p>
        </p:txBody>
      </p:sp>
      <p:sp>
        <p:nvSpPr>
          <p:cNvPr id="5120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dosáhnou kvality služeb</a:t>
            </a:r>
            <a:r>
              <a:rPr lang="cs-CZ" smtClean="0"/>
              <a:t> </a:t>
            </a:r>
            <a:endParaRPr lang="de-DE" smtClean="0"/>
          </a:p>
        </p:txBody>
      </p:sp>
      <p:sp>
        <p:nvSpPr>
          <p:cNvPr id="10240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smtClean="0"/>
              <a:t>Rozpory ve vnímání kvality, kritéria, cesty a metody ke zvyšování kvality služeb:</a:t>
            </a:r>
          </a:p>
          <a:p>
            <a:pPr marL="265113" lvl="1" indent="-265113" algn="just" eaLnBrk="1" hangingPunct="1">
              <a:lnSpc>
                <a:spcPct val="80000"/>
              </a:lnSpc>
              <a:buFont typeface="Wingdings" pitchFamily="2" charset="2"/>
              <a:buChar char="Ø"/>
            </a:pPr>
            <a:r>
              <a:rPr lang="cs-CZ" altLang="cs-CZ" sz="1300" smtClean="0"/>
              <a:t>je rozpor mezi očekáváním klienta a představou managementu</a:t>
            </a:r>
          </a:p>
          <a:p>
            <a:pPr marL="265113" lvl="1" indent="-265113" algn="just" eaLnBrk="1" hangingPunct="1">
              <a:lnSpc>
                <a:spcPct val="80000"/>
              </a:lnSpc>
              <a:buFont typeface="Wingdings" pitchFamily="2" charset="2"/>
              <a:buChar char="Ø"/>
            </a:pPr>
            <a:r>
              <a:rPr lang="cs-CZ" altLang="cs-CZ" sz="1300" smtClean="0"/>
              <a:t>specifikace požadované kvality služeb není vždy managementem jasně stanovena</a:t>
            </a:r>
          </a:p>
          <a:p>
            <a:pPr marL="265113" lvl="1" indent="-265113" algn="just" eaLnBrk="1" hangingPunct="1">
              <a:lnSpc>
                <a:spcPct val="80000"/>
              </a:lnSpc>
              <a:buFont typeface="Wingdings" pitchFamily="2" charset="2"/>
              <a:buChar char="Ø"/>
            </a:pPr>
            <a:r>
              <a:rPr lang="cs-CZ" altLang="cs-CZ" sz="1300" smtClean="0"/>
              <a:t>není sladěna nabízená a poskytovaná služba s vnější komunikací</a:t>
            </a:r>
          </a:p>
          <a:p>
            <a:pPr marL="265113" lvl="1" indent="-265113" algn="just" eaLnBrk="1" hangingPunct="1">
              <a:lnSpc>
                <a:spcPct val="80000"/>
              </a:lnSpc>
              <a:buFont typeface="Wingdings" pitchFamily="2" charset="2"/>
              <a:buChar char="Ø"/>
            </a:pPr>
            <a:r>
              <a:rPr lang="cs-CZ" altLang="cs-CZ" sz="1300" smtClean="0"/>
              <a:t>pracovníci nejsou dostatečně vyškolení k poskytování služby</a:t>
            </a:r>
          </a:p>
          <a:p>
            <a:pPr marL="265113" lvl="1" indent="-265113" algn="just" eaLnBrk="1" hangingPunct="1">
              <a:lnSpc>
                <a:spcPct val="80000"/>
              </a:lnSpc>
              <a:buFont typeface="Wingdings" pitchFamily="2" charset="2"/>
              <a:buChar char="Ø"/>
            </a:pPr>
            <a:r>
              <a:rPr lang="cs-CZ" altLang="cs-CZ" sz="1300" smtClean="0"/>
              <a:t>není dostatečně přístupná</a:t>
            </a:r>
          </a:p>
          <a:p>
            <a:pPr marL="265113" lvl="1" indent="-265113" algn="just" eaLnBrk="1" hangingPunct="1">
              <a:lnSpc>
                <a:spcPct val="80000"/>
              </a:lnSpc>
              <a:buFont typeface="Wingdings" pitchFamily="2" charset="2"/>
              <a:buChar char="Ø"/>
            </a:pPr>
            <a:r>
              <a:rPr lang="cs-CZ" altLang="cs-CZ" sz="1300" smtClean="0"/>
              <a:t>vhodná komunikace a srozumitelnost</a:t>
            </a:r>
          </a:p>
          <a:p>
            <a:pPr marL="265113" lvl="1" indent="-265113" algn="just" eaLnBrk="1" hangingPunct="1">
              <a:lnSpc>
                <a:spcPct val="80000"/>
              </a:lnSpc>
              <a:buFont typeface="Wingdings" pitchFamily="2" charset="2"/>
              <a:buChar char="Ø"/>
            </a:pPr>
            <a:r>
              <a:rPr lang="cs-CZ" altLang="cs-CZ" sz="1300" smtClean="0"/>
              <a:t>kompetentnost pracovníků</a:t>
            </a:r>
          </a:p>
          <a:p>
            <a:pPr marL="265113" lvl="1" indent="-265113" algn="just" eaLnBrk="1" hangingPunct="1">
              <a:lnSpc>
                <a:spcPct val="80000"/>
              </a:lnSpc>
              <a:buFont typeface="Wingdings" pitchFamily="2" charset="2"/>
              <a:buChar char="Ø"/>
            </a:pPr>
            <a:r>
              <a:rPr lang="cs-CZ" altLang="cs-CZ" sz="1300" smtClean="0"/>
              <a:t>důvěryhodnost</a:t>
            </a:r>
          </a:p>
          <a:p>
            <a:pPr marL="265113" lvl="1" indent="-265113" algn="just" eaLnBrk="1" hangingPunct="1">
              <a:lnSpc>
                <a:spcPct val="80000"/>
              </a:lnSpc>
              <a:buFont typeface="Wingdings" pitchFamily="2" charset="2"/>
              <a:buChar char="Ø"/>
            </a:pPr>
            <a:r>
              <a:rPr lang="cs-CZ" altLang="cs-CZ" sz="1300" smtClean="0"/>
              <a:t>spolehlivost</a:t>
            </a:r>
          </a:p>
          <a:p>
            <a:pPr marL="265113" lvl="1" indent="-265113" algn="just" eaLnBrk="1" hangingPunct="1">
              <a:lnSpc>
                <a:spcPct val="80000"/>
              </a:lnSpc>
              <a:buFont typeface="Wingdings" pitchFamily="2" charset="2"/>
              <a:buChar char="Ø"/>
            </a:pPr>
            <a:r>
              <a:rPr lang="cs-CZ" altLang="cs-CZ" sz="1300" smtClean="0"/>
              <a:t>postoj pracovníků k požadavkům klientů</a:t>
            </a:r>
          </a:p>
          <a:p>
            <a:pPr marL="265113" lvl="1" indent="-265113" algn="just" eaLnBrk="1" hangingPunct="1">
              <a:lnSpc>
                <a:spcPct val="80000"/>
              </a:lnSpc>
              <a:buFont typeface="Wingdings" pitchFamily="2" charset="2"/>
              <a:buChar char="Ø"/>
            </a:pPr>
            <a:r>
              <a:rPr lang="cs-CZ" altLang="cs-CZ" sz="1300" smtClean="0"/>
              <a:t>bezpečnost poskytovaných služeb</a:t>
            </a:r>
          </a:p>
          <a:p>
            <a:pPr marL="265113" lvl="1" indent="-265113" algn="just" eaLnBrk="1" hangingPunct="1">
              <a:lnSpc>
                <a:spcPct val="80000"/>
              </a:lnSpc>
              <a:buFont typeface="Wingdings" pitchFamily="2" charset="2"/>
              <a:buChar char="Ø"/>
            </a:pPr>
            <a:r>
              <a:rPr lang="cs-CZ" altLang="cs-CZ" sz="1300" smtClean="0"/>
              <a:t>reálnost služeb</a:t>
            </a:r>
          </a:p>
          <a:p>
            <a:pPr marL="265113" lvl="1" indent="-265113" algn="just" eaLnBrk="1" hangingPunct="1">
              <a:lnSpc>
                <a:spcPct val="80000"/>
              </a:lnSpc>
              <a:buFont typeface="Wingdings" pitchFamily="2" charset="2"/>
              <a:buChar char="Ø"/>
            </a:pPr>
            <a:r>
              <a:rPr lang="cs-CZ" altLang="cs-CZ" sz="1300" smtClean="0"/>
              <a:t>strategická koncepce, kdy musíme mít jasnou představu o cílových trzích, jejich potřebách </a:t>
            </a:r>
            <a:br>
              <a:rPr lang="cs-CZ" altLang="cs-CZ" sz="1300" smtClean="0"/>
            </a:br>
            <a:r>
              <a:rPr lang="cs-CZ" altLang="cs-CZ" sz="1300" smtClean="0"/>
              <a:t>a snažit se je uspokojit</a:t>
            </a:r>
          </a:p>
          <a:p>
            <a:pPr marL="265113" lvl="1" indent="-265113" algn="just" eaLnBrk="1" hangingPunct="1">
              <a:lnSpc>
                <a:spcPct val="80000"/>
              </a:lnSpc>
              <a:buFont typeface="Wingdings" pitchFamily="2" charset="2"/>
              <a:buChar char="Ø"/>
            </a:pPr>
            <a:r>
              <a:rPr lang="cs-CZ" altLang="cs-CZ" sz="1300" smtClean="0"/>
              <a:t>snaha vrcholového managementu o maximální kvalitu</a:t>
            </a:r>
          </a:p>
          <a:p>
            <a:pPr marL="265113" lvl="1" indent="-265113" algn="just" eaLnBrk="1" hangingPunct="1">
              <a:lnSpc>
                <a:spcPct val="80000"/>
              </a:lnSpc>
              <a:buFont typeface="Wingdings" pitchFamily="2" charset="2"/>
              <a:buChar char="Ø"/>
            </a:pPr>
            <a:r>
              <a:rPr lang="cs-CZ" altLang="cs-CZ" sz="1300" smtClean="0"/>
              <a:t>neustále zvyšovat standardy pro kvalitu</a:t>
            </a:r>
          </a:p>
          <a:p>
            <a:pPr marL="265113" lvl="1" indent="-265113" algn="just" eaLnBrk="1" hangingPunct="1">
              <a:lnSpc>
                <a:spcPct val="80000"/>
              </a:lnSpc>
              <a:buFont typeface="Wingdings" pitchFamily="2" charset="2"/>
              <a:buChar char="Ø"/>
            </a:pPr>
            <a:r>
              <a:rPr lang="cs-CZ" altLang="cs-CZ" sz="1300" smtClean="0"/>
              <a:t>používat systémy sledování kvality služeb</a:t>
            </a:r>
          </a:p>
          <a:p>
            <a:pPr marL="265113" lvl="1" indent="-265113" algn="just" eaLnBrk="1" hangingPunct="1">
              <a:lnSpc>
                <a:spcPct val="80000"/>
              </a:lnSpc>
              <a:buFont typeface="Wingdings" pitchFamily="2" charset="2"/>
              <a:buChar char="Ø"/>
            </a:pPr>
            <a:r>
              <a:rPr lang="cs-CZ" altLang="cs-CZ" sz="1300" smtClean="0"/>
              <a:t>analyzovat trh</a:t>
            </a:r>
          </a:p>
          <a:p>
            <a:pPr marL="265113" lvl="1" indent="-265113" algn="just" eaLnBrk="1" hangingPunct="1">
              <a:lnSpc>
                <a:spcPct val="80000"/>
              </a:lnSpc>
              <a:buFont typeface="Wingdings" pitchFamily="2" charset="2"/>
              <a:buChar char="Ø"/>
            </a:pPr>
            <a:r>
              <a:rPr lang="cs-CZ" altLang="cs-CZ" sz="1300" smtClean="0"/>
              <a:t>hledat systémy pro uspokojení neuspokojených klientů</a:t>
            </a:r>
          </a:p>
          <a:p>
            <a:pPr marL="265113" lvl="1" indent="-265113" algn="just" eaLnBrk="1" hangingPunct="1">
              <a:lnSpc>
                <a:spcPct val="80000"/>
              </a:lnSpc>
              <a:buFont typeface="Wingdings" pitchFamily="2" charset="2"/>
              <a:buChar char="Ø"/>
            </a:pPr>
            <a:r>
              <a:rPr lang="cs-CZ" altLang="cs-CZ" sz="1300" smtClean="0"/>
              <a:t>uspokojovat vlastní zaměstnance.</a:t>
            </a:r>
            <a:endParaRPr lang="cs-CZ" altLang="cs-CZ" sz="2000" smtClean="0"/>
          </a:p>
          <a:p>
            <a:pPr algn="just" eaLnBrk="1" hangingPunct="1">
              <a:lnSpc>
                <a:spcPct val="80000"/>
              </a:lnSpc>
              <a:buFont typeface="Wingdings" pitchFamily="2" charset="2"/>
              <a:buNone/>
            </a:pPr>
            <a:endParaRPr lang="de-DE" altLang="cs-CZ" sz="120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3B0C19A-7BF8-4DF1-A144-3DD0D7FFE4BE}" type="slidenum">
              <a:rPr lang="cs-CZ"/>
              <a:pPr>
                <a:defRPr/>
              </a:pPr>
              <a:t>97</a:t>
            </a:fld>
            <a:endParaRPr lang="cs-CZ"/>
          </a:p>
        </p:txBody>
      </p:sp>
      <p:sp>
        <p:nvSpPr>
          <p:cNvPr id="513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Na závěr</a:t>
            </a:r>
            <a:endParaRPr lang="de-DE" b="1" dirty="0" smtClean="0">
              <a:effectLst>
                <a:outerShdw blurRad="38100" dist="38100" dir="2700000" algn="tl">
                  <a:srgbClr val="000000"/>
                </a:outerShdw>
              </a:effectLst>
            </a:endParaRPr>
          </a:p>
        </p:txBody>
      </p:sp>
      <p:sp>
        <p:nvSpPr>
          <p:cNvPr id="103429" name="Rectangle 3"/>
          <p:cNvSpPr>
            <a:spLocks noGrp="1" noChangeArrowheads="1"/>
          </p:cNvSpPr>
          <p:nvPr>
            <p:ph type="body" idx="1"/>
          </p:nvPr>
        </p:nvSpPr>
        <p:spPr/>
        <p:txBody>
          <a:bodyPr/>
          <a:lstStyle/>
          <a:p>
            <a:pPr algn="ctr" eaLnBrk="1" hangingPunct="1">
              <a:buFont typeface="Wingdings" pitchFamily="2" charset="2"/>
              <a:buNone/>
            </a:pPr>
            <a:endParaRPr lang="cs-CZ" altLang="cs-CZ" sz="3200" b="1" smtClean="0">
              <a:solidFill>
                <a:schemeClr val="accent2"/>
              </a:solidFill>
            </a:endParaRPr>
          </a:p>
          <a:p>
            <a:pPr algn="ctr" eaLnBrk="1" hangingPunct="1">
              <a:buFont typeface="Wingdings" pitchFamily="2" charset="2"/>
              <a:buNone/>
            </a:pPr>
            <a:r>
              <a:rPr lang="cs-CZ" altLang="cs-CZ" sz="3200" b="1" smtClean="0">
                <a:solidFill>
                  <a:schemeClr val="accent2"/>
                </a:solidFill>
              </a:rPr>
              <a:t>Vztah vedení </a:t>
            </a:r>
          </a:p>
          <a:p>
            <a:pPr algn="ctr" eaLnBrk="1" hangingPunct="1">
              <a:buFont typeface="Wingdings" pitchFamily="2" charset="2"/>
              <a:buNone/>
            </a:pPr>
            <a:r>
              <a:rPr lang="cs-CZ" altLang="cs-CZ" sz="3200" b="1" smtClean="0">
                <a:solidFill>
                  <a:schemeClr val="accent2"/>
                </a:solidFill>
              </a:rPr>
              <a:t>k zaměstnancům  </a:t>
            </a:r>
          </a:p>
          <a:p>
            <a:pPr algn="ctr" eaLnBrk="1" hangingPunct="1">
              <a:buFont typeface="Wingdings" pitchFamily="2" charset="2"/>
              <a:buNone/>
            </a:pPr>
            <a:r>
              <a:rPr lang="cs-CZ" altLang="cs-CZ" sz="3200" b="1" smtClean="0">
                <a:solidFill>
                  <a:schemeClr val="accent2"/>
                </a:solidFill>
              </a:rPr>
              <a:t>se odráží i do vztahu </a:t>
            </a:r>
          </a:p>
          <a:p>
            <a:pPr algn="ctr" eaLnBrk="1" hangingPunct="1">
              <a:buFont typeface="Wingdings" pitchFamily="2" charset="2"/>
              <a:buNone/>
            </a:pPr>
            <a:r>
              <a:rPr lang="cs-CZ" altLang="cs-CZ" sz="3200" b="1" smtClean="0">
                <a:solidFill>
                  <a:schemeClr val="accent2"/>
                </a:solidFill>
              </a:rPr>
              <a:t>zaměstnanců ke klientům, </a:t>
            </a:r>
          </a:p>
          <a:p>
            <a:pPr algn="ctr" eaLnBrk="1" hangingPunct="1">
              <a:buFont typeface="Wingdings" pitchFamily="2" charset="2"/>
              <a:buNone/>
            </a:pPr>
            <a:r>
              <a:rPr lang="cs-CZ" altLang="cs-CZ" sz="3200" b="1" smtClean="0">
                <a:solidFill>
                  <a:schemeClr val="accent2"/>
                </a:solidFill>
              </a:rPr>
              <a:t>važme si proto klientů i zaměstnanců.</a:t>
            </a:r>
            <a:endParaRPr lang="de-DE" altLang="cs-CZ" sz="3200" b="1" smtClean="0">
              <a:solidFill>
                <a:schemeClr val="accent2"/>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7C3C2-1B18-4825-93A8-203D73D59351}" type="slidenum">
              <a:rPr lang="cs-CZ"/>
              <a:pPr>
                <a:defRPr/>
              </a:pPr>
              <a:t>98</a:t>
            </a:fld>
            <a:endParaRPr lang="cs-CZ"/>
          </a:p>
        </p:txBody>
      </p:sp>
      <p:sp>
        <p:nvSpPr>
          <p:cNvPr id="37683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683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6 přednáška</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Marketing v ekonomickém řízení banky - úloha klienta v bankovním marketingu</a:t>
            </a: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B8623AA-500A-47C4-93E2-9F03E4B3F695}" type="slidenum">
              <a:rPr lang="cs-CZ"/>
              <a:pPr>
                <a:defRPr/>
              </a:pPr>
              <a:t>99</a:t>
            </a:fld>
            <a:endParaRPr lang="cs-CZ"/>
          </a:p>
        </p:txBody>
      </p:sp>
      <p:sp>
        <p:nvSpPr>
          <p:cNvPr id="490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Klient – důvod existence banky</a:t>
            </a:r>
            <a:r>
              <a:rPr lang="cs-CZ" smtClean="0"/>
              <a:t> </a:t>
            </a:r>
            <a:endParaRPr lang="de-DE" smtClean="0"/>
          </a:p>
        </p:txBody>
      </p:sp>
      <p:sp>
        <p:nvSpPr>
          <p:cNvPr id="49049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Nejlépe je snad možno pro postavení klienta použít německé přísloví</a:t>
            </a:r>
          </a:p>
          <a:p>
            <a:pPr algn="just" eaLnBrk="1" hangingPunct="1">
              <a:lnSpc>
                <a:spcPct val="80000"/>
              </a:lnSpc>
              <a:buFont typeface="Wingdings" pitchFamily="2" charset="2"/>
              <a:buNone/>
              <a:defRPr/>
            </a:pPr>
            <a:endParaRPr lang="cs-CZ" sz="1800" b="1" dirty="0" smtClean="0"/>
          </a:p>
          <a:p>
            <a:pPr algn="ctr" eaLnBrk="1" hangingPunct="1">
              <a:lnSpc>
                <a:spcPct val="80000"/>
              </a:lnSpc>
              <a:buFont typeface="Wingdings" pitchFamily="2" charset="2"/>
              <a:buNone/>
              <a:defRPr/>
            </a:pPr>
            <a:r>
              <a:rPr lang="cs-CZ" b="1" dirty="0" smtClean="0">
                <a:solidFill>
                  <a:schemeClr val="accent2"/>
                </a:solidFill>
                <a:effectLst>
                  <a:outerShdw blurRad="38100" dist="38100" dir="2700000" algn="tl">
                    <a:srgbClr val="000000"/>
                  </a:outerShdw>
                </a:effectLst>
              </a:rPr>
              <a:t>Klient je král</a:t>
            </a:r>
          </a:p>
          <a:p>
            <a:pPr algn="just" eaLnBrk="1" hangingPunct="1">
              <a:lnSpc>
                <a:spcPct val="80000"/>
              </a:lnSpc>
              <a:defRPr/>
            </a:pPr>
            <a:endParaRPr lang="cs-CZ" sz="2400" b="1" dirty="0" smtClean="0">
              <a:solidFill>
                <a:schemeClr val="accent2"/>
              </a:solidFill>
              <a:effectLst>
                <a:outerShdw blurRad="38100" dist="38100" dir="2700000" algn="tl">
                  <a:srgbClr val="000000"/>
                </a:outerShdw>
              </a:effectLst>
            </a:endParaRPr>
          </a:p>
          <a:p>
            <a:pPr algn="just" eaLnBrk="1" hangingPunct="1">
              <a:lnSpc>
                <a:spcPct val="80000"/>
              </a:lnSpc>
              <a:buFont typeface="Wingdings" pitchFamily="2" charset="2"/>
              <a:buNone/>
              <a:defRPr/>
            </a:pPr>
            <a:r>
              <a:rPr lang="cs-CZ" sz="1600" dirty="0" smtClean="0"/>
              <a:t>Základní vztahy mezi klientem a bankou:</a:t>
            </a:r>
          </a:p>
          <a:p>
            <a:pPr marL="265113" lvl="1" indent="-265113" algn="just" eaLnBrk="1" hangingPunct="1">
              <a:lnSpc>
                <a:spcPct val="80000"/>
              </a:lnSpc>
              <a:buFont typeface="Wingdings" pitchFamily="2" charset="2"/>
              <a:buChar char="Ø"/>
              <a:defRPr/>
            </a:pPr>
            <a:r>
              <a:rPr lang="cs-CZ" sz="1600" dirty="0" smtClean="0"/>
              <a:t>vždy je to klient, kdo je nejdůležitější</a:t>
            </a:r>
          </a:p>
          <a:p>
            <a:pPr marL="265113" lvl="1" indent="-265113" algn="just" eaLnBrk="1" hangingPunct="1">
              <a:lnSpc>
                <a:spcPct val="80000"/>
              </a:lnSpc>
              <a:buFont typeface="Wingdings" pitchFamily="2" charset="2"/>
              <a:buChar char="Ø"/>
              <a:defRPr/>
            </a:pPr>
            <a:r>
              <a:rPr lang="cs-CZ" sz="1600" dirty="0" smtClean="0"/>
              <a:t>banka je závislá na klientovi, ne klient na bance</a:t>
            </a:r>
          </a:p>
          <a:p>
            <a:pPr marL="265113" lvl="1" indent="-265113" algn="just" eaLnBrk="1" hangingPunct="1">
              <a:lnSpc>
                <a:spcPct val="80000"/>
              </a:lnSpc>
              <a:buFont typeface="Wingdings" pitchFamily="2" charset="2"/>
              <a:buChar char="Ø"/>
              <a:defRPr/>
            </a:pPr>
            <a:r>
              <a:rPr lang="cs-CZ" sz="1600" dirty="0" smtClean="0"/>
              <a:t>klient má vždy pravdu</a:t>
            </a:r>
          </a:p>
          <a:p>
            <a:pPr marL="265113" lvl="1" indent="-265113" algn="just" eaLnBrk="1" hangingPunct="1">
              <a:lnSpc>
                <a:spcPct val="80000"/>
              </a:lnSpc>
              <a:buFont typeface="Wingdings" pitchFamily="2" charset="2"/>
              <a:buChar char="Ø"/>
              <a:defRPr/>
            </a:pPr>
            <a:r>
              <a:rPr lang="cs-CZ" sz="1600" dirty="0" smtClean="0"/>
              <a:t>převahu nad klientem můžeme mít pouze krátkodobou, a výsledkem může být ztráta klienta</a:t>
            </a:r>
          </a:p>
          <a:p>
            <a:pPr marL="265113" lvl="1" indent="-265113" algn="just" eaLnBrk="1" hangingPunct="1">
              <a:lnSpc>
                <a:spcPct val="80000"/>
              </a:lnSpc>
              <a:buFont typeface="Wingdings" pitchFamily="2" charset="2"/>
              <a:buChar char="Ø"/>
              <a:defRPr/>
            </a:pPr>
            <a:r>
              <a:rPr lang="cs-CZ" sz="1600" dirty="0" smtClean="0"/>
              <a:t>cílem není pouze jednotlivý obchod, ale dlouhodobá spokojenost klienta – dlouhodobá spolupráce</a:t>
            </a:r>
          </a:p>
          <a:p>
            <a:pPr marL="265113" lvl="1" indent="-265113" algn="just" eaLnBrk="1" hangingPunct="1">
              <a:lnSpc>
                <a:spcPct val="80000"/>
              </a:lnSpc>
              <a:buFont typeface="Wingdings" pitchFamily="2" charset="2"/>
              <a:buChar char="Ø"/>
              <a:defRPr/>
            </a:pPr>
            <a:r>
              <a:rPr lang="cs-CZ" sz="1600" dirty="0" smtClean="0"/>
              <a:t>klient má možnost srovnání s jinými peněžními ústavy (jak privátní, tak firemní klientele má účty u více bank)</a:t>
            </a:r>
          </a:p>
          <a:p>
            <a:pPr marL="265113" lvl="1" indent="-265113" algn="just" eaLnBrk="1" hangingPunct="1">
              <a:lnSpc>
                <a:spcPct val="80000"/>
              </a:lnSpc>
              <a:buFont typeface="Wingdings" pitchFamily="2" charset="2"/>
              <a:buChar char="Ø"/>
              <a:defRPr/>
            </a:pPr>
            <a:r>
              <a:rPr lang="cs-CZ" sz="1600" dirty="0" smtClean="0"/>
              <a:t>je snadné klienta ztratit, ale obtížné jej získat</a:t>
            </a:r>
          </a:p>
          <a:p>
            <a:pPr marL="265113" lvl="1" indent="-265113" algn="just" eaLnBrk="1" hangingPunct="1">
              <a:lnSpc>
                <a:spcPct val="80000"/>
              </a:lnSpc>
              <a:buFont typeface="Wingdings" pitchFamily="2" charset="2"/>
              <a:buChar char="Ø"/>
              <a:defRPr/>
            </a:pPr>
            <a:r>
              <a:rPr lang="cs-CZ" sz="1600" dirty="0" smtClean="0"/>
              <a:t>nezapomínejme na staré a dlouhodobé (věrné) klienty – zaslouží si zvýšenou péči.</a:t>
            </a:r>
            <a:endParaRPr lang="de-DE" sz="1600" dirty="0" smtClean="0"/>
          </a:p>
        </p:txBody>
      </p:sp>
    </p:spTree>
  </p:cSld>
  <p:clrMapOvr>
    <a:masterClrMapping/>
  </p:clrMapOvr>
</p:sld>
</file>

<file path=ppt/theme/theme1.xml><?xml version="1.0" encoding="utf-8"?>
<a:theme xmlns:a="http://schemas.openxmlformats.org/drawingml/2006/main" name="ŠEDÁ základní">
  <a:themeElements>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základní">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ŠEDÁ TITL">
  <a:themeElements>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3678</TotalTime>
  <Words>17185</Words>
  <Application>Microsoft Office PowerPoint</Application>
  <PresentationFormat>Předvádění na obrazovce (4:3)</PresentationFormat>
  <Paragraphs>2409</Paragraphs>
  <Slides>203</Slides>
  <Notes>0</Notes>
  <HiddenSlides>0</HiddenSlides>
  <MMClips>0</MMClips>
  <ScaleCrop>false</ScaleCrop>
  <HeadingPairs>
    <vt:vector size="6" baseType="variant">
      <vt:variant>
        <vt:lpstr>Použitá písma</vt:lpstr>
      </vt:variant>
      <vt:variant>
        <vt:i4>4</vt:i4>
      </vt:variant>
      <vt:variant>
        <vt:lpstr>Motiv</vt:lpstr>
      </vt:variant>
      <vt:variant>
        <vt:i4>4</vt:i4>
      </vt:variant>
      <vt:variant>
        <vt:lpstr>Nadpisy snímků</vt:lpstr>
      </vt:variant>
      <vt:variant>
        <vt:i4>203</vt:i4>
      </vt:variant>
    </vt:vector>
  </HeadingPairs>
  <TitlesOfParts>
    <vt:vector size="211" baseType="lpstr">
      <vt:lpstr>Arial</vt:lpstr>
      <vt:lpstr>Times New Roman</vt:lpstr>
      <vt:lpstr>Trebuchet MS</vt:lpstr>
      <vt:lpstr>Wingdings</vt:lpstr>
      <vt:lpstr>ŠEDÁ základní</vt:lpstr>
      <vt:lpstr>BÉŽOVÁ základní</vt:lpstr>
      <vt:lpstr>ŠEDÁ TITL</vt:lpstr>
      <vt:lpstr>BÉŽOVÁ TITL</vt:lpstr>
      <vt:lpstr>Ekonomika a řízení bank</vt:lpstr>
      <vt:lpstr>Cíl</vt:lpstr>
      <vt:lpstr>Rozvrh přednášek</vt:lpstr>
      <vt:lpstr>Seminární práce – POT </vt:lpstr>
      <vt:lpstr>Požadavky ke zkoušce</vt:lpstr>
      <vt:lpstr>Doporučená literatura</vt:lpstr>
      <vt:lpstr> </vt:lpstr>
      <vt:lpstr>Členění bank</vt:lpstr>
      <vt:lpstr>Definice banky dle §1 zákona o bankách</vt:lpstr>
      <vt:lpstr>Obchody bank</vt:lpstr>
      <vt:lpstr>Pasiva</vt:lpstr>
      <vt:lpstr>Aktiva</vt:lpstr>
      <vt:lpstr>Cíle bankovního podnikání</vt:lpstr>
      <vt:lpstr>Rizika bankovního podnikání </vt:lpstr>
      <vt:lpstr>Úvěrové riziko</vt:lpstr>
      <vt:lpstr>Riziko likvidity</vt:lpstr>
      <vt:lpstr>Tržní riziko</vt:lpstr>
      <vt:lpstr>Úrokové riziko</vt:lpstr>
      <vt:lpstr>Kursové riziko</vt:lpstr>
      <vt:lpstr>Akciové riziko</vt:lpstr>
      <vt:lpstr>Ostatní rizika</vt:lpstr>
      <vt:lpstr>Zisk a rentabilita bankovního podnikání</vt:lpstr>
      <vt:lpstr>Bankovní regulace a dohled nad bankami</vt:lpstr>
      <vt:lpstr>Bankovní regulace a její pilíře</vt:lpstr>
      <vt:lpstr>Bankovní dohled</vt:lpstr>
      <vt:lpstr>Organizační struktura bank</vt:lpstr>
      <vt:lpstr> </vt:lpstr>
      <vt:lpstr>Úvod</vt:lpstr>
      <vt:lpstr>Hlavní konkurenti bank</vt:lpstr>
      <vt:lpstr>Současné trendy v bankovnictví v současné době</vt:lpstr>
      <vt:lpstr>Podstata finančního řízení </vt:lpstr>
      <vt:lpstr>Řízení rizik a řízení aktiv a pasiv</vt:lpstr>
      <vt:lpstr>Systém řízení rizik </vt:lpstr>
      <vt:lpstr>Měření a řízení rizik</vt:lpstr>
      <vt:lpstr>Řízení aktiv a pasiv </vt:lpstr>
      <vt:lpstr>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 </vt:lpstr>
      <vt:lpstr>Historie vývoje řízení bankovních aktiv a pasiv </vt:lpstr>
      <vt:lpstr>Kapitál a pasiva</vt:lpstr>
      <vt:lpstr>Vzorová rozvaha obchodní banky</vt:lpstr>
      <vt:lpstr>Faktory ovlivňující vývoj řízení  aktiv a pasiv</vt:lpstr>
      <vt:lpstr>Development of the Bank Balance Sum and the Clients’ deposit  </vt:lpstr>
      <vt:lpstr>Balance Sum, Clients Deposit and Clients Credit. Monetary Aggregates M1, M2, M3</vt:lpstr>
      <vt:lpstr>Organizace řízení bankovních aktiv a pasiv </vt:lpstr>
      <vt:lpstr>Podstata řízení aktiv a pasiv banky </vt:lpstr>
      <vt:lpstr>Řízení aktiv a pasiv – základní otázky</vt:lpstr>
      <vt:lpstr>Co je nutné</vt:lpstr>
      <vt:lpstr>Management bankovních pasiv </vt:lpstr>
      <vt:lpstr>Cizí zdroje</vt:lpstr>
      <vt:lpstr>Vztah managementu pasiv a likvidity banky</vt:lpstr>
      <vt:lpstr>Management bankovních aktiv </vt:lpstr>
      <vt:lpstr>Primární rezervy</vt:lpstr>
      <vt:lpstr>Sekundární rezervy</vt:lpstr>
      <vt:lpstr>Úvěry</vt:lpstr>
      <vt:lpstr>Investice</vt:lpstr>
      <vt:lpstr> </vt:lpstr>
      <vt:lpstr>Vývoj bankovního trhu v ČR</vt:lpstr>
      <vt:lpstr>Druhy středisek v bance</vt:lpstr>
      <vt:lpstr>Druhy středisek v bance</vt:lpstr>
      <vt:lpstr>Pobočky jako obchodní místa banky </vt:lpstr>
      <vt:lpstr>Druhy výnosů obchodního místa </vt:lpstr>
      <vt:lpstr>Výnosy z produktů a služeb </vt:lpstr>
      <vt:lpstr>Výnosnost klienta </vt:lpstr>
      <vt:lpstr>Kalkulace nákladů </vt:lpstr>
      <vt:lpstr>Určení a plánování výnosů </vt:lpstr>
      <vt:lpstr>Personální náklady </vt:lpstr>
      <vt:lpstr>Náklady na provoz obchodního místa </vt:lpstr>
      <vt:lpstr>Vnější audit bankovních činností </vt:lpstr>
      <vt:lpstr>Kontrolní funkce dozorčí rady banky </vt:lpstr>
      <vt:lpstr>Vnitřní kontrola v bance </vt:lpstr>
      <vt:lpstr>Postavení a úlohy vnitřního auditu v bance  </vt:lpstr>
      <vt:lpstr>Vztah vnitřního auditu a vnitřní kontroly</vt:lpstr>
      <vt:lpstr> </vt:lpstr>
      <vt:lpstr>Koncepce kvality </vt:lpstr>
      <vt:lpstr>Marketingový mix</vt:lpstr>
      <vt:lpstr>Odlišení u služeb</vt:lpstr>
      <vt:lpstr>Linie kvality služeb</vt:lpstr>
      <vt:lpstr>Atributy kvality </vt:lpstr>
      <vt:lpstr>Povaha atributů kvality</vt:lpstr>
      <vt:lpstr>Kvalita řízení</vt:lpstr>
      <vt:lpstr>Tradiční pojetí </vt:lpstr>
      <vt:lpstr>Moderní pojetí – totální kvalita </vt:lpstr>
      <vt:lpstr>Znázornění totální kvality</vt:lpstr>
      <vt:lpstr>Kvalita a cena</vt:lpstr>
      <vt:lpstr>Kvalita ve službách</vt:lpstr>
      <vt:lpstr>Význam kvality </vt:lpstr>
      <vt:lpstr>Zvýšení kvality služeb </vt:lpstr>
      <vt:lpstr>Náklady na kvalitu </vt:lpstr>
      <vt:lpstr>Návrhy a stížnosti klientů </vt:lpstr>
      <vt:lpstr>Jak dosáhnou kvality služeb </vt:lpstr>
      <vt:lpstr>Na závěr</vt:lpstr>
      <vt:lpstr> </vt:lpstr>
      <vt:lpstr>Klient – důvod existence banky </vt:lpstr>
      <vt:lpstr>Klient nebo výrobce</vt:lpstr>
      <vt:lpstr>Analýza chování klienta </vt:lpstr>
      <vt:lpstr>Psychologické faktory – Motivace</vt:lpstr>
      <vt:lpstr>Psychologické faktory</vt:lpstr>
      <vt:lpstr>Psychologické faktory</vt:lpstr>
      <vt:lpstr>Segmenty trhu </vt:lpstr>
      <vt:lpstr>Segmentace v bankovnictví </vt:lpstr>
      <vt:lpstr>Segment soukromé klientské sféry </vt:lpstr>
      <vt:lpstr>Segment podnikatelské klientské sféry (corporate banking) </vt:lpstr>
      <vt:lpstr>Strategie cílového trhu </vt:lpstr>
      <vt:lpstr> </vt:lpstr>
      <vt:lpstr>Koncepce, inovace a vývoj nových produktů a služeb </vt:lpstr>
      <vt:lpstr>Etapy vývoje produktu, služby </vt:lpstr>
      <vt:lpstr>Inovace a vývoj produktu v bankovnictví </vt:lpstr>
      <vt:lpstr>Životní cyklus produktů a služeb </vt:lpstr>
      <vt:lpstr>Životnost bankovních produktů a služeb </vt:lpstr>
      <vt:lpstr>Životnost bankovních produktů</vt:lpstr>
      <vt:lpstr>Řízení produktů a služeb </vt:lpstr>
      <vt:lpstr>Důležitost ceny </vt:lpstr>
      <vt:lpstr>Cenová politika a strategie </vt:lpstr>
      <vt:lpstr>Faktory ovlivňující tvorbu cen </vt:lpstr>
      <vt:lpstr>Výběr metod pro tvorbu ceny </vt:lpstr>
      <vt:lpstr>Ceny v bankovnictví </vt:lpstr>
      <vt:lpstr>Cenová strategie </vt:lpstr>
      <vt:lpstr>Možnosti cenové diferenciace </vt:lpstr>
      <vt:lpstr> </vt:lpstr>
      <vt:lpstr>Co je to komunikace </vt:lpstr>
      <vt:lpstr>Komunikace</vt:lpstr>
      <vt:lpstr>Komunikace ve firmě </vt:lpstr>
      <vt:lpstr>Vnější komunikace </vt:lpstr>
      <vt:lpstr>Vnější komunikace </vt:lpstr>
      <vt:lpstr>Vnitřní komunikace </vt:lpstr>
      <vt:lpstr> </vt:lpstr>
      <vt:lpstr>Úvěrové riziko a banka</vt:lpstr>
      <vt:lpstr>Systém řízení úvěrového rizika </vt:lpstr>
      <vt:lpstr>Úvěrové riziko a úvěrový proces </vt:lpstr>
      <vt:lpstr>Příčiny problémových úvěrů</vt:lpstr>
      <vt:lpstr>Co je základní příčinou rizikových úvěrů   </vt:lpstr>
      <vt:lpstr>Jak ovlivňuje kvalitu aktiv činnost banky</vt:lpstr>
      <vt:lpstr>Jak zmírnit úvěrové riziko</vt:lpstr>
      <vt:lpstr>Úvěrové riziko</vt:lpstr>
      <vt:lpstr>Finanční analýza úvěrového dlužníka a úvěrové riziko </vt:lpstr>
      <vt:lpstr>Finanční analýza úvěrového dlužníka a úvěrové riziko</vt:lpstr>
      <vt:lpstr>Kvalita úvěrového portfolia banky a řešení rizikových úvěrových pohledávek </vt:lpstr>
      <vt:lpstr>Alternativy banky při řešení problémových úvěrů</vt:lpstr>
      <vt:lpstr>Základní způsoby restrukturalizace úvěrového vztahu</vt:lpstr>
      <vt:lpstr>Úvěrové riziko a řízení aktiv a pasiv </vt:lpstr>
      <vt:lpstr>Úvěrové riziko a řízení aktiv a pasiv</vt:lpstr>
      <vt:lpstr>Měření úvěrového rizika a tvorba opravných položek a rezerv </vt:lpstr>
      <vt:lpstr>Úvěrové riziko a právní předpisy ČNB </vt:lpstr>
      <vt:lpstr>Strategie řízení úvěrového rizika</vt:lpstr>
      <vt:lpstr>Tržní riziko a stress-testy</vt:lpstr>
      <vt:lpstr>Analýza celkového stavu banky</vt:lpstr>
      <vt:lpstr> </vt:lpstr>
      <vt:lpstr>Management rizika úrokové sazby </vt:lpstr>
      <vt:lpstr>Riziko úrokové sazby </vt:lpstr>
      <vt:lpstr>Modelování a řízení rizika úrokových sazeb</vt:lpstr>
      <vt:lpstr>Měření rizika úrokové sazby </vt:lpstr>
      <vt:lpstr>Riziko a změna hodnoty kapitálu banky</vt:lpstr>
      <vt:lpstr>Měření úrokového rizika </vt:lpstr>
      <vt:lpstr>Gapová analýza </vt:lpstr>
      <vt:lpstr>Gapová analýza</vt:lpstr>
      <vt:lpstr>Durace (citlivost) a elasticita (pružnost) </vt:lpstr>
      <vt:lpstr>Simulace </vt:lpstr>
      <vt:lpstr>Management kurzového rizika </vt:lpstr>
      <vt:lpstr>Management kurzového rizika</vt:lpstr>
      <vt:lpstr>Management kurzového rizika</vt:lpstr>
      <vt:lpstr>Zajištění a měření kurzového rizika</vt:lpstr>
      <vt:lpstr>Řízení tržních rizik a právní předpisy ČNB </vt:lpstr>
      <vt:lpstr> </vt:lpstr>
      <vt:lpstr>Vlastní kapitál a kapitálová přiměřenost</vt:lpstr>
      <vt:lpstr>Kapitál a kapitálová přiměřenost</vt:lpstr>
      <vt:lpstr>Kapitálová přiměřenost podle BASEL I </vt:lpstr>
      <vt:lpstr>Kapitálová přiměřenost podle BASEL I </vt:lpstr>
      <vt:lpstr>Kapitálová přiměřenost</vt:lpstr>
      <vt:lpstr>Kapitálová přiměřenost podle BASEL II </vt:lpstr>
      <vt:lpstr>Vývoj BASEL II</vt:lpstr>
      <vt:lpstr>Řízení rizik v BASEL II</vt:lpstr>
      <vt:lpstr>Cíle BASEL II</vt:lpstr>
      <vt:lpstr>Základní charakteristika BASEL II</vt:lpstr>
      <vt:lpstr>Základní charakteristika BASEL II</vt:lpstr>
      <vt:lpstr>Základní charakteristika BASEL III</vt:lpstr>
      <vt:lpstr>Plánování kapitálu banky </vt:lpstr>
      <vt:lpstr>Řízení likvidity </vt:lpstr>
      <vt:lpstr>Likvidita vkladů a úvěrů</vt:lpstr>
      <vt:lpstr>Měření rizika likvidity </vt:lpstr>
      <vt:lpstr>Ukazatele pro likviditu</vt:lpstr>
      <vt:lpstr>Koncepce založená na cash flow </vt:lpstr>
      <vt:lpstr> </vt:lpstr>
      <vt:lpstr>Portfolio cenných papírů </vt:lpstr>
      <vt:lpstr>Rozdělení cenných papírů</vt:lpstr>
      <vt:lpstr>Rozdělení cenných papírů dle</vt:lpstr>
      <vt:lpstr>Trh cenných papírů</vt:lpstr>
      <vt:lpstr>Rozdělení trhů cenných papírů</vt:lpstr>
      <vt:lpstr>Mimobilanční položky </vt:lpstr>
      <vt:lpstr>Bankovní záruky</vt:lpstr>
      <vt:lpstr>Formy bankovních záruk</vt:lpstr>
      <vt:lpstr>Řízení portfolia cenných papíru a mimobilančních položek </vt:lpstr>
      <vt:lpstr>Ratingové agentury u soudu v USA – nejsou odpovědné za ztráty investorů</vt:lpstr>
      <vt:lpstr> </vt:lpstr>
      <vt:lpstr>Vzor obchodního plánu pobočky</vt:lpstr>
      <vt:lpstr>Orientace poboček </vt:lpstr>
      <vt:lpstr>Operační riziko </vt:lpstr>
      <vt:lpstr>Rentabilita bankovní pobočky </vt:lpstr>
    </vt:vector>
  </TitlesOfParts>
  <Company>ESF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EXACTDESIGN;Pavel Jílek</dc:creator>
  <cp:lastModifiedBy>Uživatel systému Windows</cp:lastModifiedBy>
  <cp:revision>119</cp:revision>
  <dcterms:created xsi:type="dcterms:W3CDTF">2005-05-06T16:40:20Z</dcterms:created>
  <dcterms:modified xsi:type="dcterms:W3CDTF">2018-02-16T15:04:03Z</dcterms:modified>
</cp:coreProperties>
</file>