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8" r:id="rId5"/>
    <p:sldId id="259" r:id="rId6"/>
    <p:sldId id="257" r:id="rId7"/>
    <p:sldId id="260" r:id="rId8"/>
    <p:sldId id="262" r:id="rId9"/>
    <p:sldId id="270" r:id="rId10"/>
    <p:sldId id="263" r:id="rId11"/>
    <p:sldId id="272" r:id="rId12"/>
    <p:sldId id="264" r:id="rId13"/>
    <p:sldId id="273" r:id="rId14"/>
    <p:sldId id="267" r:id="rId15"/>
    <p:sldId id="26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12.4.2019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Linear programming-introduction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Ing.J.Skorkovský,CSc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Use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Solver</a:t>
            </a:r>
            <a:r>
              <a:rPr lang="cs-CZ" sz="2400" b="1" dirty="0"/>
              <a:t> (Czech- not </a:t>
            </a:r>
            <a:r>
              <a:rPr lang="cs-CZ" sz="2400" b="1" dirty="0" err="1"/>
              <a:t>for</a:t>
            </a:r>
            <a:r>
              <a:rPr lang="cs-CZ" sz="2400" b="1" dirty="0"/>
              <a:t> MPH_AOPR ) </a:t>
            </a:r>
            <a:r>
              <a:rPr lang="cs-CZ" sz="1600" dirty="0"/>
              <a:t> </a:t>
            </a:r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1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50</a:t>
            </a:r>
            <a:r>
              <a:rPr lang="cs-CZ" dirty="0"/>
              <a:t>*x2</a:t>
            </a:r>
          </a:p>
          <a:p>
            <a:r>
              <a:rPr lang="cs-CZ" dirty="0"/>
              <a:t>E5=C4*C5+ D4*D5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48208" y="2588222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E7=C7*</a:t>
            </a:r>
            <a:r>
              <a:rPr lang="cs-CZ" dirty="0">
                <a:solidFill>
                  <a:srgbClr val="00B0F0"/>
                </a:solidFill>
              </a:rPr>
              <a:t>C4</a:t>
            </a:r>
            <a:r>
              <a:rPr lang="cs-CZ" dirty="0"/>
              <a:t>+D7*</a:t>
            </a:r>
            <a:r>
              <a:rPr lang="cs-CZ" dirty="0">
                <a:solidFill>
                  <a:srgbClr val="00B050"/>
                </a:solidFill>
              </a:rPr>
              <a:t>D4</a:t>
            </a:r>
            <a:r>
              <a:rPr lang="cs-CZ" dirty="0"/>
              <a:t>=4*x1+3*x2=120</a:t>
            </a:r>
          </a:p>
          <a:p>
            <a:r>
              <a:rPr lang="cs-CZ" dirty="0"/>
              <a:t>E8=C8*</a:t>
            </a:r>
            <a:r>
              <a:rPr lang="cs-CZ" dirty="0">
                <a:solidFill>
                  <a:srgbClr val="00B0F0"/>
                </a:solidFill>
              </a:rPr>
              <a:t>C4</a:t>
            </a:r>
            <a:r>
              <a:rPr lang="cs-CZ" dirty="0"/>
              <a:t>+D8*</a:t>
            </a:r>
            <a:r>
              <a:rPr lang="cs-CZ" dirty="0">
                <a:solidFill>
                  <a:srgbClr val="00B050"/>
                </a:solidFill>
              </a:rPr>
              <a:t>D4</a:t>
            </a:r>
            <a:r>
              <a:rPr lang="cs-CZ" dirty="0"/>
              <a:t>=x1+2*x2=40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(ENG)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30</a:t>
            </a:r>
            <a:r>
              <a:rPr lang="cs-CZ" dirty="0"/>
              <a:t>*x2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F10=D10*D6+E10*E6=4*x1+3*x2=120</a:t>
            </a:r>
          </a:p>
          <a:p>
            <a:r>
              <a:rPr lang="cs-CZ" dirty="0"/>
              <a:t>F11=D11*D6+E11*D6=x1+2*x2=40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9" y="4408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2553846" y="908720"/>
            <a:ext cx="966943" cy="1374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Řešitele (use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</a:t>
            </a:r>
            <a:r>
              <a:rPr lang="cs-CZ" dirty="0" err="1"/>
              <a:t>English</a:t>
            </a:r>
            <a:r>
              <a:rPr lang="cs-CZ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New  Excel List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Změna úlohy- </a:t>
            </a:r>
            <a:r>
              <a:rPr lang="cs-CZ" sz="1200" dirty="0"/>
              <a:t>jiné výnosy jiná omezení typu práce na dvou strojích a jejich kapacitní omezení </a:t>
            </a:r>
            <a:br>
              <a:rPr lang="cs-CZ" sz="1200" dirty="0"/>
            </a:br>
            <a:r>
              <a:rPr lang="cs-CZ" sz="1200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FF0000"/>
                </a:solidFill>
              </a:rPr>
              <a:t>Change of parameters- not necessary fro MPH_AOPR</a:t>
            </a:r>
            <a:r>
              <a:rPr lang="cs-CZ" sz="1200" b="1" dirty="0">
                <a:solidFill>
                  <a:srgbClr val="FF0000"/>
                </a:solidFill>
              </a:rPr>
              <a:t> !!!!!</a:t>
            </a:r>
            <a:r>
              <a:rPr lang="cs-CZ" sz="12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OK ?</a:t>
            </a:r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USE-Využití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Slitting and Levelling of material (coils, bars, sheets)-</a:t>
            </a:r>
            <a:r>
              <a:rPr lang="en-US" sz="2400" dirty="0">
                <a:solidFill>
                  <a:srgbClr val="00B050"/>
                </a:solidFill>
              </a:rPr>
              <a:t>Cutting material, trimming</a:t>
            </a:r>
            <a:r>
              <a:rPr lang="en-US" sz="2400" dirty="0">
                <a:solidFill>
                  <a:srgbClr val="00B0F0"/>
                </a:solidFill>
              </a:rPr>
              <a:t>,…</a:t>
            </a:r>
            <a:r>
              <a:rPr lang="cs-CZ" sz="2400" dirty="0">
                <a:solidFill>
                  <a:srgbClr val="00B0F0"/>
                </a:solidFill>
              </a:rPr>
              <a:t> (dělení materiálu)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Blending - </a:t>
            </a:r>
            <a:r>
              <a:rPr lang="en-US" sz="2400" dirty="0">
                <a:solidFill>
                  <a:srgbClr val="00B050"/>
                </a:solidFill>
              </a:rPr>
              <a:t>blending, diet, feeding rations for animals, .. </a:t>
            </a:r>
            <a:r>
              <a:rPr lang="cs-CZ" sz="2400" dirty="0">
                <a:solidFill>
                  <a:srgbClr val="00B0F0"/>
                </a:solidFill>
              </a:rPr>
              <a:t>(míchání krmných směsi podle receptu veterináře</a:t>
            </a:r>
            <a:r>
              <a:rPr lang="cs-CZ" sz="2400" dirty="0">
                <a:solidFill>
                  <a:srgbClr val="00B050"/>
                </a:solidFill>
              </a:rPr>
              <a:t>,..) </a:t>
            </a:r>
            <a:endParaRPr lang="en-US" sz="2400" dirty="0"/>
          </a:p>
          <a:p>
            <a:r>
              <a:rPr lang="en-US" sz="2400" b="1" dirty="0"/>
              <a:t>Transport problems - </a:t>
            </a:r>
            <a:r>
              <a:rPr lang="en-US" sz="2400" dirty="0">
                <a:solidFill>
                  <a:srgbClr val="00B050"/>
                </a:solidFill>
              </a:rPr>
              <a:t>material flow from stock to the destination and route planning - shortest route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>
                <a:solidFill>
                  <a:srgbClr val="00B0F0"/>
                </a:solidFill>
              </a:rPr>
              <a:t>(optimalizace dopravních tras)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Assignment of resources with limited capacities  - </a:t>
            </a:r>
            <a:r>
              <a:rPr lang="en-US" sz="2400" dirty="0">
                <a:solidFill>
                  <a:srgbClr val="00B050"/>
                </a:solidFill>
              </a:rPr>
              <a:t>CCR</a:t>
            </a:r>
            <a:r>
              <a:rPr lang="cs-CZ" sz="2400" dirty="0">
                <a:solidFill>
                  <a:srgbClr val="00B050"/>
                </a:solidFill>
              </a:rPr>
              <a:t>=</a:t>
            </a:r>
            <a:r>
              <a:rPr lang="cs-CZ" sz="2400" dirty="0" err="1">
                <a:solidFill>
                  <a:srgbClr val="00B050"/>
                </a:solidFill>
              </a:rPr>
              <a:t>Capacity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Constraint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Resource</a:t>
            </a:r>
            <a:r>
              <a:rPr lang="cs-CZ" sz="2400" dirty="0" smtClean="0">
                <a:solidFill>
                  <a:srgbClr val="00B050"/>
                </a:solidFill>
              </a:rPr>
              <a:t> – přiřazení zdrojů s omezenou kapacitou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/>
              <a:t>Sources</a:t>
            </a:r>
            <a:r>
              <a:rPr lang="en-US" sz="2400" dirty="0"/>
              <a:t> : </a:t>
            </a:r>
            <a:r>
              <a:rPr lang="en-US" sz="1800" b="1" dirty="0"/>
              <a:t>Operation Management</a:t>
            </a:r>
            <a:r>
              <a:rPr lang="en-US" sz="1800" dirty="0"/>
              <a:t>, Quality and Competitiveness in a global environment, Russel and Taylor (ESF library</a:t>
            </a:r>
            <a:r>
              <a:rPr lang="cs-CZ" sz="1800" dirty="0"/>
              <a:t>),…</a:t>
            </a:r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Formulation of the model</a:t>
            </a:r>
            <a:r>
              <a:rPr lang="cs-CZ" sz="3200" dirty="0"/>
              <a:t>- </a:t>
            </a:r>
            <a:r>
              <a:rPr lang="cs-CZ" sz="3200" dirty="0" smtClean="0"/>
              <a:t>Formulace </a:t>
            </a:r>
            <a:r>
              <a:rPr lang="cs-CZ" sz="3200" dirty="0"/>
              <a:t>modelu</a:t>
            </a:r>
            <a:endParaRPr lang="en-GB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11712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Výrobek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Práce/hod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Materiál/ks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Miska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Hrnek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720748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limit</a:t>
            </a:r>
            <a:r>
              <a:rPr lang="cs-CZ" dirty="0"/>
              <a:t>s</a:t>
            </a:r>
            <a:r>
              <a:rPr lang="en-US" dirty="0"/>
              <a:t> 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en-US" dirty="0"/>
              <a:t>and the amount of material</a:t>
            </a:r>
            <a:r>
              <a:rPr lang="cs-CZ" dirty="0"/>
              <a:t>,</a:t>
            </a:r>
            <a:r>
              <a:rPr lang="en-US" dirty="0"/>
              <a:t> that is limited to </a:t>
            </a:r>
            <a:r>
              <a:rPr lang="en-US" b="1" dirty="0"/>
              <a:t>120 </a:t>
            </a:r>
            <a:r>
              <a:rPr lang="en-US" dirty="0"/>
              <a:t>kg of clay</a:t>
            </a:r>
            <a:r>
              <a:rPr lang="cs-CZ" dirty="0"/>
              <a:t> (</a:t>
            </a:r>
            <a:r>
              <a:rPr lang="cs-CZ" dirty="0">
                <a:solidFill>
                  <a:srgbClr val="0070C0"/>
                </a:solidFill>
              </a:rPr>
              <a:t>jíl</a:t>
            </a:r>
            <a:r>
              <a:rPr lang="cs-CZ" dirty="0"/>
              <a:t>)</a:t>
            </a:r>
            <a:r>
              <a:rPr lang="en-US" dirty="0"/>
              <a:t>?</a:t>
            </a:r>
            <a:br>
              <a:rPr lang="en-US" dirty="0"/>
            </a:br>
            <a:endParaRPr lang="cs-CZ" dirty="0"/>
          </a:p>
          <a:p>
            <a:r>
              <a:rPr lang="en-US" sz="1600" b="1" dirty="0">
                <a:solidFill>
                  <a:srgbClr val="FF0000"/>
                </a:solidFill>
              </a:rPr>
              <a:t>Note: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P&amp;Q 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example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based</a:t>
            </a:r>
            <a:r>
              <a:rPr lang="cs-CZ" sz="1600" dirty="0">
                <a:solidFill>
                  <a:srgbClr val="FF0000"/>
                </a:solidFill>
              </a:rPr>
              <a:t> on TOC</a:t>
            </a:r>
          </a:p>
          <a:p>
            <a:r>
              <a:rPr lang="cs-CZ" sz="1600" dirty="0">
                <a:solidFill>
                  <a:srgbClr val="FF0000"/>
                </a:solidFill>
              </a:rPr>
              <a:t>(</a:t>
            </a:r>
            <a:r>
              <a:rPr lang="cs-CZ" sz="1600" dirty="0" err="1">
                <a:solidFill>
                  <a:srgbClr val="00B0F0"/>
                </a:solidFill>
              </a:rPr>
              <a:t>only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dirty="0" err="1">
                <a:solidFill>
                  <a:srgbClr val="00B0F0"/>
                </a:solidFill>
              </a:rPr>
              <a:t>valid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dirty="0" err="1">
                <a:solidFill>
                  <a:srgbClr val="00B0F0"/>
                </a:solidFill>
              </a:rPr>
              <a:t>for</a:t>
            </a:r>
            <a:r>
              <a:rPr lang="cs-CZ" sz="1600" dirty="0">
                <a:solidFill>
                  <a:srgbClr val="00B0F0"/>
                </a:solidFill>
              </a:rPr>
              <a:t> Czech student</a:t>
            </a:r>
            <a:r>
              <a:rPr lang="cs-CZ" sz="1600" dirty="0">
                <a:solidFill>
                  <a:srgbClr val="FF0000"/>
                </a:solidFill>
              </a:rPr>
              <a:t>),</a:t>
            </a:r>
            <a:r>
              <a:rPr lang="en-US" sz="1600" dirty="0">
                <a:solidFill>
                  <a:srgbClr val="FF0000"/>
                </a:solidFill>
              </a:rPr>
              <a:t> where the limitation </a:t>
            </a:r>
            <a:r>
              <a:rPr lang="cs-CZ" sz="1600" dirty="0" err="1">
                <a:solidFill>
                  <a:srgbClr val="FF0000"/>
                </a:solidFill>
              </a:rPr>
              <a:t>was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 resource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and with a maximum capacity of 2400 minutes)</a:t>
            </a:r>
            <a:endParaRPr lang="cs-CZ" sz="16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00B0F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Při které kombinaci vyráběných produktů (miska a hrnek) budeme mít největší výnos</a:t>
            </a:r>
          </a:p>
          <a:p>
            <a:r>
              <a:rPr lang="cs-CZ" sz="1600" dirty="0">
                <a:solidFill>
                  <a:srgbClr val="002060"/>
                </a:solidFill>
              </a:rPr>
              <a:t>když máme možnost pracovat  maximálně </a:t>
            </a:r>
            <a:r>
              <a:rPr lang="cs-CZ" sz="1600" b="1" dirty="0">
                <a:solidFill>
                  <a:srgbClr val="002060"/>
                </a:solidFill>
              </a:rPr>
              <a:t>40 hodin </a:t>
            </a:r>
            <a:r>
              <a:rPr lang="cs-CZ" sz="1600" dirty="0">
                <a:solidFill>
                  <a:srgbClr val="002060"/>
                </a:solidFill>
              </a:rPr>
              <a:t>(limit kapacity) a nemůžeme </a:t>
            </a:r>
          </a:p>
          <a:p>
            <a:r>
              <a:rPr lang="cs-CZ" sz="1600" dirty="0">
                <a:solidFill>
                  <a:srgbClr val="002060"/>
                </a:solidFill>
              </a:rPr>
              <a:t>využít více jak </a:t>
            </a:r>
            <a:r>
              <a:rPr lang="cs-CZ" sz="1600" b="1" dirty="0">
                <a:solidFill>
                  <a:srgbClr val="002060"/>
                </a:solidFill>
              </a:rPr>
              <a:t>120 kg </a:t>
            </a:r>
            <a:r>
              <a:rPr lang="cs-CZ" sz="1600" dirty="0">
                <a:solidFill>
                  <a:srgbClr val="002060"/>
                </a:solidFill>
              </a:rPr>
              <a:t>jílu (hrnčířské hlíny) – omezení materiálové</a:t>
            </a:r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 and used terminology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Základní rovnice a </a:t>
            </a:r>
            <a:r>
              <a:rPr lang="cs-CZ" dirty="0" err="1"/>
              <a:t>termiologie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We minimize our target</a:t>
            </a:r>
            <a:r>
              <a:rPr lang="cs-CZ" dirty="0"/>
              <a:t> </a:t>
            </a:r>
            <a:r>
              <a:rPr lang="en-US" dirty="0"/>
              <a:t>function</a:t>
            </a:r>
            <a:r>
              <a:rPr lang="cs-CZ" dirty="0">
                <a:solidFill>
                  <a:srgbClr val="0070C0"/>
                </a:solidFill>
              </a:rPr>
              <a:t>(cílová funkce</a:t>
            </a:r>
            <a:r>
              <a:rPr lang="cs-CZ" dirty="0"/>
              <a:t>)</a:t>
            </a:r>
            <a:r>
              <a:rPr lang="en-US" dirty="0"/>
              <a:t>in the form of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        Z = </a:t>
            </a:r>
            <a:r>
              <a:rPr lang="cs-CZ" b="1" dirty="0">
                <a:solidFill>
                  <a:srgbClr val="00B050"/>
                </a:solidFill>
              </a:rPr>
              <a:t>c1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x1</a:t>
            </a:r>
            <a:r>
              <a:rPr lang="cs-CZ" b="1" dirty="0"/>
              <a:t>+</a:t>
            </a:r>
            <a:r>
              <a:rPr lang="cs-CZ" b="1" dirty="0">
                <a:solidFill>
                  <a:srgbClr val="00B050"/>
                </a:solidFill>
              </a:rPr>
              <a:t>c2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x2</a:t>
            </a:r>
            <a:r>
              <a:rPr lang="cs-CZ" b="1" dirty="0"/>
              <a:t>+…..+</a:t>
            </a:r>
            <a:r>
              <a:rPr lang="cs-CZ" b="1" dirty="0" err="1">
                <a:solidFill>
                  <a:srgbClr val="00B050"/>
                </a:solidFill>
              </a:rPr>
              <a:t>cn</a:t>
            </a:r>
            <a:r>
              <a:rPr lang="cs-CZ" b="1" dirty="0"/>
              <a:t>*</a:t>
            </a:r>
            <a:r>
              <a:rPr lang="cs-CZ" b="1" dirty="0" err="1">
                <a:solidFill>
                  <a:srgbClr val="0070C0"/>
                </a:solidFill>
              </a:rPr>
              <a:t>xn</a:t>
            </a:r>
            <a:r>
              <a:rPr lang="cs-CZ" b="1" dirty="0"/>
              <a:t>  </a:t>
            </a:r>
            <a:r>
              <a:rPr lang="en-US" dirty="0"/>
              <a:t>with respect to the matrix of restrictive conditions:</a:t>
            </a:r>
            <a:r>
              <a:rPr lang="cs-CZ" dirty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Z=</a:t>
            </a:r>
            <a:r>
              <a:rPr lang="cs-CZ" b="1" dirty="0" smtClean="0">
                <a:solidFill>
                  <a:srgbClr val="00B050"/>
                </a:solidFill>
              </a:rPr>
              <a:t>C </a:t>
            </a:r>
            <a:r>
              <a:rPr lang="cs-CZ" b="1" dirty="0" smtClean="0">
                <a:solidFill>
                  <a:srgbClr val="0070C0"/>
                </a:solidFill>
              </a:rPr>
              <a:t>* X</a:t>
            </a:r>
          </a:p>
          <a:p>
            <a:pPr>
              <a:buNone/>
            </a:pPr>
            <a:r>
              <a:rPr lang="cs-CZ" sz="1900" dirty="0" smtClean="0"/>
              <a:t>              </a:t>
            </a:r>
            <a:r>
              <a:rPr lang="cs-CZ" sz="1900" dirty="0"/>
              <a:t>(in </a:t>
            </a:r>
            <a:r>
              <a:rPr lang="cs-CZ" sz="1900" dirty="0" err="1"/>
              <a:t>our</a:t>
            </a:r>
            <a:r>
              <a:rPr lang="cs-CZ" sz="1900" dirty="0"/>
              <a:t> case </a:t>
            </a:r>
            <a:r>
              <a:rPr lang="cs-CZ" sz="1900" b="1" dirty="0">
                <a:solidFill>
                  <a:srgbClr val="00B050"/>
                </a:solidFill>
              </a:rPr>
              <a:t>c1=40 and c2=50</a:t>
            </a:r>
            <a:r>
              <a:rPr lang="cs-CZ" sz="1900" dirty="0"/>
              <a:t>) </a:t>
            </a:r>
          </a:p>
          <a:p>
            <a:r>
              <a:rPr lang="cs-CZ" sz="2900" dirty="0">
                <a:solidFill>
                  <a:srgbClr val="FF0000"/>
                </a:solidFill>
              </a:rPr>
              <a:t>A11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A12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A1n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B1 </a:t>
            </a:r>
          </a:p>
          <a:p>
            <a:r>
              <a:rPr lang="cs-CZ" sz="2900" dirty="0">
                <a:solidFill>
                  <a:srgbClr val="FF0000"/>
                </a:solidFill>
              </a:rPr>
              <a:t>A21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A22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A2n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B2</a:t>
            </a:r>
          </a:p>
          <a:p>
            <a:endParaRPr lang="cs-CZ" sz="2900" dirty="0"/>
          </a:p>
          <a:p>
            <a:r>
              <a:rPr lang="cs-CZ" sz="2900" dirty="0">
                <a:solidFill>
                  <a:srgbClr val="FF0000"/>
                </a:solidFill>
              </a:rPr>
              <a:t>Am1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Am2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 err="1">
                <a:solidFill>
                  <a:srgbClr val="FF0000"/>
                </a:solidFill>
              </a:rPr>
              <a:t>Amn</a:t>
            </a:r>
            <a:r>
              <a:rPr lang="cs-CZ" sz="2900" dirty="0"/>
              <a:t>*</a:t>
            </a:r>
            <a:r>
              <a:rPr lang="cs-CZ" sz="2900" dirty="0" err="1"/>
              <a:t>xn</a:t>
            </a:r>
            <a:r>
              <a:rPr lang="cs-CZ" sz="2900" dirty="0"/>
              <a:t> (&lt;&gt;=) B2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en-US" sz="3300" dirty="0"/>
              <a:t>It is classical system of linear equations je  </a:t>
            </a:r>
            <a:r>
              <a:rPr lang="en-US" sz="3300" b="1" dirty="0">
                <a:solidFill>
                  <a:srgbClr val="FF0000"/>
                </a:solidFill>
              </a:rPr>
              <a:t>A</a:t>
            </a:r>
            <a:r>
              <a:rPr lang="en-US" sz="3300" b="1" dirty="0">
                <a:solidFill>
                  <a:srgbClr val="0070C0"/>
                </a:solidFill>
              </a:rPr>
              <a:t>x</a:t>
            </a:r>
            <a:r>
              <a:rPr lang="en-US" sz="3300" b="1" dirty="0"/>
              <a:t>=B</a:t>
            </a:r>
            <a:r>
              <a:rPr lang="cs-CZ" sz="3300" b="1" dirty="0"/>
              <a:t> </a:t>
            </a:r>
            <a:r>
              <a:rPr lang="cs-CZ" sz="3300" dirty="0"/>
              <a:t>(</a:t>
            </a:r>
            <a:r>
              <a:rPr lang="cs-CZ" sz="3300" dirty="0" err="1"/>
              <a:t>restrictive</a:t>
            </a:r>
            <a:r>
              <a:rPr lang="cs-CZ" sz="3300" dirty="0"/>
              <a:t> </a:t>
            </a:r>
            <a:r>
              <a:rPr lang="cs-CZ" sz="3300" dirty="0" err="1" smtClean="0"/>
              <a:t>conditions</a:t>
            </a:r>
            <a:r>
              <a:rPr lang="cs-CZ" sz="3300" dirty="0" smtClean="0"/>
              <a:t>-</a:t>
            </a:r>
            <a:r>
              <a:rPr lang="cs-CZ" sz="3300" dirty="0" smtClean="0">
                <a:solidFill>
                  <a:srgbClr val="0070C0"/>
                </a:solidFill>
              </a:rPr>
              <a:t>podmínky</a:t>
            </a:r>
            <a:r>
              <a:rPr lang="cs-CZ" sz="3300" dirty="0" smtClean="0"/>
              <a:t> </a:t>
            </a:r>
            <a:r>
              <a:rPr lang="cs-CZ" sz="3300" dirty="0" smtClean="0">
                <a:solidFill>
                  <a:srgbClr val="00B0F0"/>
                </a:solidFill>
              </a:rPr>
              <a:t>omezen</a:t>
            </a:r>
            <a:r>
              <a:rPr lang="cs-CZ" dirty="0" smtClean="0">
                <a:solidFill>
                  <a:srgbClr val="00B0F0"/>
                </a:solidFill>
              </a:rPr>
              <a:t>í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The solving of such a linear equation system, e.g. By use of GAUSS-JORDAN algorithm </a:t>
            </a:r>
            <a:r>
              <a:rPr lang="en-US" b="1" dirty="0">
                <a:solidFill>
                  <a:srgbClr val="FF0000"/>
                </a:solidFill>
              </a:rPr>
              <a:t>is not require</a:t>
            </a:r>
            <a:r>
              <a:rPr lang="en-US" dirty="0">
                <a:solidFill>
                  <a:srgbClr val="FF0000"/>
                </a:solidFill>
              </a:rPr>
              <a:t>d </a:t>
            </a:r>
            <a:r>
              <a:rPr lang="en-US" dirty="0"/>
              <a:t>with the help of Excel Solver.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xij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 : decision variable= level of operation activity specified by this variable</a:t>
            </a:r>
            <a:r>
              <a:rPr lang="en-US" sz="1800" dirty="0"/>
              <a:t> </a:t>
            </a:r>
          </a:p>
          <a:p>
            <a:r>
              <a:rPr lang="en-US" dirty="0"/>
              <a:t>Bi   : restrictive conditions </a:t>
            </a:r>
            <a:r>
              <a:rPr lang="cs-CZ" dirty="0"/>
              <a:t>(</a:t>
            </a:r>
            <a:r>
              <a:rPr lang="cs-CZ" dirty="0">
                <a:solidFill>
                  <a:srgbClr val="00B0F0"/>
                </a:solidFill>
              </a:rPr>
              <a:t>podmínky omezení</a:t>
            </a:r>
            <a:r>
              <a:rPr lang="cs-CZ" dirty="0"/>
              <a:t>)</a:t>
            </a:r>
          </a:p>
          <a:p>
            <a:r>
              <a:rPr lang="en-US" dirty="0"/>
              <a:t>, allowed deviations from the norm (in time and  material) </a:t>
            </a:r>
            <a:endParaRPr lang="en-US" sz="2500" dirty="0"/>
          </a:p>
          <a:p>
            <a:r>
              <a:rPr lang="en-US" b="1" dirty="0" err="1">
                <a:solidFill>
                  <a:srgbClr val="00B050"/>
                </a:solidFill>
              </a:rPr>
              <a:t>cj</a:t>
            </a:r>
            <a:r>
              <a:rPr lang="en-US" b="1" dirty="0">
                <a:solidFill>
                  <a:srgbClr val="00B050"/>
                </a:solidFill>
              </a:rPr>
              <a:t>   </a:t>
            </a:r>
            <a:r>
              <a:rPr lang="en-US" dirty="0"/>
              <a:t>:  coefficient of the target function </a:t>
            </a:r>
            <a:r>
              <a:rPr lang="en-US" sz="2500" dirty="0"/>
              <a:t>(</a:t>
            </a:r>
            <a:r>
              <a:rPr lang="en-US" sz="2500" dirty="0">
                <a:solidFill>
                  <a:srgbClr val="00B050"/>
                </a:solidFill>
              </a:rPr>
              <a:t>in our case returns</a:t>
            </a:r>
            <a:r>
              <a:rPr lang="cs-CZ" sz="2500" dirty="0">
                <a:solidFill>
                  <a:srgbClr val="00B050"/>
                </a:solidFill>
              </a:rPr>
              <a:t>, </a:t>
            </a:r>
            <a:r>
              <a:rPr lang="cs-CZ" sz="2500" dirty="0" err="1">
                <a:solidFill>
                  <a:srgbClr val="00B050"/>
                </a:solidFill>
              </a:rPr>
              <a:t>meaning</a:t>
            </a:r>
            <a:r>
              <a:rPr lang="cs-CZ" sz="2500" dirty="0">
                <a:solidFill>
                  <a:srgbClr val="00B050"/>
                </a:solidFill>
              </a:rPr>
              <a:t> 40 and </a:t>
            </a:r>
            <a:r>
              <a:rPr lang="cs-CZ" sz="2500" dirty="0" smtClean="0">
                <a:solidFill>
                  <a:srgbClr val="00B050"/>
                </a:solidFill>
              </a:rPr>
              <a:t>50 - </a:t>
            </a:r>
            <a:r>
              <a:rPr lang="cs-CZ" sz="2500" b="1" dirty="0" smtClean="0">
                <a:solidFill>
                  <a:srgbClr val="00B050"/>
                </a:solidFill>
              </a:rPr>
              <a:t>výnosy</a:t>
            </a:r>
            <a:r>
              <a:rPr lang="en-US" sz="2500" dirty="0" smtClean="0">
                <a:solidFill>
                  <a:srgbClr val="00B050"/>
                </a:solidFill>
              </a:rPr>
              <a:t> </a:t>
            </a:r>
            <a:r>
              <a:rPr lang="en-US" sz="2500" dirty="0"/>
              <a:t>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Aij</a:t>
            </a:r>
            <a:r>
              <a:rPr lang="en-US" dirty="0"/>
              <a:t>  : restrictive coefficients  : work and material for one unit (pcs) of the product </a:t>
            </a:r>
            <a:r>
              <a:rPr lang="cs-CZ" dirty="0" smtClean="0"/>
              <a:t>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práce/jednotka času/ks a materiál/ks</a:t>
            </a:r>
            <a:endParaRPr lang="en-US" b="1" dirty="0">
              <a:solidFill>
                <a:srgbClr val="FF0000"/>
              </a:solidFill>
            </a:endParaRPr>
          </a:p>
          <a:p>
            <a:pPr lvl="7"/>
            <a:endParaRPr lang="en-US" dirty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á složená závorka 3"/>
          <p:cNvSpPr/>
          <p:nvPr/>
        </p:nvSpPr>
        <p:spPr>
          <a:xfrm>
            <a:off x="4355976" y="2564904"/>
            <a:ext cx="576064" cy="9193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048960" y="2826859"/>
            <a:ext cx="333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Systém lineárních </a:t>
            </a:r>
            <a:r>
              <a:rPr lang="cs-CZ" b="1" dirty="0" smtClean="0">
                <a:solidFill>
                  <a:srgbClr val="0070C0"/>
                </a:solidFill>
              </a:rPr>
              <a:t>rovnic =&gt;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b="1" dirty="0"/>
              <a:t>=B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/>
              <a:t>Example I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ZA" sz="1600" dirty="0"/>
              <a:t>introduction to the problem – practical demonstration </a:t>
            </a:r>
            <a:r>
              <a:rPr lang="en-US" sz="1600" dirty="0"/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38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function</a:t>
            </a:r>
            <a:r>
              <a:rPr lang="en-US" dirty="0"/>
              <a:t>:  </a:t>
            </a:r>
            <a:r>
              <a:rPr lang="en-US" b="1" dirty="0"/>
              <a:t>Z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*x1+</a:t>
            </a:r>
            <a:r>
              <a:rPr lang="en-US" b="1" dirty="0">
                <a:solidFill>
                  <a:srgbClr val="0070C0"/>
                </a:solidFill>
              </a:rPr>
              <a:t>50</a:t>
            </a:r>
            <a:r>
              <a:rPr lang="en-US" dirty="0"/>
              <a:t>*x2, which we must maximize </a:t>
            </a:r>
            <a:r>
              <a:rPr lang="cs-CZ" dirty="0"/>
              <a:t>(</a:t>
            </a:r>
            <a:r>
              <a:rPr lang="cs-CZ" dirty="0" smtClean="0">
                <a:solidFill>
                  <a:srgbClr val="00B0F0"/>
                </a:solidFill>
              </a:rPr>
              <a:t>maximalizovat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cílovou funkci</a:t>
            </a:r>
            <a:r>
              <a:rPr lang="cs-CZ" dirty="0" smtClean="0"/>
              <a:t>)</a:t>
            </a:r>
            <a:endParaRPr lang="en-US" dirty="0"/>
          </a:p>
          <a:p>
            <a:r>
              <a:rPr lang="en-ZA" dirty="0" smtClean="0"/>
              <a:t>Maximal </a:t>
            </a:r>
            <a:r>
              <a:rPr lang="en-ZA" dirty="0"/>
              <a:t>production capacity = </a:t>
            </a:r>
            <a:r>
              <a:rPr lang="en-ZA" b="1" dirty="0">
                <a:solidFill>
                  <a:srgbClr val="00B050"/>
                </a:solidFill>
              </a:rPr>
              <a:t>40</a:t>
            </a:r>
            <a:r>
              <a:rPr lang="en-ZA" dirty="0"/>
              <a:t> hours and Maximal quantity of material =</a:t>
            </a:r>
            <a:r>
              <a:rPr lang="en-ZA" b="1" dirty="0">
                <a:solidFill>
                  <a:srgbClr val="C00000"/>
                </a:solidFill>
              </a:rPr>
              <a:t>120</a:t>
            </a:r>
            <a:r>
              <a:rPr lang="en-ZA" dirty="0"/>
              <a:t> kg</a:t>
            </a:r>
          </a:p>
          <a:p>
            <a:r>
              <a:rPr lang="cs-CZ" dirty="0" smtClean="0"/>
              <a:t>(</a:t>
            </a:r>
            <a:r>
              <a:rPr lang="cs-CZ" b="1" dirty="0" smtClean="0">
                <a:solidFill>
                  <a:srgbClr val="00B0F0"/>
                </a:solidFill>
              </a:rPr>
              <a:t>jsou </a:t>
            </a:r>
            <a:r>
              <a:rPr lang="cs-CZ" b="1" dirty="0">
                <a:solidFill>
                  <a:srgbClr val="00B0F0"/>
                </a:solidFill>
              </a:rPr>
              <a:t>to dva prvky matice B (</a:t>
            </a:r>
            <a:r>
              <a:rPr lang="cs-CZ" dirty="0">
                <a:solidFill>
                  <a:srgbClr val="00B050"/>
                </a:solidFill>
              </a:rPr>
              <a:t>40</a:t>
            </a:r>
            <a:r>
              <a:rPr lang="cs-CZ" b="1" dirty="0">
                <a:solidFill>
                  <a:srgbClr val="00B0F0"/>
                </a:solidFill>
              </a:rPr>
              <a:t>,</a:t>
            </a:r>
            <a:r>
              <a:rPr lang="cs-CZ" dirty="0">
                <a:solidFill>
                  <a:srgbClr val="C00000"/>
                </a:solidFill>
              </a:rPr>
              <a:t>120</a:t>
            </a:r>
            <a:r>
              <a:rPr lang="cs-CZ" dirty="0"/>
              <a:t>) </a:t>
            </a:r>
            <a:r>
              <a:rPr lang="cs-CZ" dirty="0" smtClean="0"/>
              <a:t>– omezení </a:t>
            </a:r>
            <a:endParaRPr lang="cs-CZ" dirty="0"/>
          </a:p>
          <a:p>
            <a:r>
              <a:rPr lang="en-ZA" dirty="0"/>
              <a:t>Specifications of task restrictions by use of 2x2 matrix:</a:t>
            </a:r>
          </a:p>
          <a:p>
            <a:endParaRPr lang="cs-CZ" dirty="0"/>
          </a:p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cs-CZ" dirty="0"/>
              <a:t>*x1   +  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cs-CZ" dirty="0"/>
              <a:t>*x2 =</a:t>
            </a:r>
            <a:r>
              <a:rPr lang="cs-CZ" b="1" dirty="0">
                <a:solidFill>
                  <a:srgbClr val="00B050"/>
                </a:solidFill>
              </a:rPr>
              <a:t>40</a:t>
            </a:r>
            <a:r>
              <a:rPr lang="cs-CZ" dirty="0">
                <a:solidFill>
                  <a:srgbClr val="00B050"/>
                </a:solidFill>
              </a:rPr>
              <a:t>    (</a:t>
            </a:r>
            <a:r>
              <a:rPr lang="cs-CZ" dirty="0" err="1">
                <a:solidFill>
                  <a:srgbClr val="00B050"/>
                </a:solidFill>
              </a:rPr>
              <a:t>work</a:t>
            </a:r>
            <a:r>
              <a:rPr lang="cs-CZ" dirty="0">
                <a:solidFill>
                  <a:srgbClr val="00B050"/>
                </a:solidFill>
              </a:rPr>
              <a:t>- no more </a:t>
            </a:r>
            <a:r>
              <a:rPr lang="cs-CZ" dirty="0" err="1">
                <a:solidFill>
                  <a:srgbClr val="00B050"/>
                </a:solidFill>
              </a:rPr>
              <a:t>than</a:t>
            </a:r>
            <a:r>
              <a:rPr lang="cs-CZ" dirty="0">
                <a:solidFill>
                  <a:srgbClr val="00B050"/>
                </a:solidFill>
              </a:rPr>
              <a:t> 40 </a:t>
            </a:r>
            <a:r>
              <a:rPr lang="cs-CZ" dirty="0" err="1">
                <a:solidFill>
                  <a:srgbClr val="00B050"/>
                </a:solidFill>
              </a:rPr>
              <a:t>hours</a:t>
            </a:r>
            <a:r>
              <a:rPr lang="cs-CZ" dirty="0">
                <a:solidFill>
                  <a:srgbClr val="00B050"/>
                </a:solidFill>
              </a:rPr>
              <a:t>)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cs-CZ" dirty="0"/>
              <a:t>*x1   + 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cs-CZ" dirty="0"/>
              <a:t>*x2 =</a:t>
            </a:r>
            <a:r>
              <a:rPr lang="cs-CZ" b="1" dirty="0">
                <a:solidFill>
                  <a:srgbClr val="C00000"/>
                </a:solidFill>
              </a:rPr>
              <a:t>120</a:t>
            </a:r>
            <a:r>
              <a:rPr lang="cs-CZ" dirty="0">
                <a:solidFill>
                  <a:srgbClr val="C00000"/>
                </a:solidFill>
              </a:rPr>
              <a:t>  (</a:t>
            </a:r>
            <a:r>
              <a:rPr lang="cs-CZ" dirty="0" err="1">
                <a:solidFill>
                  <a:srgbClr val="C00000"/>
                </a:solidFill>
              </a:rPr>
              <a:t>material</a:t>
            </a:r>
            <a:r>
              <a:rPr lang="cs-CZ" dirty="0">
                <a:solidFill>
                  <a:srgbClr val="C00000"/>
                </a:solidFill>
              </a:rPr>
              <a:t>=kg </a:t>
            </a:r>
            <a:r>
              <a:rPr lang="cs-CZ" dirty="0" err="1">
                <a:solidFill>
                  <a:srgbClr val="C00000"/>
                </a:solidFill>
              </a:rPr>
              <a:t>of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clay</a:t>
            </a:r>
            <a:r>
              <a:rPr lang="cs-CZ" dirty="0">
                <a:solidFill>
                  <a:srgbClr val="C00000"/>
                </a:solidFill>
              </a:rPr>
              <a:t> in </a:t>
            </a:r>
            <a:r>
              <a:rPr lang="cs-CZ" dirty="0" err="1">
                <a:solidFill>
                  <a:srgbClr val="C00000"/>
                </a:solidFill>
              </a:rPr>
              <a:t>our</a:t>
            </a:r>
            <a:r>
              <a:rPr lang="cs-CZ" dirty="0">
                <a:solidFill>
                  <a:srgbClr val="C00000"/>
                </a:solidFill>
              </a:rPr>
              <a:t> case)-&gt;x1=(40-2x2)+3x2=120….</a:t>
            </a:r>
          </a:p>
          <a:p>
            <a:endParaRPr lang="cs-CZ" dirty="0"/>
          </a:p>
          <a:p>
            <a:r>
              <a:rPr lang="en-ZA" b="1" dirty="0"/>
              <a:t>Manual solving : </a:t>
            </a:r>
            <a:r>
              <a:rPr lang="cs-CZ" dirty="0"/>
              <a:t>-&gt; x1=24 a x2=8  </a:t>
            </a:r>
            <a:r>
              <a:rPr lang="en-ZA" sz="1050" dirty="0"/>
              <a:t>and after substitution od variables </a:t>
            </a:r>
            <a:r>
              <a:rPr lang="cs-CZ" sz="1050" dirty="0"/>
              <a:t> (</a:t>
            </a:r>
            <a:r>
              <a:rPr lang="cs-CZ" sz="1050" b="1" dirty="0">
                <a:solidFill>
                  <a:srgbClr val="00B0F0"/>
                </a:solidFill>
              </a:rPr>
              <a:t>vyřešení 2 lineárních rovnic o 2 neznámých</a:t>
            </a:r>
            <a:r>
              <a:rPr lang="cs-CZ" sz="1050" dirty="0"/>
              <a:t>)</a:t>
            </a:r>
            <a:endParaRPr lang="en-ZA" sz="1050" dirty="0"/>
          </a:p>
          <a:p>
            <a:r>
              <a:rPr lang="en-ZA" sz="1050" dirty="0"/>
              <a:t>in target function  we will get       </a:t>
            </a:r>
          </a:p>
          <a:p>
            <a:r>
              <a:rPr lang="cs-CZ" dirty="0"/>
              <a:t>                                           Z=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*24+</a:t>
            </a:r>
            <a:r>
              <a:rPr lang="cs-CZ" dirty="0">
                <a:solidFill>
                  <a:srgbClr val="0070C0"/>
                </a:solidFill>
              </a:rPr>
              <a:t>50</a:t>
            </a:r>
            <a:r>
              <a:rPr lang="cs-CZ" dirty="0"/>
              <a:t>*8=</a:t>
            </a:r>
            <a:r>
              <a:rPr lang="cs-CZ" b="1" dirty="0"/>
              <a:t>1360</a:t>
            </a:r>
            <a:r>
              <a:rPr lang="cs-CZ" dirty="0"/>
              <a:t> (</a:t>
            </a:r>
            <a:r>
              <a:rPr lang="cs-CZ" dirty="0">
                <a:solidFill>
                  <a:srgbClr val="00B0F0"/>
                </a:solidFill>
              </a:rPr>
              <a:t>maximální výnos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en-ZA" dirty="0"/>
              <a:t>optimal Return meets the point B – see next slide</a:t>
            </a:r>
            <a:r>
              <a:rPr lang="cs-CZ" dirty="0"/>
              <a:t>) </a:t>
            </a:r>
          </a:p>
          <a:p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475656" y="238719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>
                <a:solidFill>
                  <a:srgbClr val="0070C0"/>
                </a:solidFill>
              </a:rPr>
              <a:t>cn</a:t>
            </a:r>
            <a:r>
              <a:rPr lang="cs-CZ" sz="1600" b="1" dirty="0"/>
              <a:t>*</a:t>
            </a:r>
            <a:r>
              <a:rPr lang="cs-CZ" sz="1600" b="1" dirty="0" err="1"/>
              <a:t>xn</a:t>
            </a:r>
            <a:r>
              <a:rPr lang="cs-CZ" sz="1600" b="1" dirty="0"/>
              <a:t>  </a:t>
            </a:r>
            <a:r>
              <a:rPr lang="en-US" sz="1600" dirty="0">
                <a:solidFill>
                  <a:srgbClr val="00B0F0"/>
                </a:solidFill>
              </a:rPr>
              <a:t>(classical equation from) 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b="1" dirty="0"/>
              <a:t>Z</a:t>
            </a:r>
            <a:r>
              <a:rPr lang="cs-CZ" sz="1600" dirty="0">
                <a:solidFill>
                  <a:srgbClr val="00B0F0"/>
                </a:solidFill>
              </a:rPr>
              <a:t> = </a:t>
            </a:r>
            <a:r>
              <a:rPr lang="cs-CZ" sz="1600" b="1" dirty="0" smtClean="0">
                <a:solidFill>
                  <a:srgbClr val="00B0F0"/>
                </a:solidFill>
              </a:rPr>
              <a:t>co </a:t>
            </a:r>
            <a:r>
              <a:rPr lang="cs-CZ" sz="1600" b="1" dirty="0">
                <a:solidFill>
                  <a:srgbClr val="00B0F0"/>
                </a:solidFill>
              </a:rPr>
              <a:t>největší výnos</a:t>
            </a:r>
            <a:r>
              <a:rPr lang="cs-CZ" sz="1600" dirty="0">
                <a:solidFill>
                  <a:srgbClr val="00B0F0"/>
                </a:solidFill>
              </a:rPr>
              <a:t>)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00662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Výrobek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Práce/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ho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Materi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l/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ks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627784" y="1556792"/>
            <a:ext cx="1512168" cy="830401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98048" y="4498234"/>
            <a:ext cx="1457728" cy="415200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26311" y="1556791"/>
            <a:ext cx="437777" cy="830401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626385" y="1559707"/>
            <a:ext cx="437777" cy="82748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98048" y="4913434"/>
            <a:ext cx="1457728" cy="27915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>
            <a:off x="827584" y="4498234"/>
            <a:ext cx="144016" cy="694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08866" y="4079101"/>
            <a:ext cx="430887" cy="18373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600" dirty="0"/>
              <a:t>Rovnice dvou přímek</a:t>
            </a:r>
          </a:p>
        </p:txBody>
      </p:sp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Graphical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(Czech EXCEL)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Excel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rgbClr val="FF0000"/>
                </a:solidFill>
              </a:rPr>
              <a:t>Comlements</a:t>
            </a:r>
            <a:endParaRPr lang="cs-CZ" sz="800" b="1" dirty="0">
              <a:solidFill>
                <a:srgbClr val="FF0000"/>
              </a:solidFill>
            </a:endParaRPr>
          </a:p>
          <a:p>
            <a:r>
              <a:rPr lang="cs-CZ" sz="800" b="1" dirty="0" err="1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/>
              <a:t>Use o </a:t>
            </a:r>
            <a:r>
              <a:rPr lang="cs-CZ" dirty="0" err="1"/>
              <a:t>solver</a:t>
            </a:r>
            <a:r>
              <a:rPr lang="cs-CZ" dirty="0"/>
              <a:t> </a:t>
            </a:r>
            <a:r>
              <a:rPr lang="cs-CZ" sz="1100" dirty="0"/>
              <a:t>(</a:t>
            </a:r>
            <a:r>
              <a:rPr lang="cs-CZ" sz="1100" dirty="0" err="1"/>
              <a:t>see</a:t>
            </a:r>
            <a:r>
              <a:rPr lang="cs-CZ" sz="1100" dirty="0"/>
              <a:t>  </a:t>
            </a:r>
            <a:r>
              <a:rPr lang="cs-CZ" sz="1100" dirty="0" err="1"/>
              <a:t>actual</a:t>
            </a:r>
            <a:r>
              <a:rPr lang="cs-CZ" sz="1100" dirty="0"/>
              <a:t> Excel </a:t>
            </a:r>
            <a:r>
              <a:rPr lang="cs-CZ" sz="1100" dirty="0" err="1"/>
              <a:t>formulas</a:t>
            </a:r>
            <a:r>
              <a:rPr lang="cs-CZ" sz="1100" dirty="0"/>
              <a:t>  on </a:t>
            </a:r>
            <a:r>
              <a:rPr lang="cs-CZ" sz="1100" dirty="0" err="1"/>
              <a:t>one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next</a:t>
            </a:r>
            <a:r>
              <a:rPr lang="cs-CZ" sz="1100" dirty="0"/>
              <a:t>  </a:t>
            </a:r>
            <a:r>
              <a:rPr lang="cs-CZ" sz="1100" dirty="0" err="1"/>
              <a:t>slides</a:t>
            </a:r>
            <a:r>
              <a:rPr lang="cs-CZ" sz="1100" dirty="0"/>
              <a:t>)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1782"/>
              </p:ext>
            </p:extLst>
          </p:nvPr>
        </p:nvGraphicFramePr>
        <p:xfrm>
          <a:off x="827584" y="1340768"/>
          <a:ext cx="3822700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Variables</a:t>
                      </a:r>
                      <a:r>
                        <a:rPr lang="cs-CZ" sz="1100" u="none" strike="noStrike" dirty="0">
                          <a:effectLst/>
                        </a:rPr>
                        <a:t>  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Material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Work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x1=</a:t>
            </a:r>
            <a:r>
              <a:rPr lang="cs-CZ" dirty="0" err="1"/>
              <a:t>Dish</a:t>
            </a:r>
            <a:r>
              <a:rPr lang="cs-CZ" dirty="0"/>
              <a:t> , x2=</a:t>
            </a:r>
            <a:r>
              <a:rPr lang="cs-CZ" dirty="0" err="1"/>
              <a:t>Mug</a:t>
            </a:r>
            <a:r>
              <a:rPr lang="cs-CZ" dirty="0"/>
              <a:t>, </a:t>
            </a:r>
            <a:r>
              <a:rPr lang="cs-CZ" dirty="0" err="1"/>
              <a:t>max</a:t>
            </a: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40</a:t>
            </a:r>
            <a:r>
              <a:rPr lang="cs-CZ" dirty="0"/>
              <a:t> hod (B1), </a:t>
            </a:r>
            <a:r>
              <a:rPr lang="cs-CZ" dirty="0" err="1"/>
              <a:t>max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120</a:t>
            </a:r>
            <a:r>
              <a:rPr lang="cs-CZ" dirty="0"/>
              <a:t> kg (B2)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cs-CZ" b="1" dirty="0" err="1"/>
              <a:t>function</a:t>
            </a:r>
            <a:r>
              <a:rPr lang="cs-CZ" b="1" dirty="0"/>
              <a:t>  </a:t>
            </a:r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50</a:t>
            </a:r>
            <a:r>
              <a:rPr lang="cs-CZ" dirty="0"/>
              <a:t>*x2 </a:t>
            </a:r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4 * x1   +   3 *x2 =</a:t>
            </a:r>
            <a:r>
              <a:rPr lang="cs-CZ" dirty="0">
                <a:solidFill>
                  <a:srgbClr val="00B050"/>
                </a:solidFill>
              </a:rPr>
              <a:t>120 - </a:t>
            </a:r>
            <a:r>
              <a:rPr lang="en-US" dirty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/>
              <a:t>1 * x1   +   2 *x2 =   </a:t>
            </a:r>
            <a:r>
              <a:rPr lang="cs-CZ" dirty="0">
                <a:solidFill>
                  <a:srgbClr val="C00000"/>
                </a:solidFill>
              </a:rPr>
              <a:t>40  -</a:t>
            </a:r>
            <a:r>
              <a:rPr lang="en-US" dirty="0">
                <a:solidFill>
                  <a:srgbClr val="C00000"/>
                </a:solidFill>
              </a:rPr>
              <a:t>capacity res</a:t>
            </a:r>
            <a:r>
              <a:rPr lang="cs-CZ" dirty="0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C00000"/>
                </a:solidFill>
              </a:rPr>
              <a:t>rictions</a:t>
            </a:r>
            <a:r>
              <a:rPr lang="en-US" dirty="0">
                <a:solidFill>
                  <a:srgbClr val="C00000"/>
                </a:solidFill>
              </a:rPr>
              <a:t> by max work capacity</a:t>
            </a:r>
            <a:r>
              <a:rPr lang="cs-CZ" dirty="0">
                <a:solidFill>
                  <a:srgbClr val="C00000"/>
                </a:solidFill>
              </a:rPr>
              <a:t>=B2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x2 </a:t>
            </a: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Assignment </a:t>
            </a:r>
          </a:p>
          <a:p>
            <a:r>
              <a:rPr lang="en-ZA" dirty="0"/>
              <a:t>entered in table</a:t>
            </a:r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4550713" y="161943"/>
            <a:ext cx="42423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for Czech courses 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!!!!! -&gt;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endParaRPr lang="cs-CZ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Solver</a:t>
            </a:r>
            <a:r>
              <a:rPr lang="cs-CZ" dirty="0"/>
              <a:t> start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742</Words>
  <Application>Microsoft Office PowerPoint</Application>
  <PresentationFormat>Předvádění na obrazovce (4:3)</PresentationFormat>
  <Paragraphs>168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Linear programming-introduction  </vt:lpstr>
      <vt:lpstr>USE-Využití </vt:lpstr>
      <vt:lpstr>Formulation of the model- Formulace modelu</vt:lpstr>
      <vt:lpstr>Basic structures and used terminology Základní rovnice a termiologie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the next  slides) </vt:lpstr>
      <vt:lpstr>Solver start</vt:lpstr>
      <vt:lpstr>Use of Solver (Czech- not for MPH_AOPR )  </vt:lpstr>
      <vt:lpstr>Use of solver (ENG)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fro MPH_AOPR !!!!!)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Skorkovsky Jaromir</cp:lastModifiedBy>
  <cp:revision>51</cp:revision>
  <dcterms:created xsi:type="dcterms:W3CDTF">2017-02-28T09:16:48Z</dcterms:created>
  <dcterms:modified xsi:type="dcterms:W3CDTF">2019-04-12T11:21:41Z</dcterms:modified>
</cp:coreProperties>
</file>