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48"/>
  </p:notesMasterIdLst>
  <p:handoutMasterIdLst>
    <p:handoutMasterId r:id="rId49"/>
  </p:handoutMasterIdLst>
  <p:sldIdLst>
    <p:sldId id="420" r:id="rId2"/>
    <p:sldId id="422" r:id="rId3"/>
    <p:sldId id="423"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8"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 id="451" r:id="rId31"/>
    <p:sldId id="452" r:id="rId32"/>
    <p:sldId id="454" r:id="rId33"/>
    <p:sldId id="455" r:id="rId34"/>
    <p:sldId id="456" r:id="rId35"/>
    <p:sldId id="457" r:id="rId36"/>
    <p:sldId id="458" r:id="rId37"/>
    <p:sldId id="459" r:id="rId38"/>
    <p:sldId id="460" r:id="rId39"/>
    <p:sldId id="461" r:id="rId40"/>
    <p:sldId id="462" r:id="rId41"/>
    <p:sldId id="463" r:id="rId42"/>
    <p:sldId id="464" r:id="rId43"/>
    <p:sldId id="465" r:id="rId44"/>
    <p:sldId id="466" r:id="rId45"/>
    <p:sldId id="467" r:id="rId46"/>
    <p:sldId id="453" r:id="rId47"/>
  </p:sldIdLst>
  <p:sldSz cx="9144000" cy="6858000" type="screen4x3"/>
  <p:notesSz cx="6858000" cy="9723438"/>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FFCC"/>
    <a:srgbClr val="CC3300"/>
    <a:srgbClr val="CCEC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66915" name="Rectangle 3"/>
          <p:cNvSpPr>
            <a:spLocks noGrp="1" noChangeArrowheads="1"/>
          </p:cNvSpPr>
          <p:nvPr>
            <p:ph type="dt" sz="quarter"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166916" name="Rectangle 4"/>
          <p:cNvSpPr>
            <a:spLocks noGrp="1" noChangeArrowheads="1"/>
          </p:cNvSpPr>
          <p:nvPr>
            <p:ph type="ftr" sz="quarter" idx="2"/>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66917" name="Rectangle 5"/>
          <p:cNvSpPr>
            <a:spLocks noGrp="1" noChangeArrowheads="1"/>
          </p:cNvSpPr>
          <p:nvPr>
            <p:ph type="sldNum" sz="quarter" idx="3"/>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8491883-2785-4F58-B1EA-AECB5F24E21F}" type="slidenum">
              <a:rPr lang="cs-CZ"/>
              <a:pPr>
                <a:defRPr/>
              </a:pPr>
              <a:t>‹#›</a:t>
            </a:fld>
            <a:endParaRPr lang="cs-CZ"/>
          </a:p>
        </p:txBody>
      </p:sp>
    </p:spTree>
    <p:extLst>
      <p:ext uri="{BB962C8B-B14F-4D97-AF65-F5344CB8AC3E}">
        <p14:creationId xmlns:p14="http://schemas.microsoft.com/office/powerpoint/2010/main" val="1351027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6147" name="Rectangle 3"/>
          <p:cNvSpPr>
            <a:spLocks noGrp="1" noChangeArrowheads="1"/>
          </p:cNvSpPr>
          <p:nvPr>
            <p:ph type="dt" idx="1"/>
          </p:nvPr>
        </p:nvSpPr>
        <p:spPr bwMode="auto">
          <a:xfrm>
            <a:off x="3884613" y="0"/>
            <a:ext cx="2971800"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8196" name="Rectangle 4"/>
          <p:cNvSpPr>
            <a:spLocks noGrp="1" noRot="1" noChangeAspect="1" noChangeArrowheads="1" noTextEdit="1"/>
          </p:cNvSpPr>
          <p:nvPr>
            <p:ph type="sldImg" idx="2"/>
          </p:nvPr>
        </p:nvSpPr>
        <p:spPr bwMode="auto">
          <a:xfrm>
            <a:off x="996950" y="728663"/>
            <a:ext cx="4862513" cy="36464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619625"/>
            <a:ext cx="5486400"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150" name="Rectangle 6"/>
          <p:cNvSpPr>
            <a:spLocks noGrp="1" noChangeArrowheads="1"/>
          </p:cNvSpPr>
          <p:nvPr>
            <p:ph type="ftr" sz="quarter" idx="4"/>
          </p:nvPr>
        </p:nvSpPr>
        <p:spPr bwMode="auto">
          <a:xfrm>
            <a:off x="0"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6151" name="Rectangle 7"/>
          <p:cNvSpPr>
            <a:spLocks noGrp="1" noChangeArrowheads="1"/>
          </p:cNvSpPr>
          <p:nvPr>
            <p:ph type="sldNum" sz="quarter" idx="5"/>
          </p:nvPr>
        </p:nvSpPr>
        <p:spPr bwMode="auto">
          <a:xfrm>
            <a:off x="3884613" y="9234488"/>
            <a:ext cx="2971800"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EC73C7B-3837-4591-B83E-85947D11E409}" type="slidenum">
              <a:rPr lang="cs-CZ"/>
              <a:pPr>
                <a:defRPr/>
              </a:pPr>
              <a:t>‹#›</a:t>
            </a:fld>
            <a:endParaRPr lang="cs-CZ"/>
          </a:p>
        </p:txBody>
      </p:sp>
    </p:spTree>
    <p:extLst>
      <p:ext uri="{BB962C8B-B14F-4D97-AF65-F5344CB8AC3E}">
        <p14:creationId xmlns:p14="http://schemas.microsoft.com/office/powerpoint/2010/main" val="4168992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V nedostatečné míře zohledňuje potřeby občana jako „zákazníka“ veřejné správy, jako plátce a uživatele veřejných statků a veřejných služeb. Veřejná správa působí jako „relativně autonomní“ systém bez ohledu na prověření skutečného účelu svých činností ve vztahu ke skutečným potřebám občanů. Veřejná správa produkuje činnosti, o nichž nelze jednoznačně určit, nakolik zohledňují skutečné potřeby veřejnosti a jim odpovídající priority. Neexistuje totiž sytém, který by v rámci veřejné volby prioritně vycházel z potřeb (poptávky) občanů po produktech veřejné správy. </a:t>
            </a:r>
          </a:p>
          <a:p>
            <a:r>
              <a:rPr lang="cs-CZ" sz="1200" kern="1200" dirty="0">
                <a:solidFill>
                  <a:schemeClr val="tx1"/>
                </a:solidFill>
                <a:effectLst/>
                <a:latin typeface="+mn-lt"/>
                <a:ea typeface="+mn-ea"/>
                <a:cs typeface="+mn-cs"/>
              </a:rPr>
              <a:t>Ideovým základem tohoto systému je teorie veřejné volby a role politiky jako realizačního nástroje a „transformačního“ systému veřejných zájmů do cílů veřejných politik a v konečném důsledku do poptávky po veřejných službách.</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4</a:t>
            </a:fld>
            <a:endParaRPr lang="cs-CZ"/>
          </a:p>
        </p:txBody>
      </p:sp>
    </p:spTree>
    <p:extLst>
      <p:ext uri="{BB962C8B-B14F-4D97-AF65-F5344CB8AC3E}">
        <p14:creationId xmlns:p14="http://schemas.microsoft.com/office/powerpoint/2010/main" val="644540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a:t>Jedná se o metody, které reagují na nedostatky tradičního inkrementálního položkového rozpočtování. Řada z nich vznikla v druhé polovině minulého století v USA a vychází z poptávkové strany při sestavování rozpočtu.</a:t>
            </a:r>
          </a:p>
          <a:p>
            <a:pPr fontAlgn="auto">
              <a:spcBef>
                <a:spcPts val="0"/>
              </a:spcBef>
              <a:spcAft>
                <a:spcPts val="0"/>
              </a:spcAft>
              <a:defRPr/>
            </a:pPr>
            <a:endParaRPr lang="cs-CZ" dirty="0"/>
          </a:p>
          <a:p>
            <a:pPr fontAlgn="auto">
              <a:spcBef>
                <a:spcPts val="0"/>
              </a:spcBef>
              <a:spcAft>
                <a:spcPts val="0"/>
              </a:spcAft>
              <a:defRPr/>
            </a:pPr>
            <a:r>
              <a:rPr lang="cs-CZ" dirty="0"/>
              <a:t>Jejich dalším cílem bylo také povzbudit účastníky rozpočtového procesu (volené zástupce, manažery, zaměstnance, občany, zástupce zájmových skupin), aby využili své schopnosti k tomu, aby veřejné zdroje byly využívány racionálněji, účelněji, hospodárněji.</a:t>
            </a:r>
          </a:p>
          <a:p>
            <a:pPr fontAlgn="auto">
              <a:spcBef>
                <a:spcPts val="0"/>
              </a:spcBef>
              <a:spcAft>
                <a:spcPts val="0"/>
              </a:spcAft>
              <a:defRPr/>
            </a:pPr>
            <a:endParaRPr lang="cs-CZ" dirty="0"/>
          </a:p>
          <a:p>
            <a:pPr fontAlgn="auto">
              <a:spcBef>
                <a:spcPts val="0"/>
              </a:spcBef>
              <a:spcAft>
                <a:spcPts val="0"/>
              </a:spcAft>
              <a:defRPr/>
            </a:pPr>
            <a:r>
              <a:rPr lang="cs-CZ" dirty="0"/>
              <a:t>Rozpočtové inovace se zaměřují buď na změnu struktury rozpočtového procesu (</a:t>
            </a:r>
            <a:r>
              <a:rPr lang="cs-CZ" dirty="0" err="1"/>
              <a:t>Zero</a:t>
            </a:r>
            <a:r>
              <a:rPr lang="cs-CZ" dirty="0"/>
              <a:t> </a:t>
            </a:r>
            <a:r>
              <a:rPr lang="cs-CZ" dirty="0" err="1"/>
              <a:t>Based</a:t>
            </a:r>
            <a:r>
              <a:rPr lang="cs-CZ" dirty="0"/>
              <a:t> </a:t>
            </a:r>
            <a:r>
              <a:rPr lang="cs-CZ" dirty="0" err="1"/>
              <a:t>Budgeting</a:t>
            </a:r>
            <a:r>
              <a:rPr lang="cs-CZ" dirty="0"/>
              <a:t>, </a:t>
            </a:r>
            <a:r>
              <a:rPr lang="cs-CZ" dirty="0" err="1"/>
              <a:t>Target</a:t>
            </a:r>
            <a:r>
              <a:rPr lang="cs-CZ" dirty="0"/>
              <a:t> </a:t>
            </a:r>
            <a:r>
              <a:rPr lang="cs-CZ" dirty="0" err="1"/>
              <a:t>Based</a:t>
            </a:r>
            <a:r>
              <a:rPr lang="cs-CZ" dirty="0"/>
              <a:t> </a:t>
            </a:r>
            <a:r>
              <a:rPr lang="cs-CZ" dirty="0" err="1"/>
              <a:t>Budgeting</a:t>
            </a:r>
            <a:r>
              <a:rPr lang="cs-CZ" dirty="0"/>
              <a:t>, Priority </a:t>
            </a:r>
            <a:r>
              <a:rPr lang="cs-CZ" dirty="0" err="1"/>
              <a:t>Budgeting</a:t>
            </a:r>
            <a:r>
              <a:rPr lang="cs-CZ" dirty="0"/>
              <a:t>) nebo na změnu formátu rozpočtu (změnu vnitřní logiky dokumentu -  </a:t>
            </a:r>
            <a:r>
              <a:rPr lang="cs-CZ" dirty="0" err="1"/>
              <a:t>Programme</a:t>
            </a:r>
            <a:r>
              <a:rPr lang="cs-CZ" dirty="0"/>
              <a:t> </a:t>
            </a:r>
            <a:r>
              <a:rPr lang="cs-CZ" dirty="0" err="1"/>
              <a:t>Budgeting</a:t>
            </a:r>
            <a:r>
              <a:rPr lang="cs-CZ" dirty="0"/>
              <a:t>, Performance </a:t>
            </a:r>
            <a:r>
              <a:rPr lang="cs-CZ" dirty="0" err="1"/>
              <a:t>Budgeting</a:t>
            </a:r>
            <a:r>
              <a:rPr lang="cs-CZ" dirty="0"/>
              <a:t>).</a:t>
            </a:r>
          </a:p>
          <a:p>
            <a:pPr fontAlgn="auto">
              <a:spcBef>
                <a:spcPts val="0"/>
              </a:spcBef>
              <a:spcAft>
                <a:spcPts val="0"/>
              </a:spcAft>
              <a:defRPr/>
            </a:pPr>
            <a:endParaRPr lang="cs-CZ" dirty="0"/>
          </a:p>
          <a:p>
            <a:pPr fontAlgn="auto">
              <a:spcBef>
                <a:spcPts val="0"/>
              </a:spcBef>
              <a:spcAft>
                <a:spcPts val="0"/>
              </a:spcAft>
              <a:defRPr/>
            </a:pPr>
            <a:r>
              <a:rPr lang="cs-CZ" dirty="0"/>
              <a:t>Tyto přístupy pak využívají metody řízení a kontroly převzaté z dobré praxe soukromého sektoru. V USA se začaly uplatňovat zejména v 70. letech minulého století. V Evropě pak v letech 80. Neorientují se tolik na kontrolní funkci rozpočtu ve smyslu dodržení podrobných plánů výdajů, ale spíš na funkci řídící a plánovací.</a:t>
            </a:r>
          </a:p>
          <a:p>
            <a:pPr fontAlgn="auto">
              <a:spcBef>
                <a:spcPts val="0"/>
              </a:spcBef>
              <a:spcAft>
                <a:spcPts val="0"/>
              </a:spcAft>
              <a:defRPr/>
            </a:pPr>
            <a:r>
              <a:rPr lang="cs-CZ" dirty="0"/>
              <a:t>To znamená:</a:t>
            </a:r>
          </a:p>
          <a:p>
            <a:pPr fontAlgn="auto">
              <a:spcBef>
                <a:spcPts val="0"/>
              </a:spcBef>
              <a:spcAft>
                <a:spcPts val="0"/>
              </a:spcAft>
              <a:buFontTx/>
              <a:buChar char="-"/>
              <a:defRPr/>
            </a:pPr>
            <a:r>
              <a:rPr lang="cs-CZ" dirty="0"/>
              <a:t> dlouhodobější horizont rozpočtování</a:t>
            </a:r>
          </a:p>
          <a:p>
            <a:pPr fontAlgn="auto">
              <a:spcBef>
                <a:spcPts val="0"/>
              </a:spcBef>
              <a:spcAft>
                <a:spcPts val="0"/>
              </a:spcAft>
              <a:buFontTx/>
              <a:buChar char="-"/>
              <a:defRPr/>
            </a:pPr>
            <a:r>
              <a:rPr lang="cs-CZ" dirty="0"/>
              <a:t> méně detailní běžné roční rozpočty</a:t>
            </a:r>
          </a:p>
          <a:p>
            <a:pPr fontAlgn="auto">
              <a:spcBef>
                <a:spcPts val="0"/>
              </a:spcBef>
              <a:spcAft>
                <a:spcPts val="0"/>
              </a:spcAft>
              <a:buFontTx/>
              <a:buChar char="-"/>
              <a:defRPr/>
            </a:pPr>
            <a:r>
              <a:rPr lang="cs-CZ" dirty="0"/>
              <a:t> snaha o vyjádření cílů, záměrů, priorit (definovaných ve střednědobém plánu)</a:t>
            </a:r>
          </a:p>
          <a:p>
            <a:pPr fontAlgn="auto">
              <a:spcBef>
                <a:spcPts val="0"/>
              </a:spcBef>
              <a:spcAft>
                <a:spcPts val="0"/>
              </a:spcAft>
              <a:buFontTx/>
              <a:buChar char="-"/>
              <a:defRPr/>
            </a:pPr>
            <a:r>
              <a:rPr lang="cs-CZ" dirty="0"/>
              <a:t> snaha o poznání vlivů, které ovlivňují poptávku po službách a usilování o efektivnost v zabezpečování služeb. Sledování kvality dosažené vynaloženým množstvím prostředků.</a:t>
            </a:r>
          </a:p>
          <a:p>
            <a:pPr fontAlgn="auto">
              <a:spcBef>
                <a:spcPts val="0"/>
              </a:spcBef>
              <a:spcAft>
                <a:spcPts val="0"/>
              </a:spcAft>
              <a:buFontTx/>
              <a:buChar char="-"/>
              <a:defRPr/>
            </a:pPr>
            <a:endParaRPr lang="cs-CZ" dirty="0"/>
          </a:p>
          <a:p>
            <a:pPr fontAlgn="auto">
              <a:spcBef>
                <a:spcPts val="0"/>
              </a:spcBef>
              <a:spcAft>
                <a:spcPts val="0"/>
              </a:spcAft>
              <a:defRPr/>
            </a:pPr>
            <a:r>
              <a:rPr lang="cs-CZ" dirty="0"/>
              <a:t>Co je třeba si uvědomit:</a:t>
            </a:r>
          </a:p>
          <a:p>
            <a:pPr fontAlgn="auto">
              <a:spcBef>
                <a:spcPts val="0"/>
              </a:spcBef>
              <a:spcAft>
                <a:spcPts val="0"/>
              </a:spcAft>
              <a:defRPr/>
            </a:pPr>
            <a:r>
              <a:rPr lang="cs-CZ" dirty="0"/>
              <a:t>Rozlišovat mezi teoretickým vymezení daného přístupu k rozpočtování a mezi reálným uplatněním v rozpočtové praxi konkrétního města. Tyto přístupy k rozpočtování jsou na místní úrovni uplatňovány různým způsobem v různých zemích, ale i v různých městech. Často jsou tyto přístupy kombinovány, využívány částečně – přizpůsobeny místním podmínkám. Zkušenosti s jejich uplatněním jsou různé.</a:t>
            </a:r>
          </a:p>
          <a:p>
            <a:pPr fontAlgn="auto">
              <a:spcBef>
                <a:spcPts val="0"/>
              </a:spcBef>
              <a:spcAft>
                <a:spcPts val="0"/>
              </a:spcAft>
              <a:defRPr/>
            </a:pPr>
            <a:endParaRPr lang="cs-CZ" dirty="0"/>
          </a:p>
          <a:p>
            <a:pPr fontAlgn="auto">
              <a:spcBef>
                <a:spcPts val="0"/>
              </a:spcBef>
              <a:spcAft>
                <a:spcPts val="0"/>
              </a:spcAft>
              <a:defRPr/>
            </a:pPr>
            <a:r>
              <a:rPr lang="cs-CZ" dirty="0"/>
              <a:t>Pozn. V americké literatuře není hranice mezi výkonově orientovaným rozpočtováním a programovým rozpočtováním jasná  – někdy jsou tyto pojmy používány jako synonyma. Co je možná odlišuje, že programové rozpočtování umožňuje rozhodnout o tom, zda je daný program potřebný nebo ne. (Více viz Sedmihradská)</a:t>
            </a:r>
          </a:p>
        </p:txBody>
      </p:sp>
      <p:sp>
        <p:nvSpPr>
          <p:cNvPr id="150532"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000BBFBB-7C99-4071-BD01-FDFA0F6A122D}" type="slidenum">
              <a:rPr lang="cs-CZ" altLang="cs-CZ" sz="1200">
                <a:latin typeface="Calibri" pitchFamily="34" charset="0"/>
              </a:rPr>
              <a:pPr algn="r"/>
              <a:t>14</a:t>
            </a:fld>
            <a:endParaRPr lang="cs-CZ" altLang="cs-CZ" sz="1200">
              <a:latin typeface="Calibri" pitchFamily="34" charset="0"/>
            </a:endParaRPr>
          </a:p>
        </p:txBody>
      </p:sp>
    </p:spTree>
    <p:extLst>
      <p:ext uri="{BB962C8B-B14F-4D97-AF65-F5344CB8AC3E}">
        <p14:creationId xmlns:p14="http://schemas.microsoft.com/office/powerpoint/2010/main" val="2260969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16</a:t>
            </a:fld>
            <a:endParaRPr lang="cs-CZ"/>
          </a:p>
        </p:txBody>
      </p:sp>
    </p:spTree>
    <p:extLst>
      <p:ext uri="{BB962C8B-B14F-4D97-AF65-F5344CB8AC3E}">
        <p14:creationId xmlns:p14="http://schemas.microsoft.com/office/powerpoint/2010/main" val="1520642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17</a:t>
            </a:fld>
            <a:endParaRPr lang="cs-CZ"/>
          </a:p>
        </p:txBody>
      </p:sp>
    </p:spTree>
    <p:extLst>
      <p:ext uri="{BB962C8B-B14F-4D97-AF65-F5344CB8AC3E}">
        <p14:creationId xmlns:p14="http://schemas.microsoft.com/office/powerpoint/2010/main" val="385399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18</a:t>
            </a:fld>
            <a:endParaRPr lang="cs-CZ"/>
          </a:p>
        </p:txBody>
      </p:sp>
    </p:spTree>
    <p:extLst>
      <p:ext uri="{BB962C8B-B14F-4D97-AF65-F5344CB8AC3E}">
        <p14:creationId xmlns:p14="http://schemas.microsoft.com/office/powerpoint/2010/main" val="2328948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19</a:t>
            </a:fld>
            <a:endParaRPr lang="cs-CZ"/>
          </a:p>
        </p:txBody>
      </p:sp>
    </p:spTree>
    <p:extLst>
      <p:ext uri="{BB962C8B-B14F-4D97-AF65-F5344CB8AC3E}">
        <p14:creationId xmlns:p14="http://schemas.microsoft.com/office/powerpoint/2010/main" val="2848423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Tree>
    <p:extLst>
      <p:ext uri="{BB962C8B-B14F-4D97-AF65-F5344CB8AC3E}">
        <p14:creationId xmlns:p14="http://schemas.microsoft.com/office/powerpoint/2010/main" val="26863407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a:p>
        </p:txBody>
      </p:sp>
    </p:spTree>
    <p:extLst>
      <p:ext uri="{BB962C8B-B14F-4D97-AF65-F5344CB8AC3E}">
        <p14:creationId xmlns:p14="http://schemas.microsoft.com/office/powerpoint/2010/main" val="2587561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sz="1000"/>
          </a:p>
        </p:txBody>
      </p:sp>
    </p:spTree>
    <p:extLst>
      <p:ext uri="{BB962C8B-B14F-4D97-AF65-F5344CB8AC3E}">
        <p14:creationId xmlns:p14="http://schemas.microsoft.com/office/powerpoint/2010/main" val="4054164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Tree>
    <p:extLst>
      <p:ext uri="{BB962C8B-B14F-4D97-AF65-F5344CB8AC3E}">
        <p14:creationId xmlns:p14="http://schemas.microsoft.com/office/powerpoint/2010/main" val="3659607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endParaRPr lang="cs-CZ" altLang="cs-CZ"/>
          </a:p>
        </p:txBody>
      </p:sp>
    </p:spTree>
    <p:extLst>
      <p:ext uri="{BB962C8B-B14F-4D97-AF65-F5344CB8AC3E}">
        <p14:creationId xmlns:p14="http://schemas.microsoft.com/office/powerpoint/2010/main" val="2203471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Orientuje se na identifikaci aktuálních potřeb společnosti a umožňuje jejich vyjádření jak přímo (konkrétní uživatelské volby poskytovatele, druhu služby a jejího rozsahu apod.), tak nepřímo (prostřednictvím volených zástupců, participace při rozhodovacích procesech apod. ovlivňující především rámec a obecné fungování veřejných služeb). Zároveň zohledňuje potřeby těch, kteří ještě nevstupují do pole veřejné volby (příští generace) popř. jsou z tohoto pole vyloučeni (</a:t>
            </a:r>
            <a:r>
              <a:rPr lang="cs-CZ" sz="1200" kern="1200" dirty="0" err="1">
                <a:solidFill>
                  <a:schemeClr val="tx1"/>
                </a:solidFill>
                <a:effectLst/>
                <a:latin typeface="+mn-lt"/>
                <a:ea typeface="+mn-ea"/>
                <a:cs typeface="+mn-cs"/>
              </a:rPr>
              <a:t>marginalizovaní</a:t>
            </a:r>
            <a:r>
              <a:rPr lang="cs-CZ" sz="1200" kern="1200" dirty="0">
                <a:solidFill>
                  <a:schemeClr val="tx1"/>
                </a:solidFill>
                <a:effectLst/>
                <a:latin typeface="+mn-lt"/>
                <a:ea typeface="+mn-ea"/>
                <a:cs typeface="+mn-cs"/>
              </a:rPr>
              <a:t> jedinci a skupiny obyvatel).</a:t>
            </a:r>
          </a:p>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5</a:t>
            </a:fld>
            <a:endParaRPr lang="cs-CZ"/>
          </a:p>
        </p:txBody>
      </p:sp>
    </p:spTree>
    <p:extLst>
      <p:ext uri="{BB962C8B-B14F-4D97-AF65-F5344CB8AC3E}">
        <p14:creationId xmlns:p14="http://schemas.microsoft.com/office/powerpoint/2010/main" val="33640499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a:endParaRPr lang="cs-CZ" altLang="cs-CZ"/>
          </a:p>
        </p:txBody>
      </p:sp>
    </p:spTree>
    <p:extLst>
      <p:ext uri="{BB962C8B-B14F-4D97-AF65-F5344CB8AC3E}">
        <p14:creationId xmlns:p14="http://schemas.microsoft.com/office/powerpoint/2010/main" val="866918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Je třeba zvolit takové indikátory a mechanismy v rámci sytému veřejné správy, které umožní správně identifikovat dílčí individuální a skupinové zájmy a jejich transformaci v zájmy veřejné. Proto je velmi důležité strategické myšlení a plánování umožňující předvídat vývoj poptávky a reagovat tak na měnící se potřeby společnosti především prostřednictvím veřejných politik. Výstupy realizovaných politických a správních rozhodnutí jsou zpětnou vazbou monitorovány z hlediska naplnění svých cílů a naplnění očekávání a potřeb veřejnosti. Je vhodné zpracovat systém ukazatelů účinnosti veřejné politiky a správy – výkonnostní audity. Definované veřejné zájmy se pak promítnou do cílů jednotlivých veřejných politik ( = definované (předjímané) konečné stavy. Jsou směrnicemi pro implementaci politiky.) </a:t>
            </a:r>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6</a:t>
            </a:fld>
            <a:endParaRPr lang="cs-CZ"/>
          </a:p>
        </p:txBody>
      </p:sp>
    </p:spTree>
    <p:extLst>
      <p:ext uri="{BB962C8B-B14F-4D97-AF65-F5344CB8AC3E}">
        <p14:creationId xmlns:p14="http://schemas.microsoft.com/office/powerpoint/2010/main" val="1605922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sz="1200" b="1" kern="1200" dirty="0">
                <a:solidFill>
                  <a:schemeClr val="tx1"/>
                </a:solidFill>
                <a:effectLst/>
                <a:latin typeface="+mn-lt"/>
                <a:ea typeface="+mn-ea"/>
                <a:cs typeface="+mn-cs"/>
              </a:rPr>
              <a:t>Nabídkový přístup k tvorbě rozpočtu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Při tvorbě návrhu rozpočtu v rámci tohoto přístupu mají významnou roli správci kapitol. Jsou vlastně „iniciačními nabíziteli“ rozpočtu, aniž by předem prověřovali veřejné potřeby, požadavky (poptávku po dané struktuře a objemu rozpočtu). Neexistuje tedy mechanismus zohledňující, zda veřejný rozpočet je skutečně rozpočtem veřejným ve smyslu poptávky veřejnosti po veřejném rozpočtu.</a:t>
            </a:r>
          </a:p>
          <a:p>
            <a:r>
              <a:rPr lang="cs-CZ" sz="1200" kern="1200" dirty="0">
                <a:solidFill>
                  <a:schemeClr val="tx1"/>
                </a:solidFill>
                <a:effectLst/>
                <a:latin typeface="+mn-lt"/>
                <a:ea typeface="+mn-ea"/>
                <a:cs typeface="+mn-cs"/>
              </a:rPr>
              <a:t>Návrh rozpočtu je založen na institucionálním financování, což představuje základní systémovou chybu tohoto přístupu. Základním kritériem pro požadavky na zdroje je pouhá existence dané instituce, a nikoliv její ověřený přínos a potřebnost z hlediska veřejných potřeb. Absentuje propojení příjmové a výdajové stránky rozpočtu ve smyslu zainteresovanosti správců rozpočtových kapitol na efektivním nakládání se zdroji. Také neexistuje systémová provázanost mezi jednotlivými rozpočtovými prioritami v návaznosti na politické rozhodování o alokaci veřejných zdrojů.</a:t>
            </a:r>
          </a:p>
          <a:p>
            <a:r>
              <a:rPr lang="cs-CZ" sz="1200" kern="1200" dirty="0">
                <a:solidFill>
                  <a:schemeClr val="tx1"/>
                </a:solidFill>
                <a:effectLst/>
                <a:latin typeface="+mn-lt"/>
                <a:ea typeface="+mn-ea"/>
                <a:cs typeface="+mn-cs"/>
              </a:rPr>
              <a:t> </a:t>
            </a:r>
          </a:p>
          <a:p>
            <a:r>
              <a:rPr lang="cs-CZ" sz="1200" b="1" kern="1200" dirty="0">
                <a:solidFill>
                  <a:schemeClr val="tx1"/>
                </a:solidFill>
                <a:effectLst/>
                <a:latin typeface="+mn-lt"/>
                <a:ea typeface="+mn-ea"/>
                <a:cs typeface="+mn-cs"/>
              </a:rPr>
              <a:t>Poptávkový přístup k tvorbě rozpočtu</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Jedná se o systém založený na objektivizovaném přístupu, jehož podstatou je respektování tzv. veřejného zájmu. Ten je vždy orientován k určitému společenskému cíli, tyto cíle jsou pak konkretizovány ve vládních politikách. Na základě veřejné volby je těmto cílům přiřazena určitá důležitost. Dle této důležitosti jsou pak k naplnění těchto cílů alokovány veřejné zdroje. Následně pak dochází k posouzení, nakolik daná program naplňuje společenské cíle.</a:t>
            </a:r>
          </a:p>
          <a:p>
            <a:r>
              <a:rPr lang="cs-CZ" sz="1200" kern="1200" dirty="0">
                <a:solidFill>
                  <a:schemeClr val="tx1"/>
                </a:solidFill>
                <a:effectLst/>
                <a:latin typeface="+mn-lt"/>
                <a:ea typeface="+mn-ea"/>
                <a:cs typeface="+mn-cs"/>
              </a:rPr>
              <a:t>Přechod k poptávkovému přístupu ke tvorbě rozpočtu je potřebné propojit se změnami v oblasti rozpočtových metod. Vybrány by měly být takové metody, které jsou schopny napomáhat v naplňování cílů v oblasti řízení veřejných výdajů. </a:t>
            </a:r>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7</a:t>
            </a:fld>
            <a:endParaRPr lang="cs-CZ"/>
          </a:p>
        </p:txBody>
      </p:sp>
    </p:spTree>
    <p:extLst>
      <p:ext uri="{BB962C8B-B14F-4D97-AF65-F5344CB8AC3E}">
        <p14:creationId xmlns:p14="http://schemas.microsoft.com/office/powerpoint/2010/main" val="4292095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0000" lnSpcReduction="20000"/>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sz="1200" kern="1200" dirty="0">
                <a:solidFill>
                  <a:schemeClr val="tx1"/>
                </a:solidFill>
                <a:effectLst/>
                <a:latin typeface="+mn-lt"/>
                <a:ea typeface="+mn-ea"/>
                <a:cs typeface="+mn-cs"/>
              </a:rPr>
              <a:t>I na úrovni obcí a regionů se začaly používat postupy a techniky finančního plánování, kontroly a auditu běžně užívané v soukromém sektoru. Nejdříve aplikovaly tyto metody začátkem 70. let města ve Spojených státech amerických, později v 80. letech se na tyto techniky klade stále větší důraz i v Evropských zemích. Moderní metody a způsoby tvorby rozpočtů se již neorientují tolik na kontrolní funkci rozpočtů, ale spíše na jeho funkci řídící a plánovací. Pokouší se proces finančního řízení a rozpočtování propojit se všemi okolnostmi, které mají vliv na financování územní samosprávy a to i v delším časovém horizontu než pouhý jeden rok. Prosazují se tendence k sestavování méně detailních ročních běžných rozpočtů, které jsou více upravovány k vyjádření cílů, záměrů a priorit definovaných ve střednědobém plánu, k jejichž zpracování lze využít dále popisované metody. Na jedné straně tak zohledňují veškeré vlivy, které mohou mít dopad na poptávku po službách, na druhé straně se orientují i na jejich efektivní poskytování, na jejich kvalitu a zlepšení.</a:t>
            </a:r>
          </a:p>
          <a:p>
            <a:endParaRPr lang="cs-CZ" dirty="0"/>
          </a:p>
          <a:p>
            <a:r>
              <a:rPr lang="cs-CZ" sz="1200" kern="1200" dirty="0">
                <a:solidFill>
                  <a:schemeClr val="tx1"/>
                </a:solidFill>
                <a:effectLst/>
                <a:latin typeface="+mn-lt"/>
                <a:ea typeface="+mn-ea"/>
                <a:cs typeface="+mn-cs"/>
              </a:rPr>
              <a:t>Tradičním způsobem sestavování rozpočtu je tzv. </a:t>
            </a:r>
            <a:r>
              <a:rPr lang="cs-CZ" sz="1200" b="1" kern="1200" dirty="0">
                <a:solidFill>
                  <a:schemeClr val="tx1"/>
                </a:solidFill>
                <a:effectLst/>
                <a:latin typeface="+mn-lt"/>
                <a:ea typeface="+mn-ea"/>
                <a:cs typeface="+mn-cs"/>
              </a:rPr>
              <a:t>přírůstkový způsob (indexový</a:t>
            </a:r>
            <a:r>
              <a:rPr lang="cs-CZ"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continuation budgeting, incremental budgeting</a:t>
            </a:r>
            <a:r>
              <a:rPr lang="cs-CZ" sz="1200" kern="1200" dirty="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a:solidFill>
                  <a:schemeClr val="tx1"/>
                </a:solidFill>
                <a:effectLst/>
                <a:latin typeface="+mn-lt"/>
                <a:ea typeface="+mn-ea"/>
                <a:cs typeface="+mn-cs"/>
              </a:rPr>
              <a:t>jednorázových změn a dopadů na všechny položky příjmů a výdajů v daném roce;</a:t>
            </a:r>
          </a:p>
          <a:p>
            <a:pPr lvl="0"/>
            <a:r>
              <a:rPr lang="cs-CZ" sz="1200" kern="1200" dirty="0">
                <a:solidFill>
                  <a:schemeClr val="tx1"/>
                </a:solidFill>
                <a:effectLst/>
                <a:latin typeface="+mn-lt"/>
                <a:ea typeface="+mn-ea"/>
                <a:cs typeface="+mn-cs"/>
              </a:rPr>
              <a:t>částky odrážející inflaci – odhadovaný  růst cenové úrovně, úrokových měr;</a:t>
            </a:r>
          </a:p>
          <a:p>
            <a:pPr lvl="0"/>
            <a:r>
              <a:rPr lang="cs-CZ" sz="1200" kern="1200" dirty="0">
                <a:solidFill>
                  <a:schemeClr val="tx1"/>
                </a:solidFill>
                <a:effectLst/>
                <a:latin typeface="+mn-lt"/>
                <a:ea typeface="+mn-ea"/>
                <a:cs typeface="+mn-cs"/>
              </a:rPr>
              <a:t>demografických trendů – očekávané změny počtu uživatelů, např. počet žáků;</a:t>
            </a:r>
          </a:p>
          <a:p>
            <a:pPr lvl="0"/>
            <a:r>
              <a:rPr lang="cs-CZ" sz="1200" kern="1200" dirty="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r>
              <a:rPr lang="cs-CZ" sz="1200" kern="1200" dirty="0">
                <a:solidFill>
                  <a:schemeClr val="tx1"/>
                </a:solidFill>
                <a:effectLst/>
                <a:latin typeface="+mn-lt"/>
                <a:ea typeface="+mn-ea"/>
                <a:cs typeface="+mn-cs"/>
              </a:rPr>
              <a:t>Jiným běžně užívaným přístupem je fixně stanovený </a:t>
            </a:r>
            <a:r>
              <a:rPr lang="cs-CZ" sz="1200" b="1" u="sng" kern="1200" dirty="0">
                <a:solidFill>
                  <a:schemeClr val="tx1"/>
                </a:solidFill>
                <a:effectLst/>
                <a:latin typeface="+mn-lt"/>
                <a:ea typeface="+mn-ea"/>
                <a:cs typeface="+mn-cs"/>
              </a:rPr>
              <a:t>limitovaný rozpočet</a:t>
            </a:r>
            <a:r>
              <a:rPr lang="cs-CZ" sz="1200" kern="1200" dirty="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a:p>
            <a:endParaRPr lang="cs-CZ" dirty="0"/>
          </a:p>
        </p:txBody>
      </p:sp>
      <p:sp>
        <p:nvSpPr>
          <p:cNvPr id="4" name="Zástupný symbol pro číslo snímku 3"/>
          <p:cNvSpPr>
            <a:spLocks noGrp="1"/>
          </p:cNvSpPr>
          <p:nvPr>
            <p:ph type="sldNum" sz="quarter" idx="10"/>
          </p:nvPr>
        </p:nvSpPr>
        <p:spPr/>
        <p:txBody>
          <a:bodyPr/>
          <a:lstStyle/>
          <a:p>
            <a:pPr>
              <a:defRPr/>
            </a:pPr>
            <a:fld id="{6AB2FDB9-5F5A-4A5A-989F-5B8308FF2638}" type="slidenum">
              <a:rPr lang="cs-CZ" smtClean="0"/>
              <a:pPr>
                <a:defRPr/>
              </a:pPr>
              <a:t>9</a:t>
            </a:fld>
            <a:endParaRPr lang="cs-CZ"/>
          </a:p>
        </p:txBody>
      </p:sp>
    </p:spTree>
    <p:extLst>
      <p:ext uri="{BB962C8B-B14F-4D97-AF65-F5344CB8AC3E}">
        <p14:creationId xmlns:p14="http://schemas.microsoft.com/office/powerpoint/2010/main" val="279277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cs-CZ" sz="1200" kern="1200" dirty="0">
                <a:solidFill>
                  <a:schemeClr val="tx1"/>
                </a:solidFill>
                <a:effectLst/>
                <a:latin typeface="+mn-lt"/>
                <a:ea typeface="+mn-ea"/>
                <a:cs typeface="+mn-cs"/>
              </a:rPr>
              <a:t>Tradičním způsobem sestavování rozpočtu je tzv. </a:t>
            </a:r>
            <a:r>
              <a:rPr lang="cs-CZ" sz="1200" b="1" kern="1200" dirty="0">
                <a:solidFill>
                  <a:schemeClr val="tx1"/>
                </a:solidFill>
                <a:effectLst/>
                <a:latin typeface="+mn-lt"/>
                <a:ea typeface="+mn-ea"/>
                <a:cs typeface="+mn-cs"/>
              </a:rPr>
              <a:t>přírůstkový způsob (indexový</a:t>
            </a:r>
            <a:r>
              <a:rPr lang="cs-CZ"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continuation budgeting, incremental budgeting</a:t>
            </a:r>
            <a:r>
              <a:rPr lang="cs-CZ" sz="1200" kern="1200" dirty="0">
                <a:solidFill>
                  <a:schemeClr val="tx1"/>
                </a:solidFill>
                <a:effectLst/>
                <a:latin typeface="+mn-lt"/>
                <a:ea typeface="+mn-ea"/>
                <a:cs typeface="+mn-cs"/>
              </a:rPr>
              <a:t>). Obce či kraje při plánování svých výdajů zpravidla vycházejí z existující lokální politiky a standardů poskytovaných statků a služeb. Základem uvedeného přístupu je odhad a stanovení meziročních změn, o které se přizpůsobí současný rozpočet, který je považován za základ rozpočtu budoucího. Jde zejména o zohlednění:</a:t>
            </a:r>
          </a:p>
          <a:p>
            <a:pPr lvl="0"/>
            <a:r>
              <a:rPr lang="cs-CZ" sz="1200" kern="1200" dirty="0">
                <a:solidFill>
                  <a:schemeClr val="tx1"/>
                </a:solidFill>
                <a:effectLst/>
                <a:latin typeface="+mn-lt"/>
                <a:ea typeface="+mn-ea"/>
                <a:cs typeface="+mn-cs"/>
              </a:rPr>
              <a:t>celoročních dopadů a efektů – je nutné vzít v úvahu změny v činnostech, které byly v daném roce realizovány jen částečně;</a:t>
            </a:r>
          </a:p>
          <a:p>
            <a:pPr lvl="0"/>
            <a:r>
              <a:rPr lang="cs-CZ" sz="1200" kern="1200" dirty="0">
                <a:solidFill>
                  <a:schemeClr val="tx1"/>
                </a:solidFill>
                <a:effectLst/>
                <a:latin typeface="+mn-lt"/>
                <a:ea typeface="+mn-ea"/>
                <a:cs typeface="+mn-cs"/>
              </a:rPr>
              <a:t>jednorázových změn a dopadů na všechny položky příjmů a výdajů v daném roce;</a:t>
            </a:r>
          </a:p>
          <a:p>
            <a:pPr lvl="0"/>
            <a:r>
              <a:rPr lang="cs-CZ" sz="1200" kern="1200" dirty="0">
                <a:solidFill>
                  <a:schemeClr val="tx1"/>
                </a:solidFill>
                <a:effectLst/>
                <a:latin typeface="+mn-lt"/>
                <a:ea typeface="+mn-ea"/>
                <a:cs typeface="+mn-cs"/>
              </a:rPr>
              <a:t>částky odrážející inflaci – odhadovaný  růst cenové úrovně, úrokových měr;</a:t>
            </a:r>
          </a:p>
          <a:p>
            <a:pPr lvl="0"/>
            <a:r>
              <a:rPr lang="cs-CZ" sz="1200" kern="1200" dirty="0">
                <a:solidFill>
                  <a:schemeClr val="tx1"/>
                </a:solidFill>
                <a:effectLst/>
                <a:latin typeface="+mn-lt"/>
                <a:ea typeface="+mn-ea"/>
                <a:cs typeface="+mn-cs"/>
              </a:rPr>
              <a:t>demografických trendů – očekávané změny počtu uživatelů, např. počet žáků;</a:t>
            </a:r>
          </a:p>
          <a:p>
            <a:pPr lvl="0"/>
            <a:r>
              <a:rPr lang="cs-CZ" sz="1200" kern="1200" dirty="0">
                <a:solidFill>
                  <a:schemeClr val="tx1"/>
                </a:solidFill>
                <a:effectLst/>
                <a:latin typeface="+mn-lt"/>
                <a:ea typeface="+mn-ea"/>
                <a:cs typeface="+mn-cs"/>
              </a:rPr>
              <a:t>požadavků daných novou legislativou, která může znamenat nutnost dodatečných výdajů či jejich redukci;</a:t>
            </a:r>
          </a:p>
          <a:p>
            <a:pPr lvl="0"/>
            <a:r>
              <a:rPr lang="cs-CZ" sz="1200" kern="1200" dirty="0">
                <a:solidFill>
                  <a:schemeClr val="tx1"/>
                </a:solidFill>
                <a:effectLst/>
                <a:latin typeface="+mn-lt"/>
                <a:ea typeface="+mn-ea"/>
                <a:cs typeface="+mn-cs"/>
              </a:rPr>
              <a:t>případných dopadů na příjmy a výdaje dané realizací investičních projektů – např. dodatečné běžné výdaje, stejně jako kapitálové výdaje.</a:t>
            </a:r>
          </a:p>
          <a:p>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Jiným běžně užívaným přístupem je fixně stanovený </a:t>
            </a:r>
            <a:r>
              <a:rPr lang="cs-CZ" sz="1200" b="1" u="sng" kern="1200" dirty="0">
                <a:solidFill>
                  <a:schemeClr val="tx1"/>
                </a:solidFill>
                <a:effectLst/>
                <a:latin typeface="+mn-lt"/>
                <a:ea typeface="+mn-ea"/>
                <a:cs typeface="+mn-cs"/>
              </a:rPr>
              <a:t>limitovaný rozpočet</a:t>
            </a:r>
            <a:r>
              <a:rPr lang="cs-CZ" sz="1200" kern="1200" dirty="0">
                <a:solidFill>
                  <a:schemeClr val="tx1"/>
                </a:solidFill>
                <a:effectLst/>
                <a:latin typeface="+mn-lt"/>
                <a:ea typeface="+mn-ea"/>
                <a:cs typeface="+mn-cs"/>
              </a:rPr>
              <a:t>. Je využíván zejména ústřední vládou k řízení vlastních odborů a ministerstev a také ke snaze ovlivňovat výdaje municipalit prostřednictvím systému dotací. Rozpočet pro následující rok pro danou oblast služeb je co do objemu fixní (stanoven může být jakoukoli metodou a zpravidla je navýšen o určitý přírůstek pro očekávanou inflaci). V rámci celkového limitovaného rozpočtu je pak nutno poskytovat daný soubor služeb.</a:t>
            </a:r>
          </a:p>
          <a:p>
            <a:r>
              <a:rPr lang="cs-CZ" sz="1200" kern="1200" dirty="0">
                <a:solidFill>
                  <a:schemeClr val="tx1"/>
                </a:solidFill>
                <a:effectLst/>
                <a:latin typeface="+mn-lt"/>
                <a:ea typeface="+mn-ea"/>
                <a:cs typeface="+mn-cs"/>
              </a:rPr>
              <a:t>Na úrovni obcí a krajů lze tento způsob využít v případě, že zajišťují poskytování veřejných statků či služeb prostřednictvím jiných organizací. Obec či kraj může poskytovat organizaci zajišťující službu paušální finanční částku, kterou si organizace rozdělí mezi jednotlivé nákladové položky podle vlastního uvážení. Obecné poznatky potvrzují, že uvedený způsob zvyšuje efektivnost (oproti liniové – položkové tvorbě rozpočtu, kdy obec kontroluje výdaje organizací po jednotlivých položkách – mzdy, doprava, energie, vybavení atd.). Částečně je to dáno tím, že organizace může kompenzovat nevyhnutelné překročení rozpočtu v určité konkrétní položce úsporami v položce jiné.</a:t>
            </a:r>
          </a:p>
          <a:p>
            <a:r>
              <a:rPr lang="cs-CZ" sz="1200" kern="1200" dirty="0">
                <a:solidFill>
                  <a:schemeClr val="tx1"/>
                </a:solidFill>
                <a:effectLst/>
                <a:latin typeface="+mn-lt"/>
                <a:ea typeface="+mn-ea"/>
                <a:cs typeface="+mn-cs"/>
              </a:rPr>
              <a:t>I tento způsob lze doplnit určitou kontrolou jednotlivostí např. v podobě nutného souhlasu obce se zvýšením počtu zaměstnanců nebo vyplácením prémií nebo povinností organizace předložit položkový rozpis odhadovaných nákladů pro ověření celkové částky. Z pohledu managementu, který je zodpovědný za poskytování statků a služeb je však náročnější než zavedený položkový způsob.</a:t>
            </a:r>
          </a:p>
        </p:txBody>
      </p:sp>
      <p:sp>
        <p:nvSpPr>
          <p:cNvPr id="142340"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D64CE0BA-DD83-4D57-8C75-26EF65BC1673}" type="slidenum">
              <a:rPr lang="cs-CZ" altLang="cs-CZ" sz="1200">
                <a:latin typeface="Calibri" pitchFamily="34" charset="0"/>
              </a:rPr>
              <a:pPr algn="r"/>
              <a:t>10</a:t>
            </a:fld>
            <a:endParaRPr lang="cs-CZ" altLang="cs-CZ" sz="1200">
              <a:latin typeface="Calibri" pitchFamily="34" charset="0"/>
            </a:endParaRPr>
          </a:p>
        </p:txBody>
      </p:sp>
    </p:spTree>
    <p:extLst>
      <p:ext uri="{BB962C8B-B14F-4D97-AF65-F5344CB8AC3E}">
        <p14:creationId xmlns:p14="http://schemas.microsoft.com/office/powerpoint/2010/main" val="1878542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92500" lnSpcReduction="20000"/>
          </a:bodyPr>
          <a:lstStyle/>
          <a:p>
            <a:pPr fontAlgn="auto">
              <a:spcBef>
                <a:spcPts val="0"/>
              </a:spcBef>
              <a:spcAft>
                <a:spcPts val="0"/>
              </a:spcAft>
              <a:defRPr/>
            </a:pPr>
            <a:r>
              <a:rPr lang="cs-CZ" dirty="0"/>
              <a:t>Výhody tradičního způsobu rozpočtování spočívají zejména v jeho jednoduchosti a rychlosti, kdy se vychází z loňského rozpočtu. Podmínkou je, že se organizace nachází ve stabilním prostředí, ve kterém neprobíhají významné změny a vývoj rozpočtu v následujícím roce je tedy dobře odhadnutelný na základě znalosti vývoje minulého.</a:t>
            </a:r>
          </a:p>
          <a:p>
            <a:pPr fontAlgn="auto">
              <a:spcBef>
                <a:spcPts val="0"/>
              </a:spcBef>
              <a:spcAft>
                <a:spcPts val="0"/>
              </a:spcAft>
              <a:defRPr/>
            </a:pPr>
            <a:endParaRPr lang="cs-CZ" dirty="0"/>
          </a:p>
          <a:p>
            <a:pPr fontAlgn="auto">
              <a:spcBef>
                <a:spcPts val="0"/>
              </a:spcBef>
              <a:spcAft>
                <a:spcPts val="0"/>
              </a:spcAft>
              <a:defRPr/>
            </a:pPr>
            <a:r>
              <a:rPr lang="cs-CZ" dirty="0"/>
              <a:t>Naopak nevýhody tohoto přístupu k rozpočtování je možné vidět zejména v roztříštěnosti rozhodování o jednotlivých položkách, bez chápání jejich vzájemné provázanosti. </a:t>
            </a:r>
          </a:p>
          <a:p>
            <a:pPr fontAlgn="auto">
              <a:spcBef>
                <a:spcPts val="0"/>
              </a:spcBef>
              <a:spcAft>
                <a:spcPts val="0"/>
              </a:spcAft>
              <a:defRPr/>
            </a:pPr>
            <a:endParaRPr lang="cs-CZ" dirty="0"/>
          </a:p>
          <a:p>
            <a:pPr fontAlgn="auto">
              <a:spcBef>
                <a:spcPts val="0"/>
              </a:spcBef>
              <a:spcAft>
                <a:spcPts val="0"/>
              </a:spcAft>
              <a:defRPr/>
            </a:pPr>
            <a:r>
              <a:rPr lang="cs-CZ" dirty="0"/>
              <a:t>Pozornost je zaměřená na sledování vstupů, nikoli na výstupy – co za vynaložené prostředky organizace zrealizuje. Z rozpočtu tedy není zřejmé, např. kolik občanů při daných výdajích čerpá službu sociální pomoci? Kolik dětí navštěvuje mateřské školky? Kolik km silnic bylo za dané prostředky opraveno?</a:t>
            </a:r>
          </a:p>
          <a:p>
            <a:pPr fontAlgn="auto">
              <a:spcBef>
                <a:spcPts val="0"/>
              </a:spcBef>
              <a:spcAft>
                <a:spcPts val="0"/>
              </a:spcAft>
              <a:defRPr/>
            </a:pPr>
            <a:endParaRPr lang="cs-CZ" dirty="0"/>
          </a:p>
          <a:p>
            <a:pPr fontAlgn="auto">
              <a:spcBef>
                <a:spcPts val="0"/>
              </a:spcBef>
              <a:spcAft>
                <a:spcPts val="0"/>
              </a:spcAft>
              <a:defRPr/>
            </a:pPr>
            <a:r>
              <a:rPr lang="cs-CZ" dirty="0"/>
              <a:t>Většina rozpočtu je výsledkem minulých rozhodnutí. Ta nejsou nijak přehodnocována ve vztahu k současným prioritám, k současným požadavkům a potřebám veřejnosti. Dochází tedy k zakonzervování důsledků těchto minulých rozhodnutí a možnosti historické chyby.</a:t>
            </a:r>
          </a:p>
          <a:p>
            <a:pPr fontAlgn="auto">
              <a:spcBef>
                <a:spcPts val="0"/>
              </a:spcBef>
              <a:spcAft>
                <a:spcPts val="0"/>
              </a:spcAft>
              <a:defRPr/>
            </a:pPr>
            <a:endParaRPr lang="cs-CZ" dirty="0"/>
          </a:p>
          <a:p>
            <a:pPr fontAlgn="auto">
              <a:spcBef>
                <a:spcPts val="0"/>
              </a:spcBef>
              <a:spcAft>
                <a:spcPts val="0"/>
              </a:spcAft>
              <a:defRPr/>
            </a:pPr>
            <a:r>
              <a:rPr lang="cs-CZ" dirty="0"/>
              <a:t>Tradiční rozpočtování nemotivuje ke změnám ve struktuře výdajů. Je obtížné na změny v tomto případě reagovat. </a:t>
            </a:r>
          </a:p>
          <a:p>
            <a:pPr fontAlgn="auto">
              <a:spcBef>
                <a:spcPts val="0"/>
              </a:spcBef>
              <a:spcAft>
                <a:spcPts val="0"/>
              </a:spcAft>
              <a:defRPr/>
            </a:pPr>
            <a:endParaRPr lang="cs-CZ" dirty="0"/>
          </a:p>
          <a:p>
            <a:pPr fontAlgn="auto">
              <a:spcBef>
                <a:spcPts val="0"/>
              </a:spcBef>
              <a:spcAft>
                <a:spcPts val="0"/>
              </a:spcAft>
              <a:defRPr/>
            </a:pPr>
            <a:r>
              <a:rPr lang="cs-CZ" dirty="0"/>
              <a:t>Protože nesleduje účinnost a hospodárnost vynakládaných prostředků motivuje k utrácení. Vnitřním cílem organizace pak je zabezpečit si co nevětší rozpočet. </a:t>
            </a:r>
          </a:p>
          <a:p>
            <a:pPr fontAlgn="auto">
              <a:spcBef>
                <a:spcPts val="0"/>
              </a:spcBef>
              <a:spcAft>
                <a:spcPts val="0"/>
              </a:spcAft>
              <a:defRPr/>
            </a:pPr>
            <a:endParaRPr lang="cs-CZ" dirty="0"/>
          </a:p>
          <a:p>
            <a:pPr fontAlgn="auto">
              <a:spcBef>
                <a:spcPts val="0"/>
              </a:spcBef>
              <a:spcAft>
                <a:spcPts val="0"/>
              </a:spcAft>
              <a:defRPr/>
            </a:pPr>
            <a:r>
              <a:rPr lang="cs-CZ" dirty="0"/>
              <a:t>Struktura tradičního rozpočtu nepostihuje priority organizace a tudíž se neodráží v sestavování rozpočtu na další rok. Rozpočet nevypovídá o tom, čeho by mělo být dosaženo ve vztahu k zabezpečovaným službám. Nezabývá se oprávněností dané služby – její prioritou.</a:t>
            </a:r>
          </a:p>
        </p:txBody>
      </p:sp>
      <p:sp>
        <p:nvSpPr>
          <p:cNvPr id="144388"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4D88AE76-5805-4608-A140-893C1F19DD81}" type="slidenum">
              <a:rPr lang="cs-CZ" altLang="cs-CZ" sz="1200">
                <a:latin typeface="Calibri" pitchFamily="34" charset="0"/>
              </a:rPr>
              <a:pPr algn="r"/>
              <a:t>11</a:t>
            </a:fld>
            <a:endParaRPr lang="cs-CZ" altLang="cs-CZ" sz="1200">
              <a:latin typeface="Calibri" pitchFamily="34" charset="0"/>
            </a:endParaRPr>
          </a:p>
        </p:txBody>
      </p:sp>
    </p:spTree>
    <p:extLst>
      <p:ext uri="{BB962C8B-B14F-4D97-AF65-F5344CB8AC3E}">
        <p14:creationId xmlns:p14="http://schemas.microsoft.com/office/powerpoint/2010/main" val="1113779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cs-CZ" altLang="cs-CZ"/>
              <a:t>Juraj Nemec a Glen Wright ve své knize Management veřejné správy – teorie a praxe uvádí následující důsledky tradičního rozpočtování pro finanční managery ve veřejných organizacích:</a:t>
            </a:r>
          </a:p>
          <a:p>
            <a:pPr>
              <a:spcBef>
                <a:spcPct val="0"/>
              </a:spcBef>
            </a:pPr>
            <a:endParaRPr lang="cs-CZ" altLang="cs-CZ"/>
          </a:p>
          <a:p>
            <a:pPr>
              <a:spcBef>
                <a:spcPct val="0"/>
              </a:spcBef>
            </a:pPr>
            <a:r>
              <a:rPr lang="cs-CZ" altLang="cs-CZ"/>
              <a:t>Požaduj víc, než potřebuješ. Tvůj požadavek bude určitě krácen.</a:t>
            </a:r>
          </a:p>
          <a:p>
            <a:pPr>
              <a:spcBef>
                <a:spcPct val="0"/>
              </a:spcBef>
            </a:pPr>
            <a:endParaRPr lang="cs-CZ" altLang="cs-CZ"/>
          </a:p>
          <a:p>
            <a:pPr>
              <a:spcBef>
                <a:spcPct val="0"/>
              </a:spcBef>
            </a:pPr>
            <a:r>
              <a:rPr lang="cs-CZ" altLang="cs-CZ"/>
              <a:t>Utrať všechny zdroje, které máš k dispozici. Když ušetříš riskuješ snížení limitu v následujícím období.</a:t>
            </a:r>
          </a:p>
          <a:p>
            <a:pPr>
              <a:spcBef>
                <a:spcPct val="0"/>
              </a:spcBef>
            </a:pPr>
            <a:endParaRPr lang="cs-CZ" altLang="cs-CZ"/>
          </a:p>
          <a:p>
            <a:pPr>
              <a:spcBef>
                <a:spcPct val="0"/>
              </a:spcBef>
            </a:pPr>
            <a:r>
              <a:rPr lang="cs-CZ" altLang="cs-CZ"/>
              <a:t>Lobuj za přidělení dodatečných zdrojů celé rozpočtové období.</a:t>
            </a:r>
          </a:p>
          <a:p>
            <a:pPr>
              <a:spcBef>
                <a:spcPct val="0"/>
              </a:spcBef>
            </a:pPr>
            <a:endParaRPr lang="cs-CZ" altLang="cs-CZ"/>
          </a:p>
        </p:txBody>
      </p:sp>
      <p:sp>
        <p:nvSpPr>
          <p:cNvPr id="146436"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C407E7D8-6875-4A68-8B0D-266246AF1ACA}" type="slidenum">
              <a:rPr lang="cs-CZ" altLang="cs-CZ" sz="1200">
                <a:latin typeface="Calibri" pitchFamily="34" charset="0"/>
              </a:rPr>
              <a:pPr algn="r"/>
              <a:t>12</a:t>
            </a:fld>
            <a:endParaRPr lang="cs-CZ" altLang="cs-CZ" sz="1200">
              <a:latin typeface="Calibri" pitchFamily="34" charset="0"/>
            </a:endParaRPr>
          </a:p>
        </p:txBody>
      </p:sp>
    </p:spTree>
    <p:extLst>
      <p:ext uri="{BB962C8B-B14F-4D97-AF65-F5344CB8AC3E}">
        <p14:creationId xmlns:p14="http://schemas.microsoft.com/office/powerpoint/2010/main" val="3790343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normAutofit fontScale="85000" lnSpcReduction="20000"/>
          </a:bodyPr>
          <a:lstStyle/>
          <a:p>
            <a:pPr fontAlgn="auto">
              <a:spcBef>
                <a:spcPts val="0"/>
              </a:spcBef>
              <a:spcAft>
                <a:spcPts val="0"/>
              </a:spcAft>
              <a:defRPr/>
            </a:pPr>
            <a:r>
              <a:rPr lang="cs-CZ" dirty="0"/>
              <a:t>Tradiční způsob rozpočtování je stále téměř jediný uplatňovaný na úrovni obcí v České republice.</a:t>
            </a:r>
          </a:p>
          <a:p>
            <a:pPr fontAlgn="auto">
              <a:spcBef>
                <a:spcPts val="0"/>
              </a:spcBef>
              <a:spcAft>
                <a:spcPts val="0"/>
              </a:spcAft>
              <a:defRPr/>
            </a:pPr>
            <a:r>
              <a:rPr lang="cs-CZ" dirty="0"/>
              <a:t>Důvody je možné spatřovat v následujících skutečnostech:</a:t>
            </a:r>
          </a:p>
          <a:p>
            <a:pPr fontAlgn="auto">
              <a:spcBef>
                <a:spcPts val="0"/>
              </a:spcBef>
              <a:spcAft>
                <a:spcPts val="0"/>
              </a:spcAft>
              <a:defRPr/>
            </a:pPr>
            <a:endParaRPr lang="cs-CZ" dirty="0"/>
          </a:p>
          <a:p>
            <a:pPr fontAlgn="auto">
              <a:spcBef>
                <a:spcPts val="0"/>
              </a:spcBef>
              <a:spcAft>
                <a:spcPts val="0"/>
              </a:spcAft>
              <a:defRPr/>
            </a:pPr>
            <a:r>
              <a:rPr lang="cs-CZ" dirty="0"/>
              <a:t>Při reformách společnosti prováděných na počátku devadesátých let nebyla změna finančního řízení prioritou. Koncem devadesátých let však začal být problém neefektivního využívání zdrojů velmi významný a připravované reformy modernizace veřejné správy na něj reagovaly. </a:t>
            </a:r>
          </a:p>
          <a:p>
            <a:pPr fontAlgn="auto">
              <a:spcBef>
                <a:spcPts val="0"/>
              </a:spcBef>
              <a:spcAft>
                <a:spcPts val="0"/>
              </a:spcAft>
              <a:defRPr/>
            </a:pPr>
            <a:r>
              <a:rPr lang="cs-CZ" dirty="0"/>
              <a:t>Na úrovni státu tak bylo zavedeno např. programové financování a rozpočtové výdajové rámce pro lepší řízení veřejných výdajů. Na místní úrovni se pak např. jednalo o vytvoření institutu rozpočtového výhledu, který však byl zaveden jako plošně povinný, což místo k rozhodování o veřejných zdrojích v dlouhodobém kontextu vedlo k tomu, že je tento dokument připravován jen formálně a stejně není v praxi využíván. </a:t>
            </a:r>
          </a:p>
          <a:p>
            <a:pPr fontAlgn="auto">
              <a:spcBef>
                <a:spcPts val="0"/>
              </a:spcBef>
              <a:spcAft>
                <a:spcPts val="0"/>
              </a:spcAft>
              <a:defRPr/>
            </a:pPr>
            <a:r>
              <a:rPr lang="cs-CZ" dirty="0"/>
              <a:t>S finanční krizí v roce 2008 se však pozornost zaměřila jinam a v reformách se dále nepokračovalo.  Otázkou ale zůstává, jestli právě rozpočtové inovace nepodporují hledání řešení na otázky související s měnící se, těžko předvídatelnou situací, ve které se právě nacházíme. I v kontextu hledání možných úspor ve veřejných rozpočtech.</a:t>
            </a:r>
          </a:p>
          <a:p>
            <a:pPr fontAlgn="auto">
              <a:spcBef>
                <a:spcPts val="0"/>
              </a:spcBef>
              <a:spcAft>
                <a:spcPts val="0"/>
              </a:spcAft>
              <a:defRPr/>
            </a:pPr>
            <a:r>
              <a:rPr lang="cs-CZ" dirty="0"/>
              <a:t>Využití zahraničních zkušeností v oblasti finančního řízení rozpočtování s sebou nese zpravidla i delegaci rozhodování, decentralizaci a kontrolu dosahovaných výsledků. Realizace těchto změn ve veřejné správě České republiky byla brzděna i jejími politickými a byrokratickými šičkami, které nemají na uskutečnění změn v rozpočtování zájem. Došlo by ke snížení osobního vlivu a postavení a změně v rovnováze moci. Provedení těchto změn tedy chyběla politická vůle.</a:t>
            </a:r>
          </a:p>
          <a:p>
            <a:pPr fontAlgn="auto">
              <a:spcBef>
                <a:spcPts val="0"/>
              </a:spcBef>
              <a:spcAft>
                <a:spcPts val="0"/>
              </a:spcAft>
              <a:defRPr/>
            </a:pPr>
            <a:r>
              <a:rPr lang="cs-CZ" dirty="0"/>
              <a:t>  </a:t>
            </a:r>
          </a:p>
          <a:p>
            <a:pPr fontAlgn="auto">
              <a:spcBef>
                <a:spcPts val="0"/>
              </a:spcBef>
              <a:spcAft>
                <a:spcPts val="0"/>
              </a:spcAft>
              <a:defRPr/>
            </a:pPr>
            <a:endParaRPr lang="cs-CZ" dirty="0"/>
          </a:p>
          <a:p>
            <a:pPr fontAlgn="auto">
              <a:spcBef>
                <a:spcPts val="0"/>
              </a:spcBef>
              <a:spcAft>
                <a:spcPts val="0"/>
              </a:spcAft>
              <a:defRPr/>
            </a:pPr>
            <a:r>
              <a:rPr lang="cs-CZ" dirty="0"/>
              <a:t>V české republice je také nedostatek odborníků, kteří by se tématu rozpočtových změn věnovali a nedostatek místních zkušeností s touto problematikou. Např. zavádění rozpočtových výhledů nedoprovázelo žádné vysvětlení smysluplnosti využití tohoto nástroje, neexistují metodiky pro jeho sestavován a využívání, školení v této oblasti. Chybí zde profesní organizace, která by tyto změny podporovala  a odborně doprovázela.</a:t>
            </a:r>
          </a:p>
          <a:p>
            <a:pPr fontAlgn="auto">
              <a:spcBef>
                <a:spcPts val="0"/>
              </a:spcBef>
              <a:spcAft>
                <a:spcPts val="0"/>
              </a:spcAft>
              <a:defRPr/>
            </a:pPr>
            <a:endParaRPr lang="cs-CZ" dirty="0"/>
          </a:p>
          <a:p>
            <a:pPr fontAlgn="auto">
              <a:spcBef>
                <a:spcPts val="0"/>
              </a:spcBef>
              <a:spcAft>
                <a:spcPts val="0"/>
              </a:spcAft>
              <a:defRPr/>
            </a:pPr>
            <a:r>
              <a:rPr lang="cs-CZ" dirty="0"/>
              <a:t>(k pozornosti doporučuji stránky GFOA – </a:t>
            </a:r>
            <a:r>
              <a:rPr lang="cs-CZ" dirty="0" err="1"/>
              <a:t>Government</a:t>
            </a:r>
            <a:r>
              <a:rPr lang="cs-CZ" dirty="0"/>
              <a:t> </a:t>
            </a:r>
            <a:r>
              <a:rPr lang="cs-CZ" dirty="0" err="1"/>
              <a:t>Financial</a:t>
            </a:r>
            <a:r>
              <a:rPr lang="cs-CZ" dirty="0"/>
              <a:t> </a:t>
            </a:r>
            <a:r>
              <a:rPr lang="cs-CZ" dirty="0" err="1"/>
              <a:t>Officers</a:t>
            </a:r>
            <a:r>
              <a:rPr lang="cs-CZ" dirty="0"/>
              <a:t> </a:t>
            </a:r>
            <a:r>
              <a:rPr lang="cs-CZ" dirty="0" err="1"/>
              <a:t>Assotiation</a:t>
            </a:r>
            <a:r>
              <a:rPr lang="cs-CZ" dirty="0"/>
              <a:t> - http://gfoa.com/)</a:t>
            </a:r>
          </a:p>
          <a:p>
            <a:pPr fontAlgn="auto">
              <a:spcBef>
                <a:spcPts val="0"/>
              </a:spcBef>
              <a:spcAft>
                <a:spcPts val="0"/>
              </a:spcAft>
              <a:defRPr/>
            </a:pPr>
            <a:endParaRPr lang="cs-CZ" dirty="0"/>
          </a:p>
        </p:txBody>
      </p:sp>
      <p:sp>
        <p:nvSpPr>
          <p:cNvPr id="148484" name="Zástupný symbol pro číslo snímku 3"/>
          <p:cNvSpPr txBox="1">
            <a:spLocks noGrp="1"/>
          </p:cNvSpPr>
          <p:nvPr/>
        </p:nvSpPr>
        <p:spPr bwMode="auto">
          <a:xfrm>
            <a:off x="3884613" y="9235578"/>
            <a:ext cx="2971800" cy="486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r"/>
            <a:fld id="{E1329760-AE70-4AD0-B539-3259D8997451}" type="slidenum">
              <a:rPr lang="cs-CZ" altLang="cs-CZ" sz="1200">
                <a:latin typeface="Calibri" pitchFamily="34" charset="0"/>
              </a:rPr>
              <a:pPr algn="r"/>
              <a:t>13</a:t>
            </a:fld>
            <a:endParaRPr lang="cs-CZ" altLang="cs-CZ" sz="1200">
              <a:latin typeface="Calibri" pitchFamily="34" charset="0"/>
            </a:endParaRPr>
          </a:p>
        </p:txBody>
      </p:sp>
    </p:spTree>
    <p:extLst>
      <p:ext uri="{BB962C8B-B14F-4D97-AF65-F5344CB8AC3E}">
        <p14:creationId xmlns:p14="http://schemas.microsoft.com/office/powerpoint/2010/main" val="324074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pPr>
              <a:defRPr/>
            </a:pPr>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pPr>
              <a:defRPr/>
            </a:pPr>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17E4FA0C-BF00-4C60-B730-128B2D3A8BD1}"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58317AF9-9FCD-43CF-B39F-41910BABCF98}"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C2CD1C-3FF7-4ED0-8FA3-E830C7869343}" type="slidenum">
              <a:rPr lang="cs-CZ" smtClean="0"/>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abulku 2"/>
          <p:cNvSpPr>
            <a:spLocks noGrp="1"/>
          </p:cNvSpPr>
          <p:nvPr>
            <p:ph type="tbl" idx="1"/>
          </p:nvPr>
        </p:nvSpPr>
        <p:spPr>
          <a:xfrm>
            <a:off x="457200" y="1600200"/>
            <a:ext cx="8229600" cy="4525963"/>
          </a:xfrm>
        </p:spPr>
        <p:txBody>
          <a:bodyPr/>
          <a:lstStyle/>
          <a:p>
            <a:endParaRPr lang="cs-CZ"/>
          </a:p>
        </p:txBody>
      </p:sp>
      <p:sp>
        <p:nvSpPr>
          <p:cNvPr id="4" name="Zástupný symbol pro datum 3"/>
          <p:cNvSpPr>
            <a:spLocks noGrp="1"/>
          </p:cNvSpPr>
          <p:nvPr>
            <p:ph type="dt" sz="half" idx="10"/>
          </p:nvPr>
        </p:nvSpPr>
        <p:spPr>
          <a:xfrm>
            <a:off x="457200" y="6356350"/>
            <a:ext cx="2133600" cy="365125"/>
          </a:xfrm>
        </p:spPr>
        <p:txBody>
          <a:bodyPr/>
          <a:lstStyle>
            <a:lvl1pPr>
              <a:defRPr/>
            </a:lvl1pPr>
          </a:lstStyle>
          <a:p>
            <a:pPr>
              <a:defRPr/>
            </a:pPr>
            <a:fld id="{E51AE13E-0A45-46AA-9B73-04B6F37DF952}" type="datetimeFigureOut">
              <a:rPr lang="cs-CZ"/>
              <a:pPr>
                <a:defRPr/>
              </a:pPr>
              <a:t>09.03.2019</a:t>
            </a:fld>
            <a:endParaRPr lang="cs-CZ"/>
          </a:p>
        </p:txBody>
      </p:sp>
      <p:sp>
        <p:nvSpPr>
          <p:cNvPr id="5" name="Zástupný symbol pro zápatí 4"/>
          <p:cNvSpPr>
            <a:spLocks noGrp="1"/>
          </p:cNvSpPr>
          <p:nvPr>
            <p:ph type="ftr" sz="quarter" idx="11"/>
          </p:nvPr>
        </p:nvSpPr>
        <p:spPr>
          <a:xfrm>
            <a:off x="3124200" y="6356350"/>
            <a:ext cx="2895600" cy="365125"/>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fld id="{42E921AB-6BFF-4731-92F9-F2B34756A0EC}" type="slidenum">
              <a:rPr lang="cs-CZ"/>
              <a:pPr>
                <a:defRPr/>
              </a:pPr>
              <a:t>‹#›</a:t>
            </a:fld>
            <a:endParaRPr lang="cs-CZ"/>
          </a:p>
        </p:txBody>
      </p:sp>
    </p:spTree>
    <p:extLst>
      <p:ext uri="{BB962C8B-B14F-4D97-AF65-F5344CB8AC3E}">
        <p14:creationId xmlns:p14="http://schemas.microsoft.com/office/powerpoint/2010/main" val="210372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401AED1-7054-4960-AF53-E73A23B225C6}"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BB356F07-6C4C-4073-B1B0-49DBB5E77CD7}"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C5E054D7-1205-421B-8466-92438E925C01}"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datum 25"/>
          <p:cNvSpPr>
            <a:spLocks noGrp="1"/>
          </p:cNvSpPr>
          <p:nvPr>
            <p:ph type="dt" sz="half" idx="10"/>
          </p:nvPr>
        </p:nvSpPr>
        <p:spPr/>
        <p:txBody>
          <a:bodyPr rtlCol="0"/>
          <a:lstStyle/>
          <a:p>
            <a:pPr>
              <a:defRPr/>
            </a:pPr>
            <a:endParaRPr lang="cs-CZ"/>
          </a:p>
        </p:txBody>
      </p:sp>
      <p:sp>
        <p:nvSpPr>
          <p:cNvPr id="27" name="Zástupný symbol pro číslo snímku 26"/>
          <p:cNvSpPr>
            <a:spLocks noGrp="1"/>
          </p:cNvSpPr>
          <p:nvPr>
            <p:ph type="sldNum" sz="quarter" idx="11"/>
          </p:nvPr>
        </p:nvSpPr>
        <p:spPr/>
        <p:txBody>
          <a:bodyPr rtlCol="0"/>
          <a:lstStyle/>
          <a:p>
            <a:pPr>
              <a:defRPr/>
            </a:pPr>
            <a:fld id="{2C90F43F-6A92-4F35-967D-24A8056159CA}" type="slidenum">
              <a:rPr lang="cs-CZ" smtClean="0"/>
              <a:pPr>
                <a:defRPr/>
              </a:pPr>
              <a:t>‹#›</a:t>
            </a:fld>
            <a:endParaRPr lang="cs-CZ"/>
          </a:p>
        </p:txBody>
      </p:sp>
      <p:sp>
        <p:nvSpPr>
          <p:cNvPr id="28" name="Zástupný symbol pro zápatí 27"/>
          <p:cNvSpPr>
            <a:spLocks noGrp="1"/>
          </p:cNvSpPr>
          <p:nvPr>
            <p:ph type="ftr" sz="quarter" idx="12"/>
          </p:nvPr>
        </p:nvSpPr>
        <p:spPr/>
        <p:txBody>
          <a:bodyPr rtlCol="0"/>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pPr>
              <a:defRPr/>
            </a:pPr>
            <a:endParaRPr lang="cs-CZ"/>
          </a:p>
        </p:txBody>
      </p:sp>
      <p:sp>
        <p:nvSpPr>
          <p:cNvPr id="4" name="Zástupný symbol pro zápatí 3"/>
          <p:cNvSpPr>
            <a:spLocks noGrp="1"/>
          </p:cNvSpPr>
          <p:nvPr>
            <p:ph type="ftr" sz="quarter" idx="11"/>
          </p:nvPr>
        </p:nvSpPr>
        <p:spPr>
          <a:xfrm>
            <a:off x="5257800" y="612648"/>
            <a:ext cx="1325880" cy="457200"/>
          </a:xfrm>
        </p:spPr>
        <p:txBody>
          <a:bodyPr/>
          <a:lstStyle/>
          <a:p>
            <a:pPr>
              <a:defRPr/>
            </a:pPr>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pPr>
              <a:defRPr/>
            </a:pPr>
            <a:fld id="{2E2DF401-BF00-4393-8EAA-5AC70170EDF3}"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FE79275A-37BA-458C-BFF6-4BF4ACA26E9B}"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0D4F3B6C-018A-4AC3-93B6-E420B8F6422F}"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E9891DFD-3FC0-4ADE-84F2-04E05EE84156}"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F5323B52-1706-4FBA-BB54-B01BAF93A257}"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7544" y="404664"/>
            <a:ext cx="8208912" cy="3024187"/>
          </a:xfrm>
        </p:spPr>
        <p:txBody>
          <a:bodyPr vert="horz" anchor="ctr">
            <a:normAutofit/>
          </a:bodyPr>
          <a:lstStyle/>
          <a:p>
            <a:pPr algn="ctr"/>
            <a:r>
              <a:rPr lang="cs-CZ" altLang="cs-CZ" sz="4800" b="1" cap="small" dirty="0">
                <a:latin typeface="Cambria" panose="02040503050406030204" pitchFamily="18" charset="0"/>
              </a:rPr>
              <a:t>Metody rozpočtování</a:t>
            </a:r>
          </a:p>
        </p:txBody>
      </p:sp>
      <p:sp>
        <p:nvSpPr>
          <p:cNvPr id="2051" name="Rectangle 3"/>
          <p:cNvSpPr>
            <a:spLocks noGrp="1" noChangeArrowheads="1"/>
          </p:cNvSpPr>
          <p:nvPr>
            <p:ph type="subTitle" idx="1"/>
          </p:nvPr>
        </p:nvSpPr>
        <p:spPr>
          <a:xfrm>
            <a:off x="4932363" y="5876925"/>
            <a:ext cx="3952875" cy="647700"/>
          </a:xfrm>
        </p:spPr>
        <p:txBody>
          <a:bodyPr>
            <a:normAutofit/>
          </a:bodyPr>
          <a:lstStyle/>
          <a:p>
            <a:pPr algn="r">
              <a:lnSpc>
                <a:spcPct val="90000"/>
              </a:lnSpc>
            </a:pPr>
            <a:r>
              <a:rPr lang="cs-CZ" altLang="cs-CZ" sz="1600" dirty="0">
                <a:latin typeface="Cambria" panose="02040503050406030204" pitchFamily="18" charset="0"/>
              </a:rPr>
              <a:t>Systémy územních rozpočtů</a:t>
            </a:r>
          </a:p>
          <a:p>
            <a:pPr algn="r">
              <a:lnSpc>
                <a:spcPct val="90000"/>
              </a:lnSpc>
            </a:pPr>
            <a:r>
              <a:rPr lang="cs-CZ" altLang="cs-CZ" sz="1600" dirty="0" smtClean="0">
                <a:latin typeface="Cambria" panose="02040503050406030204" pitchFamily="18" charset="0"/>
              </a:rPr>
              <a:t>9. </a:t>
            </a:r>
            <a:r>
              <a:rPr lang="cs-CZ" altLang="cs-CZ" sz="1600" dirty="0">
                <a:latin typeface="Cambria" panose="02040503050406030204" pitchFamily="18" charset="0"/>
              </a:rPr>
              <a:t>3. 2019</a:t>
            </a:r>
          </a:p>
        </p:txBody>
      </p:sp>
      <p:sp>
        <p:nvSpPr>
          <p:cNvPr id="2052" name="Rectangle 4"/>
          <p:cNvSpPr>
            <a:spLocks noChangeArrowheads="1"/>
          </p:cNvSpPr>
          <p:nvPr/>
        </p:nvSpPr>
        <p:spPr bwMode="auto">
          <a:xfrm>
            <a:off x="250825" y="5589588"/>
            <a:ext cx="3600450" cy="935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algn="l"/>
            <a:r>
              <a:rPr lang="cs-CZ" altLang="cs-CZ" sz="1600" dirty="0">
                <a:latin typeface="Cambria" panose="02040503050406030204" pitchFamily="18" charset="0"/>
              </a:rPr>
              <a:t>Ing. Jiří </a:t>
            </a:r>
            <a:r>
              <a:rPr lang="cs-CZ" altLang="cs-CZ" sz="1600" dirty="0" err="1">
                <a:latin typeface="Cambria" panose="02040503050406030204" pitchFamily="18" charset="0"/>
              </a:rPr>
              <a:t>Velinský</a:t>
            </a:r>
            <a:endParaRPr lang="cs-CZ" altLang="cs-CZ" sz="1600" dirty="0">
              <a:latin typeface="Cambria" panose="02040503050406030204" pitchFamily="18" charset="0"/>
            </a:endParaRPr>
          </a:p>
          <a:p>
            <a:pPr algn="l"/>
            <a:r>
              <a:rPr lang="cs-CZ" altLang="cs-CZ" sz="1600" dirty="0">
                <a:latin typeface="Cambria" panose="02040503050406030204" pitchFamily="18" charset="0"/>
              </a:rPr>
              <a:t>Katedra regionální ekonomie a správy</a:t>
            </a:r>
          </a:p>
          <a:p>
            <a:pPr algn="l"/>
            <a:r>
              <a:rPr lang="cs-CZ" altLang="cs-CZ" sz="1600" dirty="0">
                <a:latin typeface="Cambria" panose="02040503050406030204" pitchFamily="18" charset="0"/>
              </a:rPr>
              <a:t>jiri.velinsky@econ.muni.cz</a:t>
            </a:r>
          </a:p>
        </p:txBody>
      </p:sp>
    </p:spTree>
    <p:extLst>
      <p:ext uri="{BB962C8B-B14F-4D97-AF65-F5344CB8AC3E}">
        <p14:creationId xmlns:p14="http://schemas.microsoft.com/office/powerpoint/2010/main" val="1564377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Nadpis 1"/>
          <p:cNvSpPr>
            <a:spLocks noGrp="1"/>
          </p:cNvSpPr>
          <p:nvPr>
            <p:ph type="title"/>
          </p:nvPr>
        </p:nvSpPr>
        <p:spPr>
          <a:xfrm>
            <a:off x="467544" y="836712"/>
            <a:ext cx="8229600" cy="1066800"/>
          </a:xfrm>
        </p:spPr>
        <p:txBody>
          <a:bodyPr vert="horz" anchor="ctr">
            <a:noAutofit/>
          </a:bodyPr>
          <a:lstStyle/>
          <a:p>
            <a:r>
              <a:rPr lang="cs-CZ" altLang="cs-CZ" sz="2800" dirty="0">
                <a:latin typeface="Impact" panose="020B0806030902050204" pitchFamily="34" charset="0"/>
              </a:rPr>
              <a:t>Položkové inkrementální rozpočtování</a:t>
            </a:r>
          </a:p>
        </p:txBody>
      </p:sp>
      <p:sp>
        <p:nvSpPr>
          <p:cNvPr id="141315" name="Zástupný symbol pro obsah 2"/>
          <p:cNvSpPr>
            <a:spLocks noGrp="1"/>
          </p:cNvSpPr>
          <p:nvPr>
            <p:ph idx="1"/>
          </p:nvPr>
        </p:nvSpPr>
        <p:spPr>
          <a:xfrm>
            <a:off x="301625" y="1527175"/>
            <a:ext cx="8504238" cy="4572000"/>
          </a:xfrm>
        </p:spPr>
        <p:txBody>
          <a:bodyPr/>
          <a:lstStyle/>
          <a:p>
            <a:pPr>
              <a:buFont typeface="Wingdings 2" pitchFamily="18" charset="2"/>
              <a:buNone/>
            </a:pPr>
            <a:endParaRPr lang="cs-CZ" altLang="cs-CZ" dirty="0">
              <a:latin typeface="Cambria" panose="02040503050406030204" pitchFamily="18" charset="0"/>
            </a:endParaRP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			Změny vnějšího prostředí</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Rozpočet (</a:t>
            </a:r>
            <a:r>
              <a:rPr lang="cs-CZ" altLang="cs-CZ" sz="2400" dirty="0">
                <a:latin typeface="Cambria" panose="02040503050406030204" pitchFamily="18" charset="0"/>
              </a:rPr>
              <a:t>t – 1)</a:t>
            </a:r>
            <a:r>
              <a:rPr lang="cs-CZ" altLang="cs-CZ" dirty="0">
                <a:latin typeface="Cambria" panose="02040503050406030204" pitchFamily="18" charset="0"/>
              </a:rPr>
              <a:t>		</a:t>
            </a:r>
            <a:r>
              <a:rPr lang="cs-CZ" altLang="cs-CZ" b="1" dirty="0">
                <a:latin typeface="Cambria" panose="02040503050406030204" pitchFamily="18" charset="0"/>
              </a:rPr>
              <a:t>+/-		</a:t>
            </a:r>
            <a:r>
              <a:rPr lang="cs-CZ" altLang="cs-CZ" dirty="0">
                <a:latin typeface="Cambria" panose="02040503050406030204" pitchFamily="18" charset="0"/>
              </a:rPr>
              <a:t>Rozpočet v roce</a:t>
            </a:r>
            <a:r>
              <a:rPr lang="cs-CZ" altLang="cs-CZ" sz="2400" dirty="0">
                <a:latin typeface="Cambria" panose="02040503050406030204" pitchFamily="18" charset="0"/>
              </a:rPr>
              <a:t> (t)</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			Změny vnitřního prostředí</a:t>
            </a:r>
          </a:p>
        </p:txBody>
      </p:sp>
    </p:spTree>
    <p:extLst>
      <p:ext uri="{BB962C8B-B14F-4D97-AF65-F5344CB8AC3E}">
        <p14:creationId xmlns:p14="http://schemas.microsoft.com/office/powerpoint/2010/main" val="467454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6" name="Nadpis 5"/>
          <p:cNvSpPr>
            <a:spLocks noGrp="1"/>
          </p:cNvSpPr>
          <p:nvPr>
            <p:ph type="title"/>
          </p:nvPr>
        </p:nvSpPr>
        <p:spPr>
          <a:xfrm>
            <a:off x="467544" y="692696"/>
            <a:ext cx="8229600" cy="1066800"/>
          </a:xfrm>
        </p:spPr>
        <p:txBody>
          <a:bodyPr vert="horz" anchor="ctr">
            <a:noAutofit/>
          </a:bodyPr>
          <a:lstStyle/>
          <a:p>
            <a:r>
              <a:rPr lang="cs-CZ" altLang="cs-CZ" sz="2800" dirty="0">
                <a:latin typeface="Impact" panose="020B0806030902050204" pitchFamily="34" charset="0"/>
              </a:rPr>
              <a:t>Výhody a nevýhody tradičního rozpočtování</a:t>
            </a:r>
          </a:p>
        </p:txBody>
      </p:sp>
      <p:sp>
        <p:nvSpPr>
          <p:cNvPr id="4" name="Zástupný symbol pro obsah 3"/>
          <p:cNvSpPr>
            <a:spLocks noGrp="1"/>
          </p:cNvSpPr>
          <p:nvPr>
            <p:ph idx="1"/>
          </p:nvPr>
        </p:nvSpPr>
        <p:spPr>
          <a:xfrm>
            <a:off x="301625" y="2471738"/>
            <a:ext cx="3190255" cy="3817937"/>
          </a:xfrm>
        </p:spPr>
        <p:txBody>
          <a:bodyPr/>
          <a:lstStyle/>
          <a:p>
            <a:r>
              <a:rPr lang="cs-CZ" altLang="cs-CZ" dirty="0">
                <a:latin typeface="Cambria" panose="02040503050406030204" pitchFamily="18" charset="0"/>
              </a:rPr>
              <a:t>Jednoduchost</a:t>
            </a:r>
          </a:p>
          <a:p>
            <a:r>
              <a:rPr lang="cs-CZ" altLang="cs-CZ" dirty="0">
                <a:latin typeface="Cambria" panose="02040503050406030204" pitchFamily="18" charset="0"/>
              </a:rPr>
              <a:t>Rychlost</a:t>
            </a:r>
          </a:p>
        </p:txBody>
      </p:sp>
      <p:sp>
        <p:nvSpPr>
          <p:cNvPr id="2" name="Zástupný symbol pro text 1"/>
          <p:cNvSpPr>
            <a:spLocks noGrp="1"/>
          </p:cNvSpPr>
          <p:nvPr>
            <p:ph type="body" idx="4294967295"/>
          </p:nvPr>
        </p:nvSpPr>
        <p:spPr>
          <a:xfrm>
            <a:off x="0" y="1524000"/>
            <a:ext cx="4040188" cy="733425"/>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a:solidFill>
                  <a:schemeClr val="accent4">
                    <a:lumMod val="50000"/>
                  </a:schemeClr>
                </a:solidFill>
                <a:latin typeface="Cambria" panose="02040503050406030204" pitchFamily="18" charset="0"/>
              </a:rPr>
              <a:t>Výhody</a:t>
            </a:r>
          </a:p>
        </p:txBody>
      </p:sp>
      <p:sp>
        <p:nvSpPr>
          <p:cNvPr id="3" name="Zástupný symbol pro text 2"/>
          <p:cNvSpPr>
            <a:spLocks noGrp="1"/>
          </p:cNvSpPr>
          <p:nvPr>
            <p:ph type="body" sz="half" idx="4294967295"/>
          </p:nvPr>
        </p:nvSpPr>
        <p:spPr>
          <a:xfrm>
            <a:off x="4355976" y="1556792"/>
            <a:ext cx="4041775" cy="731838"/>
          </a:xfrm>
          <a:ln w="15875" cap="rnd" algn="ctr"/>
          <a:effectLst>
            <a:outerShdw blurRad="50800" dist="25400" dir="5400000" rotWithShape="0">
              <a:srgbClr val="000000">
                <a:alpha val="35000"/>
              </a:srgbClr>
            </a:outerShdw>
          </a:effectLst>
        </p:spPr>
        <p:txBody>
          <a:bodyPr anchor="ctr">
            <a:noAutofit/>
          </a:bodyPr>
          <a:lstStyle/>
          <a:p>
            <a:pPr marL="0" indent="0" algn="ctr" fontAlgn="auto">
              <a:spcAft>
                <a:spcPts val="0"/>
              </a:spcAft>
              <a:buFont typeface="Wingdings 2"/>
              <a:buNone/>
              <a:defRPr/>
            </a:pPr>
            <a:r>
              <a:rPr lang="cs-CZ" sz="2200" b="1" dirty="0">
                <a:solidFill>
                  <a:schemeClr val="accent4">
                    <a:lumMod val="50000"/>
                  </a:schemeClr>
                </a:solidFill>
                <a:latin typeface="Cambria" panose="02040503050406030204" pitchFamily="18" charset="0"/>
              </a:rPr>
              <a:t>Nevýhody</a:t>
            </a:r>
          </a:p>
        </p:txBody>
      </p:sp>
      <p:sp>
        <p:nvSpPr>
          <p:cNvPr id="5" name="Zástupný symbol pro obsah 4"/>
          <p:cNvSpPr>
            <a:spLocks noGrp="1"/>
          </p:cNvSpPr>
          <p:nvPr>
            <p:ph sz="quarter" idx="4294967295"/>
          </p:nvPr>
        </p:nvSpPr>
        <p:spPr>
          <a:xfrm>
            <a:off x="3635896" y="2492896"/>
            <a:ext cx="5328592" cy="3821112"/>
          </a:xfrm>
        </p:spPr>
        <p:txBody>
          <a:bodyPr>
            <a:normAutofit fontScale="85000" lnSpcReduction="10000"/>
          </a:bodyPr>
          <a:lstStyle/>
          <a:p>
            <a:r>
              <a:rPr lang="cs-CZ" altLang="cs-CZ" dirty="0">
                <a:latin typeface="Cambria" panose="02040503050406030204" pitchFamily="18" charset="0"/>
              </a:rPr>
              <a:t>Pozornost zaměřená na vstupy</a:t>
            </a:r>
          </a:p>
          <a:p>
            <a:r>
              <a:rPr lang="cs-CZ" altLang="cs-CZ" dirty="0">
                <a:latin typeface="Cambria" panose="02040503050406030204" pitchFamily="18" charset="0"/>
              </a:rPr>
              <a:t>nevypovídá o tom, čeho mělo být vynaložením výdajů dosaženo ve vztahu k zabezpečovaným službám.</a:t>
            </a:r>
          </a:p>
          <a:p>
            <a:r>
              <a:rPr lang="cs-CZ" altLang="cs-CZ" dirty="0">
                <a:latin typeface="Cambria" panose="02040503050406030204" pitchFamily="18" charset="0"/>
              </a:rPr>
              <a:t>Roztříštěnost</a:t>
            </a:r>
          </a:p>
          <a:p>
            <a:r>
              <a:rPr lang="cs-CZ" altLang="cs-CZ" dirty="0">
                <a:latin typeface="Cambria" panose="02040503050406030204" pitchFamily="18" charset="0"/>
              </a:rPr>
              <a:t>Vychází z minulých rozhodnutí</a:t>
            </a:r>
          </a:p>
          <a:p>
            <a:r>
              <a:rPr lang="cs-CZ" altLang="cs-CZ" dirty="0">
                <a:latin typeface="Cambria" panose="02040503050406030204" pitchFamily="18" charset="0"/>
              </a:rPr>
              <a:t>Krátkodobá orientace</a:t>
            </a:r>
          </a:p>
          <a:p>
            <a:r>
              <a:rPr lang="cs-CZ" altLang="cs-CZ" dirty="0">
                <a:latin typeface="Cambria" panose="02040503050406030204" pitchFamily="18" charset="0"/>
              </a:rPr>
              <a:t>Neschopnost reakce na změny</a:t>
            </a:r>
          </a:p>
          <a:p>
            <a:r>
              <a:rPr lang="cs-CZ" altLang="cs-CZ" dirty="0">
                <a:latin typeface="Cambria" panose="02040503050406030204" pitchFamily="18" charset="0"/>
              </a:rPr>
              <a:t>Motivuje k utrácení</a:t>
            </a:r>
          </a:p>
          <a:p>
            <a:r>
              <a:rPr lang="cs-CZ" altLang="cs-CZ" dirty="0">
                <a:latin typeface="Cambria" panose="02040503050406030204" pitchFamily="18" charset="0"/>
              </a:rPr>
              <a:t>Nepostihuje priority</a:t>
            </a:r>
          </a:p>
        </p:txBody>
      </p:sp>
    </p:spTree>
    <p:extLst>
      <p:ext uri="{BB962C8B-B14F-4D97-AF65-F5344CB8AC3E}">
        <p14:creationId xmlns:p14="http://schemas.microsoft.com/office/powerpoint/2010/main" val="27805105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down)">
                                      <p:cBhvr>
                                        <p:cTn id="10" dur="500"/>
                                        <p:tgtEl>
                                          <p:spTgt spid="4">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down)">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wipe(down)">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ipe(down)">
                                      <p:cBhvr>
                                        <p:cTn id="25" dur="500"/>
                                        <p:tgtEl>
                                          <p:spTgt spid="5">
                                            <p:txEl>
                                              <p:pRg st="2" end="2"/>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wipe(down)">
                                      <p:cBhvr>
                                        <p:cTn id="28" dur="500"/>
                                        <p:tgtEl>
                                          <p:spTgt spid="5">
                                            <p:txEl>
                                              <p:pRg st="3" end="3"/>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down)">
                                      <p:cBhvr>
                                        <p:cTn id="31" dur="500"/>
                                        <p:tgtEl>
                                          <p:spTgt spid="5">
                                            <p:txEl>
                                              <p:pRg st="4" end="4"/>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wipe(down)">
                                      <p:cBhvr>
                                        <p:cTn id="34" dur="500"/>
                                        <p:tgtEl>
                                          <p:spTgt spid="5">
                                            <p:txEl>
                                              <p:pRg st="5" end="5"/>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Effect transition="in" filter="wipe(down)">
                                      <p:cBhvr>
                                        <p:cTn id="40"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Nadpis 1"/>
          <p:cNvSpPr>
            <a:spLocks noGrp="1"/>
          </p:cNvSpPr>
          <p:nvPr>
            <p:ph type="title"/>
          </p:nvPr>
        </p:nvSpPr>
        <p:spPr>
          <a:xfrm>
            <a:off x="323528" y="620688"/>
            <a:ext cx="8229600" cy="1066800"/>
          </a:xfrm>
        </p:spPr>
        <p:txBody>
          <a:bodyPr vert="horz" anchor="ctr">
            <a:noAutofit/>
          </a:bodyPr>
          <a:lstStyle/>
          <a:p>
            <a:r>
              <a:rPr lang="cs-CZ" altLang="cs-CZ" sz="2800">
                <a:latin typeface="Impact" panose="020B0806030902050204" pitchFamily="34" charset="0"/>
              </a:rPr>
              <a:t>Důsledky tradičního rozpočtování</a:t>
            </a:r>
          </a:p>
        </p:txBody>
      </p:sp>
      <p:sp>
        <p:nvSpPr>
          <p:cNvPr id="145411" name="Zástupný symbol pro obsah 2"/>
          <p:cNvSpPr>
            <a:spLocks noGrp="1"/>
          </p:cNvSpPr>
          <p:nvPr>
            <p:ph idx="1"/>
          </p:nvPr>
        </p:nvSpPr>
        <p:spPr>
          <a:xfrm>
            <a:off x="301625" y="1844823"/>
            <a:ext cx="8504238" cy="4254351"/>
          </a:xfrm>
        </p:spPr>
        <p:txBody>
          <a:bodyPr/>
          <a:lstStyle/>
          <a:p>
            <a:pPr>
              <a:buFont typeface="Wingdings 2" pitchFamily="18" charset="2"/>
              <a:buNone/>
            </a:pPr>
            <a:r>
              <a:rPr lang="cs-CZ" altLang="cs-CZ" dirty="0">
                <a:latin typeface="Cambria" panose="02040503050406030204" pitchFamily="18" charset="0"/>
              </a:rPr>
              <a:t>Požaduj víc, než potřebuješ. Tvůj požadavek bude určitě krácen.</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Utrať všechny zdroje, které máš k dispozici. Když ušetříš riskuješ snížení limitu v následujícím období.</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Lobuj za přidělení dodatečných zdrojů celé rozpočtové období.</a:t>
            </a:r>
          </a:p>
          <a:p>
            <a:pPr>
              <a:buFont typeface="Wingdings 2" pitchFamily="18" charset="2"/>
              <a:buNone/>
            </a:pPr>
            <a:endParaRPr lang="cs-CZ" altLang="cs-CZ" dirty="0">
              <a:latin typeface="Cambria" panose="02040503050406030204" pitchFamily="18" charset="0"/>
            </a:endParaRPr>
          </a:p>
        </p:txBody>
      </p:sp>
    </p:spTree>
    <p:extLst>
      <p:ext uri="{BB962C8B-B14F-4D97-AF65-F5344CB8AC3E}">
        <p14:creationId xmlns:p14="http://schemas.microsoft.com/office/powerpoint/2010/main" val="3896601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36712"/>
            <a:ext cx="8820472" cy="830833"/>
          </a:xfrm>
        </p:spPr>
        <p:txBody>
          <a:bodyPr vert="horz" anchor="ctr">
            <a:noAutofit/>
          </a:bodyPr>
          <a:lstStyle/>
          <a:p>
            <a:r>
              <a:rPr lang="cs-CZ" altLang="cs-CZ" sz="2800" dirty="0">
                <a:latin typeface="Impact" panose="020B0806030902050204" pitchFamily="34" charset="0"/>
              </a:rPr>
              <a:t>Proč je to v ČR téměř jediný způsob rozpočtování?</a:t>
            </a:r>
          </a:p>
        </p:txBody>
      </p:sp>
      <p:sp>
        <p:nvSpPr>
          <p:cNvPr id="147459" name="Zástupný symbol pro obsah 2"/>
          <p:cNvSpPr>
            <a:spLocks noGrp="1"/>
          </p:cNvSpPr>
          <p:nvPr>
            <p:ph idx="1"/>
          </p:nvPr>
        </p:nvSpPr>
        <p:spPr>
          <a:xfrm>
            <a:off x="251520" y="1556792"/>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Změna finančního řízení nebyla při reformách prioritou</a:t>
            </a:r>
          </a:p>
          <a:p>
            <a:endParaRPr lang="cs-CZ" altLang="cs-CZ" dirty="0">
              <a:latin typeface="Cambria" panose="02040503050406030204" pitchFamily="18" charset="0"/>
            </a:endParaRPr>
          </a:p>
          <a:p>
            <a:r>
              <a:rPr lang="cs-CZ" altLang="cs-CZ" dirty="0">
                <a:latin typeface="Cambria" panose="02040503050406030204" pitchFamily="18" charset="0"/>
              </a:rPr>
              <a:t>Byrokracie a politické špičky neměly zájem na přejímání a modifikování zahraničních přístupů</a:t>
            </a:r>
          </a:p>
          <a:p>
            <a:endParaRPr lang="cs-CZ" altLang="cs-CZ" dirty="0">
              <a:latin typeface="Cambria" panose="02040503050406030204" pitchFamily="18" charset="0"/>
            </a:endParaRPr>
          </a:p>
          <a:p>
            <a:r>
              <a:rPr lang="cs-CZ" altLang="cs-CZ" dirty="0">
                <a:latin typeface="Cambria" panose="02040503050406030204" pitchFamily="18" charset="0"/>
              </a:rPr>
              <a:t>Nedostatek místních zkušeností</a:t>
            </a:r>
          </a:p>
          <a:p>
            <a:endParaRPr lang="cs-CZ" altLang="cs-CZ" dirty="0">
              <a:latin typeface="Cambria" panose="02040503050406030204" pitchFamily="18" charset="0"/>
            </a:endParaRPr>
          </a:p>
        </p:txBody>
      </p:sp>
    </p:spTree>
    <p:extLst>
      <p:ext uri="{BB962C8B-B14F-4D97-AF65-F5344CB8AC3E}">
        <p14:creationId xmlns:p14="http://schemas.microsoft.com/office/powerpoint/2010/main" val="31353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Nadpis 1"/>
          <p:cNvSpPr>
            <a:spLocks noGrp="1"/>
          </p:cNvSpPr>
          <p:nvPr>
            <p:ph type="title"/>
          </p:nvPr>
        </p:nvSpPr>
        <p:spPr>
          <a:xfrm>
            <a:off x="395536" y="692696"/>
            <a:ext cx="8229600" cy="1066800"/>
          </a:xfrm>
        </p:spPr>
        <p:txBody>
          <a:bodyPr vert="horz" anchor="ctr">
            <a:noAutofit/>
          </a:bodyPr>
          <a:lstStyle/>
          <a:p>
            <a:r>
              <a:rPr lang="cs-CZ" altLang="cs-CZ" sz="2800" dirty="0">
                <a:latin typeface="Impact" panose="020B0806030902050204" pitchFamily="34" charset="0"/>
              </a:rPr>
              <a:t>Rozpočtové inovace</a:t>
            </a:r>
          </a:p>
        </p:txBody>
      </p:sp>
      <p:sp>
        <p:nvSpPr>
          <p:cNvPr id="149507" name="Zástupný symbol pro obsah 2"/>
          <p:cNvSpPr>
            <a:spLocks noGrp="1"/>
          </p:cNvSpPr>
          <p:nvPr>
            <p:ph idx="1"/>
          </p:nvPr>
        </p:nvSpPr>
        <p:spPr>
          <a:xfrm>
            <a:off x="301625" y="1527175"/>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Změna struktury rozpočtového procesu</a:t>
            </a:r>
          </a:p>
          <a:p>
            <a:pPr>
              <a:buFont typeface="Wingdings 2" pitchFamily="18" charset="2"/>
              <a:buNone/>
            </a:pPr>
            <a:r>
              <a:rPr lang="cs-CZ" altLang="cs-CZ" dirty="0">
                <a:latin typeface="Cambria" panose="02040503050406030204" pitchFamily="18" charset="0"/>
              </a:rPr>
              <a:t>	(ZBB, TBB)</a:t>
            </a:r>
          </a:p>
          <a:p>
            <a:pPr>
              <a:buFont typeface="Wingdings 2" pitchFamily="18" charset="2"/>
              <a:buNone/>
            </a:pPr>
            <a:endParaRPr lang="cs-CZ" altLang="cs-CZ" dirty="0">
              <a:latin typeface="Cambria" panose="02040503050406030204" pitchFamily="18" charset="0"/>
            </a:endParaRPr>
          </a:p>
          <a:p>
            <a:r>
              <a:rPr lang="cs-CZ" altLang="cs-CZ" dirty="0">
                <a:latin typeface="Cambria" panose="02040503050406030204" pitchFamily="18" charset="0"/>
              </a:rPr>
              <a:t>Změna formátu rozpočtu</a:t>
            </a:r>
          </a:p>
          <a:p>
            <a:pPr>
              <a:buFont typeface="Wingdings 2" pitchFamily="18" charset="2"/>
              <a:buNone/>
            </a:pPr>
            <a:r>
              <a:rPr lang="cs-CZ" altLang="cs-CZ" dirty="0">
                <a:latin typeface="Cambria" panose="02040503050406030204" pitchFamily="18" charset="0"/>
              </a:rPr>
              <a:t>	(Performance B, </a:t>
            </a:r>
            <a:r>
              <a:rPr lang="cs-CZ" altLang="cs-CZ" dirty="0" err="1">
                <a:latin typeface="Cambria" panose="02040503050406030204" pitchFamily="18" charset="0"/>
              </a:rPr>
              <a:t>Programme</a:t>
            </a:r>
            <a:r>
              <a:rPr lang="cs-CZ" altLang="cs-CZ" dirty="0">
                <a:latin typeface="Cambria" panose="02040503050406030204" pitchFamily="18" charset="0"/>
              </a:rPr>
              <a:t> B (či PPBS))</a:t>
            </a:r>
          </a:p>
          <a:p>
            <a:pPr>
              <a:buFont typeface="Wingdings 2" pitchFamily="18" charset="2"/>
              <a:buNone/>
            </a:pPr>
            <a:endParaRPr lang="cs-CZ" altLang="cs-CZ" dirty="0">
              <a:latin typeface="Cambria" panose="02040503050406030204" pitchFamily="18" charset="0"/>
            </a:endParaRPr>
          </a:p>
          <a:p>
            <a:pPr>
              <a:buFont typeface="Wingdings 2" pitchFamily="18" charset="2"/>
              <a:buNone/>
            </a:pPr>
            <a:r>
              <a:rPr lang="cs-CZ" altLang="cs-CZ" dirty="0">
                <a:latin typeface="Cambria" panose="02040503050406030204" pitchFamily="18" charset="0"/>
              </a:rPr>
              <a:t>Zdůrazněna je řídící a plánovací funkce rozpočtu. </a:t>
            </a:r>
          </a:p>
        </p:txBody>
      </p:sp>
    </p:spTree>
    <p:extLst>
      <p:ext uri="{BB962C8B-B14F-4D97-AF65-F5344CB8AC3E}">
        <p14:creationId xmlns:p14="http://schemas.microsoft.com/office/powerpoint/2010/main" val="77087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Nadpis 1"/>
          <p:cNvSpPr>
            <a:spLocks noGrp="1"/>
          </p:cNvSpPr>
          <p:nvPr>
            <p:ph type="title"/>
          </p:nvPr>
        </p:nvSpPr>
        <p:spPr>
          <a:xfrm>
            <a:off x="323528" y="836712"/>
            <a:ext cx="8229600" cy="1066800"/>
          </a:xfrm>
        </p:spPr>
        <p:txBody>
          <a:bodyPr vert="horz" anchor="ctr">
            <a:noAutofit/>
          </a:bodyPr>
          <a:lstStyle/>
          <a:p>
            <a:r>
              <a:rPr lang="cs-CZ" altLang="cs-CZ" sz="2800">
                <a:latin typeface="Impact" panose="020B0806030902050204" pitchFamily="34" charset="0"/>
              </a:rPr>
              <a:t>Řídící a plánovací funkce rozpočtu</a:t>
            </a:r>
          </a:p>
        </p:txBody>
      </p:sp>
      <p:sp>
        <p:nvSpPr>
          <p:cNvPr id="151555" name="Zástupný symbol pro obsah 2"/>
          <p:cNvSpPr>
            <a:spLocks noGrp="1"/>
          </p:cNvSpPr>
          <p:nvPr>
            <p:ph idx="1"/>
          </p:nvPr>
        </p:nvSpPr>
        <p:spPr>
          <a:xfrm>
            <a:off x="301625" y="1527175"/>
            <a:ext cx="8504238" cy="4572000"/>
          </a:xfrm>
        </p:spPr>
        <p:txBody>
          <a:bodyPr/>
          <a:lstStyle/>
          <a:p>
            <a:endParaRPr lang="cs-CZ" altLang="cs-CZ" dirty="0">
              <a:latin typeface="Cambria" panose="02040503050406030204" pitchFamily="18" charset="0"/>
            </a:endParaRPr>
          </a:p>
          <a:p>
            <a:r>
              <a:rPr lang="cs-CZ" altLang="cs-CZ" dirty="0">
                <a:latin typeface="Cambria" panose="02040503050406030204" pitchFamily="18" charset="0"/>
              </a:rPr>
              <a:t>Dlouhodobější horizont rozpočtování</a:t>
            </a:r>
          </a:p>
          <a:p>
            <a:endParaRPr lang="cs-CZ" altLang="cs-CZ" dirty="0">
              <a:latin typeface="Cambria" panose="02040503050406030204" pitchFamily="18" charset="0"/>
            </a:endParaRPr>
          </a:p>
          <a:p>
            <a:r>
              <a:rPr lang="cs-CZ" altLang="cs-CZ" dirty="0">
                <a:latin typeface="Cambria" panose="02040503050406030204" pitchFamily="18" charset="0"/>
              </a:rPr>
              <a:t>Snaha o vyjádření cílů – záměrů – priorit</a:t>
            </a:r>
          </a:p>
          <a:p>
            <a:endParaRPr lang="cs-CZ" altLang="cs-CZ" dirty="0">
              <a:latin typeface="Cambria" panose="02040503050406030204" pitchFamily="18" charset="0"/>
            </a:endParaRPr>
          </a:p>
          <a:p>
            <a:r>
              <a:rPr lang="cs-CZ" altLang="cs-CZ" dirty="0">
                <a:latin typeface="Cambria" panose="02040503050406030204" pitchFamily="18" charset="0"/>
              </a:rPr>
              <a:t>Důraz na kvalitu poskytovaných služeb</a:t>
            </a:r>
          </a:p>
        </p:txBody>
      </p:sp>
    </p:spTree>
    <p:extLst>
      <p:ext uri="{BB962C8B-B14F-4D97-AF65-F5344CB8AC3E}">
        <p14:creationId xmlns:p14="http://schemas.microsoft.com/office/powerpoint/2010/main" val="2470863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a:xfrm>
            <a:off x="395536" y="692696"/>
            <a:ext cx="8229600" cy="1066800"/>
          </a:xfrm>
        </p:spPr>
        <p:txBody>
          <a:bodyPr vert="horz" anchor="ctr">
            <a:noAutofit/>
          </a:bodyPr>
          <a:lstStyle/>
          <a:p>
            <a:r>
              <a:rPr lang="cs-CZ" altLang="cs-CZ" sz="2800">
                <a:latin typeface="Impact" panose="020B0806030902050204" pitchFamily="34" charset="0"/>
              </a:rPr>
              <a:t>Výkonově orientované rozpočtování</a:t>
            </a:r>
          </a:p>
        </p:txBody>
      </p:sp>
      <p:sp>
        <p:nvSpPr>
          <p:cNvPr id="87043" name="Rectangle 3"/>
          <p:cNvSpPr>
            <a:spLocks noGrp="1"/>
          </p:cNvSpPr>
          <p:nvPr>
            <p:ph idx="1"/>
          </p:nvPr>
        </p:nvSpPr>
        <p:spPr/>
        <p:txBody>
          <a:bodyPr/>
          <a:lstStyle/>
          <a:p>
            <a:pPr>
              <a:lnSpc>
                <a:spcPct val="90000"/>
              </a:lnSpc>
            </a:pPr>
            <a:r>
              <a:rPr lang="cs-CZ" altLang="cs-CZ" dirty="0">
                <a:latin typeface="Cambria" panose="02040503050406030204" pitchFamily="18" charset="0"/>
              </a:rPr>
              <a:t>posun od rozpočtování zaměřeného na kontrolu výdajů k rozpočtování založenému na řízení výsledků </a:t>
            </a:r>
          </a:p>
          <a:p>
            <a:pPr>
              <a:lnSpc>
                <a:spcPct val="90000"/>
              </a:lnSpc>
            </a:pPr>
            <a:endParaRPr lang="cs-CZ" altLang="cs-CZ" dirty="0">
              <a:latin typeface="Cambria" panose="02040503050406030204" pitchFamily="18" charset="0"/>
            </a:endParaRPr>
          </a:p>
          <a:p>
            <a:pPr>
              <a:lnSpc>
                <a:spcPct val="90000"/>
              </a:lnSpc>
            </a:pPr>
            <a:r>
              <a:rPr lang="cs-CZ" altLang="cs-CZ" dirty="0">
                <a:latin typeface="Cambria" panose="02040503050406030204" pitchFamily="18" charset="0"/>
              </a:rPr>
              <a:t>snaží se reagovat na základní omezení položkového rozpočtování</a:t>
            </a:r>
            <a:r>
              <a:rPr lang="cs-CZ" altLang="cs-CZ" sz="3200" dirty="0">
                <a:latin typeface="Cambria" panose="02040503050406030204" pitchFamily="18" charset="0"/>
              </a:rPr>
              <a:t> </a:t>
            </a:r>
            <a:endParaRPr lang="cs-CZ" altLang="cs-CZ" sz="2300" dirty="0">
              <a:latin typeface="Cambria" panose="02040503050406030204" pitchFamily="18" charset="0"/>
            </a:endParaRPr>
          </a:p>
          <a:p>
            <a:pPr>
              <a:lnSpc>
                <a:spcPct val="90000"/>
              </a:lnSpc>
              <a:buFont typeface="Wingdings 2" pitchFamily="18" charset="2"/>
              <a:buNone/>
            </a:pPr>
            <a:r>
              <a:rPr lang="cs-CZ" altLang="cs-CZ" sz="6800" dirty="0">
                <a:latin typeface="Cambria" panose="02040503050406030204" pitchFamily="18" charset="0"/>
                <a:sym typeface="Wingdings" pitchFamily="2" charset="2"/>
              </a:rPr>
              <a:t>								</a:t>
            </a:r>
          </a:p>
        </p:txBody>
      </p:sp>
    </p:spTree>
    <p:extLst>
      <p:ext uri="{BB962C8B-B14F-4D97-AF65-F5344CB8AC3E}">
        <p14:creationId xmlns:p14="http://schemas.microsoft.com/office/powerpoint/2010/main" val="2208359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a:xfrm>
            <a:off x="395288" y="333375"/>
            <a:ext cx="8229600" cy="1143000"/>
          </a:xfrm>
        </p:spPr>
        <p:txBody>
          <a:bodyPr vert="horz" lIns="91440" tIns="45720" rIns="91440" bIns="45720" rtlCol="0" anchor="ctr">
            <a:normAutofit/>
          </a:bodyPr>
          <a:lstStyle/>
          <a:p>
            <a:r>
              <a:rPr lang="cs-CZ" altLang="cs-CZ" sz="2500" b="1"/>
              <a:t> </a:t>
            </a:r>
          </a:p>
        </p:txBody>
      </p:sp>
      <p:sp>
        <p:nvSpPr>
          <p:cNvPr id="89091" name="Rectangle 3"/>
          <p:cNvSpPr>
            <a:spLocks noGrp="1"/>
          </p:cNvSpPr>
          <p:nvPr>
            <p:ph idx="1"/>
          </p:nvPr>
        </p:nvSpPr>
        <p:spPr/>
        <p:txBody>
          <a:bodyPr/>
          <a:lstStyle/>
          <a:p>
            <a:r>
              <a:rPr lang="cs-CZ" altLang="cs-CZ" sz="2300" dirty="0">
                <a:latin typeface="Cambria" panose="02040503050406030204" pitchFamily="18" charset="0"/>
              </a:rPr>
              <a:t>tlak na kvalitu fungování organizace</a:t>
            </a:r>
          </a:p>
          <a:p>
            <a:pPr>
              <a:buFont typeface="Wingdings 2" pitchFamily="18" charset="2"/>
              <a:buNone/>
            </a:pPr>
            <a:endParaRPr lang="cs-CZ" altLang="cs-CZ" sz="2300" dirty="0">
              <a:latin typeface="Cambria" panose="02040503050406030204" pitchFamily="18" charset="0"/>
            </a:endParaRPr>
          </a:p>
          <a:p>
            <a:r>
              <a:rPr lang="cs-CZ" altLang="cs-CZ" sz="2300" dirty="0">
                <a:latin typeface="Cambria" panose="02040503050406030204" pitchFamily="18" charset="0"/>
              </a:rPr>
              <a:t>dva základní úkoly rozpočtu</a:t>
            </a:r>
          </a:p>
          <a:p>
            <a:pPr lvl="1"/>
            <a:r>
              <a:rPr lang="cs-CZ" altLang="cs-CZ" sz="2000" dirty="0">
                <a:latin typeface="Cambria" panose="02040503050406030204" pitchFamily="18" charset="0"/>
              </a:rPr>
              <a:t>zabezpečit zdroje </a:t>
            </a:r>
          </a:p>
          <a:p>
            <a:pPr lvl="1"/>
            <a:r>
              <a:rPr lang="cs-CZ" altLang="cs-CZ" sz="2000" dirty="0">
                <a:latin typeface="Cambria" panose="02040503050406030204" pitchFamily="18" charset="0"/>
              </a:rPr>
              <a:t>definovat cíle a ukazatele jejich hodnocení</a:t>
            </a:r>
          </a:p>
          <a:p>
            <a:pPr lvl="1">
              <a:buFont typeface="Wingdings" pitchFamily="2" charset="2"/>
              <a:buNone/>
            </a:pPr>
            <a:endParaRPr lang="cs-CZ" altLang="cs-CZ" sz="2000" dirty="0">
              <a:latin typeface="Cambria" panose="02040503050406030204" pitchFamily="18" charset="0"/>
            </a:endParaRPr>
          </a:p>
          <a:p>
            <a:r>
              <a:rPr lang="cs-CZ" altLang="cs-CZ" sz="2300" dirty="0">
                <a:latin typeface="Cambria" panose="02040503050406030204" pitchFamily="18" charset="0"/>
              </a:rPr>
              <a:t>rozpočtový proces, v němž jsou zdroje přímo spojeny s konkrétními, měřitelnými výstupy</a:t>
            </a:r>
          </a:p>
          <a:p>
            <a:pPr lvl="1">
              <a:buFont typeface="Wingdings" pitchFamily="2" charset="2"/>
              <a:buNone/>
            </a:pPr>
            <a:endParaRPr lang="cs-CZ" altLang="cs-CZ" dirty="0">
              <a:latin typeface="Cambria" panose="02040503050406030204" pitchFamily="18" charset="0"/>
            </a:endParaRPr>
          </a:p>
        </p:txBody>
      </p:sp>
      <p:sp>
        <p:nvSpPr>
          <p:cNvPr id="89092" name="Rectangle 4"/>
          <p:cNvSpPr>
            <a:spLocks noChangeArrowheads="1"/>
          </p:cNvSpPr>
          <p:nvPr/>
        </p:nvSpPr>
        <p:spPr bwMode="auto">
          <a:xfrm>
            <a:off x="323528" y="1052736"/>
            <a:ext cx="8567737" cy="523220"/>
          </a:xfrm>
          <a:prstGeom prst="rect">
            <a:avLst/>
          </a:prstGeom>
          <a:extLst/>
        </p:spPr>
        <p:txBody>
          <a:bodyPr vert="horz" anchor="ctr">
            <a:noAutofit/>
          </a:bodyPr>
          <a:lstStyle/>
          <a:p>
            <a:r>
              <a:rPr lang="cs-CZ" altLang="cs-CZ" sz="2800" dirty="0">
                <a:solidFill>
                  <a:schemeClr val="tx2"/>
                </a:solidFill>
                <a:latin typeface="Impact" panose="020B0806030902050204" pitchFamily="34" charset="0"/>
                <a:ea typeface="+mj-ea"/>
                <a:cs typeface="+mj-cs"/>
              </a:rPr>
              <a:t>Výkonově orientované rozpočtování</a:t>
            </a:r>
          </a:p>
        </p:txBody>
      </p:sp>
    </p:spTree>
    <p:extLst>
      <p:ext uri="{BB962C8B-B14F-4D97-AF65-F5344CB8AC3E}">
        <p14:creationId xmlns:p14="http://schemas.microsoft.com/office/powerpoint/2010/main" val="3156379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a:xfrm>
            <a:off x="152934" y="533815"/>
            <a:ext cx="8512175" cy="865188"/>
          </a:xfrm>
        </p:spPr>
        <p:txBody>
          <a:bodyPr vert="horz" anchor="ctr">
            <a:noAutofit/>
          </a:bodyPr>
          <a:lstStyle/>
          <a:p>
            <a:pPr fontAlgn="base">
              <a:spcAft>
                <a:spcPct val="0"/>
              </a:spcAft>
            </a:pPr>
            <a:r>
              <a:rPr lang="cs-CZ" altLang="cs-CZ" sz="2800">
                <a:latin typeface="Impact" panose="020B0806030902050204" pitchFamily="34" charset="0"/>
              </a:rPr>
              <a:t>Výkonově orientované rozpočtování může přinést odpovědi na otázky:</a:t>
            </a:r>
          </a:p>
        </p:txBody>
      </p:sp>
      <p:sp>
        <p:nvSpPr>
          <p:cNvPr id="90115" name="Rectangle 3"/>
          <p:cNvSpPr>
            <a:spLocks noGrp="1"/>
          </p:cNvSpPr>
          <p:nvPr>
            <p:ph idx="1"/>
          </p:nvPr>
        </p:nvSpPr>
        <p:spPr>
          <a:xfrm>
            <a:off x="250825" y="1827213"/>
            <a:ext cx="8642350" cy="4841875"/>
          </a:xfrm>
        </p:spPr>
        <p:txBody>
          <a:bodyPr/>
          <a:lstStyle/>
          <a:p>
            <a:pPr>
              <a:lnSpc>
                <a:spcPct val="80000"/>
              </a:lnSpc>
            </a:pPr>
            <a:r>
              <a:rPr lang="cs-CZ" altLang="cs-CZ" sz="2000" dirty="0">
                <a:latin typeface="Cambria" panose="02040503050406030204" pitchFamily="18" charset="0"/>
              </a:rPr>
              <a:t>Co chceme, aby naše organizace zabezpečovala? Co chceme, aby bylo učiněno v dané oblasti?</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Jaké jsou základní podmínky, za kterých mohou být tato naše očekávání splněna?</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Co je třeba učinit, aby byly tyto základní podmínky vytvořeny?</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Jak zjistíme, že jsme je vytvořili?</a:t>
            </a:r>
          </a:p>
          <a:p>
            <a:pPr>
              <a:lnSpc>
                <a:spcPct val="80000"/>
              </a:lnSpc>
              <a:buFont typeface="Wingdings 2" pitchFamily="18" charset="2"/>
              <a:buNone/>
            </a:pPr>
            <a:endParaRPr lang="cs-CZ" altLang="cs-CZ" sz="2000" dirty="0">
              <a:latin typeface="Cambria" panose="02040503050406030204" pitchFamily="18" charset="0"/>
            </a:endParaRPr>
          </a:p>
          <a:p>
            <a:pPr>
              <a:lnSpc>
                <a:spcPct val="80000"/>
              </a:lnSpc>
            </a:pPr>
            <a:r>
              <a:rPr lang="cs-CZ" altLang="cs-CZ" sz="2000" dirty="0">
                <a:latin typeface="Cambria" panose="02040503050406030204" pitchFamily="18" charset="0"/>
              </a:rPr>
              <a:t>Kolik a jak bude třeba vydat prostředků k tomu, aby byly naše cíle naplněny?</a:t>
            </a:r>
          </a:p>
        </p:txBody>
      </p:sp>
    </p:spTree>
    <p:extLst>
      <p:ext uri="{BB962C8B-B14F-4D97-AF65-F5344CB8AC3E}">
        <p14:creationId xmlns:p14="http://schemas.microsoft.com/office/powerpoint/2010/main" val="3673148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p:txBody>
          <a:bodyPr vert="horz" anchor="ctr">
            <a:noAutofit/>
          </a:bodyPr>
          <a:lstStyle/>
          <a:p>
            <a:pPr fontAlgn="base">
              <a:spcAft>
                <a:spcPct val="0"/>
              </a:spcAft>
            </a:pPr>
            <a:r>
              <a:rPr lang="cs-CZ" altLang="cs-CZ" sz="2800" dirty="0">
                <a:latin typeface="Impact" panose="020B0806030902050204" pitchFamily="34" charset="0"/>
              </a:rPr>
              <a:t>Manažerská odpovědnost</a:t>
            </a:r>
          </a:p>
        </p:txBody>
      </p:sp>
      <p:sp>
        <p:nvSpPr>
          <p:cNvPr id="91139" name="Rectangle 3"/>
          <p:cNvSpPr>
            <a:spLocks noGrp="1"/>
          </p:cNvSpPr>
          <p:nvPr>
            <p:ph idx="1"/>
          </p:nvPr>
        </p:nvSpPr>
        <p:spPr/>
        <p:txBody>
          <a:bodyPr/>
          <a:lstStyle/>
          <a:p>
            <a:pPr>
              <a:lnSpc>
                <a:spcPct val="90000"/>
              </a:lnSpc>
            </a:pPr>
            <a:r>
              <a:rPr lang="cs-CZ" altLang="cs-CZ" sz="2000" dirty="0">
                <a:latin typeface="Cambria" panose="02040503050406030204" pitchFamily="18" charset="0"/>
              </a:rPr>
              <a:t>S manažery je sjednána kvalita výkonu a jsou definovány zdroje</a:t>
            </a:r>
          </a:p>
          <a:p>
            <a:pPr>
              <a:lnSpc>
                <a:spcPct val="90000"/>
              </a:lnSpc>
            </a:pPr>
            <a:endParaRPr lang="cs-CZ" altLang="cs-CZ" sz="2000" dirty="0">
              <a:latin typeface="Cambria" panose="02040503050406030204" pitchFamily="18" charset="0"/>
            </a:endParaRPr>
          </a:p>
          <a:p>
            <a:pPr>
              <a:lnSpc>
                <a:spcPct val="90000"/>
              </a:lnSpc>
            </a:pPr>
            <a:r>
              <a:rPr lang="cs-CZ" altLang="cs-CZ" sz="2000" dirty="0">
                <a:latin typeface="Cambria" panose="02040503050406030204" pitchFamily="18" charset="0"/>
              </a:rPr>
              <a:t>Prostředky rozpočtu jsou potom vynakládány tak, aby bylo stanovených cílů dosaženo</a:t>
            </a:r>
          </a:p>
          <a:p>
            <a:pPr>
              <a:lnSpc>
                <a:spcPct val="90000"/>
              </a:lnSpc>
            </a:pPr>
            <a:endParaRPr lang="cs-CZ" altLang="cs-CZ" sz="2000" dirty="0">
              <a:latin typeface="Cambria" panose="02040503050406030204" pitchFamily="18" charset="0"/>
            </a:endParaRPr>
          </a:p>
          <a:p>
            <a:pPr>
              <a:lnSpc>
                <a:spcPct val="90000"/>
              </a:lnSpc>
            </a:pPr>
            <a:r>
              <a:rPr lang="cs-CZ" altLang="cs-CZ" sz="2000" dirty="0">
                <a:latin typeface="Cambria" panose="02040503050406030204" pitchFamily="18" charset="0"/>
              </a:rPr>
              <a:t>Hodnocení dosahování ukazatelů výkonu slouží k realizaci zodpovědnosti manažerů.</a:t>
            </a:r>
          </a:p>
        </p:txBody>
      </p:sp>
    </p:spTree>
    <p:extLst>
      <p:ext uri="{BB962C8B-B14F-4D97-AF65-F5344CB8AC3E}">
        <p14:creationId xmlns:p14="http://schemas.microsoft.com/office/powerpoint/2010/main" val="2165790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xfrm>
            <a:off x="395536" y="908720"/>
            <a:ext cx="8229600" cy="1066800"/>
          </a:xfrm>
        </p:spPr>
        <p:txBody>
          <a:bodyPr/>
          <a:lstStyle/>
          <a:p>
            <a:r>
              <a:rPr lang="cs-CZ" altLang="cs-CZ" dirty="0">
                <a:latin typeface="Impact" panose="020B0806030902050204" pitchFamily="34" charset="0"/>
              </a:rPr>
              <a:t>Rozpočtování</a:t>
            </a:r>
          </a:p>
        </p:txBody>
      </p:sp>
      <p:sp>
        <p:nvSpPr>
          <p:cNvPr id="74755" name="Rectangle 3"/>
          <p:cNvSpPr>
            <a:spLocks noGrp="1"/>
          </p:cNvSpPr>
          <p:nvPr>
            <p:ph idx="1"/>
          </p:nvPr>
        </p:nvSpPr>
        <p:spPr/>
        <p:txBody>
          <a:bodyPr/>
          <a:lstStyle/>
          <a:p>
            <a:pPr marL="342900" indent="-342900"/>
            <a:r>
              <a:rPr lang="cs-CZ" altLang="cs-CZ" dirty="0">
                <a:latin typeface="Cambria" panose="02040503050406030204" pitchFamily="18" charset="0"/>
              </a:rPr>
              <a:t>Základní otázka: „Jak co nejlépe využít zdroje, které má organizace k dispozici?“</a:t>
            </a:r>
          </a:p>
          <a:p>
            <a:pPr marL="669925" lvl="1" indent="-325438"/>
            <a:r>
              <a:rPr lang="cs-CZ" altLang="cs-CZ" dirty="0">
                <a:latin typeface="Cambria" panose="02040503050406030204" pitchFamily="18" charset="0"/>
              </a:rPr>
              <a:t>alokuje zdroje na veřejné služby a projekty </a:t>
            </a:r>
          </a:p>
          <a:p>
            <a:pPr marL="669925" lvl="1" indent="-325438"/>
            <a:r>
              <a:rPr lang="cs-CZ" altLang="cs-CZ" dirty="0">
                <a:latin typeface="Cambria" panose="02040503050406030204" pitchFamily="18" charset="0"/>
              </a:rPr>
              <a:t>může pomoci stanovit cíle</a:t>
            </a:r>
          </a:p>
          <a:p>
            <a:pPr marL="669925" lvl="1" indent="-325438"/>
            <a:r>
              <a:rPr lang="cs-CZ" altLang="cs-CZ" dirty="0">
                <a:latin typeface="Cambria" panose="02040503050406030204" pitchFamily="18" charset="0"/>
              </a:rPr>
              <a:t>může pomoci zlepšit výkon organizace</a:t>
            </a:r>
          </a:p>
          <a:p>
            <a:pPr marL="669925" lvl="1" indent="-325438"/>
            <a:r>
              <a:rPr lang="cs-CZ" altLang="cs-CZ" dirty="0">
                <a:latin typeface="Cambria" panose="02040503050406030204" pitchFamily="18" charset="0"/>
              </a:rPr>
              <a:t>otázka odpovědnosti vůči veřejnosti</a:t>
            </a:r>
          </a:p>
          <a:p>
            <a:pPr marL="669925" lvl="1" indent="-325438"/>
            <a:endParaRPr lang="cs-CZ" altLang="cs-CZ" dirty="0">
              <a:latin typeface="Cambria" panose="02040503050406030204" pitchFamily="18" charset="0"/>
            </a:endParaRPr>
          </a:p>
        </p:txBody>
      </p:sp>
    </p:spTree>
    <p:extLst>
      <p:ext uri="{BB962C8B-B14F-4D97-AF65-F5344CB8AC3E}">
        <p14:creationId xmlns:p14="http://schemas.microsoft.com/office/powerpoint/2010/main" val="14011477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a:xfrm>
            <a:off x="323528" y="83671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Cíle výkonově orientovaného rozpočtování</a:t>
            </a:r>
          </a:p>
        </p:txBody>
      </p:sp>
      <p:sp>
        <p:nvSpPr>
          <p:cNvPr id="92163" name="Rectangle 3"/>
          <p:cNvSpPr>
            <a:spLocks noGrp="1"/>
          </p:cNvSpPr>
          <p:nvPr>
            <p:ph idx="1"/>
          </p:nvPr>
        </p:nvSpPr>
        <p:spPr>
          <a:xfrm>
            <a:off x="301625" y="1844675"/>
            <a:ext cx="8534400" cy="4278313"/>
          </a:xfrm>
        </p:spPr>
        <p:txBody>
          <a:bodyPr>
            <a:normAutofit/>
          </a:bodyPr>
          <a:lstStyle/>
          <a:p>
            <a:pPr>
              <a:lnSpc>
                <a:spcPct val="90000"/>
              </a:lnSpc>
            </a:pPr>
            <a:r>
              <a:rPr lang="cs-CZ" altLang="cs-CZ" sz="2400" dirty="0">
                <a:latin typeface="Cambria" panose="02040503050406030204" pitchFamily="18" charset="0"/>
              </a:rPr>
              <a:t>vytvořit plán činnosti organizace, který zajistí dodržení celkových částek rozpočtu příjmů a výdajů</a:t>
            </a:r>
          </a:p>
          <a:p>
            <a:pPr>
              <a:lnSpc>
                <a:spcPct val="90000"/>
              </a:lnSpc>
            </a:pPr>
            <a:endParaRPr lang="cs-CZ" altLang="cs-CZ" sz="2400" dirty="0">
              <a:latin typeface="Cambria" panose="02040503050406030204" pitchFamily="18" charset="0"/>
            </a:endParaRPr>
          </a:p>
          <a:p>
            <a:pPr>
              <a:lnSpc>
                <a:spcPct val="90000"/>
              </a:lnSpc>
            </a:pPr>
            <a:r>
              <a:rPr lang="cs-CZ" altLang="cs-CZ" sz="2400" dirty="0">
                <a:latin typeface="Cambria" panose="02040503050406030204" pitchFamily="18" charset="0"/>
              </a:rPr>
              <a:t>zajišťovat prostředí pro srovnávání nákladů a kvality poskytovaných služeb</a:t>
            </a:r>
          </a:p>
          <a:p>
            <a:pPr>
              <a:lnSpc>
                <a:spcPct val="90000"/>
              </a:lnSpc>
            </a:pPr>
            <a:endParaRPr lang="cs-CZ" altLang="cs-CZ" sz="2400" dirty="0">
              <a:latin typeface="Cambria" panose="02040503050406030204" pitchFamily="18" charset="0"/>
            </a:endParaRPr>
          </a:p>
          <a:p>
            <a:pPr>
              <a:lnSpc>
                <a:spcPct val="90000"/>
              </a:lnSpc>
            </a:pPr>
            <a:r>
              <a:rPr lang="cs-CZ" altLang="cs-CZ" sz="2400" dirty="0">
                <a:latin typeface="Cambria" panose="02040503050406030204" pitchFamily="18" charset="0"/>
              </a:rPr>
              <a:t>zajistit průběžné hodnocení, zda cíle, kterých se snaží organizace dosahovat, jsou naplňovány</a:t>
            </a:r>
          </a:p>
        </p:txBody>
      </p:sp>
    </p:spTree>
    <p:extLst>
      <p:ext uri="{BB962C8B-B14F-4D97-AF65-F5344CB8AC3E}">
        <p14:creationId xmlns:p14="http://schemas.microsoft.com/office/powerpoint/2010/main" val="490527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Obsah výkonově orientovaného rozpočtu</a:t>
            </a:r>
          </a:p>
        </p:txBody>
      </p:sp>
      <p:sp>
        <p:nvSpPr>
          <p:cNvPr id="93187" name="Rectangle 3"/>
          <p:cNvSpPr>
            <a:spLocks noGrp="1"/>
          </p:cNvSpPr>
          <p:nvPr>
            <p:ph idx="1"/>
          </p:nvPr>
        </p:nvSpPr>
        <p:spPr>
          <a:xfrm>
            <a:off x="301625" y="1919288"/>
            <a:ext cx="8534400" cy="4203700"/>
          </a:xfrm>
        </p:spPr>
        <p:txBody>
          <a:bodyPr>
            <a:normAutofit/>
          </a:bodyPr>
          <a:lstStyle/>
          <a:p>
            <a:r>
              <a:rPr lang="cs-CZ" altLang="cs-CZ" sz="2400" dirty="0">
                <a:latin typeface="Cambria" panose="02040503050406030204" pitchFamily="18" charset="0"/>
              </a:rPr>
              <a:t>vstupy</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výstupy (výkony) </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výsledky</a:t>
            </a:r>
          </a:p>
        </p:txBody>
      </p:sp>
    </p:spTree>
    <p:extLst>
      <p:ext uri="{BB962C8B-B14F-4D97-AF65-F5344CB8AC3E}">
        <p14:creationId xmlns:p14="http://schemas.microsoft.com/office/powerpoint/2010/main" val="21977840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Vstupy</a:t>
            </a:r>
          </a:p>
        </p:txBody>
      </p:sp>
      <p:sp>
        <p:nvSpPr>
          <p:cNvPr id="94211" name="Rectangle 3"/>
          <p:cNvSpPr>
            <a:spLocks noGrp="1"/>
          </p:cNvSpPr>
          <p:nvPr>
            <p:ph idx="1"/>
          </p:nvPr>
        </p:nvSpPr>
        <p:spPr/>
        <p:txBody>
          <a:bodyPr>
            <a:normAutofit/>
          </a:bodyPr>
          <a:lstStyle/>
          <a:p>
            <a:r>
              <a:rPr lang="cs-CZ" altLang="cs-CZ" sz="2400" dirty="0">
                <a:latin typeface="Cambria" panose="02040503050406030204" pitchFamily="18" charset="0"/>
              </a:rPr>
              <a:t>průměrné náklady na jednotku výkonu při dané kvalitě </a:t>
            </a:r>
          </a:p>
          <a:p>
            <a:endParaRPr lang="cs-CZ" altLang="cs-CZ" sz="2400" dirty="0">
              <a:latin typeface="Cambria" panose="02040503050406030204" pitchFamily="18" charset="0"/>
            </a:endParaRPr>
          </a:p>
          <a:p>
            <a:r>
              <a:rPr lang="cs-CZ" altLang="cs-CZ" sz="2400" dirty="0">
                <a:latin typeface="Cambria" panose="02040503050406030204" pitchFamily="18" charset="0"/>
              </a:rPr>
              <a:t>analýza marginálních nákladů </a:t>
            </a:r>
          </a:p>
        </p:txBody>
      </p:sp>
    </p:spTree>
    <p:extLst>
      <p:ext uri="{BB962C8B-B14F-4D97-AF65-F5344CB8AC3E}">
        <p14:creationId xmlns:p14="http://schemas.microsoft.com/office/powerpoint/2010/main" val="1353978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Výstupy (výkony)</a:t>
            </a:r>
          </a:p>
        </p:txBody>
      </p:sp>
      <p:sp>
        <p:nvSpPr>
          <p:cNvPr id="95235" name="Rectangle 3"/>
          <p:cNvSpPr>
            <a:spLocks noGrp="1"/>
          </p:cNvSpPr>
          <p:nvPr>
            <p:ph idx="1"/>
          </p:nvPr>
        </p:nvSpPr>
        <p:spPr>
          <a:xfrm>
            <a:off x="323527" y="2204864"/>
            <a:ext cx="8512497" cy="3918124"/>
          </a:xfrm>
        </p:spPr>
        <p:txBody>
          <a:bodyPr>
            <a:normAutofit/>
          </a:bodyPr>
          <a:lstStyle/>
          <a:p>
            <a:r>
              <a:rPr lang="cs-CZ" altLang="cs-CZ" sz="2400" dirty="0">
                <a:latin typeface="Cambria" panose="02040503050406030204" pitchFamily="18" charset="0"/>
              </a:rPr>
              <a:t>přímé výsledky jednotlivých politik obce </a:t>
            </a:r>
          </a:p>
        </p:txBody>
      </p:sp>
    </p:spTree>
    <p:extLst>
      <p:ext uri="{BB962C8B-B14F-4D97-AF65-F5344CB8AC3E}">
        <p14:creationId xmlns:p14="http://schemas.microsoft.com/office/powerpoint/2010/main" val="33852363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Výsledky</a:t>
            </a:r>
          </a:p>
        </p:txBody>
      </p:sp>
      <p:sp>
        <p:nvSpPr>
          <p:cNvPr id="96259" name="Rectangle 3"/>
          <p:cNvSpPr>
            <a:spLocks noGrp="1"/>
          </p:cNvSpPr>
          <p:nvPr>
            <p:ph idx="1"/>
          </p:nvPr>
        </p:nvSpPr>
        <p:spPr/>
        <p:txBody>
          <a:bodyPr/>
          <a:lstStyle/>
          <a:p>
            <a:r>
              <a:rPr lang="cs-CZ" altLang="cs-CZ" sz="2000" dirty="0">
                <a:latin typeface="Cambria" panose="02040503050406030204" pitchFamily="18" charset="0"/>
              </a:rPr>
              <a:t>přímé efekty toho, že se daná služba realizuje </a:t>
            </a:r>
          </a:p>
          <a:p>
            <a:endParaRPr lang="cs-CZ" altLang="cs-CZ" sz="2000" dirty="0">
              <a:latin typeface="Cambria" panose="02040503050406030204" pitchFamily="18" charset="0"/>
            </a:endParaRPr>
          </a:p>
          <a:p>
            <a:r>
              <a:rPr lang="cs-CZ" altLang="cs-CZ" sz="2000" dirty="0">
                <a:latin typeface="Cambria" panose="02040503050406030204" pitchFamily="18" charset="0"/>
              </a:rPr>
              <a:t>cíl při zabezpečování veřejných služeb </a:t>
            </a:r>
          </a:p>
          <a:p>
            <a:endParaRPr lang="cs-CZ" altLang="cs-CZ" sz="2000" dirty="0">
              <a:latin typeface="Cambria" panose="02040503050406030204" pitchFamily="18" charset="0"/>
            </a:endParaRPr>
          </a:p>
          <a:p>
            <a:pPr marL="109728" indent="0">
              <a:buNone/>
            </a:pPr>
            <a:endParaRPr lang="cs-CZ" altLang="cs-CZ" sz="2000" b="1" dirty="0">
              <a:latin typeface="Cambria" panose="02040503050406030204" pitchFamily="18" charset="0"/>
            </a:endParaRPr>
          </a:p>
          <a:p>
            <a:pPr marL="109728" indent="0">
              <a:buNone/>
            </a:pPr>
            <a:r>
              <a:rPr lang="cs-CZ" altLang="cs-CZ" sz="2000" dirty="0">
                <a:latin typeface="Cambria" panose="02040503050406030204" pitchFamily="18" charset="0"/>
              </a:rPr>
              <a:t>Někdy se též rozlišují </a:t>
            </a:r>
            <a:r>
              <a:rPr lang="cs-CZ" altLang="cs-CZ" sz="2000" b="1" dirty="0">
                <a:latin typeface="Cambria" panose="02040503050406030204" pitchFamily="18" charset="0"/>
              </a:rPr>
              <a:t>dopady </a:t>
            </a:r>
            <a:r>
              <a:rPr lang="cs-CZ" altLang="cs-CZ" sz="2000" dirty="0">
                <a:latin typeface="Cambria" panose="02040503050406030204" pitchFamily="18" charset="0"/>
              </a:rPr>
              <a:t>realizace politik </a:t>
            </a:r>
          </a:p>
        </p:txBody>
      </p:sp>
    </p:spTree>
    <p:extLst>
      <p:ext uri="{BB962C8B-B14F-4D97-AF65-F5344CB8AC3E}">
        <p14:creationId xmlns:p14="http://schemas.microsoft.com/office/powerpoint/2010/main" val="1250723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p:txBody>
          <a:bodyPr vert="horz" anchor="ctr">
            <a:noAutofit/>
          </a:bodyPr>
          <a:lstStyle/>
          <a:p>
            <a:pPr fontAlgn="base">
              <a:spcAft>
                <a:spcPct val="0"/>
              </a:spcAft>
            </a:pPr>
            <a:r>
              <a:rPr lang="cs-CZ" altLang="cs-CZ" sz="2800">
                <a:latin typeface="Impact" panose="020B0806030902050204" pitchFamily="34" charset="0"/>
              </a:rPr>
              <a:t>Ukazatel výkonu</a:t>
            </a:r>
          </a:p>
        </p:txBody>
      </p:sp>
      <p:sp>
        <p:nvSpPr>
          <p:cNvPr id="97283" name="Rectangle 3"/>
          <p:cNvSpPr>
            <a:spLocks noGrp="1"/>
          </p:cNvSpPr>
          <p:nvPr>
            <p:ph idx="1"/>
          </p:nvPr>
        </p:nvSpPr>
        <p:spPr>
          <a:xfrm>
            <a:off x="395535" y="2204864"/>
            <a:ext cx="8440489" cy="3918124"/>
          </a:xfrm>
        </p:spPr>
        <p:txBody>
          <a:bodyPr>
            <a:normAutofit/>
          </a:bodyPr>
          <a:lstStyle/>
          <a:p>
            <a:r>
              <a:rPr lang="cs-CZ" altLang="cs-CZ" sz="2400" dirty="0">
                <a:latin typeface="Cambria" panose="02040503050406030204" pitchFamily="18" charset="0"/>
              </a:rPr>
              <a:t>měřítko, pro které máme dostupná data a které nám podává informace o tom, zda je našich cílů při zabezpečování veřejných služeb dosahováno a do jaké míry </a:t>
            </a:r>
          </a:p>
        </p:txBody>
      </p:sp>
    </p:spTree>
    <p:extLst>
      <p:ext uri="{BB962C8B-B14F-4D97-AF65-F5344CB8AC3E}">
        <p14:creationId xmlns:p14="http://schemas.microsoft.com/office/powerpoint/2010/main" val="41970604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p:cNvSpPr>
          <p:nvPr>
            <p:ph type="title"/>
          </p:nvPr>
        </p:nvSpPr>
        <p:spPr/>
        <p:txBody>
          <a:bodyPr/>
          <a:lstStyle/>
          <a:p>
            <a:r>
              <a:rPr lang="cs-CZ" altLang="cs-CZ"/>
              <a:t> </a:t>
            </a:r>
          </a:p>
        </p:txBody>
      </p:sp>
      <p:sp>
        <p:nvSpPr>
          <p:cNvPr id="98307" name="Rectangle 3"/>
          <p:cNvSpPr>
            <a:spLocks noGrp="1"/>
          </p:cNvSpPr>
          <p:nvPr>
            <p:ph idx="1"/>
          </p:nvPr>
        </p:nvSpPr>
        <p:spPr>
          <a:xfrm>
            <a:off x="457200" y="1700213"/>
            <a:ext cx="8229600" cy="4425950"/>
          </a:xfrm>
        </p:spPr>
        <p:txBody>
          <a:bodyPr/>
          <a:lstStyle/>
          <a:p>
            <a:pPr marL="552450" indent="-552450">
              <a:buFont typeface="Wingdings 2" pitchFamily="18" charset="2"/>
              <a:buNone/>
            </a:pPr>
            <a:r>
              <a:rPr lang="cs-CZ" altLang="cs-CZ" sz="2300" dirty="0">
                <a:solidFill>
                  <a:srgbClr val="FF0000"/>
                </a:solidFill>
                <a:latin typeface="Cambria" panose="02040503050406030204" pitchFamily="18" charset="0"/>
              </a:rPr>
              <a:t>1.</a:t>
            </a:r>
            <a:r>
              <a:rPr lang="cs-CZ" altLang="cs-CZ" sz="2300" dirty="0">
                <a:latin typeface="Cambria" panose="02040503050406030204" pitchFamily="18" charset="0"/>
              </a:rPr>
              <a:t> Výkonové ukazatele mohou být seskupeny podle linie</a:t>
            </a:r>
            <a:r>
              <a:rPr lang="cs-CZ" altLang="cs-CZ" dirty="0">
                <a:latin typeface="Cambria" panose="02040503050406030204" pitchFamily="18" charset="0"/>
              </a:rPr>
              <a:t> </a:t>
            </a:r>
          </a:p>
          <a:p>
            <a:pPr marL="552450" indent="-552450">
              <a:buFont typeface="Wingdings 2" pitchFamily="18" charset="2"/>
              <a:buNone/>
            </a:pPr>
            <a:endParaRPr lang="cs-CZ" altLang="cs-CZ" sz="2100" dirty="0">
              <a:latin typeface="Cambria" panose="02040503050406030204" pitchFamily="18" charset="0"/>
            </a:endParaRPr>
          </a:p>
          <a:p>
            <a:pPr marL="552450" indent="-552450">
              <a:buFont typeface="Wingdings 2" pitchFamily="18" charset="2"/>
              <a:buNone/>
            </a:pPr>
            <a:r>
              <a:rPr lang="cs-CZ" altLang="cs-CZ" sz="2300" dirty="0">
                <a:latin typeface="Cambria" panose="02040503050406030204" pitchFamily="18" charset="0"/>
              </a:rPr>
              <a:t>		- poptávka   </a:t>
            </a:r>
          </a:p>
          <a:p>
            <a:pPr marL="552450" indent="-552450">
              <a:buFont typeface="Wingdings 2" pitchFamily="18" charset="2"/>
              <a:buNone/>
            </a:pPr>
            <a:r>
              <a:rPr lang="cs-CZ" altLang="cs-CZ" sz="2300" dirty="0">
                <a:latin typeface="Cambria" panose="02040503050406030204" pitchFamily="18" charset="0"/>
              </a:rPr>
              <a:t>			– pracovní činnosti </a:t>
            </a:r>
          </a:p>
          <a:p>
            <a:pPr marL="552450" indent="-552450">
              <a:buFont typeface="Wingdings 2" pitchFamily="18" charset="2"/>
              <a:buNone/>
            </a:pPr>
            <a:r>
              <a:rPr lang="cs-CZ" altLang="cs-CZ" sz="2300" dirty="0">
                <a:latin typeface="Cambria" panose="02040503050406030204" pitchFamily="18" charset="0"/>
              </a:rPr>
              <a:t>				– výstupy    </a:t>
            </a:r>
          </a:p>
          <a:p>
            <a:pPr marL="552450" indent="-552450">
              <a:buFont typeface="Wingdings 2" pitchFamily="18" charset="2"/>
              <a:buNone/>
            </a:pPr>
            <a:r>
              <a:rPr lang="cs-CZ" altLang="cs-CZ" sz="2300" dirty="0">
                <a:latin typeface="Cambria" panose="02040503050406030204" pitchFamily="18" charset="0"/>
              </a:rPr>
              <a:t>					– výsledky </a:t>
            </a:r>
          </a:p>
          <a:p>
            <a:pPr marL="552450" indent="-552450">
              <a:buFont typeface="Wingdings 2" pitchFamily="18" charset="2"/>
              <a:buNone/>
            </a:pPr>
            <a:r>
              <a:rPr lang="cs-CZ" altLang="cs-CZ" sz="2300" dirty="0">
                <a:latin typeface="Cambria" panose="02040503050406030204" pitchFamily="18" charset="0"/>
              </a:rPr>
              <a:t>						– dopady</a:t>
            </a:r>
            <a:endParaRPr lang="cs-CZ" altLang="cs-CZ" dirty="0">
              <a:latin typeface="Cambria" panose="02040503050406030204" pitchFamily="18" charset="0"/>
            </a:endParaRPr>
          </a:p>
        </p:txBody>
      </p:sp>
    </p:spTree>
    <p:extLst>
      <p:ext uri="{BB962C8B-B14F-4D97-AF65-F5344CB8AC3E}">
        <p14:creationId xmlns:p14="http://schemas.microsoft.com/office/powerpoint/2010/main" val="3101438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353" name="Group 25"/>
          <p:cNvGraphicFramePr>
            <a:graphicFrameLocks noGrp="1"/>
          </p:cNvGraphicFramePr>
          <p:nvPr>
            <p:extLst>
              <p:ext uri="{D42A27DB-BD31-4B8C-83A1-F6EECF244321}">
                <p14:modId xmlns:p14="http://schemas.microsoft.com/office/powerpoint/2010/main" val="4122838364"/>
              </p:ext>
            </p:extLst>
          </p:nvPr>
        </p:nvGraphicFramePr>
        <p:xfrm>
          <a:off x="20200" y="589713"/>
          <a:ext cx="9144000" cy="6268287"/>
        </p:xfrm>
        <a:graphic>
          <a:graphicData uri="http://schemas.openxmlformats.org/drawingml/2006/table">
            <a:tbl>
              <a:tblPr/>
              <a:tblGrid>
                <a:gridCol w="2124075">
                  <a:extLst>
                    <a:ext uri="{9D8B030D-6E8A-4147-A177-3AD203B41FA5}">
                      <a16:colId xmlns:a16="http://schemas.microsoft.com/office/drawing/2014/main" val="20000"/>
                    </a:ext>
                  </a:extLst>
                </a:gridCol>
                <a:gridCol w="7019925">
                  <a:extLst>
                    <a:ext uri="{9D8B030D-6E8A-4147-A177-3AD203B41FA5}">
                      <a16:colId xmlns:a16="http://schemas.microsoft.com/office/drawing/2014/main" val="20001"/>
                    </a:ext>
                  </a:extLst>
                </a:gridCol>
              </a:tblGrid>
              <a:tr h="3564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dirty="0">
                          <a:ln>
                            <a:noFill/>
                          </a:ln>
                          <a:solidFill>
                            <a:schemeClr val="tx1"/>
                          </a:solidFill>
                          <a:effectLst/>
                          <a:latin typeface="Cambria" panose="02040503050406030204" pitchFamily="18" charset="0"/>
                          <a:cs typeface="Times New Roman" pitchFamily="18" charset="0"/>
                        </a:rPr>
                        <a:t>Typ ukazatele</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1" i="0" u="none" strike="noStrike" cap="none" normalizeH="0" baseline="0">
                          <a:ln>
                            <a:noFill/>
                          </a:ln>
                          <a:solidFill>
                            <a:schemeClr val="tx1"/>
                          </a:solidFill>
                          <a:effectLst/>
                          <a:latin typeface="Cambria" panose="02040503050406030204" pitchFamily="18" charset="0"/>
                          <a:cs typeface="Times New Roman" pitchFamily="18" charset="0"/>
                        </a:rPr>
                        <a:t>Příklad</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64027">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Poptávka</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oznámených krádeží,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telefonních hovorů oznamujících probíhající vloupání, za posledních pět let</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Ocenění ukradeného majetku</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68152">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Průběh činností</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hovorů, které odpovídaly na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vyšetřených vloupání a krádeží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hodin strávených vyšetřováním</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sepsaných hlášení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Počet vloupání a krádeží, které řešil soud</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4171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Výstup</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Počet zatčených pro krádež a vloupání</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Počet odsouzených pro vloupání a krádež</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Ocenění navráceného majetku</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Procento z hodnoty celkového majetku, které bylo navráceno</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38525">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Výsledek</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počtu hlášených krádeží a vloupání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Nárůst podílu obyvatel a obchodníků, které odpověděli, že se cítí bezpečněji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počtu občanů, kteří drží zbraň</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Snížení pojistných nákladů obyvatel</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2923">
                <a:tc>
                  <a:txBody>
                    <a:bodyPr/>
                    <a:lstStyle>
                      <a:lvl1pPr marL="342900" indent="-342900">
                        <a:spcBef>
                          <a:spcPct val="20000"/>
                        </a:spcBef>
                        <a:defRPr sz="2800">
                          <a:solidFill>
                            <a:schemeClr val="tx1"/>
                          </a:solidFill>
                          <a:latin typeface="Arial" charset="0"/>
                        </a:defRPr>
                      </a:lvl1pPr>
                      <a:lvl2pPr marL="742950" indent="-285750">
                        <a:spcBef>
                          <a:spcPct val="20000"/>
                        </a:spcBef>
                        <a:defRPr sz="2400">
                          <a:solidFill>
                            <a:schemeClr val="tx1"/>
                          </a:solidFill>
                          <a:latin typeface="Arial" charset="0"/>
                        </a:defRPr>
                      </a:lvl2pPr>
                      <a:lvl3pPr marL="1143000" indent="-228600">
                        <a:spcBef>
                          <a:spcPct val="20000"/>
                        </a:spcBef>
                        <a:defRPr sz="2000">
                          <a:solidFill>
                            <a:schemeClr val="tx1"/>
                          </a:solidFill>
                          <a:latin typeface="Arial" charset="0"/>
                        </a:defRPr>
                      </a:lvl3pPr>
                      <a:lvl4pPr marL="1600200" indent="-228600">
                        <a:spcBef>
                          <a:spcPct val="20000"/>
                        </a:spcBef>
                        <a:defRPr>
                          <a:solidFill>
                            <a:schemeClr val="tx1"/>
                          </a:solidFill>
                          <a:latin typeface="Arial" charset="0"/>
                        </a:defRPr>
                      </a:lvl4pPr>
                      <a:lvl5pPr marL="2057400" indent="-228600">
                        <a:spcBef>
                          <a:spcPct val="20000"/>
                        </a:spcBef>
                        <a:defRPr>
                          <a:solidFill>
                            <a:schemeClr val="tx1"/>
                          </a:solidFill>
                          <a:latin typeface="Arial" charset="0"/>
                        </a:defRPr>
                      </a:lvl5pPr>
                      <a:lvl6pPr marL="2514600" indent="-228600" fontAlgn="base">
                        <a:spcBef>
                          <a:spcPct val="20000"/>
                        </a:spcBef>
                        <a:spcAft>
                          <a:spcPct val="0"/>
                        </a:spcAft>
                        <a:defRPr>
                          <a:solidFill>
                            <a:schemeClr val="tx1"/>
                          </a:solidFill>
                          <a:latin typeface="Arial" charset="0"/>
                        </a:defRPr>
                      </a:lvl6pPr>
                      <a:lvl7pPr marL="2971800" indent="-228600" fontAlgn="base">
                        <a:spcBef>
                          <a:spcPct val="20000"/>
                        </a:spcBef>
                        <a:spcAft>
                          <a:spcPct val="0"/>
                        </a:spcAft>
                        <a:defRPr>
                          <a:solidFill>
                            <a:schemeClr val="tx1"/>
                          </a:solidFill>
                          <a:latin typeface="Arial" charset="0"/>
                        </a:defRPr>
                      </a:lvl7pPr>
                      <a:lvl8pPr marL="3429000" indent="-228600" fontAlgn="base">
                        <a:spcBef>
                          <a:spcPct val="20000"/>
                        </a:spcBef>
                        <a:spcAft>
                          <a:spcPct val="0"/>
                        </a:spcAft>
                        <a:defRPr>
                          <a:solidFill>
                            <a:schemeClr val="tx1"/>
                          </a:solidFill>
                          <a:latin typeface="Arial" charset="0"/>
                        </a:defRPr>
                      </a:lvl8pPr>
                      <a:lvl9pPr marL="3886200" indent="-228600" fontAlgn="base">
                        <a:spcBef>
                          <a:spcPct val="20000"/>
                        </a:spcBef>
                        <a:spcAft>
                          <a:spcPct val="0"/>
                        </a:spcAf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altLang="cs-CZ" sz="1700" b="0" i="0" u="none" strike="noStrike" cap="none" normalizeH="0" baseline="0">
                          <a:ln>
                            <a:noFill/>
                          </a:ln>
                          <a:solidFill>
                            <a:schemeClr val="tx1"/>
                          </a:solidFill>
                          <a:effectLst/>
                          <a:latin typeface="Cambria" panose="02040503050406030204" pitchFamily="18" charset="0"/>
                          <a:cs typeface="Times New Roman" pitchFamily="18" charset="0"/>
                        </a:rPr>
                        <a:t>Dopady</a:t>
                      </a:r>
                      <a:endParaRPr kumimoji="0" lang="cs-CZ" altLang="cs-CZ" sz="17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160338" algn="l"/>
                        </a:tabLst>
                        <a:defRPr sz="2800">
                          <a:solidFill>
                            <a:schemeClr val="tx1"/>
                          </a:solidFill>
                          <a:latin typeface="Arial" charset="0"/>
                        </a:defRPr>
                      </a:lvl1pPr>
                      <a:lvl2pPr marL="742950" indent="-285750">
                        <a:spcBef>
                          <a:spcPct val="20000"/>
                        </a:spcBef>
                        <a:tabLst>
                          <a:tab pos="160338" algn="l"/>
                        </a:tabLst>
                        <a:defRPr sz="2400">
                          <a:solidFill>
                            <a:schemeClr val="tx1"/>
                          </a:solidFill>
                          <a:latin typeface="Arial" charset="0"/>
                        </a:defRPr>
                      </a:lvl2pPr>
                      <a:lvl3pPr marL="1143000" indent="-228600">
                        <a:spcBef>
                          <a:spcPct val="20000"/>
                        </a:spcBef>
                        <a:tabLst>
                          <a:tab pos="160338" algn="l"/>
                        </a:tabLst>
                        <a:defRPr sz="2000">
                          <a:solidFill>
                            <a:schemeClr val="tx1"/>
                          </a:solidFill>
                          <a:latin typeface="Arial" charset="0"/>
                        </a:defRPr>
                      </a:lvl3pPr>
                      <a:lvl4pPr marL="1600200" indent="-228600">
                        <a:spcBef>
                          <a:spcPct val="20000"/>
                        </a:spcBef>
                        <a:tabLst>
                          <a:tab pos="160338" algn="l"/>
                        </a:tabLst>
                        <a:defRPr>
                          <a:solidFill>
                            <a:schemeClr val="tx1"/>
                          </a:solidFill>
                          <a:latin typeface="Arial" charset="0"/>
                        </a:defRPr>
                      </a:lvl4pPr>
                      <a:lvl5pPr marL="2057400" indent="-228600">
                        <a:spcBef>
                          <a:spcPct val="20000"/>
                        </a:spcBef>
                        <a:tabLst>
                          <a:tab pos="160338" algn="l"/>
                        </a:tabLst>
                        <a:defRPr>
                          <a:solidFill>
                            <a:schemeClr val="tx1"/>
                          </a:solidFill>
                          <a:latin typeface="Arial" charset="0"/>
                        </a:defRPr>
                      </a:lvl5pPr>
                      <a:lvl6pPr marL="2514600" indent="-228600" fontAlgn="base">
                        <a:spcBef>
                          <a:spcPct val="20000"/>
                        </a:spcBef>
                        <a:spcAft>
                          <a:spcPct val="0"/>
                        </a:spcAft>
                        <a:tabLst>
                          <a:tab pos="160338" algn="l"/>
                        </a:tabLst>
                        <a:defRPr>
                          <a:solidFill>
                            <a:schemeClr val="tx1"/>
                          </a:solidFill>
                          <a:latin typeface="Arial" charset="0"/>
                        </a:defRPr>
                      </a:lvl6pPr>
                      <a:lvl7pPr marL="2971800" indent="-228600" fontAlgn="base">
                        <a:spcBef>
                          <a:spcPct val="20000"/>
                        </a:spcBef>
                        <a:spcAft>
                          <a:spcPct val="0"/>
                        </a:spcAft>
                        <a:tabLst>
                          <a:tab pos="160338" algn="l"/>
                        </a:tabLst>
                        <a:defRPr>
                          <a:solidFill>
                            <a:schemeClr val="tx1"/>
                          </a:solidFill>
                          <a:latin typeface="Arial" charset="0"/>
                        </a:defRPr>
                      </a:lvl7pPr>
                      <a:lvl8pPr marL="3429000" indent="-228600" fontAlgn="base">
                        <a:spcBef>
                          <a:spcPct val="20000"/>
                        </a:spcBef>
                        <a:spcAft>
                          <a:spcPct val="0"/>
                        </a:spcAft>
                        <a:tabLst>
                          <a:tab pos="160338" algn="l"/>
                        </a:tabLst>
                        <a:defRPr>
                          <a:solidFill>
                            <a:schemeClr val="tx1"/>
                          </a:solidFill>
                          <a:latin typeface="Arial" charset="0"/>
                        </a:defRPr>
                      </a:lvl8pPr>
                      <a:lvl9pPr marL="3886200" indent="-228600" fontAlgn="base">
                        <a:spcBef>
                          <a:spcPct val="20000"/>
                        </a:spcBef>
                        <a:spcAft>
                          <a:spcPct val="0"/>
                        </a:spcAft>
                        <a:tabLst>
                          <a:tab pos="160338" algn="l"/>
                        </a:tabLst>
                        <a:defRPr>
                          <a:solidFill>
                            <a:schemeClr val="tx1"/>
                          </a:solidFill>
                          <a:latin typeface="Arial"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Vyšší hodnocení práce policie</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Vyšší základně pro daň z prodeje (rozvoj obchodu v oblasti)</a:t>
                      </a:r>
                    </a:p>
                    <a:p>
                      <a:pPr marL="342900" marR="0" lvl="0" indent="-342900" algn="just"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1700" b="0" i="0" u="none" strike="noStrike" cap="none" normalizeH="0" baseline="0" dirty="0">
                          <a:ln>
                            <a:noFill/>
                          </a:ln>
                          <a:solidFill>
                            <a:schemeClr val="tx1"/>
                          </a:solidFill>
                          <a:effectLst/>
                          <a:latin typeface="Cambria" panose="02040503050406030204" pitchFamily="18" charset="0"/>
                          <a:cs typeface="Times New Roman" pitchFamily="18" charset="0"/>
                        </a:rPr>
                        <a:t>Stabilnější střední třída</a:t>
                      </a:r>
                      <a:endParaRPr kumimoji="0" lang="cs-CZ" altLang="cs-CZ" sz="17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16106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p:cNvSpPr>
          <p:nvPr>
            <p:ph type="title"/>
          </p:nvPr>
        </p:nvSpPr>
        <p:spPr>
          <a:xfrm>
            <a:off x="179388" y="764704"/>
            <a:ext cx="8964612" cy="777875"/>
          </a:xfrm>
        </p:spPr>
        <p:txBody>
          <a:bodyPr vert="horz" anchor="ctr">
            <a:noAutofit/>
          </a:bodyPr>
          <a:lstStyle/>
          <a:p>
            <a:pPr fontAlgn="base">
              <a:spcAft>
                <a:spcPct val="0"/>
              </a:spcAft>
            </a:pPr>
            <a:r>
              <a:rPr lang="cs-CZ" altLang="cs-CZ" sz="2800" dirty="0">
                <a:solidFill>
                  <a:srgbClr val="FF0000"/>
                </a:solidFill>
                <a:latin typeface="Impact" panose="020B0806030902050204" pitchFamily="34" charset="0"/>
              </a:rPr>
              <a:t>2.</a:t>
            </a:r>
            <a:r>
              <a:rPr lang="cs-CZ" altLang="cs-CZ" sz="2800" dirty="0">
                <a:latin typeface="Impact" panose="020B0806030902050204" pitchFamily="34" charset="0"/>
              </a:rPr>
              <a:t> Rozpočet v ukazatelích kvantity a kvality </a:t>
            </a:r>
          </a:p>
        </p:txBody>
      </p:sp>
      <p:graphicFrame>
        <p:nvGraphicFramePr>
          <p:cNvPr id="100374" name="Group 22"/>
          <p:cNvGraphicFramePr>
            <a:graphicFrameLocks noGrp="1"/>
          </p:cNvGraphicFramePr>
          <p:nvPr>
            <p:ph type="tbl" idx="1"/>
            <p:extLst>
              <p:ext uri="{D42A27DB-BD31-4B8C-83A1-F6EECF244321}">
                <p14:modId xmlns:p14="http://schemas.microsoft.com/office/powerpoint/2010/main" val="622785495"/>
              </p:ext>
            </p:extLst>
          </p:nvPr>
        </p:nvGraphicFramePr>
        <p:xfrm>
          <a:off x="250825" y="1484313"/>
          <a:ext cx="8642350" cy="4602480"/>
        </p:xfrm>
        <a:graphic>
          <a:graphicData uri="http://schemas.openxmlformats.org/drawingml/2006/table">
            <a:tbl>
              <a:tblPr/>
              <a:tblGrid>
                <a:gridCol w="1224831">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85271">
                  <a:extLst>
                    <a:ext uri="{9D8B030D-6E8A-4147-A177-3AD203B41FA5}">
                      <a16:colId xmlns:a16="http://schemas.microsoft.com/office/drawing/2014/main" val="20002"/>
                    </a:ext>
                  </a:extLst>
                </a:gridCol>
              </a:tblGrid>
              <a:tr h="449263">
                <a:tc>
                  <a:txBody>
                    <a:bodyPr/>
                    <a:lstStyle>
                      <a:lvl1pPr>
                        <a:spcBef>
                          <a:spcPct val="20000"/>
                        </a:spcBef>
                        <a:buFont typeface="Arial" charset="0"/>
                        <a:defRPr sz="2800">
                          <a:solidFill>
                            <a:schemeClr val="tx1"/>
                          </a:solidFill>
                          <a:latin typeface="Calibri" pitchFamily="34" charset="0"/>
                        </a:defRPr>
                      </a:lvl1pPr>
                      <a:lvl2pPr>
                        <a:spcBef>
                          <a:spcPct val="20000"/>
                        </a:spcBef>
                        <a:buFont typeface="Arial" charset="0"/>
                        <a:defRPr sz="2400">
                          <a:solidFill>
                            <a:schemeClr val="tx1"/>
                          </a:solidFill>
                          <a:latin typeface="Calibri" pitchFamily="34" charset="0"/>
                        </a:defRPr>
                      </a:lvl2pPr>
                      <a:lvl3pPr>
                        <a:spcBef>
                          <a:spcPct val="20000"/>
                        </a:spcBef>
                        <a:buFont typeface="Arial" charset="0"/>
                        <a:defRPr sz="2000">
                          <a:solidFill>
                            <a:schemeClr val="tx1"/>
                          </a:solidFill>
                          <a:latin typeface="Calibri" pitchFamily="34" charset="0"/>
                        </a:defRPr>
                      </a:lvl3pPr>
                      <a:lvl4pPr>
                        <a:spcBef>
                          <a:spcPct val="20000"/>
                        </a:spcBef>
                        <a:buFont typeface="Arial" charset="0"/>
                        <a:defRPr>
                          <a:solidFill>
                            <a:schemeClr val="tx1"/>
                          </a:solidFill>
                          <a:latin typeface="Calibri" pitchFamily="34" charset="0"/>
                        </a:defRPr>
                      </a:lvl4pPr>
                      <a:lvl5pPr>
                        <a:spcBef>
                          <a:spcPct val="20000"/>
                        </a:spcBef>
                        <a:buFont typeface="Arial" charset="0"/>
                        <a:defRPr>
                          <a:solidFill>
                            <a:schemeClr val="tx1"/>
                          </a:solidFill>
                          <a:latin typeface="Calibri" pitchFamily="34" charset="0"/>
                        </a:defRPr>
                      </a:lvl5pPr>
                      <a:lvl6pPr fontAlgn="base">
                        <a:spcBef>
                          <a:spcPct val="20000"/>
                        </a:spcBef>
                        <a:spcAft>
                          <a:spcPct val="0"/>
                        </a:spcAft>
                        <a:buFont typeface="Arial" charset="0"/>
                        <a:defRPr>
                          <a:solidFill>
                            <a:schemeClr val="tx1"/>
                          </a:solidFill>
                          <a:latin typeface="Calibri" pitchFamily="34" charset="0"/>
                        </a:defRPr>
                      </a:lvl6pPr>
                      <a:lvl7pPr fontAlgn="base">
                        <a:spcBef>
                          <a:spcPct val="20000"/>
                        </a:spcBef>
                        <a:spcAft>
                          <a:spcPct val="0"/>
                        </a:spcAft>
                        <a:buFont typeface="Arial" charset="0"/>
                        <a:defRPr>
                          <a:solidFill>
                            <a:schemeClr val="tx1"/>
                          </a:solidFill>
                          <a:latin typeface="Calibri" pitchFamily="34" charset="0"/>
                        </a:defRPr>
                      </a:lvl7pPr>
                      <a:lvl8pPr fontAlgn="base">
                        <a:spcBef>
                          <a:spcPct val="20000"/>
                        </a:spcBef>
                        <a:spcAft>
                          <a:spcPct val="0"/>
                        </a:spcAft>
                        <a:buFont typeface="Arial" charset="0"/>
                        <a:defRPr>
                          <a:solidFill>
                            <a:schemeClr val="tx1"/>
                          </a:solidFill>
                          <a:latin typeface="Calibri" pitchFamily="34" charset="0"/>
                        </a:defRPr>
                      </a:lvl8pPr>
                      <a:lvl9pPr fontAlgn="base">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cs-CZ" altLang="cs-CZ" sz="24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Kvantita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Kvalita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27138">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Vstupy</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Kolik studentů studovalo tento rok</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na jednoho učitele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Podíl učitelů, kteří mají další stupeň vzdělání</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kursů zajišťovaných mimo základní plán studia</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17700">
                <a:tc>
                  <a:txBody>
                    <a:bodyPr/>
                    <a:lstStyle>
                      <a:lvl1pPr marL="342900" indent="-342900">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Výsledky </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kteří ukončí školu</a:t>
                      </a:r>
                    </a:p>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None/>
                        <a:tabLst>
                          <a:tab pos="160338" algn="l"/>
                        </a:tabLst>
                      </a:pPr>
                      <a:endPar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a:ln>
                            <a:noFill/>
                          </a:ln>
                          <a:solidFill>
                            <a:schemeClr val="tx1"/>
                          </a:solidFill>
                          <a:effectLst/>
                          <a:latin typeface="Cambria" panose="02040503050406030204" pitchFamily="18" charset="0"/>
                          <a:cs typeface="Times New Roman" pitchFamily="18" charset="0"/>
                        </a:rPr>
                        <a:t>Počet studentů, kteří museli opakovat ročník</a:t>
                      </a:r>
                      <a:endParaRPr kumimoji="0" lang="cs-CZ" altLang="cs-CZ" sz="20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Font typeface="Arial" charset="0"/>
                        <a:tabLst>
                          <a:tab pos="160338" algn="l"/>
                        </a:tabLst>
                        <a:defRPr sz="2800">
                          <a:solidFill>
                            <a:schemeClr val="tx1"/>
                          </a:solidFill>
                          <a:latin typeface="Calibri" pitchFamily="34" charset="0"/>
                        </a:defRPr>
                      </a:lvl1pPr>
                      <a:lvl2pPr marL="742950" indent="-285750">
                        <a:spcBef>
                          <a:spcPct val="20000"/>
                        </a:spcBef>
                        <a:buFont typeface="Arial" charset="0"/>
                        <a:tabLst>
                          <a:tab pos="160338" algn="l"/>
                        </a:tabLst>
                        <a:defRPr sz="2400">
                          <a:solidFill>
                            <a:schemeClr val="tx1"/>
                          </a:solidFill>
                          <a:latin typeface="Calibri" pitchFamily="34" charset="0"/>
                        </a:defRPr>
                      </a:lvl2pPr>
                      <a:lvl3pPr marL="1143000" indent="-228600">
                        <a:spcBef>
                          <a:spcPct val="20000"/>
                        </a:spcBef>
                        <a:buFont typeface="Arial" charset="0"/>
                        <a:tabLst>
                          <a:tab pos="160338" algn="l"/>
                        </a:tabLst>
                        <a:defRPr sz="2000">
                          <a:solidFill>
                            <a:schemeClr val="tx1"/>
                          </a:solidFill>
                          <a:latin typeface="Calibri" pitchFamily="34" charset="0"/>
                        </a:defRPr>
                      </a:lvl3pPr>
                      <a:lvl4pPr marL="1600200" indent="-228600">
                        <a:spcBef>
                          <a:spcPct val="20000"/>
                        </a:spcBef>
                        <a:buFont typeface="Arial" charset="0"/>
                        <a:tabLst>
                          <a:tab pos="160338" algn="l"/>
                        </a:tabLst>
                        <a:defRPr>
                          <a:solidFill>
                            <a:schemeClr val="tx1"/>
                          </a:solidFill>
                          <a:latin typeface="Calibri" pitchFamily="34" charset="0"/>
                        </a:defRPr>
                      </a:lvl4pPr>
                      <a:lvl5pPr marL="2057400" indent="-228600">
                        <a:spcBef>
                          <a:spcPct val="20000"/>
                        </a:spcBef>
                        <a:buFont typeface="Arial" charset="0"/>
                        <a:tabLst>
                          <a:tab pos="160338" algn="l"/>
                        </a:tabLst>
                        <a:defRPr>
                          <a:solidFill>
                            <a:schemeClr val="tx1"/>
                          </a:solidFill>
                          <a:latin typeface="Calibri" pitchFamily="34" charset="0"/>
                        </a:defRPr>
                      </a:lvl5pPr>
                      <a:lvl6pPr marL="2514600" indent="-228600" fontAlgn="base">
                        <a:spcBef>
                          <a:spcPct val="20000"/>
                        </a:spcBef>
                        <a:spcAft>
                          <a:spcPct val="0"/>
                        </a:spcAft>
                        <a:buFont typeface="Arial" charset="0"/>
                        <a:tabLst>
                          <a:tab pos="160338" algn="l"/>
                        </a:tabLst>
                        <a:defRPr>
                          <a:solidFill>
                            <a:schemeClr val="tx1"/>
                          </a:solidFill>
                          <a:latin typeface="Calibri" pitchFamily="34" charset="0"/>
                        </a:defRPr>
                      </a:lvl6pPr>
                      <a:lvl7pPr marL="2971800" indent="-228600" fontAlgn="base">
                        <a:spcBef>
                          <a:spcPct val="20000"/>
                        </a:spcBef>
                        <a:spcAft>
                          <a:spcPct val="0"/>
                        </a:spcAft>
                        <a:buFont typeface="Arial" charset="0"/>
                        <a:tabLst>
                          <a:tab pos="160338" algn="l"/>
                        </a:tabLst>
                        <a:defRPr>
                          <a:solidFill>
                            <a:schemeClr val="tx1"/>
                          </a:solidFill>
                          <a:latin typeface="Calibri" pitchFamily="34" charset="0"/>
                        </a:defRPr>
                      </a:lvl7pPr>
                      <a:lvl8pPr marL="3429000" indent="-228600" fontAlgn="base">
                        <a:spcBef>
                          <a:spcPct val="20000"/>
                        </a:spcBef>
                        <a:spcAft>
                          <a:spcPct val="0"/>
                        </a:spcAft>
                        <a:buFont typeface="Arial" charset="0"/>
                        <a:tabLst>
                          <a:tab pos="160338" algn="l"/>
                        </a:tabLst>
                        <a:defRPr>
                          <a:solidFill>
                            <a:schemeClr val="tx1"/>
                          </a:solidFill>
                          <a:latin typeface="Calibri" pitchFamily="34" charset="0"/>
                        </a:defRPr>
                      </a:lvl8pPr>
                      <a:lvl9pPr marL="3886200" indent="-228600" fontAlgn="base">
                        <a:spcBef>
                          <a:spcPct val="20000"/>
                        </a:spcBef>
                        <a:spcAft>
                          <a:spcPct val="0"/>
                        </a:spcAft>
                        <a:buFont typeface="Arial" charset="0"/>
                        <a:tabLst>
                          <a:tab pos="160338" algn="l"/>
                        </a:tabLst>
                        <a:defRPr>
                          <a:solidFill>
                            <a:schemeClr val="tx1"/>
                          </a:solidFill>
                          <a:latin typeface="Calibri"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ukončí vzdělání v běžném čase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po absolvování školy nastoupí do práce</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Podíl studentů, kteří jsou po absolvování školy přijati na univerzitu</a:t>
                      </a:r>
                    </a:p>
                    <a:p>
                      <a:pPr marL="342900" marR="0" lvl="0" indent="-342900" algn="l" defTabSz="914400" rtl="0" eaLnBrk="0" fontAlgn="base" latinLnBrk="0" hangingPunct="0">
                        <a:lnSpc>
                          <a:spcPct val="100000"/>
                        </a:lnSpc>
                        <a:spcBef>
                          <a:spcPct val="0"/>
                        </a:spcBef>
                        <a:spcAft>
                          <a:spcPct val="0"/>
                        </a:spcAft>
                        <a:buClrTx/>
                        <a:buSzTx/>
                        <a:buFont typeface="Times New Roman" pitchFamily="18" charset="0"/>
                        <a:buChar char="-"/>
                        <a:tabLst>
                          <a:tab pos="160338" algn="l"/>
                        </a:tabLst>
                      </a:pPr>
                      <a:r>
                        <a:rPr kumimoji="0" lang="cs-CZ" altLang="cs-CZ" sz="2000" b="0" i="0" u="none" strike="noStrike" cap="none" normalizeH="0" baseline="0" dirty="0">
                          <a:ln>
                            <a:noFill/>
                          </a:ln>
                          <a:solidFill>
                            <a:schemeClr val="tx1"/>
                          </a:solidFill>
                          <a:effectLst/>
                          <a:latin typeface="Cambria" panose="02040503050406030204" pitchFamily="18" charset="0"/>
                          <a:cs typeface="Times New Roman" pitchFamily="18" charset="0"/>
                        </a:rPr>
                        <a:t>Výše průměrného platu absolventa po dvou a pěti letech </a:t>
                      </a:r>
                      <a:endParaRPr kumimoji="0" lang="cs-CZ" altLang="cs-CZ" sz="20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3188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p:txBody>
          <a:bodyPr/>
          <a:lstStyle/>
          <a:p>
            <a:r>
              <a:rPr lang="cs-CZ" altLang="cs-CZ"/>
              <a:t> </a:t>
            </a:r>
          </a:p>
        </p:txBody>
      </p:sp>
      <p:sp>
        <p:nvSpPr>
          <p:cNvPr id="101379" name="Rectangle 3"/>
          <p:cNvSpPr>
            <a:spLocks noGrp="1"/>
          </p:cNvSpPr>
          <p:nvPr>
            <p:ph idx="1"/>
          </p:nvPr>
        </p:nvSpPr>
        <p:spPr/>
        <p:txBody>
          <a:bodyPr/>
          <a:lstStyle/>
          <a:p>
            <a:r>
              <a:rPr lang="cs-CZ" altLang="cs-CZ" sz="2300" dirty="0">
                <a:solidFill>
                  <a:srgbClr val="FF0000"/>
                </a:solidFill>
                <a:latin typeface="Cambria" panose="02040503050406030204" pitchFamily="18" charset="0"/>
              </a:rPr>
              <a:t>třetí</a:t>
            </a:r>
            <a:r>
              <a:rPr lang="cs-CZ" altLang="cs-CZ" sz="2300" dirty="0">
                <a:latin typeface="Cambria" panose="02040503050406030204" pitchFamily="18" charset="0"/>
              </a:rPr>
              <a:t> možností je sledování produktivity, tedy nákladů na jednotku výkonu</a:t>
            </a:r>
          </a:p>
          <a:p>
            <a:endParaRPr lang="cs-CZ" altLang="cs-CZ" sz="2300" dirty="0">
              <a:latin typeface="Cambria" panose="02040503050406030204" pitchFamily="18" charset="0"/>
            </a:endParaRPr>
          </a:p>
          <a:p>
            <a:r>
              <a:rPr lang="cs-CZ" altLang="cs-CZ" sz="2300" dirty="0">
                <a:latin typeface="Cambria" panose="02040503050406030204" pitchFamily="18" charset="0"/>
              </a:rPr>
              <a:t>organizace může využívat i kombinace těchto tří přístupů</a:t>
            </a:r>
          </a:p>
        </p:txBody>
      </p:sp>
    </p:spTree>
    <p:extLst>
      <p:ext uri="{BB962C8B-B14F-4D97-AF65-F5344CB8AC3E}">
        <p14:creationId xmlns:p14="http://schemas.microsoft.com/office/powerpoint/2010/main" val="2543470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95536" y="332656"/>
            <a:ext cx="8229600" cy="633412"/>
          </a:xfrm>
        </p:spPr>
        <p:txBody>
          <a:bodyPr vert="horz" anchor="ctr">
            <a:noAutofit/>
          </a:bodyPr>
          <a:lstStyle/>
          <a:p>
            <a:r>
              <a:rPr lang="cs-CZ" altLang="cs-CZ" sz="2800">
                <a:latin typeface="Impact" panose="020B0806030902050204" pitchFamily="34" charset="0"/>
              </a:rPr>
              <a:t>Rozdíly v rozpočtování vlády a soukromého sektoru</a:t>
            </a:r>
          </a:p>
        </p:txBody>
      </p:sp>
      <p:graphicFrame>
        <p:nvGraphicFramePr>
          <p:cNvPr id="75779" name="Group 3"/>
          <p:cNvGraphicFramePr>
            <a:graphicFrameLocks noGrp="1"/>
          </p:cNvGraphicFramePr>
          <p:nvPr>
            <p:ph type="tbl" idx="1"/>
            <p:extLst>
              <p:ext uri="{D42A27DB-BD31-4B8C-83A1-F6EECF244321}">
                <p14:modId xmlns:p14="http://schemas.microsoft.com/office/powerpoint/2010/main" val="379102966"/>
              </p:ext>
            </p:extLst>
          </p:nvPr>
        </p:nvGraphicFramePr>
        <p:xfrm>
          <a:off x="179388" y="981075"/>
          <a:ext cx="8785225" cy="5680076"/>
        </p:xfrm>
        <a:graphic>
          <a:graphicData uri="http://schemas.openxmlformats.org/drawingml/2006/table">
            <a:tbl>
              <a:tblPr/>
              <a:tblGrid>
                <a:gridCol w="4392612">
                  <a:extLst>
                    <a:ext uri="{9D8B030D-6E8A-4147-A177-3AD203B41FA5}">
                      <a16:colId xmlns:a16="http://schemas.microsoft.com/office/drawing/2014/main" val="20000"/>
                    </a:ext>
                  </a:extLst>
                </a:gridCol>
                <a:gridCol w="4392613">
                  <a:extLst>
                    <a:ext uri="{9D8B030D-6E8A-4147-A177-3AD203B41FA5}">
                      <a16:colId xmlns:a16="http://schemas.microsoft.com/office/drawing/2014/main" val="20001"/>
                    </a:ext>
                  </a:extLst>
                </a:gridCol>
              </a:tblGrid>
              <a:tr h="4905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dirty="0">
                          <a:ln>
                            <a:noFill/>
                          </a:ln>
                          <a:solidFill>
                            <a:srgbClr val="000000"/>
                          </a:solidFill>
                          <a:effectLst/>
                          <a:latin typeface="Cambria" panose="02040503050406030204" pitchFamily="18" charset="0"/>
                          <a:cs typeface="Times New Roman" pitchFamily="18" charset="0"/>
                        </a:rPr>
                        <a:t>Rozpočtování vlády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altLang="cs-CZ" sz="1800" b="1" i="1" u="none" strike="noStrike" cap="none" normalizeH="0" baseline="0">
                          <a:ln>
                            <a:noFill/>
                          </a:ln>
                          <a:solidFill>
                            <a:srgbClr val="000000"/>
                          </a:solidFill>
                          <a:effectLst/>
                          <a:latin typeface="Cambria" panose="02040503050406030204" pitchFamily="18" charset="0"/>
                          <a:cs typeface="Times New Roman" pitchFamily="18" charset="0"/>
                        </a:rPr>
                        <a:t>Rozpočtování soukromého sektoru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8582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chrání zájmy občanů a podporuje obchody   (businesses)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založeno na soukromém zájmu: cílem je maximalizovat čistý příjem, bez zájmu o usnadnění ekonomické aktivity ostatních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96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závislé na nalezení dohody mezi „rozhodovateli“ o existenci a důležitosti společenských problémů</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závisí na tržních úvahách, které provázejí rozhodování o rozpočtu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794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vyžaduje, aby rozhodnutí o rozpočtu byla učiněna na veřejném fóru otevřeném pro daňové poplatníky a pro média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prováděno na základě vzorců profesionálů pracujících v soukromí (důvěrné informace)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493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začleňuje rozsáhlé finanční kontroly, vytvořené pro prevenci proti korupci, nadměrnému půjčování, nadměrně vysokým daňovým sazbám a proti schodkovým výdajům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a:ln>
                            <a:noFill/>
                          </a:ln>
                          <a:solidFill>
                            <a:srgbClr val="000000"/>
                          </a:solidFill>
                          <a:effectLst/>
                          <a:latin typeface="Cambria" panose="02040503050406030204" pitchFamily="18" charset="0"/>
                          <a:cs typeface="Times New Roman" pitchFamily="18" charset="0"/>
                        </a:rPr>
                        <a:t>je prováděno v souladu s finančními praktikami, které jsou kontrolovány trhem a účetními předpisy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049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a:ln>
                            <a:noFill/>
                          </a:ln>
                          <a:solidFill>
                            <a:srgbClr val="000000"/>
                          </a:solidFill>
                          <a:effectLst/>
                          <a:latin typeface="Cambria" panose="02040503050406030204" pitchFamily="18" charset="0"/>
                          <a:cs typeface="Times New Roman" pitchFamily="18" charset="0"/>
                        </a:rPr>
                        <a:t>v souvislosti s odpovědností občanům sleduje cíle efektivnosti a hospodárnosti tím, že vyrovnává krátkodobé a dlouhodobé společenské zájmy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20000"/>
                        </a:spcBef>
                        <a:spcAft>
                          <a:spcPct val="0"/>
                        </a:spcAft>
                        <a:buClrTx/>
                        <a:buSzTx/>
                        <a:buFont typeface="Symbol" pitchFamily="18" charset="2"/>
                        <a:buNone/>
                        <a:tabLst/>
                      </a:pPr>
                      <a:r>
                        <a:rPr kumimoji="0" lang="cs-CZ" altLang="cs-CZ" sz="1700" b="0" i="0" u="none" strike="noStrike" cap="none" normalizeH="0" baseline="0" dirty="0">
                          <a:ln>
                            <a:noFill/>
                          </a:ln>
                          <a:solidFill>
                            <a:srgbClr val="000000"/>
                          </a:solidFill>
                          <a:effectLst/>
                          <a:latin typeface="Cambria" panose="02040503050406030204" pitchFamily="18" charset="0"/>
                          <a:cs typeface="Times New Roman" pitchFamily="18" charset="0"/>
                        </a:rPr>
                        <a:t>je izolováno od veřejnosti a je odpovědné jenom podílníkům; cílem je maximalizovat zisk v krátkém období</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273646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p:cNvSpPr>
          <p:nvPr>
            <p:ph type="title"/>
          </p:nvPr>
        </p:nvSpPr>
        <p:spPr>
          <a:xfrm>
            <a:off x="395536" y="764704"/>
            <a:ext cx="8229600" cy="1066800"/>
          </a:xfrm>
        </p:spPr>
        <p:txBody>
          <a:bodyPr vert="horz" anchor="ctr">
            <a:noAutofit/>
          </a:bodyPr>
          <a:lstStyle/>
          <a:p>
            <a:pPr fontAlgn="base">
              <a:spcAft>
                <a:spcPct val="0"/>
              </a:spcAft>
            </a:pPr>
            <a:r>
              <a:rPr lang="cs-CZ" altLang="cs-CZ" sz="2800">
                <a:latin typeface="Impact" panose="020B0806030902050204" pitchFamily="34" charset="0"/>
              </a:rPr>
              <a:t>Definované ukazatele by měly být:</a:t>
            </a:r>
          </a:p>
        </p:txBody>
      </p:sp>
      <p:sp>
        <p:nvSpPr>
          <p:cNvPr id="102403" name="Rectangle 3"/>
          <p:cNvSpPr>
            <a:spLocks noGrp="1"/>
          </p:cNvSpPr>
          <p:nvPr>
            <p:ph idx="1"/>
          </p:nvPr>
        </p:nvSpPr>
        <p:spPr>
          <a:xfrm>
            <a:off x="301625" y="1700213"/>
            <a:ext cx="8534400" cy="4422775"/>
          </a:xfrm>
        </p:spPr>
        <p:txBody>
          <a:bodyPr>
            <a:normAutofit/>
          </a:bodyPr>
          <a:lstStyle/>
          <a:p>
            <a:r>
              <a:rPr lang="cs-CZ" altLang="cs-CZ" sz="2400" dirty="0">
                <a:latin typeface="Cambria" panose="02040503050406030204" pitchFamily="18" charset="0"/>
              </a:rPr>
              <a:t>Zvládnutelné </a:t>
            </a:r>
          </a:p>
          <a:p>
            <a:endParaRPr lang="cs-CZ" altLang="cs-CZ" sz="2400" dirty="0">
              <a:latin typeface="Cambria" panose="02040503050406030204" pitchFamily="18" charset="0"/>
            </a:endParaRPr>
          </a:p>
          <a:p>
            <a:r>
              <a:rPr lang="cs-CZ" altLang="cs-CZ" sz="2400" dirty="0">
                <a:latin typeface="Cambria" panose="02040503050406030204" pitchFamily="18" charset="0"/>
              </a:rPr>
              <a:t>Logicky provázané </a:t>
            </a:r>
          </a:p>
          <a:p>
            <a:endParaRPr lang="cs-CZ" altLang="cs-CZ" sz="2400" dirty="0">
              <a:latin typeface="Cambria" panose="02040503050406030204" pitchFamily="18" charset="0"/>
            </a:endParaRPr>
          </a:p>
          <a:p>
            <a:r>
              <a:rPr lang="cs-CZ" altLang="cs-CZ" sz="2400" dirty="0">
                <a:latin typeface="Cambria" panose="02040503050406030204" pitchFamily="18" charset="0"/>
              </a:rPr>
              <a:t>S dostatečnou vypovídací schopností </a:t>
            </a:r>
          </a:p>
          <a:p>
            <a:endParaRPr lang="cs-CZ" altLang="cs-CZ" sz="2400" dirty="0">
              <a:latin typeface="Cambria" panose="02040503050406030204" pitchFamily="18" charset="0"/>
            </a:endParaRPr>
          </a:p>
          <a:p>
            <a:r>
              <a:rPr lang="cs-CZ" altLang="cs-CZ" sz="2400" dirty="0">
                <a:latin typeface="Cambria" panose="02040503050406030204" pitchFamily="18" charset="0"/>
              </a:rPr>
              <a:t>Stabilní </a:t>
            </a:r>
          </a:p>
          <a:p>
            <a:endParaRPr lang="cs-CZ" altLang="cs-CZ" sz="2400" dirty="0">
              <a:latin typeface="Cambria" panose="02040503050406030204" pitchFamily="18" charset="0"/>
            </a:endParaRPr>
          </a:p>
          <a:p>
            <a:r>
              <a:rPr lang="cs-CZ" altLang="cs-CZ" sz="2400" dirty="0">
                <a:latin typeface="Cambria" panose="02040503050406030204" pitchFamily="18" charset="0"/>
              </a:rPr>
              <a:t>Politicky věrohodné</a:t>
            </a:r>
            <a:r>
              <a:rPr lang="cs-CZ" altLang="cs-CZ" sz="3200" dirty="0">
                <a:latin typeface="Cambria" panose="02040503050406030204" pitchFamily="18" charset="0"/>
              </a:rPr>
              <a:t> </a:t>
            </a:r>
          </a:p>
        </p:txBody>
      </p:sp>
    </p:spTree>
    <p:extLst>
      <p:ext uri="{BB962C8B-B14F-4D97-AF65-F5344CB8AC3E}">
        <p14:creationId xmlns:p14="http://schemas.microsoft.com/office/powerpoint/2010/main" val="36234010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a:xfrm>
            <a:off x="179512" y="620688"/>
            <a:ext cx="8512175" cy="896938"/>
          </a:xfrm>
        </p:spPr>
        <p:txBody>
          <a:bodyPr vert="horz" anchor="ctr">
            <a:noAutofit/>
          </a:bodyPr>
          <a:lstStyle/>
          <a:p>
            <a:pPr fontAlgn="base">
              <a:spcAft>
                <a:spcPct val="0"/>
              </a:spcAft>
            </a:pPr>
            <a:r>
              <a:rPr lang="cs-CZ" altLang="cs-CZ" sz="2800" dirty="0">
                <a:latin typeface="Impact" panose="020B0806030902050204" pitchFamily="34" charset="0"/>
              </a:rPr>
              <a:t>Zavádění výkonového rozpočtování v organizaci</a:t>
            </a:r>
          </a:p>
        </p:txBody>
      </p:sp>
      <p:sp>
        <p:nvSpPr>
          <p:cNvPr id="103427" name="Rectangle 3"/>
          <p:cNvSpPr>
            <a:spLocks noGrp="1"/>
          </p:cNvSpPr>
          <p:nvPr>
            <p:ph idx="1"/>
          </p:nvPr>
        </p:nvSpPr>
        <p:spPr>
          <a:xfrm>
            <a:off x="301625" y="1992313"/>
            <a:ext cx="8534400" cy="4130675"/>
          </a:xfrm>
        </p:spPr>
        <p:txBody>
          <a:bodyPr/>
          <a:lstStyle/>
          <a:p>
            <a:r>
              <a:rPr lang="cs-CZ" altLang="cs-CZ" sz="2000" b="1" dirty="0">
                <a:latin typeface="Cambria" panose="02040503050406030204" pitchFamily="18" charset="0"/>
              </a:rPr>
              <a:t>Hlavní fáze:</a:t>
            </a:r>
          </a:p>
          <a:p>
            <a:pPr lvl="1"/>
            <a:r>
              <a:rPr lang="cs-CZ" altLang="cs-CZ" sz="2000" dirty="0">
                <a:latin typeface="Cambria" panose="02040503050406030204" pitchFamily="18" charset="0"/>
              </a:rPr>
              <a:t>definování ukazatelů výkonu,</a:t>
            </a:r>
          </a:p>
          <a:p>
            <a:pPr lvl="1"/>
            <a:r>
              <a:rPr lang="cs-CZ" altLang="cs-CZ" sz="2000" dirty="0">
                <a:latin typeface="Cambria" panose="02040503050406030204" pitchFamily="18" charset="0"/>
              </a:rPr>
              <a:t>vytvoření provázanosti mezi ukazateli výkonu a alokací rozpočtových prostředků,</a:t>
            </a:r>
          </a:p>
          <a:p>
            <a:pPr lvl="1"/>
            <a:r>
              <a:rPr lang="cs-CZ" altLang="cs-CZ" sz="2000" dirty="0">
                <a:latin typeface="Cambria" panose="02040503050406030204" pitchFamily="18" charset="0"/>
              </a:rPr>
              <a:t>vytvoření systému zpráv o dosahování stanovených výkonů,</a:t>
            </a:r>
          </a:p>
          <a:p>
            <a:pPr lvl="1"/>
            <a:r>
              <a:rPr lang="cs-CZ" altLang="cs-CZ" sz="2000" dirty="0">
                <a:latin typeface="Cambria" panose="02040503050406030204" pitchFamily="18" charset="0"/>
              </a:rPr>
              <a:t>ustanovení celého procesu.</a:t>
            </a:r>
          </a:p>
          <a:p>
            <a:endParaRPr lang="cs-CZ" altLang="cs-CZ" sz="2000" dirty="0">
              <a:latin typeface="Cambria" panose="02040503050406030204" pitchFamily="18" charset="0"/>
            </a:endParaRPr>
          </a:p>
        </p:txBody>
      </p:sp>
    </p:spTree>
    <p:extLst>
      <p:ext uri="{BB962C8B-B14F-4D97-AF65-F5344CB8AC3E}">
        <p14:creationId xmlns:p14="http://schemas.microsoft.com/office/powerpoint/2010/main" val="10391649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ctrTitle" idx="4294967295"/>
          </p:nvPr>
        </p:nvSpPr>
        <p:spPr>
          <a:xfrm>
            <a:off x="685800" y="2130425"/>
            <a:ext cx="7772400" cy="1470025"/>
          </a:xfrm>
        </p:spPr>
        <p:txBody>
          <a:bodyPr>
            <a:normAutofit/>
          </a:bodyPr>
          <a:lstStyle/>
          <a:p>
            <a:pPr algn="ctr"/>
            <a:r>
              <a:rPr lang="cs-CZ" altLang="cs-CZ" sz="3600" dirty="0">
                <a:latin typeface="Impact" panose="020B0806030902050204" pitchFamily="34" charset="0"/>
              </a:rPr>
              <a:t>METODY  STŘEDNĚDOBÉHO PROGNÓZOVÁNÍ</a:t>
            </a:r>
          </a:p>
        </p:txBody>
      </p:sp>
    </p:spTree>
    <p:extLst>
      <p:ext uri="{BB962C8B-B14F-4D97-AF65-F5344CB8AC3E}">
        <p14:creationId xmlns:p14="http://schemas.microsoft.com/office/powerpoint/2010/main" val="16885465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idx="4294967295"/>
          </p:nvPr>
        </p:nvSpPr>
        <p:spPr>
          <a:xfrm>
            <a:off x="395536" y="836712"/>
            <a:ext cx="8229600" cy="720725"/>
          </a:xfrm>
        </p:spPr>
        <p:txBody>
          <a:bodyPr vert="horz" anchor="ctr">
            <a:noAutofit/>
          </a:bodyPr>
          <a:lstStyle/>
          <a:p>
            <a:pPr fontAlgn="base">
              <a:spcAft>
                <a:spcPct val="0"/>
              </a:spcAft>
            </a:pPr>
            <a:r>
              <a:rPr lang="cs-CZ" altLang="cs-CZ" sz="2800" dirty="0">
                <a:latin typeface="Impact" panose="020B0806030902050204" pitchFamily="34" charset="0"/>
              </a:rPr>
              <a:t>Metody ovlivňující kvalitu zpracování RV</a:t>
            </a:r>
          </a:p>
        </p:txBody>
      </p:sp>
      <p:sp>
        <p:nvSpPr>
          <p:cNvPr id="121859" name="Rectangle 3"/>
          <p:cNvSpPr>
            <a:spLocks noGrp="1"/>
          </p:cNvSpPr>
          <p:nvPr>
            <p:ph type="body" idx="4294967295"/>
          </p:nvPr>
        </p:nvSpPr>
        <p:spPr>
          <a:xfrm>
            <a:off x="323850" y="2133601"/>
            <a:ext cx="8229600" cy="3815680"/>
          </a:xfrm>
        </p:spPr>
        <p:txBody>
          <a:bodyPr>
            <a:normAutofit/>
          </a:bodyPr>
          <a:lstStyle/>
          <a:p>
            <a:pPr marL="342900" indent="-342900"/>
            <a:r>
              <a:rPr lang="cs-CZ" altLang="cs-CZ" sz="2400" dirty="0">
                <a:latin typeface="Cambria" panose="02040503050406030204" pitchFamily="18" charset="0"/>
              </a:rPr>
              <a:t>metody střednědobého prognózování</a:t>
            </a:r>
          </a:p>
          <a:p>
            <a:pPr marL="342900" indent="-342900"/>
            <a:endParaRPr lang="cs-CZ" altLang="cs-CZ" sz="2400" dirty="0">
              <a:latin typeface="Cambria" panose="02040503050406030204" pitchFamily="18" charset="0"/>
            </a:endParaRPr>
          </a:p>
          <a:p>
            <a:pPr marL="342900" indent="-342900"/>
            <a:r>
              <a:rPr lang="cs-CZ" altLang="cs-CZ" sz="2400" dirty="0">
                <a:latin typeface="Cambria" panose="02040503050406030204" pitchFamily="18" charset="0"/>
              </a:rPr>
              <a:t>rozpočtové postupy podporující víceleté rozpočtování</a:t>
            </a:r>
          </a:p>
          <a:p>
            <a:pPr marL="342900" indent="-342900"/>
            <a:endParaRPr lang="cs-CZ" altLang="cs-CZ" sz="2400" dirty="0">
              <a:latin typeface="Cambria" panose="02040503050406030204" pitchFamily="18" charset="0"/>
            </a:endParaRPr>
          </a:p>
          <a:p>
            <a:pPr marL="342900" indent="-342900"/>
            <a:r>
              <a:rPr lang="cs-CZ" altLang="cs-CZ" sz="2400" dirty="0">
                <a:latin typeface="Cambria" panose="02040503050406030204" pitchFamily="18" charset="0"/>
              </a:rPr>
              <a:t>výkonově orientované rozpočtování</a:t>
            </a:r>
          </a:p>
        </p:txBody>
      </p:sp>
    </p:spTree>
    <p:extLst>
      <p:ext uri="{BB962C8B-B14F-4D97-AF65-F5344CB8AC3E}">
        <p14:creationId xmlns:p14="http://schemas.microsoft.com/office/powerpoint/2010/main" val="37348394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střednědobého prognózování </a:t>
            </a:r>
          </a:p>
        </p:txBody>
      </p:sp>
      <p:sp>
        <p:nvSpPr>
          <p:cNvPr id="123907" name="Rectangle 3"/>
          <p:cNvSpPr>
            <a:spLocks noGrp="1"/>
          </p:cNvSpPr>
          <p:nvPr>
            <p:ph type="body" idx="4294967295"/>
          </p:nvPr>
        </p:nvSpPr>
        <p:spPr>
          <a:xfrm>
            <a:off x="301625" y="2211388"/>
            <a:ext cx="8534400" cy="3911600"/>
          </a:xfrm>
        </p:spPr>
        <p:txBody>
          <a:bodyPr/>
          <a:lstStyle/>
          <a:p>
            <a:pPr marL="514350" indent="-514350">
              <a:lnSpc>
                <a:spcPct val="90000"/>
              </a:lnSpc>
              <a:buFont typeface="+mj-lt"/>
              <a:buAutoNum type="arabicPeriod"/>
            </a:pPr>
            <a:r>
              <a:rPr lang="cs-CZ" altLang="cs-CZ" dirty="0">
                <a:latin typeface="Cambria" panose="02040503050406030204" pitchFamily="18" charset="0"/>
              </a:rPr>
              <a:t>expertní metoda</a:t>
            </a:r>
          </a:p>
          <a:p>
            <a:pPr marL="514350" indent="-514350">
              <a:lnSpc>
                <a:spcPct val="90000"/>
              </a:lnSpc>
              <a:buFont typeface="+mj-lt"/>
              <a:buAutoNum type="arabicPeriod"/>
            </a:pPr>
            <a:r>
              <a:rPr lang="cs-CZ" altLang="cs-CZ" dirty="0">
                <a:latin typeface="Cambria" panose="02040503050406030204" pitchFamily="18" charset="0"/>
              </a:rPr>
              <a:t>techniky časových řad</a:t>
            </a:r>
          </a:p>
          <a:p>
            <a:pPr marL="514350" indent="-514350">
              <a:lnSpc>
                <a:spcPct val="90000"/>
              </a:lnSpc>
              <a:buFont typeface="+mj-lt"/>
              <a:buAutoNum type="arabicPeriod"/>
            </a:pPr>
            <a:r>
              <a:rPr lang="cs-CZ" altLang="cs-CZ" dirty="0">
                <a:latin typeface="Cambria" panose="02040503050406030204" pitchFamily="18" charset="0"/>
              </a:rPr>
              <a:t>deterministické techniky</a:t>
            </a:r>
          </a:p>
          <a:p>
            <a:pPr marL="514350" indent="-514350">
              <a:lnSpc>
                <a:spcPct val="90000"/>
              </a:lnSpc>
              <a:buFont typeface="+mj-lt"/>
              <a:buAutoNum type="arabicPeriod"/>
            </a:pPr>
            <a:r>
              <a:rPr lang="cs-CZ" altLang="cs-CZ" dirty="0">
                <a:latin typeface="Cambria" panose="02040503050406030204" pitchFamily="18" charset="0"/>
              </a:rPr>
              <a:t>ekonometrické prognózování</a:t>
            </a:r>
          </a:p>
          <a:p>
            <a:pPr marL="342900" indent="-342900">
              <a:lnSpc>
                <a:spcPct val="90000"/>
              </a:lnSpc>
              <a:buFont typeface="Wingdings 2" pitchFamily="18" charset="2"/>
              <a:buNone/>
            </a:pPr>
            <a:endParaRPr lang="cs-CZ" altLang="cs-CZ" sz="1700" dirty="0">
              <a:latin typeface="Cambria" panose="02040503050406030204" pitchFamily="18" charset="0"/>
            </a:endParaRPr>
          </a:p>
        </p:txBody>
      </p:sp>
    </p:spTree>
    <p:extLst>
      <p:ext uri="{BB962C8B-B14F-4D97-AF65-F5344CB8AC3E}">
        <p14:creationId xmlns:p14="http://schemas.microsoft.com/office/powerpoint/2010/main" val="9846055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Metody se liší :</a:t>
            </a:r>
          </a:p>
        </p:txBody>
      </p:sp>
      <p:sp>
        <p:nvSpPr>
          <p:cNvPr id="125955" name="Rectangle 3"/>
          <p:cNvSpPr>
            <a:spLocks noGrp="1"/>
          </p:cNvSpPr>
          <p:nvPr>
            <p:ph type="body" idx="4294967295"/>
          </p:nvPr>
        </p:nvSpPr>
        <p:spPr>
          <a:xfrm>
            <a:off x="301625" y="2138363"/>
            <a:ext cx="8534400" cy="3984625"/>
          </a:xfrm>
        </p:spPr>
        <p:txBody>
          <a:bodyPr/>
          <a:lstStyle/>
          <a:p>
            <a:pPr>
              <a:buClr>
                <a:schemeClr val="tx1"/>
              </a:buClr>
            </a:pPr>
            <a:r>
              <a:rPr lang="cs-CZ" altLang="cs-CZ" dirty="0">
                <a:latin typeface="Cambria" panose="02040503050406030204" pitchFamily="18" charset="0"/>
              </a:rPr>
              <a:t>komplexnost, </a:t>
            </a:r>
          </a:p>
          <a:p>
            <a:pPr>
              <a:buClr>
                <a:schemeClr val="tx1"/>
              </a:buClr>
            </a:pPr>
            <a:r>
              <a:rPr lang="cs-CZ" altLang="cs-CZ" dirty="0">
                <a:latin typeface="Cambria" panose="02040503050406030204" pitchFamily="18" charset="0"/>
              </a:rPr>
              <a:t>nákladnost, </a:t>
            </a:r>
          </a:p>
          <a:p>
            <a:pPr>
              <a:buClr>
                <a:schemeClr val="tx1"/>
              </a:buClr>
            </a:pPr>
            <a:r>
              <a:rPr lang="cs-CZ" altLang="cs-CZ" dirty="0">
                <a:latin typeface="Cambria" panose="02040503050406030204" pitchFamily="18" charset="0"/>
              </a:rPr>
              <a:t>kvalita a přesnost informací.</a:t>
            </a:r>
          </a:p>
        </p:txBody>
      </p:sp>
    </p:spTree>
    <p:extLst>
      <p:ext uri="{BB962C8B-B14F-4D97-AF65-F5344CB8AC3E}">
        <p14:creationId xmlns:p14="http://schemas.microsoft.com/office/powerpoint/2010/main" val="3493974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6979" name="Rectangle 3"/>
          <p:cNvSpPr>
            <a:spLocks noGrp="1"/>
          </p:cNvSpPr>
          <p:nvPr>
            <p:ph type="body" idx="4294967295"/>
          </p:nvPr>
        </p:nvSpPr>
        <p:spPr>
          <a:xfrm>
            <a:off x="467544" y="2060848"/>
            <a:ext cx="8497069" cy="4176440"/>
          </a:xfrm>
        </p:spPr>
        <p:txBody>
          <a:bodyPr/>
          <a:lstStyle/>
          <a:p>
            <a:pPr marL="342900" indent="-342900"/>
            <a:r>
              <a:rPr lang="cs-CZ" altLang="cs-CZ" sz="2300" dirty="0">
                <a:latin typeface="Cambria" panose="02040503050406030204" pitchFamily="18" charset="0"/>
              </a:rPr>
              <a:t>Odhady příjmů a výdajů tvoří expert, popř. tým expertů</a:t>
            </a:r>
            <a:endParaRPr lang="cs-CZ" altLang="cs-CZ" sz="900" dirty="0">
              <a:latin typeface="Cambria" panose="02040503050406030204" pitchFamily="18" charset="0"/>
            </a:endParaRPr>
          </a:p>
          <a:p>
            <a:pPr marL="669925" lvl="1" indent="-325438"/>
            <a:r>
              <a:rPr lang="cs-CZ" altLang="cs-CZ" sz="2000" dirty="0">
                <a:latin typeface="Cambria" panose="02040503050406030204" pitchFamily="18" charset="0"/>
              </a:rPr>
              <a:t>Jeden expert</a:t>
            </a:r>
            <a:endParaRPr lang="cs-CZ" altLang="cs-CZ" sz="900" dirty="0">
              <a:latin typeface="Cambria" panose="02040503050406030204" pitchFamily="18" charset="0"/>
            </a:endParaRPr>
          </a:p>
          <a:p>
            <a:pPr marL="669925" lvl="1" indent="-325438"/>
            <a:r>
              <a:rPr lang="cs-CZ" altLang="cs-CZ" sz="2000" dirty="0">
                <a:latin typeface="Cambria" panose="02040503050406030204" pitchFamily="18" charset="0"/>
              </a:rPr>
              <a:t>Skupina expertů při panelové diskusi</a:t>
            </a:r>
          </a:p>
          <a:p>
            <a:pPr marL="669925" lvl="1" indent="-325438">
              <a:buFont typeface="Wingdings" pitchFamily="2" charset="2"/>
              <a:buNone/>
            </a:pPr>
            <a:endParaRPr lang="cs-CZ" altLang="cs-CZ" sz="1200" dirty="0">
              <a:latin typeface="Cambria" panose="02040503050406030204" pitchFamily="18" charset="0"/>
            </a:endParaRPr>
          </a:p>
        </p:txBody>
      </p:sp>
    </p:spTree>
    <p:extLst>
      <p:ext uri="{BB962C8B-B14F-4D97-AF65-F5344CB8AC3E}">
        <p14:creationId xmlns:p14="http://schemas.microsoft.com/office/powerpoint/2010/main" val="392686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29027" name="Rectangle 3"/>
          <p:cNvSpPr>
            <a:spLocks noGrp="1"/>
          </p:cNvSpPr>
          <p:nvPr>
            <p:ph type="body" idx="4294967295"/>
          </p:nvPr>
        </p:nvSpPr>
        <p:spPr/>
        <p:txBody>
          <a:bodyPr>
            <a:normAutofit/>
          </a:bodyPr>
          <a:lstStyle/>
          <a:p>
            <a:r>
              <a:rPr lang="cs-CZ" altLang="cs-CZ" sz="2400" dirty="0">
                <a:latin typeface="Cambria" panose="02040503050406030204" pitchFamily="18" charset="0"/>
              </a:rPr>
              <a:t>Výhoda: </a:t>
            </a:r>
            <a:endParaRPr lang="cs-CZ" altLang="cs-CZ" sz="1000" dirty="0">
              <a:latin typeface="Cambria" panose="02040503050406030204" pitchFamily="18" charset="0"/>
            </a:endParaRPr>
          </a:p>
          <a:p>
            <a:pPr lvl="1"/>
            <a:r>
              <a:rPr lang="cs-CZ" altLang="cs-CZ" sz="2400" dirty="0">
                <a:latin typeface="Cambria" panose="02040503050406030204" pitchFamily="18" charset="0"/>
              </a:rPr>
              <a:t>relativně nízká nákladnost a získané odhady mohou být stejně přesné jako při užití více komplexních modelů</a:t>
            </a:r>
          </a:p>
          <a:p>
            <a:pPr lvl="1">
              <a:buFont typeface="Wingdings" pitchFamily="2" charset="2"/>
              <a:buNone/>
            </a:pPr>
            <a:endParaRPr lang="cs-CZ" altLang="cs-CZ" sz="1050" dirty="0">
              <a:latin typeface="Cambria" panose="02040503050406030204" pitchFamily="18" charset="0"/>
            </a:endParaRPr>
          </a:p>
          <a:p>
            <a:pPr lvl="1"/>
            <a:r>
              <a:rPr lang="cs-CZ" altLang="cs-CZ" sz="2400" dirty="0">
                <a:latin typeface="Cambria" panose="02040503050406030204" pitchFamily="18" charset="0"/>
              </a:rPr>
              <a:t>volení zástupci obce vidí takovou projekci jako více reálnou a místní podnikatelé získají představu o ekonomických problémech, které obec řeší</a:t>
            </a:r>
          </a:p>
          <a:p>
            <a:pPr lvl="1">
              <a:buFont typeface="Wingdings" pitchFamily="2" charset="2"/>
              <a:buNone/>
            </a:pPr>
            <a:endParaRPr lang="cs-CZ" altLang="cs-CZ" sz="1400" dirty="0">
              <a:latin typeface="Cambria" panose="02040503050406030204" pitchFamily="18" charset="0"/>
            </a:endParaRPr>
          </a:p>
          <a:p>
            <a:endParaRPr lang="cs-CZ" altLang="cs-CZ" sz="3200" dirty="0">
              <a:latin typeface="Cambria" panose="02040503050406030204" pitchFamily="18" charset="0"/>
            </a:endParaRPr>
          </a:p>
        </p:txBody>
      </p:sp>
    </p:spTree>
    <p:extLst>
      <p:ext uri="{BB962C8B-B14F-4D97-AF65-F5344CB8AC3E}">
        <p14:creationId xmlns:p14="http://schemas.microsoft.com/office/powerpoint/2010/main" val="40336908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p:cNvSpPr>
          <p:nvPr>
            <p:ph type="title" idx="4294967295"/>
          </p:nvPr>
        </p:nvSpPr>
        <p:spPr/>
        <p:txBody>
          <a:bodyPr vert="horz" anchor="ctr">
            <a:noAutofit/>
          </a:bodyPr>
          <a:lstStyle/>
          <a:p>
            <a:pPr fontAlgn="base">
              <a:spcAft>
                <a:spcPct val="0"/>
              </a:spcAft>
            </a:pPr>
            <a:r>
              <a:rPr lang="cs-CZ" altLang="cs-CZ" sz="2800">
                <a:latin typeface="Impact" panose="020B0806030902050204" pitchFamily="34" charset="0"/>
              </a:rPr>
              <a:t>Expertní metoda</a:t>
            </a:r>
          </a:p>
        </p:txBody>
      </p:sp>
      <p:sp>
        <p:nvSpPr>
          <p:cNvPr id="130051" name="Rectangle 3"/>
          <p:cNvSpPr>
            <a:spLocks noGrp="1"/>
          </p:cNvSpPr>
          <p:nvPr>
            <p:ph type="body" idx="4294967295"/>
          </p:nvPr>
        </p:nvSpPr>
        <p:spPr/>
        <p:txBody>
          <a:bodyPr>
            <a:normAutofit/>
          </a:bodyPr>
          <a:lstStyle/>
          <a:p>
            <a:r>
              <a:rPr lang="cs-CZ" altLang="cs-CZ" sz="2400" dirty="0">
                <a:latin typeface="Cambria" panose="02040503050406030204" pitchFamily="18" charset="0"/>
              </a:rPr>
              <a:t>Nevýhoda: </a:t>
            </a:r>
          </a:p>
          <a:p>
            <a:pPr lvl="1"/>
            <a:r>
              <a:rPr lang="cs-CZ" altLang="cs-CZ" sz="2400" dirty="0">
                <a:latin typeface="Cambria" panose="02040503050406030204" pitchFamily="18" charset="0"/>
              </a:rPr>
              <a:t>může být problematické určit, z jaké příčiny byly předpovědi přesné, či proč se experti ve svých odhadech mýlili </a:t>
            </a:r>
          </a:p>
          <a:p>
            <a:pPr lvl="1">
              <a:buFont typeface="Wingdings" pitchFamily="2" charset="2"/>
              <a:buNone/>
            </a:pPr>
            <a:endParaRPr lang="cs-CZ" altLang="cs-CZ" sz="1000" dirty="0">
              <a:latin typeface="Cambria" panose="02040503050406030204" pitchFamily="18" charset="0"/>
            </a:endParaRPr>
          </a:p>
          <a:p>
            <a:pPr lvl="1"/>
            <a:r>
              <a:rPr lang="cs-CZ" altLang="cs-CZ" sz="2400" dirty="0">
                <a:latin typeface="Cambria" panose="02040503050406030204" pitchFamily="18" charset="0"/>
              </a:rPr>
              <a:t>je problematické předvídat důsledky změn zapříčiněných vnějšími faktory</a:t>
            </a:r>
          </a:p>
          <a:p>
            <a:pPr lvl="1">
              <a:buFont typeface="Wingdings" pitchFamily="2" charset="2"/>
              <a:buNone/>
            </a:pPr>
            <a:endParaRPr lang="cs-CZ" altLang="cs-CZ" sz="1050" dirty="0">
              <a:latin typeface="Cambria" panose="02040503050406030204" pitchFamily="18" charset="0"/>
            </a:endParaRPr>
          </a:p>
          <a:p>
            <a:pPr lvl="1"/>
            <a:r>
              <a:rPr lang="cs-CZ" altLang="cs-CZ" sz="2400" dirty="0">
                <a:latin typeface="Cambria" panose="02040503050406030204" pitchFamily="18" charset="0"/>
              </a:rPr>
              <a:t>tato metoda je zpravidla méně přesná v dlouhodobějším časovém horizontu</a:t>
            </a:r>
          </a:p>
          <a:p>
            <a:pPr>
              <a:buFont typeface="Wingdings 2" pitchFamily="18" charset="2"/>
              <a:buNone/>
            </a:pPr>
            <a:endParaRPr lang="cs-CZ" altLang="cs-CZ" sz="3200" dirty="0">
              <a:latin typeface="Cambria" panose="02040503050406030204" pitchFamily="18" charset="0"/>
            </a:endParaRPr>
          </a:p>
        </p:txBody>
      </p:sp>
    </p:spTree>
    <p:extLst>
      <p:ext uri="{BB962C8B-B14F-4D97-AF65-F5344CB8AC3E}">
        <p14:creationId xmlns:p14="http://schemas.microsoft.com/office/powerpoint/2010/main" val="35012203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p:cNvSpPr>
          <p:nvPr>
            <p:ph type="title" idx="4294967295"/>
          </p:nvPr>
        </p:nvSpPr>
        <p:spPr>
          <a:xfrm>
            <a:off x="467544" y="908720"/>
            <a:ext cx="8229600" cy="773832"/>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1075" name="Rectangle 3"/>
          <p:cNvSpPr>
            <a:spLocks noGrp="1"/>
          </p:cNvSpPr>
          <p:nvPr>
            <p:ph type="body" idx="4294967295"/>
          </p:nvPr>
        </p:nvSpPr>
        <p:spPr>
          <a:xfrm>
            <a:off x="467544" y="1772816"/>
            <a:ext cx="8425631" cy="4358109"/>
          </a:xfrm>
        </p:spPr>
        <p:txBody>
          <a:bodyPr>
            <a:normAutofit/>
          </a:bodyPr>
          <a:lstStyle/>
          <a:p>
            <a:pPr marL="342900" indent="-342900">
              <a:lnSpc>
                <a:spcPct val="90000"/>
              </a:lnSpc>
            </a:pPr>
            <a:r>
              <a:rPr lang="cs-CZ" altLang="cs-CZ" sz="2400" dirty="0">
                <a:latin typeface="Cambria" panose="02040503050406030204" pitchFamily="18" charset="0"/>
              </a:rPr>
              <a:t>Vychází z minulých hodnot P či V jako základny pro tvorbu odhadů. </a:t>
            </a:r>
          </a:p>
          <a:p>
            <a:pPr marL="669925" lvl="1" indent="-325438">
              <a:lnSpc>
                <a:spcPct val="90000"/>
              </a:lnSpc>
            </a:pPr>
            <a:r>
              <a:rPr lang="cs-CZ" altLang="cs-CZ" sz="2000" dirty="0">
                <a:latin typeface="Cambria" panose="02040503050406030204" pitchFamily="18" charset="0"/>
              </a:rPr>
              <a:t>Na základě analýzy minulého vývoje, se vytváří budoucí trend vývoje vybraných položek rozpočtu obce. </a:t>
            </a:r>
          </a:p>
          <a:p>
            <a:pPr marL="342900" indent="-342900">
              <a:lnSpc>
                <a:spcPct val="90000"/>
              </a:lnSpc>
            </a:pPr>
            <a:endParaRPr lang="cs-CZ" altLang="cs-CZ" sz="240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Jednotlivé metody se liší ve své komplexitě a požadavcích na používaná data. </a:t>
            </a:r>
          </a:p>
          <a:p>
            <a:pPr marL="342900" indent="-342900">
              <a:lnSpc>
                <a:spcPct val="90000"/>
              </a:lnSpc>
            </a:pPr>
            <a:endParaRPr lang="cs-CZ" altLang="cs-CZ" sz="240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Při jejich využívání jsou zpravidla ignorovány jiné faktory než faktor času. </a:t>
            </a:r>
          </a:p>
        </p:txBody>
      </p:sp>
    </p:spTree>
    <p:extLst>
      <p:ext uri="{BB962C8B-B14F-4D97-AF65-F5344CB8AC3E}">
        <p14:creationId xmlns:p14="http://schemas.microsoft.com/office/powerpoint/2010/main" val="2273514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a:xfrm>
            <a:off x="395536" y="836712"/>
            <a:ext cx="8229600" cy="1066800"/>
          </a:xfrm>
        </p:spPr>
        <p:txBody>
          <a:bodyPr vert="horz" anchor="ctr">
            <a:noAutofit/>
          </a:bodyPr>
          <a:lstStyle/>
          <a:p>
            <a:r>
              <a:rPr lang="cs-CZ" altLang="cs-CZ" sz="2800">
                <a:latin typeface="Impact" panose="020B0806030902050204" pitchFamily="34" charset="0"/>
              </a:rPr>
              <a:t>Nabídkový systém veřejné správy</a:t>
            </a:r>
          </a:p>
        </p:txBody>
      </p:sp>
      <p:sp>
        <p:nvSpPr>
          <p:cNvPr id="76803" name="Rectangle 3"/>
          <p:cNvSpPr>
            <a:spLocks noGrp="1"/>
          </p:cNvSpPr>
          <p:nvPr>
            <p:ph idx="1"/>
          </p:nvPr>
        </p:nvSpPr>
        <p:spPr>
          <a:xfrm>
            <a:off x="387350" y="1844675"/>
            <a:ext cx="8445500" cy="4171950"/>
          </a:xfrm>
        </p:spPr>
        <p:txBody>
          <a:bodyPr/>
          <a:lstStyle/>
          <a:p>
            <a:pPr>
              <a:lnSpc>
                <a:spcPct val="90000"/>
              </a:lnSpc>
            </a:pPr>
            <a:r>
              <a:rPr lang="cs-CZ" altLang="cs-CZ" sz="2300" dirty="0">
                <a:latin typeface="Cambria" panose="02040503050406030204" pitchFamily="18" charset="0"/>
              </a:rPr>
              <a:t>nedostatečné zohlednění potřeby občana jako „zákazníka“ veřejné správy, jako plátce a uživatele veřejných statků a veřejných služeb </a:t>
            </a:r>
          </a:p>
          <a:p>
            <a:pPr>
              <a:lnSpc>
                <a:spcPct val="90000"/>
              </a:lnSpc>
            </a:pPr>
            <a:endParaRPr lang="cs-CZ" altLang="cs-CZ" sz="2300" dirty="0">
              <a:latin typeface="Cambria" panose="02040503050406030204" pitchFamily="18" charset="0"/>
            </a:endParaRPr>
          </a:p>
          <a:p>
            <a:pPr>
              <a:lnSpc>
                <a:spcPct val="90000"/>
              </a:lnSpc>
            </a:pPr>
            <a:r>
              <a:rPr lang="cs-CZ" altLang="cs-CZ" sz="2300" dirty="0">
                <a:latin typeface="Cambria" panose="02040503050406030204" pitchFamily="18" charset="0"/>
              </a:rPr>
              <a:t>veřejná správa jako „relativně autonomní“ systém bez ohledu na prověření skutečného účelu svých činností ve vztahu ke skutečným potřebám občanů.</a:t>
            </a:r>
          </a:p>
          <a:p>
            <a:pPr>
              <a:lnSpc>
                <a:spcPct val="90000"/>
              </a:lnSpc>
              <a:buFont typeface="Wingdings 2" pitchFamily="18" charset="2"/>
              <a:buNone/>
            </a:pPr>
            <a:r>
              <a:rPr lang="cs-CZ" altLang="cs-CZ" sz="2300" dirty="0">
                <a:latin typeface="Cambria" panose="02040503050406030204" pitchFamily="18" charset="0"/>
              </a:rPr>
              <a:t> </a:t>
            </a:r>
          </a:p>
          <a:p>
            <a:pPr>
              <a:lnSpc>
                <a:spcPct val="90000"/>
              </a:lnSpc>
            </a:pPr>
            <a:endParaRPr lang="cs-CZ" altLang="cs-CZ" sz="2300" dirty="0">
              <a:latin typeface="Cambria" panose="02040503050406030204" pitchFamily="18" charset="0"/>
            </a:endParaRPr>
          </a:p>
        </p:txBody>
      </p:sp>
    </p:spTree>
    <p:extLst>
      <p:ext uri="{BB962C8B-B14F-4D97-AF65-F5344CB8AC3E}">
        <p14:creationId xmlns:p14="http://schemas.microsoft.com/office/powerpoint/2010/main" val="2711259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p:cNvSpPr>
          <p:nvPr>
            <p:ph type="title" idx="4294967295"/>
          </p:nvPr>
        </p:nvSpPr>
        <p:spPr>
          <a:xfrm>
            <a:off x="395536" y="836712"/>
            <a:ext cx="8229600" cy="701824"/>
          </a:xfrm>
        </p:spPr>
        <p:txBody>
          <a:bodyPr vert="horz" anchor="ctr">
            <a:noAutofit/>
          </a:bodyPr>
          <a:lstStyle/>
          <a:p>
            <a:pPr fontAlgn="base">
              <a:spcAft>
                <a:spcPct val="0"/>
              </a:spcAft>
            </a:pPr>
            <a:r>
              <a:rPr lang="cs-CZ" altLang="cs-CZ" sz="2800" dirty="0">
                <a:latin typeface="Impact" panose="020B0806030902050204" pitchFamily="34" charset="0"/>
              </a:rPr>
              <a:t>Techniky časových řad</a:t>
            </a:r>
          </a:p>
        </p:txBody>
      </p:sp>
      <p:sp>
        <p:nvSpPr>
          <p:cNvPr id="133123" name="Rectangle 3"/>
          <p:cNvSpPr>
            <a:spLocks noGrp="1"/>
          </p:cNvSpPr>
          <p:nvPr>
            <p:ph type="body" idx="4294967295"/>
          </p:nvPr>
        </p:nvSpPr>
        <p:spPr>
          <a:xfrm>
            <a:off x="457200" y="1772816"/>
            <a:ext cx="8229600" cy="4801720"/>
          </a:xfrm>
        </p:spPr>
        <p:txBody>
          <a:bodyPr>
            <a:normAutofit/>
          </a:bodyPr>
          <a:lstStyle/>
          <a:p>
            <a:r>
              <a:rPr lang="cs-CZ" altLang="cs-CZ" dirty="0">
                <a:latin typeface="Cambria" panose="02040503050406030204" pitchFamily="18" charset="0"/>
              </a:rPr>
              <a:t>Výhoda: </a:t>
            </a:r>
          </a:p>
          <a:p>
            <a:pPr lvl="1">
              <a:buFont typeface="Wingdings" pitchFamily="2" charset="2"/>
              <a:buNone/>
            </a:pPr>
            <a:r>
              <a:rPr lang="cs-CZ" altLang="cs-CZ" sz="2400" dirty="0">
                <a:latin typeface="Cambria" panose="02040503050406030204" pitchFamily="18" charset="0"/>
                <a:sym typeface="Wingdings" pitchFamily="2" charset="2"/>
              </a:rPr>
              <a:t> </a:t>
            </a:r>
            <a:r>
              <a:rPr lang="cs-CZ" altLang="cs-CZ" sz="2400" dirty="0">
                <a:latin typeface="Cambria" panose="02040503050406030204" pitchFamily="18" charset="0"/>
              </a:rPr>
              <a:t>relativně snadno uchopitelné pro uživatele, mohou pomoci rychle vytvořit krátkodobé předpovědi. </a:t>
            </a:r>
          </a:p>
          <a:p>
            <a:pPr lvl="1">
              <a:buFont typeface="Wingdings" pitchFamily="2" charset="2"/>
              <a:buNone/>
            </a:pPr>
            <a:r>
              <a:rPr lang="cs-CZ" altLang="cs-CZ" sz="2400" dirty="0">
                <a:latin typeface="Cambria" panose="02040503050406030204" pitchFamily="18" charset="0"/>
                <a:sym typeface="Wingdings" pitchFamily="2" charset="2"/>
              </a:rPr>
              <a:t> n</a:t>
            </a:r>
            <a:r>
              <a:rPr lang="cs-CZ" altLang="cs-CZ" sz="2400" dirty="0">
                <a:latin typeface="Cambria" panose="02040503050406030204" pitchFamily="18" charset="0"/>
              </a:rPr>
              <a:t>epředpoví však změnu trendu </a:t>
            </a:r>
            <a:r>
              <a:rPr lang="cs-CZ" altLang="cs-CZ" sz="2400" dirty="0">
                <a:latin typeface="Cambria" panose="02040503050406030204" pitchFamily="18" charset="0"/>
                <a:sym typeface="Wingdings" pitchFamily="2" charset="2"/>
              </a:rPr>
              <a:t> </a:t>
            </a:r>
            <a:r>
              <a:rPr lang="cs-CZ" altLang="cs-CZ" sz="2400" dirty="0">
                <a:latin typeface="Cambria" panose="02040503050406030204" pitchFamily="18" charset="0"/>
              </a:rPr>
              <a:t>neberou v úvahu změny v místní ekonomice. </a:t>
            </a:r>
          </a:p>
          <a:p>
            <a:r>
              <a:rPr lang="cs-CZ" altLang="cs-CZ" dirty="0">
                <a:latin typeface="Cambria" panose="02040503050406030204" pitchFamily="18" charset="0"/>
              </a:rPr>
              <a:t>Komplexnější metody jsou často značně náročné na používaná data (např. ARIMA model). </a:t>
            </a:r>
          </a:p>
          <a:p>
            <a:r>
              <a:rPr lang="cs-CZ" altLang="cs-CZ" dirty="0">
                <a:latin typeface="Cambria" panose="02040503050406030204" pitchFamily="18" charset="0"/>
              </a:rPr>
              <a:t>Nevýhoda: </a:t>
            </a:r>
          </a:p>
          <a:p>
            <a:pPr lvl="1"/>
            <a:r>
              <a:rPr lang="cs-CZ" altLang="cs-CZ" sz="2400" dirty="0">
                <a:latin typeface="Cambria" panose="02040503050406030204" pitchFamily="18" charset="0"/>
              </a:rPr>
              <a:t>neschopnost zohlednit účinky ekonomických a politických změn.</a:t>
            </a:r>
            <a:endParaRPr lang="cs-CZ" altLang="cs-CZ" sz="2800" dirty="0">
              <a:latin typeface="Cambria" panose="02040503050406030204" pitchFamily="18" charset="0"/>
            </a:endParaRPr>
          </a:p>
        </p:txBody>
      </p:sp>
    </p:spTree>
    <p:extLst>
      <p:ext uri="{BB962C8B-B14F-4D97-AF65-F5344CB8AC3E}">
        <p14:creationId xmlns:p14="http://schemas.microsoft.com/office/powerpoint/2010/main" val="28798857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idx="4294967295"/>
          </p:nvPr>
        </p:nvSpPr>
        <p:spPr>
          <a:xfrm>
            <a:off x="323528" y="476672"/>
            <a:ext cx="8534400" cy="823913"/>
          </a:xfrm>
        </p:spPr>
        <p:txBody>
          <a:bodyPr vert="horz" anchor="ctr">
            <a:noAutofit/>
          </a:bodyPr>
          <a:lstStyle/>
          <a:p>
            <a:pPr fontAlgn="base">
              <a:spcAft>
                <a:spcPct val="0"/>
              </a:spcAft>
            </a:pPr>
            <a:r>
              <a:rPr lang="cs-CZ" altLang="cs-CZ" sz="2800" dirty="0">
                <a:latin typeface="Impact" panose="020B0806030902050204" pitchFamily="34" charset="0"/>
              </a:rPr>
              <a:t>Deterministické techniky</a:t>
            </a:r>
          </a:p>
        </p:txBody>
      </p:sp>
      <p:sp>
        <p:nvSpPr>
          <p:cNvPr id="134147" name="Rectangle 3"/>
          <p:cNvSpPr>
            <a:spLocks noGrp="1"/>
          </p:cNvSpPr>
          <p:nvPr>
            <p:ph type="body" idx="4294967295"/>
          </p:nvPr>
        </p:nvSpPr>
        <p:spPr>
          <a:xfrm>
            <a:off x="251520" y="1340768"/>
            <a:ext cx="8784976" cy="4968552"/>
          </a:xfrm>
        </p:spPr>
        <p:txBody>
          <a:bodyPr>
            <a:noAutofit/>
          </a:bodyPr>
          <a:lstStyle/>
          <a:p>
            <a:pPr marL="342900" indent="-342900">
              <a:lnSpc>
                <a:spcPct val="90000"/>
              </a:lnSpc>
            </a:pPr>
            <a:r>
              <a:rPr lang="cs-CZ" altLang="cs-CZ" sz="2400" dirty="0">
                <a:latin typeface="Cambria" panose="02040503050406030204" pitchFamily="18" charset="0"/>
              </a:rPr>
              <a:t>Vychází ze znalosti vztahů mezi jevy, které ovlivňují výši P či V obce</a:t>
            </a:r>
          </a:p>
          <a:p>
            <a:pPr marL="669925" lvl="1" indent="-325438">
              <a:lnSpc>
                <a:spcPct val="90000"/>
              </a:lnSpc>
            </a:pPr>
            <a:r>
              <a:rPr lang="cs-CZ" altLang="cs-CZ" sz="2000" dirty="0">
                <a:latin typeface="Cambria" panose="02040503050406030204" pitchFamily="18" charset="0"/>
              </a:rPr>
              <a:t>předpovědi vývoje a odhad dopadů na P a V rozpočtu </a:t>
            </a:r>
          </a:p>
          <a:p>
            <a:pPr marL="669925" lvl="1" indent="-325438">
              <a:lnSpc>
                <a:spcPct val="90000"/>
              </a:lnSpc>
            </a:pPr>
            <a:r>
              <a:rPr lang="cs-CZ" altLang="cs-CZ" sz="2000" dirty="0">
                <a:latin typeface="Cambria" panose="02040503050406030204" pitchFamily="18" charset="0"/>
              </a:rPr>
              <a:t>i několik proměnných</a:t>
            </a:r>
          </a:p>
          <a:p>
            <a:pPr marL="669925" lvl="1" indent="-325438">
              <a:lnSpc>
                <a:spcPct val="90000"/>
              </a:lnSpc>
              <a:buFont typeface="Wingdings" pitchFamily="2"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Předpoklad úrovně zabezpečované služby a předpoklad kombinace zdrojů k zabezpečení jednotky služby </a:t>
            </a:r>
          </a:p>
          <a:p>
            <a:pPr marL="669925" lvl="1" indent="-325438">
              <a:lnSpc>
                <a:spcPct val="90000"/>
              </a:lnSpc>
            </a:pPr>
            <a:r>
              <a:rPr lang="cs-CZ" altLang="cs-CZ" sz="2000" dirty="0">
                <a:latin typeface="Cambria" panose="02040503050406030204" pitchFamily="18" charset="0"/>
              </a:rPr>
              <a:t>někdy je namístě se nezabývat průměrnými hodnotami, ale hodnotami mezními. </a:t>
            </a:r>
          </a:p>
          <a:p>
            <a:pPr marL="669925" lvl="1" indent="-325438">
              <a:lnSpc>
                <a:spcPct val="90000"/>
              </a:lnSpc>
              <a:buFont typeface="Wingdings" pitchFamily="2"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Vhodné zejména pro předpovědi výše výdajů</a:t>
            </a:r>
          </a:p>
          <a:p>
            <a:pPr marL="342900" indent="-342900">
              <a:lnSpc>
                <a:spcPct val="90000"/>
              </a:lnSpc>
              <a:buFont typeface="Wingdings 2" pitchFamily="18" charset="2"/>
              <a:buNone/>
            </a:pPr>
            <a:endParaRPr lang="cs-CZ" altLang="cs-CZ" sz="1050" dirty="0">
              <a:latin typeface="Cambria" panose="02040503050406030204" pitchFamily="18" charset="0"/>
            </a:endParaRPr>
          </a:p>
          <a:p>
            <a:pPr marL="342900" indent="-342900">
              <a:lnSpc>
                <a:spcPct val="90000"/>
              </a:lnSpc>
            </a:pPr>
            <a:r>
              <a:rPr lang="cs-CZ" altLang="cs-CZ" sz="2400" dirty="0">
                <a:latin typeface="Cambria" panose="02040503050406030204" pitchFamily="18" charset="0"/>
              </a:rPr>
              <a:t>Tvůrci předpovědí by měli důkladně zkoumat předpoklady, z kterých předpověď vychází. </a:t>
            </a:r>
          </a:p>
        </p:txBody>
      </p:sp>
    </p:spTree>
    <p:extLst>
      <p:ext uri="{BB962C8B-B14F-4D97-AF65-F5344CB8AC3E}">
        <p14:creationId xmlns:p14="http://schemas.microsoft.com/office/powerpoint/2010/main" val="1556572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idx="4294967295"/>
          </p:nvPr>
        </p:nvSpPr>
        <p:spPr>
          <a:xfrm>
            <a:off x="395536" y="404664"/>
            <a:ext cx="8229600" cy="936625"/>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6195" name="Rectangle 3"/>
          <p:cNvSpPr>
            <a:spLocks noGrp="1"/>
          </p:cNvSpPr>
          <p:nvPr>
            <p:ph type="body" idx="4294967295"/>
          </p:nvPr>
        </p:nvSpPr>
        <p:spPr>
          <a:xfrm>
            <a:off x="323850" y="1700213"/>
            <a:ext cx="8281988" cy="4357687"/>
          </a:xfrm>
        </p:spPr>
        <p:txBody>
          <a:bodyPr>
            <a:normAutofit/>
          </a:bodyPr>
          <a:lstStyle/>
          <a:p>
            <a:pPr marL="342900" indent="-342900">
              <a:lnSpc>
                <a:spcPct val="80000"/>
              </a:lnSpc>
            </a:pPr>
            <a:r>
              <a:rPr lang="cs-CZ" altLang="cs-CZ" dirty="0">
                <a:latin typeface="Cambria" panose="02040503050406030204" pitchFamily="18" charset="0"/>
              </a:rPr>
              <a:t>Model je založen na projekcích vztahů mezi chováním různých veličin. </a:t>
            </a:r>
          </a:p>
          <a:p>
            <a:pPr marL="342900" indent="-342900">
              <a:lnSpc>
                <a:spcPct val="80000"/>
              </a:lnSpc>
            </a:pPr>
            <a:endParaRPr lang="cs-CZ" altLang="cs-CZ" dirty="0">
              <a:latin typeface="Cambria" panose="02040503050406030204" pitchFamily="18" charset="0"/>
            </a:endParaRPr>
          </a:p>
          <a:p>
            <a:pPr marL="342900" indent="-342900">
              <a:lnSpc>
                <a:spcPct val="80000"/>
              </a:lnSpc>
            </a:pPr>
            <a:r>
              <a:rPr lang="cs-CZ" altLang="cs-CZ" dirty="0">
                <a:latin typeface="Cambria" panose="02040503050406030204" pitchFamily="18" charset="0"/>
              </a:rPr>
              <a:t>Pracuje s proměnnými, které ovlivňují výši P a V a vyjadřuje dopady jejich změn. </a:t>
            </a:r>
          </a:p>
          <a:p>
            <a:pPr marL="342900" indent="-342900">
              <a:lnSpc>
                <a:spcPct val="80000"/>
              </a:lnSpc>
            </a:pPr>
            <a:endParaRPr lang="cs-CZ" altLang="cs-CZ" dirty="0">
              <a:latin typeface="Cambria" panose="02040503050406030204" pitchFamily="18" charset="0"/>
            </a:endParaRPr>
          </a:p>
          <a:p>
            <a:pPr marL="342900" indent="-342900">
              <a:lnSpc>
                <a:spcPct val="80000"/>
              </a:lnSpc>
            </a:pPr>
            <a:r>
              <a:rPr lang="cs-CZ" altLang="cs-CZ" dirty="0">
                <a:latin typeface="Cambria" panose="02040503050406030204" pitchFamily="18" charset="0"/>
              </a:rPr>
              <a:t>Odvozuje se z teoretických předpokladů, a proto je možné při předpovědi hodnotit jejich vhodnost či selhání a poznat jejich příčiny. </a:t>
            </a:r>
          </a:p>
          <a:p>
            <a:pPr marL="342900" indent="-342900">
              <a:lnSpc>
                <a:spcPct val="80000"/>
              </a:lnSpc>
              <a:buFont typeface="Wingdings 2" pitchFamily="18" charset="2"/>
              <a:buNone/>
            </a:pPr>
            <a:endParaRPr lang="cs-CZ" altLang="cs-CZ" sz="1100" dirty="0">
              <a:latin typeface="Cambria" panose="02040503050406030204" pitchFamily="18" charset="0"/>
            </a:endParaRPr>
          </a:p>
        </p:txBody>
      </p:sp>
    </p:spTree>
    <p:extLst>
      <p:ext uri="{BB962C8B-B14F-4D97-AF65-F5344CB8AC3E}">
        <p14:creationId xmlns:p14="http://schemas.microsoft.com/office/powerpoint/2010/main" val="22000570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p:cNvSpPr>
          <p:nvPr>
            <p:ph type="title" idx="4294967295"/>
          </p:nvPr>
        </p:nvSpPr>
        <p:spPr>
          <a:xfrm>
            <a:off x="395536" y="476672"/>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8243" name="Rectangle 3"/>
          <p:cNvSpPr>
            <a:spLocks noGrp="1"/>
          </p:cNvSpPr>
          <p:nvPr>
            <p:ph type="body" idx="4294967295"/>
          </p:nvPr>
        </p:nvSpPr>
        <p:spPr>
          <a:xfrm>
            <a:off x="179388" y="1600200"/>
            <a:ext cx="8507412" cy="4525963"/>
          </a:xfrm>
        </p:spPr>
        <p:txBody>
          <a:bodyPr>
            <a:noAutofit/>
          </a:bodyPr>
          <a:lstStyle/>
          <a:p>
            <a:pPr>
              <a:lnSpc>
                <a:spcPct val="90000"/>
              </a:lnSpc>
            </a:pPr>
            <a:r>
              <a:rPr lang="cs-CZ" altLang="cs-CZ" dirty="0">
                <a:latin typeface="Cambria" panose="02040503050406030204" pitchFamily="18" charset="0"/>
              </a:rPr>
              <a:t>Metoda regresní analýzy - kroky:</a:t>
            </a:r>
          </a:p>
          <a:p>
            <a:pPr lvl="1">
              <a:lnSpc>
                <a:spcPct val="90000"/>
              </a:lnSpc>
            </a:pPr>
            <a:r>
              <a:rPr lang="cs-CZ" altLang="cs-CZ" sz="2400" dirty="0">
                <a:latin typeface="Cambria" panose="02040503050406030204" pitchFamily="18" charset="0"/>
              </a:rPr>
              <a:t>Určit pro danou položku příjmů či výdajů, které proměnné jsou vhodné proto, aby byly zvoleny za nezávislou (příčinnou) proměnnou. </a:t>
            </a:r>
          </a:p>
          <a:p>
            <a:pPr lvl="1">
              <a:lnSpc>
                <a:spcPct val="90000"/>
              </a:lnSpc>
            </a:pPr>
            <a:r>
              <a:rPr lang="cs-CZ" altLang="cs-CZ" sz="2400" dirty="0">
                <a:latin typeface="Cambria" panose="02040503050406030204" pitchFamily="18" charset="0"/>
              </a:rPr>
              <a:t>Získat historická data.</a:t>
            </a:r>
          </a:p>
          <a:p>
            <a:pPr lvl="1">
              <a:lnSpc>
                <a:spcPct val="90000"/>
              </a:lnSpc>
            </a:pPr>
            <a:r>
              <a:rPr lang="cs-CZ" altLang="cs-CZ" sz="2400" dirty="0">
                <a:latin typeface="Cambria" panose="02040503050406030204" pitchFamily="18" charset="0"/>
              </a:rPr>
              <a:t>Odhadnout statistický vztah mezi závisle proměnnou a nezávisle proměnnou.</a:t>
            </a:r>
          </a:p>
          <a:p>
            <a:pPr lvl="1">
              <a:lnSpc>
                <a:spcPct val="90000"/>
              </a:lnSpc>
            </a:pPr>
            <a:r>
              <a:rPr lang="cs-CZ" altLang="cs-CZ" sz="2400" dirty="0">
                <a:latin typeface="Cambria" panose="02040503050406030204" pitchFamily="18" charset="0"/>
              </a:rPr>
              <a:t>Získat předpověď vývoje nezávisle proměnné.</a:t>
            </a:r>
          </a:p>
          <a:p>
            <a:pPr lvl="1">
              <a:lnSpc>
                <a:spcPct val="90000"/>
              </a:lnSpc>
            </a:pPr>
            <a:r>
              <a:rPr lang="cs-CZ" altLang="cs-CZ" sz="2400" dirty="0">
                <a:latin typeface="Cambria" panose="02040503050406030204" pitchFamily="18" charset="0"/>
              </a:rPr>
              <a:t>Vložit tyto předpokládané hodnoty do regresní analýzy a pomocí ní získat odhady požadovaných položek příjmů či výdajů.</a:t>
            </a:r>
          </a:p>
          <a:p>
            <a:pPr lvl="1">
              <a:lnSpc>
                <a:spcPct val="90000"/>
              </a:lnSpc>
              <a:buFont typeface="Wingdings" pitchFamily="2" charset="2"/>
              <a:buNone/>
            </a:pPr>
            <a:endParaRPr lang="cs-CZ" altLang="cs-CZ" sz="1400" dirty="0">
              <a:latin typeface="Cambria" panose="02040503050406030204" pitchFamily="18" charset="0"/>
            </a:endParaRPr>
          </a:p>
          <a:p>
            <a:pPr>
              <a:lnSpc>
                <a:spcPct val="90000"/>
              </a:lnSpc>
            </a:pPr>
            <a:r>
              <a:rPr lang="cs-CZ" altLang="cs-CZ" dirty="0">
                <a:latin typeface="Cambria" panose="02040503050406030204" pitchFamily="18" charset="0"/>
              </a:rPr>
              <a:t>Metoda je vhodná zejména pro předpovědi výše příjmů.</a:t>
            </a:r>
          </a:p>
        </p:txBody>
      </p:sp>
    </p:spTree>
    <p:extLst>
      <p:ext uri="{BB962C8B-B14F-4D97-AF65-F5344CB8AC3E}">
        <p14:creationId xmlns:p14="http://schemas.microsoft.com/office/powerpoint/2010/main" val="34873252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p:cNvSpPr>
          <p:nvPr>
            <p:ph type="title" idx="4294967295"/>
          </p:nvPr>
        </p:nvSpPr>
        <p:spPr>
          <a:xfrm>
            <a:off x="467544" y="620688"/>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39267" name="Rectangle 3"/>
          <p:cNvSpPr>
            <a:spLocks noGrp="1"/>
          </p:cNvSpPr>
          <p:nvPr>
            <p:ph type="body" idx="4294967295"/>
          </p:nvPr>
        </p:nvSpPr>
        <p:spPr>
          <a:xfrm>
            <a:off x="395536" y="1772816"/>
            <a:ext cx="8352928" cy="4325112"/>
          </a:xfrm>
        </p:spPr>
        <p:txBody>
          <a:bodyPr>
            <a:noAutofit/>
          </a:bodyPr>
          <a:lstStyle/>
          <a:p>
            <a:r>
              <a:rPr lang="cs-CZ" altLang="cs-CZ" dirty="0">
                <a:latin typeface="Cambria" panose="02040503050406030204" pitchFamily="18" charset="0"/>
              </a:rPr>
              <a:t>Výhoda: </a:t>
            </a:r>
          </a:p>
          <a:p>
            <a:pPr lvl="1"/>
            <a:r>
              <a:rPr lang="cs-CZ" altLang="cs-CZ" dirty="0">
                <a:latin typeface="Cambria" panose="02040503050406030204" pitchFamily="18" charset="0"/>
              </a:rPr>
              <a:t>umožňuje definovat několik nezávisle proměnných, které predikci ovlivňují, a odhady provádět např. za předpokladu, že se mění pouze jedna z nich a ostatní zůstávají konstantní. </a:t>
            </a:r>
          </a:p>
          <a:p>
            <a:pPr lvl="1"/>
            <a:r>
              <a:rPr lang="cs-CZ" altLang="cs-CZ" dirty="0">
                <a:latin typeface="Cambria" panose="02040503050406030204" pitchFamily="18" charset="0"/>
              </a:rPr>
              <a:t>umožňuje určit, zda je pozorovaná závislost mezi proměnnými ve skutečnosti statisticky významná. </a:t>
            </a:r>
          </a:p>
          <a:p>
            <a:pPr lvl="1"/>
            <a:r>
              <a:rPr lang="cs-CZ" altLang="cs-CZ" dirty="0">
                <a:latin typeface="Cambria" panose="02040503050406030204" pitchFamily="18" charset="0"/>
              </a:rPr>
              <a:t>umožňuje rozhodnout, zda je vazba mezi proměnnými dostatečně stabilní, aby bylo možné provést odhady místních příjmů. </a:t>
            </a:r>
          </a:p>
          <a:p>
            <a:pPr lvl="1">
              <a:buFont typeface="Wingdings" pitchFamily="2" charset="2"/>
              <a:buNone/>
            </a:pPr>
            <a:endParaRPr lang="cs-CZ" altLang="cs-CZ" sz="1600" dirty="0">
              <a:latin typeface="Cambria" panose="02040503050406030204" pitchFamily="18" charset="0"/>
            </a:endParaRPr>
          </a:p>
        </p:txBody>
      </p:sp>
    </p:spTree>
    <p:extLst>
      <p:ext uri="{BB962C8B-B14F-4D97-AF65-F5344CB8AC3E}">
        <p14:creationId xmlns:p14="http://schemas.microsoft.com/office/powerpoint/2010/main" val="28681897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p:cNvSpPr>
          <p:nvPr>
            <p:ph type="title" idx="4294967295"/>
          </p:nvPr>
        </p:nvSpPr>
        <p:spPr>
          <a:xfrm>
            <a:off x="395536" y="692696"/>
            <a:ext cx="8229600" cy="1066800"/>
          </a:xfrm>
        </p:spPr>
        <p:txBody>
          <a:bodyPr vert="horz" anchor="ctr">
            <a:noAutofit/>
          </a:bodyPr>
          <a:lstStyle/>
          <a:p>
            <a:pPr fontAlgn="base">
              <a:spcAft>
                <a:spcPct val="0"/>
              </a:spcAft>
            </a:pPr>
            <a:r>
              <a:rPr lang="cs-CZ" altLang="cs-CZ" sz="2800" dirty="0">
                <a:latin typeface="Impact" panose="020B0806030902050204" pitchFamily="34" charset="0"/>
              </a:rPr>
              <a:t>Ekonometrické prognózování</a:t>
            </a:r>
          </a:p>
        </p:txBody>
      </p:sp>
      <p:sp>
        <p:nvSpPr>
          <p:cNvPr id="140291" name="Rectangle 3"/>
          <p:cNvSpPr>
            <a:spLocks noGrp="1"/>
          </p:cNvSpPr>
          <p:nvPr>
            <p:ph type="body" idx="4294967295"/>
          </p:nvPr>
        </p:nvSpPr>
        <p:spPr>
          <a:xfrm>
            <a:off x="250825" y="1600200"/>
            <a:ext cx="8435975" cy="4997450"/>
          </a:xfrm>
        </p:spPr>
        <p:txBody>
          <a:bodyPr>
            <a:normAutofit/>
          </a:bodyPr>
          <a:lstStyle/>
          <a:p>
            <a:pPr>
              <a:lnSpc>
                <a:spcPct val="90000"/>
              </a:lnSpc>
            </a:pPr>
            <a:r>
              <a:rPr lang="cs-CZ" altLang="cs-CZ" dirty="0">
                <a:latin typeface="Cambria" panose="02040503050406030204" pitchFamily="18" charset="0"/>
              </a:rPr>
              <a:t>Je třeba zvažovat řadu faktorů, které mohou mít vliv na výsledky analýzy. Při práci s daty je třeba zhodnotit podmínky, ze kterých hodnoty vychází a neměnit metodiku jejich sběru.</a:t>
            </a:r>
            <a:r>
              <a:rPr lang="cs-CZ" altLang="cs-CZ" sz="3600" dirty="0">
                <a:latin typeface="Cambria" panose="02040503050406030204" pitchFamily="18" charset="0"/>
              </a:rPr>
              <a:t> </a:t>
            </a:r>
          </a:p>
          <a:p>
            <a:pPr>
              <a:lnSpc>
                <a:spcPct val="90000"/>
              </a:lnSpc>
            </a:pPr>
            <a:endParaRPr lang="cs-CZ" altLang="cs-CZ" sz="3200" dirty="0">
              <a:latin typeface="Cambria" panose="02040503050406030204" pitchFamily="18" charset="0"/>
            </a:endParaRPr>
          </a:p>
          <a:p>
            <a:pPr>
              <a:lnSpc>
                <a:spcPct val="90000"/>
              </a:lnSpc>
            </a:pPr>
            <a:r>
              <a:rPr lang="cs-CZ" altLang="cs-CZ" sz="3200" dirty="0">
                <a:latin typeface="Cambria" panose="02040503050406030204" pitchFamily="18" charset="0"/>
              </a:rPr>
              <a:t>Nevýhoda:</a:t>
            </a:r>
          </a:p>
          <a:p>
            <a:pPr lvl="1">
              <a:lnSpc>
                <a:spcPct val="90000"/>
              </a:lnSpc>
            </a:pPr>
            <a:r>
              <a:rPr lang="cs-CZ" altLang="cs-CZ" sz="2800" dirty="0">
                <a:latin typeface="Cambria" panose="02040503050406030204" pitchFamily="18" charset="0"/>
              </a:rPr>
              <a:t>Problematické předvídání budoucího vývoje nezávislé proměnné. Chyba v tomto kroku ovlivní výsledek celého procesu. </a:t>
            </a:r>
          </a:p>
          <a:p>
            <a:pPr lvl="1">
              <a:lnSpc>
                <a:spcPct val="90000"/>
              </a:lnSpc>
            </a:pPr>
            <a:r>
              <a:rPr lang="cs-CZ" altLang="cs-CZ" sz="2800" dirty="0">
                <a:latin typeface="Cambria" panose="02040503050406030204" pitchFamily="18" charset="0"/>
              </a:rPr>
              <a:t>Nákladnost.</a:t>
            </a:r>
          </a:p>
          <a:p>
            <a:pPr>
              <a:lnSpc>
                <a:spcPct val="90000"/>
              </a:lnSpc>
            </a:pPr>
            <a:endParaRPr lang="cs-CZ" altLang="cs-CZ" sz="3600" dirty="0">
              <a:latin typeface="Cambria" panose="02040503050406030204" pitchFamily="18" charset="0"/>
            </a:endParaRPr>
          </a:p>
        </p:txBody>
      </p:sp>
    </p:spTree>
    <p:extLst>
      <p:ext uri="{BB962C8B-B14F-4D97-AF65-F5344CB8AC3E}">
        <p14:creationId xmlns:p14="http://schemas.microsoft.com/office/powerpoint/2010/main" val="5973383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Grp="1"/>
          </p:cNvSpPr>
          <p:nvPr>
            <p:ph type="title"/>
          </p:nvPr>
        </p:nvSpPr>
        <p:spPr>
          <a:xfrm>
            <a:off x="683568" y="3356992"/>
            <a:ext cx="7772400" cy="1470025"/>
          </a:xfrm>
        </p:spPr>
        <p:txBody>
          <a:bodyPr vert="horz" anchor="ctr">
            <a:noAutofit/>
          </a:bodyPr>
          <a:lstStyle/>
          <a:p>
            <a:pPr algn="ctr" fontAlgn="base">
              <a:spcAft>
                <a:spcPct val="0"/>
              </a:spcAft>
            </a:pPr>
            <a:r>
              <a:rPr lang="cs-CZ" altLang="cs-CZ" sz="3600" dirty="0">
                <a:latin typeface="Impact" panose="020B0806030902050204" pitchFamily="34" charset="0"/>
              </a:rPr>
              <a:t>DĚKUJI ZA POZORNOST.</a:t>
            </a:r>
          </a:p>
        </p:txBody>
      </p:sp>
    </p:spTree>
    <p:extLst>
      <p:ext uri="{BB962C8B-B14F-4D97-AF65-F5344CB8AC3E}">
        <p14:creationId xmlns:p14="http://schemas.microsoft.com/office/powerpoint/2010/main" val="391521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251520" y="620688"/>
            <a:ext cx="8713788" cy="750888"/>
          </a:xfrm>
        </p:spPr>
        <p:txBody>
          <a:bodyPr vert="horz" anchor="ctr">
            <a:noAutofit/>
          </a:bodyPr>
          <a:lstStyle/>
          <a:p>
            <a:r>
              <a:rPr lang="cs-CZ" altLang="cs-CZ" sz="2800">
                <a:latin typeface="Impact" panose="020B0806030902050204" pitchFamily="34" charset="0"/>
              </a:rPr>
              <a:t>Poptávkový systém veřejné správy (1)</a:t>
            </a:r>
          </a:p>
        </p:txBody>
      </p:sp>
      <p:sp>
        <p:nvSpPr>
          <p:cNvPr id="77827" name="Rectangle 3"/>
          <p:cNvSpPr>
            <a:spLocks noGrp="1"/>
          </p:cNvSpPr>
          <p:nvPr>
            <p:ph idx="1"/>
          </p:nvPr>
        </p:nvSpPr>
        <p:spPr>
          <a:xfrm>
            <a:off x="395288" y="1844675"/>
            <a:ext cx="8208962" cy="4770438"/>
          </a:xfrm>
        </p:spPr>
        <p:txBody>
          <a:bodyPr>
            <a:normAutofit/>
          </a:bodyPr>
          <a:lstStyle/>
          <a:p>
            <a:r>
              <a:rPr lang="cs-CZ" altLang="cs-CZ" sz="2400" dirty="0">
                <a:latin typeface="Cambria" panose="02040503050406030204" pitchFamily="18" charset="0"/>
              </a:rPr>
              <a:t>identifikace aktuálních potřeb společnosti </a:t>
            </a:r>
          </a:p>
          <a:p>
            <a:pPr lvl="1"/>
            <a:r>
              <a:rPr lang="cs-CZ" altLang="cs-CZ" sz="2400" dirty="0">
                <a:latin typeface="Cambria" panose="02040503050406030204" pitchFamily="18" charset="0"/>
              </a:rPr>
              <a:t>přímé vyjádření </a:t>
            </a:r>
          </a:p>
          <a:p>
            <a:pPr lvl="1"/>
            <a:r>
              <a:rPr lang="cs-CZ" altLang="cs-CZ" sz="2400" dirty="0">
                <a:latin typeface="Cambria" panose="02040503050406030204" pitchFamily="18" charset="0"/>
              </a:rPr>
              <a:t>nepřímé vyjádření</a:t>
            </a:r>
          </a:p>
          <a:p>
            <a:pPr lvl="1">
              <a:buFont typeface="Wingdings" pitchFamily="2"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zohlednění potřeby těch, co ještě nevstupují do pole veřejné volby (příští generace) popř. jsou z tohoto pole vyloučeni (</a:t>
            </a:r>
            <a:r>
              <a:rPr lang="cs-CZ" altLang="cs-CZ" sz="2400" dirty="0" err="1">
                <a:latin typeface="Cambria" panose="02040503050406030204" pitchFamily="18" charset="0"/>
              </a:rPr>
              <a:t>marginalizovaní</a:t>
            </a:r>
            <a:r>
              <a:rPr lang="cs-CZ" altLang="cs-CZ" sz="2400" dirty="0">
                <a:latin typeface="Cambria" panose="02040503050406030204" pitchFamily="18" charset="0"/>
              </a:rPr>
              <a:t> jedinci a skupiny obyvatel)</a:t>
            </a:r>
          </a:p>
          <a:p>
            <a:pPr>
              <a:buFont typeface="Wingdings 2" pitchFamily="18" charset="2"/>
              <a:buNone/>
            </a:pPr>
            <a:endParaRPr lang="cs-CZ" altLang="cs-CZ" sz="2400" dirty="0">
              <a:latin typeface="Cambria" panose="02040503050406030204" pitchFamily="18" charset="0"/>
            </a:endParaRPr>
          </a:p>
          <a:p>
            <a:pPr>
              <a:buFont typeface="Wingdings 2" pitchFamily="18" charset="2"/>
              <a:buNone/>
            </a:pPr>
            <a:endParaRPr lang="cs-CZ" altLang="cs-CZ" sz="3200" dirty="0">
              <a:latin typeface="Cambria" panose="02040503050406030204" pitchFamily="18" charset="0"/>
            </a:endParaRPr>
          </a:p>
          <a:p>
            <a:pPr>
              <a:buFont typeface="Wingdings 2" pitchFamily="18" charset="2"/>
              <a:buNone/>
            </a:pPr>
            <a:endParaRPr lang="cs-CZ" altLang="cs-CZ" sz="3200" dirty="0">
              <a:latin typeface="Cambria" panose="02040503050406030204" pitchFamily="18" charset="0"/>
            </a:endParaRPr>
          </a:p>
        </p:txBody>
      </p:sp>
    </p:spTree>
    <p:extLst>
      <p:ext uri="{BB962C8B-B14F-4D97-AF65-F5344CB8AC3E}">
        <p14:creationId xmlns:p14="http://schemas.microsoft.com/office/powerpoint/2010/main" val="4009980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a:xfrm>
            <a:off x="251520" y="620688"/>
            <a:ext cx="8642350" cy="750888"/>
          </a:xfrm>
        </p:spPr>
        <p:txBody>
          <a:bodyPr vert="horz" anchor="ctr">
            <a:noAutofit/>
          </a:bodyPr>
          <a:lstStyle/>
          <a:p>
            <a:r>
              <a:rPr lang="cs-CZ" altLang="cs-CZ" sz="2800">
                <a:latin typeface="Impact" panose="020B0806030902050204" pitchFamily="34" charset="0"/>
              </a:rPr>
              <a:t>Poptávkový systém veřejné správy (2)</a:t>
            </a:r>
          </a:p>
        </p:txBody>
      </p:sp>
      <p:sp>
        <p:nvSpPr>
          <p:cNvPr id="78851" name="Rectangle 3"/>
          <p:cNvSpPr>
            <a:spLocks noGrp="1"/>
          </p:cNvSpPr>
          <p:nvPr>
            <p:ph idx="1"/>
          </p:nvPr>
        </p:nvSpPr>
        <p:spPr>
          <a:xfrm>
            <a:off x="250825" y="1827213"/>
            <a:ext cx="8569325" cy="4625975"/>
          </a:xfrm>
        </p:spPr>
        <p:txBody>
          <a:bodyPr>
            <a:normAutofit/>
          </a:bodyPr>
          <a:lstStyle/>
          <a:p>
            <a:r>
              <a:rPr lang="cs-CZ" altLang="cs-CZ" sz="2400" dirty="0">
                <a:latin typeface="Cambria" panose="02040503050406030204" pitchFamily="18" charset="0"/>
              </a:rPr>
              <a:t>indikátory a mechanismy - identifikace dílčích zájmů + transformace v zájmy veřejné</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strategické myšlení a plánování  </a:t>
            </a:r>
          </a:p>
          <a:p>
            <a:endParaRPr lang="cs-CZ" altLang="cs-CZ" sz="2400" dirty="0">
              <a:latin typeface="Cambria" panose="02040503050406030204" pitchFamily="18" charset="0"/>
            </a:endParaRPr>
          </a:p>
          <a:p>
            <a:r>
              <a:rPr lang="cs-CZ" altLang="cs-CZ" sz="2400" dirty="0">
                <a:latin typeface="Cambria" panose="02040503050406030204" pitchFamily="18" charset="0"/>
              </a:rPr>
              <a:t>výkonnostní audity </a:t>
            </a:r>
          </a:p>
          <a:p>
            <a:pPr>
              <a:buFont typeface="Wingdings 2" pitchFamily="18" charset="2"/>
              <a:buNone/>
            </a:pPr>
            <a:endParaRPr lang="cs-CZ" altLang="cs-CZ" sz="2400" dirty="0">
              <a:latin typeface="Cambria" panose="02040503050406030204" pitchFamily="18" charset="0"/>
            </a:endParaRPr>
          </a:p>
          <a:p>
            <a:r>
              <a:rPr lang="cs-CZ" altLang="cs-CZ" sz="2400" dirty="0">
                <a:latin typeface="Cambria" panose="02040503050406030204" pitchFamily="18" charset="0"/>
              </a:rPr>
              <a:t>promítnutí definovaných veřejných zájmů do cílů jednotlivých veřejných politik</a:t>
            </a:r>
            <a:r>
              <a:rPr lang="cs-CZ" altLang="cs-CZ" sz="3200" dirty="0">
                <a:latin typeface="Cambria" panose="02040503050406030204" pitchFamily="18" charset="0"/>
              </a:rPr>
              <a:t> </a:t>
            </a:r>
          </a:p>
        </p:txBody>
      </p:sp>
    </p:spTree>
    <p:extLst>
      <p:ext uri="{BB962C8B-B14F-4D97-AF65-F5344CB8AC3E}">
        <p14:creationId xmlns:p14="http://schemas.microsoft.com/office/powerpoint/2010/main" val="2562325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a:xfrm>
            <a:off x="323850" y="260350"/>
            <a:ext cx="8534400" cy="1152426"/>
          </a:xfrm>
        </p:spPr>
        <p:txBody>
          <a:bodyPr vert="horz" anchor="ctr">
            <a:noAutofit/>
          </a:bodyPr>
          <a:lstStyle/>
          <a:p>
            <a:r>
              <a:rPr lang="cs-CZ" altLang="cs-CZ" sz="2800" dirty="0">
                <a:latin typeface="Impact" panose="020B0806030902050204" pitchFamily="34" charset="0"/>
              </a:rPr>
              <a:t>Nabídkový a poptávkový přístup </a:t>
            </a:r>
            <a:br>
              <a:rPr lang="cs-CZ" altLang="cs-CZ" sz="2800" dirty="0">
                <a:latin typeface="Impact" panose="020B0806030902050204" pitchFamily="34" charset="0"/>
              </a:rPr>
            </a:br>
            <a:r>
              <a:rPr lang="cs-CZ" altLang="cs-CZ" sz="2800" dirty="0">
                <a:latin typeface="Impact" panose="020B0806030902050204" pitchFamily="34" charset="0"/>
              </a:rPr>
              <a:t>k tvorbě veřejného rozpočtu</a:t>
            </a:r>
          </a:p>
        </p:txBody>
      </p:sp>
      <p:sp>
        <p:nvSpPr>
          <p:cNvPr id="79875" name="Rectangle 3"/>
          <p:cNvSpPr>
            <a:spLocks noGrp="1"/>
          </p:cNvSpPr>
          <p:nvPr>
            <p:ph idx="1"/>
          </p:nvPr>
        </p:nvSpPr>
        <p:spPr>
          <a:xfrm>
            <a:off x="395288" y="1557338"/>
            <a:ext cx="8424862" cy="4546600"/>
          </a:xfrm>
        </p:spPr>
        <p:txBody>
          <a:bodyPr/>
          <a:lstStyle/>
          <a:p>
            <a:pPr>
              <a:buFont typeface="Wingdings 2" pitchFamily="18" charset="2"/>
              <a:buNone/>
            </a:pPr>
            <a:r>
              <a:rPr lang="cs-CZ" altLang="cs-CZ"/>
              <a:t> </a:t>
            </a:r>
          </a:p>
        </p:txBody>
      </p:sp>
      <p:graphicFrame>
        <p:nvGraphicFramePr>
          <p:cNvPr id="79876" name="Group 4"/>
          <p:cNvGraphicFramePr>
            <a:graphicFrameLocks noGrp="1"/>
          </p:cNvGraphicFramePr>
          <p:nvPr>
            <p:ph type="tbl" idx="4294967295"/>
            <p:extLst>
              <p:ext uri="{D42A27DB-BD31-4B8C-83A1-F6EECF244321}">
                <p14:modId xmlns:p14="http://schemas.microsoft.com/office/powerpoint/2010/main" val="2840042853"/>
              </p:ext>
            </p:extLst>
          </p:nvPr>
        </p:nvGraphicFramePr>
        <p:xfrm>
          <a:off x="179512" y="1628800"/>
          <a:ext cx="8785225" cy="4608514"/>
        </p:xfrm>
        <a:graphic>
          <a:graphicData uri="http://schemas.openxmlformats.org/drawingml/2006/table">
            <a:tbl>
              <a:tblPr/>
              <a:tblGrid>
                <a:gridCol w="2652712">
                  <a:extLst>
                    <a:ext uri="{9D8B030D-6E8A-4147-A177-3AD203B41FA5}">
                      <a16:colId xmlns:a16="http://schemas.microsoft.com/office/drawing/2014/main" val="20000"/>
                    </a:ext>
                  </a:extLst>
                </a:gridCol>
                <a:gridCol w="2846388">
                  <a:extLst>
                    <a:ext uri="{9D8B030D-6E8A-4147-A177-3AD203B41FA5}">
                      <a16:colId xmlns:a16="http://schemas.microsoft.com/office/drawing/2014/main" val="20001"/>
                    </a:ext>
                  </a:extLst>
                </a:gridCol>
                <a:gridCol w="3286125">
                  <a:extLst>
                    <a:ext uri="{9D8B030D-6E8A-4147-A177-3AD203B41FA5}">
                      <a16:colId xmlns:a16="http://schemas.microsoft.com/office/drawing/2014/main" val="20002"/>
                    </a:ext>
                  </a:extLst>
                </a:gridCol>
              </a:tblGrid>
              <a:tr h="41433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85000"/>
                        <a:buFont typeface="Wingdings 2" pitchFamily="18" charset="2"/>
                        <a:buNone/>
                        <a:tabLst/>
                      </a:pP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Nabídkový přístup</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ctr"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Poptávkový přístup</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088">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Metody rozpočtování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Převládá přírůstkové rozpočtování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ZBB, programové rozpočty,..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8313">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Časový horizont</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Krátkodobý (jednoroční)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Střednědobý (3-5tiletý)</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dirty="0">
                          <a:ln>
                            <a:noFill/>
                          </a:ln>
                          <a:solidFill>
                            <a:schemeClr val="tx1"/>
                          </a:solidFill>
                          <a:effectLst/>
                          <a:latin typeface="Cambria" panose="02040503050406030204" pitchFamily="18" charset="0"/>
                          <a:cs typeface="Times New Roman" pitchFamily="18" charset="0"/>
                        </a:rPr>
                        <a:t>Volnost v příjmové oblasti</a:t>
                      </a: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Přetrvává „brutto –rozpočetnictví“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„Netto-rozpočetnictví“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3425">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Management rozpočtů v organizacích</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Centralizovaný, sledují se vstupy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Decentralizovaný, sledují se výstupy a výsledky</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9535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Alokace zdrojů</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Subjektivní a netransparentní</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Transparentní, formulované financování (kalkulační vzorce)</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98500">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1" i="0" u="none" strike="noStrike" cap="none" normalizeH="0" baseline="0">
                          <a:ln>
                            <a:noFill/>
                          </a:ln>
                          <a:solidFill>
                            <a:schemeClr val="tx1"/>
                          </a:solidFill>
                          <a:effectLst/>
                          <a:latin typeface="Cambria" panose="02040503050406030204" pitchFamily="18" charset="0"/>
                          <a:cs typeface="Times New Roman" pitchFamily="18" charset="0"/>
                        </a:rPr>
                        <a:t>Audit/kontrola</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a:ln>
                            <a:noFill/>
                          </a:ln>
                          <a:solidFill>
                            <a:schemeClr val="tx1"/>
                          </a:solidFill>
                          <a:effectLst/>
                          <a:latin typeface="Cambria" panose="02040503050406030204" pitchFamily="18" charset="0"/>
                          <a:cs typeface="Times New Roman" pitchFamily="18" charset="0"/>
                        </a:rPr>
                        <a:t>Kontrola shody, následná kontrola</a:t>
                      </a:r>
                      <a:endParaRPr kumimoji="0" lang="cs-CZ" altLang="cs-CZ" sz="1600" b="0" i="0" u="none" strike="noStrike" cap="none" normalizeH="0" baseline="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85000"/>
                        <a:buFont typeface="Wingdings 2" pitchFamily="18" charset="2"/>
                        <a:defRPr sz="2300">
                          <a:solidFill>
                            <a:schemeClr val="tx1"/>
                          </a:solidFill>
                          <a:latin typeface="Georgia" pitchFamily="18" charset="0"/>
                        </a:defRPr>
                      </a:lvl1pPr>
                      <a:lvl2pPr>
                        <a:spcBef>
                          <a:spcPct val="20000"/>
                        </a:spcBef>
                        <a:buClr>
                          <a:schemeClr val="accent2"/>
                        </a:buClr>
                        <a:buSzPct val="70000"/>
                        <a:buFont typeface="Wingdings" pitchFamily="2" charset="2"/>
                        <a:defRPr sz="2000">
                          <a:solidFill>
                            <a:schemeClr val="tx2"/>
                          </a:solidFill>
                          <a:latin typeface="Georgia" pitchFamily="18" charset="0"/>
                        </a:defRPr>
                      </a:lvl2pPr>
                      <a:lvl3pPr>
                        <a:spcBef>
                          <a:spcPct val="20000"/>
                        </a:spcBef>
                        <a:buClr>
                          <a:srgbClr val="8CADAE"/>
                        </a:buClr>
                        <a:buSzPct val="75000"/>
                        <a:buFont typeface="Wingdings 2" pitchFamily="18" charset="2"/>
                        <a:defRPr>
                          <a:solidFill>
                            <a:schemeClr val="tx1"/>
                          </a:solidFill>
                          <a:latin typeface="Georgia" pitchFamily="18" charset="0"/>
                        </a:defRPr>
                      </a:lvl3pPr>
                      <a:lvl4pPr>
                        <a:spcBef>
                          <a:spcPct val="20000"/>
                        </a:spcBef>
                        <a:buClr>
                          <a:srgbClr val="8C7B70"/>
                        </a:buClr>
                        <a:buSzPct val="70000"/>
                        <a:buFont typeface="Wingdings" pitchFamily="2" charset="2"/>
                        <a:defRPr>
                          <a:solidFill>
                            <a:schemeClr val="tx2"/>
                          </a:solidFill>
                          <a:latin typeface="Georgia" pitchFamily="18" charset="0"/>
                        </a:defRPr>
                      </a:lvl4pPr>
                      <a:lvl5pPr>
                        <a:spcBef>
                          <a:spcPct val="20000"/>
                        </a:spcBef>
                        <a:buClr>
                          <a:srgbClr val="8FB08C"/>
                        </a:buClr>
                        <a:defRPr sz="1600">
                          <a:solidFill>
                            <a:schemeClr val="tx1"/>
                          </a:solidFill>
                          <a:latin typeface="Georgia" pitchFamily="18" charset="0"/>
                        </a:defRPr>
                      </a:lvl5pPr>
                      <a:lvl6pPr fontAlgn="base">
                        <a:spcBef>
                          <a:spcPct val="20000"/>
                        </a:spcBef>
                        <a:spcAft>
                          <a:spcPct val="0"/>
                        </a:spcAft>
                        <a:buClr>
                          <a:srgbClr val="8FB08C"/>
                        </a:buClr>
                        <a:defRPr sz="1600">
                          <a:solidFill>
                            <a:schemeClr val="tx1"/>
                          </a:solidFill>
                          <a:latin typeface="Georgia" pitchFamily="18" charset="0"/>
                        </a:defRPr>
                      </a:lvl6pPr>
                      <a:lvl7pPr fontAlgn="base">
                        <a:spcBef>
                          <a:spcPct val="20000"/>
                        </a:spcBef>
                        <a:spcAft>
                          <a:spcPct val="0"/>
                        </a:spcAft>
                        <a:buClr>
                          <a:srgbClr val="8FB08C"/>
                        </a:buClr>
                        <a:defRPr sz="1600">
                          <a:solidFill>
                            <a:schemeClr val="tx1"/>
                          </a:solidFill>
                          <a:latin typeface="Georgia" pitchFamily="18" charset="0"/>
                        </a:defRPr>
                      </a:lvl7pPr>
                      <a:lvl8pPr fontAlgn="base">
                        <a:spcBef>
                          <a:spcPct val="20000"/>
                        </a:spcBef>
                        <a:spcAft>
                          <a:spcPct val="0"/>
                        </a:spcAft>
                        <a:buClr>
                          <a:srgbClr val="8FB08C"/>
                        </a:buClr>
                        <a:defRPr sz="1600">
                          <a:solidFill>
                            <a:schemeClr val="tx1"/>
                          </a:solidFill>
                          <a:latin typeface="Georgia" pitchFamily="18" charset="0"/>
                        </a:defRPr>
                      </a:lvl8pPr>
                      <a:lvl9pPr fontAlgn="base">
                        <a:spcBef>
                          <a:spcPct val="20000"/>
                        </a:spcBef>
                        <a:spcAft>
                          <a:spcPct val="0"/>
                        </a:spcAft>
                        <a:buClr>
                          <a:srgbClr val="8FB08C"/>
                        </a:buClr>
                        <a:defRPr sz="1600">
                          <a:solidFill>
                            <a:schemeClr val="tx1"/>
                          </a:solidFill>
                          <a:latin typeface="Georgia" pitchFamily="18" charset="0"/>
                        </a:defRPr>
                      </a:lvl9pPr>
                    </a:lstStyle>
                    <a:p>
                      <a:pPr marL="0" marR="0" lvl="0" indent="0" algn="l" defTabSz="914400" rtl="0" eaLnBrk="1" fontAlgn="base" latinLnBrk="0" hangingPunct="1">
                        <a:lnSpc>
                          <a:spcPct val="100000"/>
                        </a:lnSpc>
                        <a:spcBef>
                          <a:spcPct val="0"/>
                        </a:spcBef>
                        <a:spcAft>
                          <a:spcPct val="0"/>
                        </a:spcAft>
                        <a:buClr>
                          <a:schemeClr val="accent1"/>
                        </a:buClr>
                        <a:buSzPct val="85000"/>
                        <a:buFont typeface="Wingdings 2" pitchFamily="18" charset="2"/>
                        <a:buNone/>
                        <a:tabLst/>
                      </a:pPr>
                      <a:r>
                        <a:rPr kumimoji="0" lang="cs-CZ" altLang="cs-CZ" sz="1600" b="0" i="0" u="none" strike="noStrike" cap="none" normalizeH="0" baseline="0" dirty="0">
                          <a:ln>
                            <a:noFill/>
                          </a:ln>
                          <a:solidFill>
                            <a:schemeClr val="tx1"/>
                          </a:solidFill>
                          <a:effectLst/>
                          <a:latin typeface="Cambria" panose="02040503050406030204" pitchFamily="18" charset="0"/>
                          <a:cs typeface="Times New Roman" pitchFamily="18" charset="0"/>
                        </a:rPr>
                        <a:t>Kontrola výsledků ex-ante, předběžná kontrola</a:t>
                      </a:r>
                      <a:endParaRPr kumimoji="0" lang="cs-CZ" altLang="cs-CZ" sz="1600" b="0" i="0" u="none" strike="noStrike" cap="none" normalizeH="0" baseline="0" dirty="0">
                        <a:ln>
                          <a:noFill/>
                        </a:ln>
                        <a:solidFill>
                          <a:schemeClr val="tx1"/>
                        </a:solidFill>
                        <a:effectLst/>
                        <a:latin typeface="Cambria" panose="020405030504060302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08281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a:xfrm>
            <a:off x="395536" y="1124744"/>
            <a:ext cx="8229600" cy="1066800"/>
          </a:xfrm>
        </p:spPr>
        <p:txBody>
          <a:bodyPr/>
          <a:lstStyle/>
          <a:p>
            <a:r>
              <a:rPr lang="cs-CZ" altLang="cs-CZ"/>
              <a:t> </a:t>
            </a:r>
          </a:p>
        </p:txBody>
      </p:sp>
      <p:sp>
        <p:nvSpPr>
          <p:cNvPr id="80899" name="Rectangle 3"/>
          <p:cNvSpPr>
            <a:spLocks noGrp="1"/>
          </p:cNvSpPr>
          <p:nvPr>
            <p:ph idx="1"/>
          </p:nvPr>
        </p:nvSpPr>
        <p:spPr/>
        <p:txBody>
          <a:bodyPr>
            <a:normAutofit/>
          </a:bodyPr>
          <a:lstStyle/>
          <a:p>
            <a:pPr algn="ctr">
              <a:lnSpc>
                <a:spcPct val="90000"/>
              </a:lnSpc>
              <a:buFont typeface="Wingdings 2" pitchFamily="18" charset="2"/>
              <a:buNone/>
            </a:pPr>
            <a:r>
              <a:rPr lang="cs-CZ" altLang="cs-CZ" sz="3200" dirty="0">
                <a:latin typeface="Cambria" panose="02040503050406030204" pitchFamily="18" charset="0"/>
              </a:rPr>
              <a:t>   V současné praxi převažuje nabídkový přístup k tvorbě rozpočtu. </a:t>
            </a:r>
          </a:p>
          <a:p>
            <a:pPr algn="ctr">
              <a:lnSpc>
                <a:spcPct val="90000"/>
              </a:lnSpc>
              <a:buFont typeface="Wingdings 2" pitchFamily="18" charset="2"/>
              <a:buNone/>
            </a:pPr>
            <a:endParaRPr lang="cs-CZ" altLang="cs-CZ" sz="3200" dirty="0">
              <a:latin typeface="Cambria" panose="02040503050406030204" pitchFamily="18" charset="0"/>
            </a:endParaRPr>
          </a:p>
          <a:p>
            <a:pPr algn="ctr">
              <a:lnSpc>
                <a:spcPct val="90000"/>
              </a:lnSpc>
              <a:buFont typeface="Wingdings 2" pitchFamily="18" charset="2"/>
              <a:buNone/>
            </a:pPr>
            <a:r>
              <a:rPr lang="cs-CZ" altLang="cs-CZ" sz="3200" dirty="0">
                <a:latin typeface="Cambria" panose="02040503050406030204" pitchFamily="18" charset="0"/>
              </a:rPr>
              <a:t>  Dominující metodou tvorby rozpočtu je přírůstková metoda. </a:t>
            </a:r>
          </a:p>
        </p:txBody>
      </p:sp>
    </p:spTree>
    <p:extLst>
      <p:ext uri="{BB962C8B-B14F-4D97-AF65-F5344CB8AC3E}">
        <p14:creationId xmlns:p14="http://schemas.microsoft.com/office/powerpoint/2010/main" val="2828590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323528" y="332656"/>
            <a:ext cx="8229600" cy="981075"/>
          </a:xfrm>
        </p:spPr>
        <p:txBody>
          <a:bodyPr vert="horz" anchor="ctr">
            <a:noAutofit/>
          </a:bodyPr>
          <a:lstStyle/>
          <a:p>
            <a:r>
              <a:rPr lang="cs-CZ" altLang="cs-CZ" sz="2800">
                <a:latin typeface="Impact" panose="020B0806030902050204" pitchFamily="34" charset="0"/>
              </a:rPr>
              <a:t>Metody rozpočtování </a:t>
            </a:r>
          </a:p>
        </p:txBody>
      </p:sp>
      <p:sp>
        <p:nvSpPr>
          <p:cNvPr id="81923" name="Rectangle 3"/>
          <p:cNvSpPr>
            <a:spLocks noGrp="1"/>
          </p:cNvSpPr>
          <p:nvPr>
            <p:ph idx="1"/>
          </p:nvPr>
        </p:nvSpPr>
        <p:spPr>
          <a:xfrm>
            <a:off x="107504" y="1196752"/>
            <a:ext cx="8712968" cy="4933950"/>
          </a:xfrm>
        </p:spPr>
        <p:txBody>
          <a:bodyPr>
            <a:noAutofit/>
          </a:bodyPr>
          <a:lstStyle/>
          <a:p>
            <a:pPr marL="342900" indent="-342900">
              <a:buFont typeface="Wingdings 2" pitchFamily="18" charset="2"/>
              <a:buNone/>
            </a:pPr>
            <a:r>
              <a:rPr lang="cs-CZ" altLang="cs-CZ" sz="2400" b="1" dirty="0">
                <a:latin typeface="Cambria" panose="02040503050406030204" pitchFamily="18" charset="0"/>
              </a:rPr>
              <a:t>	TRADIČNÍ ZPŮSOBY TVORBY ROZPOČTŮ</a:t>
            </a:r>
            <a:endParaRPr lang="cs-CZ" altLang="cs-CZ" sz="2400" dirty="0">
              <a:latin typeface="Cambria" panose="02040503050406030204" pitchFamily="18" charset="0"/>
            </a:endParaRPr>
          </a:p>
          <a:p>
            <a:pPr marL="669925" lvl="1" indent="-325438"/>
            <a:r>
              <a:rPr lang="cs-CZ" altLang="cs-CZ" sz="2400" dirty="0">
                <a:solidFill>
                  <a:schemeClr val="accent6">
                    <a:lumMod val="50000"/>
                  </a:schemeClr>
                </a:solidFill>
                <a:latin typeface="Cambria" panose="02040503050406030204" pitchFamily="18" charset="0"/>
              </a:rPr>
              <a:t>přírůstkový způsob </a:t>
            </a:r>
          </a:p>
          <a:p>
            <a:pPr marL="669925" lvl="1" indent="-325438"/>
            <a:r>
              <a:rPr lang="cs-CZ" altLang="cs-CZ" sz="2400" dirty="0">
                <a:solidFill>
                  <a:schemeClr val="accent6">
                    <a:lumMod val="50000"/>
                  </a:schemeClr>
                </a:solidFill>
                <a:latin typeface="Cambria" panose="02040503050406030204" pitchFamily="18" charset="0"/>
              </a:rPr>
              <a:t>limitovaný rozpočet </a:t>
            </a:r>
          </a:p>
          <a:p>
            <a:pPr marL="669925" lvl="1" indent="-325438">
              <a:buFont typeface="Wingdings" pitchFamily="2" charset="2"/>
              <a:buNone/>
            </a:pPr>
            <a:endParaRPr lang="cs-CZ" altLang="cs-CZ" sz="2400" dirty="0">
              <a:latin typeface="Cambria" panose="02040503050406030204" pitchFamily="18" charset="0"/>
            </a:endParaRPr>
          </a:p>
          <a:p>
            <a:pPr marL="342900" indent="-342900">
              <a:buFont typeface="Wingdings 2" pitchFamily="18" charset="2"/>
              <a:buNone/>
            </a:pPr>
            <a:r>
              <a:rPr lang="cs-CZ" altLang="cs-CZ" sz="2400" b="1" dirty="0">
                <a:latin typeface="Cambria" panose="02040503050406030204" pitchFamily="18" charset="0"/>
              </a:rPr>
              <a:t>	ALTERNATIVNÍ ZPŮSOBY TVORBY ROZPOČTŮ</a:t>
            </a:r>
            <a:endParaRPr lang="cs-CZ" altLang="cs-CZ" sz="2400" dirty="0">
              <a:latin typeface="Cambria" panose="02040503050406030204" pitchFamily="18" charset="0"/>
            </a:endParaRPr>
          </a:p>
          <a:p>
            <a:pPr marL="669925" lvl="1" indent="-325438">
              <a:buFont typeface="Wingdings" pitchFamily="2" charset="2"/>
              <a:buNone/>
            </a:pPr>
            <a:r>
              <a:rPr lang="cs-CZ" altLang="cs-CZ" sz="2400" dirty="0">
                <a:solidFill>
                  <a:schemeClr val="accent6">
                    <a:lumMod val="50000"/>
                  </a:schemeClr>
                </a:solidFill>
                <a:latin typeface="Cambria" panose="02040503050406030204" pitchFamily="18" charset="0"/>
              </a:rPr>
              <a:t>Změna formátu rozpočtu</a:t>
            </a:r>
          </a:p>
          <a:p>
            <a:pPr marL="669925" lvl="1" indent="-325438"/>
            <a:r>
              <a:rPr lang="cs-CZ" altLang="cs-CZ" sz="2000" dirty="0">
                <a:solidFill>
                  <a:schemeClr val="accent6">
                    <a:lumMod val="50000"/>
                  </a:schemeClr>
                </a:solidFill>
                <a:latin typeface="Cambria" panose="02040503050406030204" pitchFamily="18" charset="0"/>
              </a:rPr>
              <a:t>metoda </a:t>
            </a:r>
            <a:r>
              <a:rPr lang="en-US" altLang="cs-CZ" sz="2000" dirty="0">
                <a:solidFill>
                  <a:schemeClr val="accent6">
                    <a:lumMod val="50000"/>
                  </a:schemeClr>
                </a:solidFill>
                <a:latin typeface="Cambria" panose="02040503050406030204" pitchFamily="18" charset="0"/>
              </a:rPr>
              <a:t>performance budgeting</a:t>
            </a:r>
            <a:r>
              <a:rPr lang="cs-CZ" altLang="cs-CZ" sz="2000" dirty="0">
                <a:solidFill>
                  <a:schemeClr val="accent6">
                    <a:lumMod val="50000"/>
                  </a:schemeClr>
                </a:solidFill>
                <a:latin typeface="Cambria" panose="02040503050406030204" pitchFamily="18" charset="0"/>
              </a:rPr>
              <a:t> – rozpočtování zaměřené na výkon</a:t>
            </a:r>
          </a:p>
          <a:p>
            <a:pPr marL="669925" lvl="1" indent="-325438"/>
            <a:r>
              <a:rPr lang="cs-CZ" altLang="cs-CZ" sz="2000" dirty="0">
                <a:solidFill>
                  <a:schemeClr val="accent6">
                    <a:lumMod val="50000"/>
                  </a:schemeClr>
                </a:solidFill>
                <a:latin typeface="Cambria" panose="02040503050406030204" pitchFamily="18" charset="0"/>
              </a:rPr>
              <a:t>metoda programového rozpočtování (</a:t>
            </a:r>
            <a:r>
              <a:rPr lang="en-US" altLang="cs-CZ" sz="2000" dirty="0">
                <a:solidFill>
                  <a:schemeClr val="accent6">
                    <a:lumMod val="50000"/>
                  </a:schemeClr>
                </a:solidFill>
                <a:latin typeface="Cambria" panose="02040503050406030204" pitchFamily="18" charset="0"/>
              </a:rPr>
              <a:t>Planned Programmed Budgeting System</a:t>
            </a:r>
            <a:r>
              <a:rPr lang="cs-CZ" altLang="cs-CZ" sz="2000" dirty="0">
                <a:solidFill>
                  <a:schemeClr val="accent6">
                    <a:lumMod val="50000"/>
                  </a:schemeClr>
                </a:solidFill>
                <a:latin typeface="Cambria" panose="02040503050406030204" pitchFamily="18" charset="0"/>
              </a:rPr>
              <a:t> – PPBS) </a:t>
            </a:r>
          </a:p>
          <a:p>
            <a:pPr marL="669925" lvl="1" indent="-325438">
              <a:buFont typeface="Wingdings" pitchFamily="2" charset="2"/>
              <a:buNone/>
            </a:pPr>
            <a:r>
              <a:rPr lang="cs-CZ" altLang="cs-CZ" sz="2400" dirty="0">
                <a:solidFill>
                  <a:schemeClr val="accent6">
                    <a:lumMod val="50000"/>
                  </a:schemeClr>
                </a:solidFill>
                <a:latin typeface="Cambria" panose="02040503050406030204" pitchFamily="18" charset="0"/>
              </a:rPr>
              <a:t>Změna struktury rozpočtového procesu</a:t>
            </a:r>
          </a:p>
          <a:p>
            <a:pPr marL="669925" lvl="1" indent="-325438"/>
            <a:r>
              <a:rPr lang="cs-CZ" altLang="cs-CZ" sz="2000" dirty="0">
                <a:solidFill>
                  <a:schemeClr val="accent6">
                    <a:lumMod val="50000"/>
                  </a:schemeClr>
                </a:solidFill>
                <a:latin typeface="Cambria" panose="02040503050406030204" pitchFamily="18" charset="0"/>
              </a:rPr>
              <a:t>metoda nulové základny (</a:t>
            </a:r>
            <a:r>
              <a:rPr lang="en-US" altLang="cs-CZ" sz="2000" dirty="0">
                <a:solidFill>
                  <a:schemeClr val="accent6">
                    <a:lumMod val="50000"/>
                  </a:schemeClr>
                </a:solidFill>
                <a:latin typeface="Cambria" panose="02040503050406030204" pitchFamily="18" charset="0"/>
              </a:rPr>
              <a:t>Zero-Based Budgeting</a:t>
            </a:r>
            <a:r>
              <a:rPr lang="cs-CZ" altLang="cs-CZ" sz="2000" dirty="0">
                <a:solidFill>
                  <a:schemeClr val="accent6">
                    <a:lumMod val="50000"/>
                  </a:schemeClr>
                </a:solidFill>
                <a:latin typeface="Cambria" panose="02040503050406030204" pitchFamily="18" charset="0"/>
              </a:rPr>
              <a:t>, ZBB) </a:t>
            </a:r>
          </a:p>
          <a:p>
            <a:pPr marL="669925" lvl="1" indent="-325438"/>
            <a:r>
              <a:rPr lang="cs-CZ" altLang="cs-CZ" sz="2000" dirty="0">
                <a:solidFill>
                  <a:schemeClr val="accent6">
                    <a:lumMod val="50000"/>
                  </a:schemeClr>
                </a:solidFill>
                <a:latin typeface="Cambria" panose="02040503050406030204" pitchFamily="18" charset="0"/>
              </a:rPr>
              <a:t>management na základě řízení cílů (</a:t>
            </a:r>
            <a:r>
              <a:rPr lang="cs-CZ" altLang="cs-CZ" sz="2000" dirty="0" err="1">
                <a:solidFill>
                  <a:schemeClr val="accent6">
                    <a:lumMod val="50000"/>
                  </a:schemeClr>
                </a:solidFill>
                <a:latin typeface="Cambria" panose="02040503050406030204" pitchFamily="18" charset="0"/>
              </a:rPr>
              <a:t>Managemet</a:t>
            </a:r>
            <a:r>
              <a:rPr lang="cs-CZ" altLang="cs-CZ" sz="2000" dirty="0">
                <a:solidFill>
                  <a:schemeClr val="accent6">
                    <a:lumMod val="50000"/>
                  </a:schemeClr>
                </a:solidFill>
                <a:latin typeface="Cambria" panose="02040503050406030204" pitchFamily="18" charset="0"/>
              </a:rPr>
              <a:t> by </a:t>
            </a:r>
            <a:r>
              <a:rPr lang="cs-CZ" altLang="cs-CZ" sz="2000" dirty="0" err="1">
                <a:solidFill>
                  <a:schemeClr val="accent6">
                    <a:lumMod val="50000"/>
                  </a:schemeClr>
                </a:solidFill>
                <a:latin typeface="Cambria" panose="02040503050406030204" pitchFamily="18" charset="0"/>
              </a:rPr>
              <a:t>Objectives</a:t>
            </a:r>
            <a:r>
              <a:rPr lang="cs-CZ" altLang="cs-CZ" sz="2000" dirty="0">
                <a:solidFill>
                  <a:schemeClr val="accent6">
                    <a:lumMod val="50000"/>
                  </a:schemeClr>
                </a:solidFill>
                <a:latin typeface="Cambria" panose="02040503050406030204" pitchFamily="18" charset="0"/>
              </a:rPr>
              <a:t>)</a:t>
            </a:r>
          </a:p>
          <a:p>
            <a:pPr marL="669925" lvl="1" indent="-325438"/>
            <a:r>
              <a:rPr lang="cs-CZ" altLang="cs-CZ" sz="2000" dirty="0" err="1">
                <a:solidFill>
                  <a:schemeClr val="accent6">
                    <a:lumMod val="50000"/>
                  </a:schemeClr>
                </a:solidFill>
                <a:latin typeface="Cambria" panose="02040503050406030204" pitchFamily="18" charset="0"/>
              </a:rPr>
              <a:t>cílované</a:t>
            </a:r>
            <a:r>
              <a:rPr lang="cs-CZ" altLang="cs-CZ" sz="2000" dirty="0">
                <a:solidFill>
                  <a:schemeClr val="accent6">
                    <a:lumMod val="50000"/>
                  </a:schemeClr>
                </a:solidFill>
                <a:latin typeface="Cambria" panose="02040503050406030204" pitchFamily="18" charset="0"/>
              </a:rPr>
              <a:t> rozpočtování (Target </a:t>
            </a:r>
            <a:r>
              <a:rPr lang="cs-CZ" altLang="cs-CZ" sz="2000" dirty="0" err="1">
                <a:solidFill>
                  <a:schemeClr val="accent6">
                    <a:lumMod val="50000"/>
                  </a:schemeClr>
                </a:solidFill>
                <a:latin typeface="Cambria" panose="02040503050406030204" pitchFamily="18" charset="0"/>
              </a:rPr>
              <a:t>based</a:t>
            </a:r>
            <a:r>
              <a:rPr lang="cs-CZ" altLang="cs-CZ" sz="2000" dirty="0">
                <a:solidFill>
                  <a:schemeClr val="accent6">
                    <a:lumMod val="50000"/>
                  </a:schemeClr>
                </a:solidFill>
                <a:latin typeface="Cambria" panose="02040503050406030204" pitchFamily="18" charset="0"/>
              </a:rPr>
              <a:t> </a:t>
            </a:r>
            <a:r>
              <a:rPr lang="cs-CZ" altLang="cs-CZ" sz="2000" dirty="0" err="1">
                <a:solidFill>
                  <a:schemeClr val="accent6">
                    <a:lumMod val="50000"/>
                  </a:schemeClr>
                </a:solidFill>
                <a:latin typeface="Cambria" panose="02040503050406030204" pitchFamily="18" charset="0"/>
              </a:rPr>
              <a:t>budgeting</a:t>
            </a:r>
            <a:r>
              <a:rPr lang="cs-CZ" altLang="cs-CZ" sz="2000" dirty="0">
                <a:solidFill>
                  <a:schemeClr val="accent6">
                    <a:lumMod val="50000"/>
                  </a:schemeClr>
                </a:solidFill>
                <a:latin typeface="Cambria" panose="02040503050406030204" pitchFamily="18" charset="0"/>
              </a:rPr>
              <a:t>)</a:t>
            </a:r>
          </a:p>
        </p:txBody>
      </p:sp>
    </p:spTree>
    <p:extLst>
      <p:ext uri="{BB962C8B-B14F-4D97-AF65-F5344CB8AC3E}">
        <p14:creationId xmlns:p14="http://schemas.microsoft.com/office/powerpoint/2010/main" val="27828254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2351</Words>
  <Application>Microsoft Office PowerPoint</Application>
  <PresentationFormat>Předvádění na obrazovce (4:3)</PresentationFormat>
  <Paragraphs>442</Paragraphs>
  <Slides>46</Slides>
  <Notes>20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46</vt:i4>
      </vt:variant>
    </vt:vector>
  </HeadingPairs>
  <TitlesOfParts>
    <vt:vector size="57" baseType="lpstr">
      <vt:lpstr>Arial</vt:lpstr>
      <vt:lpstr>Calibri</vt:lpstr>
      <vt:lpstr>Cambria</vt:lpstr>
      <vt:lpstr>Georgia</vt:lpstr>
      <vt:lpstr>Impact</vt:lpstr>
      <vt:lpstr>Symbol</vt:lpstr>
      <vt:lpstr>Times New Roman</vt:lpstr>
      <vt:lpstr>Trebuchet MS</vt:lpstr>
      <vt:lpstr>Wingdings</vt:lpstr>
      <vt:lpstr>Wingdings 2</vt:lpstr>
      <vt:lpstr>Urbanistický</vt:lpstr>
      <vt:lpstr>Metody rozpočtování</vt:lpstr>
      <vt:lpstr>Rozpočtování</vt:lpstr>
      <vt:lpstr>Rozdíly v rozpočtování vlády a soukromého sektoru</vt:lpstr>
      <vt:lpstr>Nabídkový systém veřejné správy</vt:lpstr>
      <vt:lpstr>Poptávkový systém veřejné správy (1)</vt:lpstr>
      <vt:lpstr>Poptávkový systém veřejné správy (2)</vt:lpstr>
      <vt:lpstr>Nabídkový a poptávkový přístup  k tvorbě veřejného rozpočtu</vt:lpstr>
      <vt:lpstr> </vt:lpstr>
      <vt:lpstr>Metody rozpočtování </vt:lpstr>
      <vt:lpstr>Položkové inkrementální rozpočtování</vt:lpstr>
      <vt:lpstr>Výhody a nevýhody tradičního rozpočtování</vt:lpstr>
      <vt:lpstr>Důsledky tradičního rozpočtování</vt:lpstr>
      <vt:lpstr>Proč je to v ČR téměř jediný způsob rozpočtování?</vt:lpstr>
      <vt:lpstr>Rozpočtové inovace</vt:lpstr>
      <vt:lpstr>Řídící a plánovací funkce rozpočtu</vt:lpstr>
      <vt:lpstr>Výkonově orientované rozpočtování</vt:lpstr>
      <vt:lpstr> </vt:lpstr>
      <vt:lpstr>Výkonově orientované rozpočtování může přinést odpovědi na otázky:</vt:lpstr>
      <vt:lpstr>Manažerská odpovědnost</vt:lpstr>
      <vt:lpstr>Cíle výkonově orientovaného rozpočtování</vt:lpstr>
      <vt:lpstr>Obsah výkonově orientovaného rozpočtu</vt:lpstr>
      <vt:lpstr>Vstupy</vt:lpstr>
      <vt:lpstr>Výstupy (výkony)</vt:lpstr>
      <vt:lpstr>Výsledky</vt:lpstr>
      <vt:lpstr>Ukazatel výkonu</vt:lpstr>
      <vt:lpstr> </vt:lpstr>
      <vt:lpstr>Prezentace aplikace PowerPoint</vt:lpstr>
      <vt:lpstr>2. Rozpočet v ukazatelích kvantity a kvality </vt:lpstr>
      <vt:lpstr> </vt:lpstr>
      <vt:lpstr>Definované ukazatele by měly být:</vt:lpstr>
      <vt:lpstr>Zavádění výkonového rozpočtování v organizaci</vt:lpstr>
      <vt:lpstr>METODY  STŘEDNĚDOBÉHO PROGNÓZOVÁNÍ</vt:lpstr>
      <vt:lpstr>Metody ovlivňující kvalitu zpracování RV</vt:lpstr>
      <vt:lpstr>Metody střednědobého prognózování </vt:lpstr>
      <vt:lpstr>Metody se liší :</vt:lpstr>
      <vt:lpstr>Expertní metoda</vt:lpstr>
      <vt:lpstr>Expertní metoda</vt:lpstr>
      <vt:lpstr>Expertní metoda</vt:lpstr>
      <vt:lpstr>Techniky časových řad</vt:lpstr>
      <vt:lpstr>Techniky časových řad</vt:lpstr>
      <vt:lpstr>Deterministické techniky</vt:lpstr>
      <vt:lpstr>Ekonometrické prognózování</vt:lpstr>
      <vt:lpstr>Ekonometrické prognózování</vt:lpstr>
      <vt:lpstr>Ekonometrické prognózování</vt:lpstr>
      <vt:lpstr>Ekonometrické prognózování</vt:lpstr>
      <vt:lpstr>DĚKUJI ZA POZORNOST.</vt:lpstr>
    </vt:vector>
  </TitlesOfParts>
  <Company>ESF -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Územní samospráva</dc:title>
  <dc:creator>oplustii</dc:creator>
  <cp:lastModifiedBy>csystem</cp:lastModifiedBy>
  <cp:revision>56</cp:revision>
  <dcterms:created xsi:type="dcterms:W3CDTF">2011-04-08T08:10:10Z</dcterms:created>
  <dcterms:modified xsi:type="dcterms:W3CDTF">2019-03-09T13:31:11Z</dcterms:modified>
</cp:coreProperties>
</file>