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  <p:sldMasterId id="2147483664" r:id="rId3"/>
    <p:sldMasterId id="2147483676" r:id="rId4"/>
    <p:sldMasterId id="2147483684" r:id="rId5"/>
    <p:sldMasterId id="2147483692" r:id="rId6"/>
  </p:sldMasterIdLst>
  <p:notesMasterIdLst>
    <p:notesMasterId r:id="rId39"/>
  </p:notesMasterIdLst>
  <p:handoutMasterIdLst>
    <p:handoutMasterId r:id="rId40"/>
  </p:handoutMasterIdLst>
  <p:sldIdLst>
    <p:sldId id="425" r:id="rId7"/>
    <p:sldId id="405" r:id="rId8"/>
    <p:sldId id="406" r:id="rId9"/>
    <p:sldId id="407" r:id="rId10"/>
    <p:sldId id="441" r:id="rId11"/>
    <p:sldId id="442" r:id="rId12"/>
    <p:sldId id="443" r:id="rId13"/>
    <p:sldId id="426" r:id="rId14"/>
    <p:sldId id="408" r:id="rId15"/>
    <p:sldId id="430" r:id="rId16"/>
    <p:sldId id="409" r:id="rId17"/>
    <p:sldId id="410" r:id="rId18"/>
    <p:sldId id="419" r:id="rId19"/>
    <p:sldId id="427" r:id="rId20"/>
    <p:sldId id="421" r:id="rId21"/>
    <p:sldId id="423" r:id="rId22"/>
    <p:sldId id="431" r:id="rId23"/>
    <p:sldId id="412" r:id="rId24"/>
    <p:sldId id="424" r:id="rId25"/>
    <p:sldId id="445" r:id="rId26"/>
    <p:sldId id="414" r:id="rId27"/>
    <p:sldId id="411" r:id="rId28"/>
    <p:sldId id="439" r:id="rId29"/>
    <p:sldId id="440" r:id="rId30"/>
    <p:sldId id="438" r:id="rId31"/>
    <p:sldId id="433" r:id="rId32"/>
    <p:sldId id="434" r:id="rId33"/>
    <p:sldId id="435" r:id="rId34"/>
    <p:sldId id="436" r:id="rId35"/>
    <p:sldId id="437" r:id="rId36"/>
    <p:sldId id="428" r:id="rId37"/>
    <p:sldId id="444" r:id="rId38"/>
  </p:sldIdLst>
  <p:sldSz cx="9144000" cy="6858000" type="screen4x3"/>
  <p:notesSz cx="6794500" cy="9906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005E"/>
    <a:srgbClr val="0099CD"/>
    <a:srgbClr val="003366"/>
    <a:srgbClr val="FAC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63" autoAdjust="0"/>
    <p:restoredTop sz="96552" autoAdjust="0"/>
  </p:normalViewPr>
  <p:slideViewPr>
    <p:cSldViewPr>
      <p:cViewPr>
        <p:scale>
          <a:sx n="67" d="100"/>
          <a:sy n="67" d="100"/>
        </p:scale>
        <p:origin x="-102" y="-10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D127850A-C3EC-4380-BB6E-552F1B661499}" type="datetimeFigureOut">
              <a:rPr lang="cs-CZ" smtClean="0"/>
              <a:pPr/>
              <a:t>27. 3. 2018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08981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EFCC9F3F-E3DE-490C-AD99-B44EB61283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564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780B389D-F35D-40F2-B91F-E47E18F4260B}" type="datetimeFigureOut">
              <a:rPr lang="cs-CZ" smtClean="0"/>
              <a:pPr/>
              <a:t>27. 3. 2018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030FA2DD-96DE-46D5-8132-6EC9E3827F9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130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35696" y="2996952"/>
            <a:ext cx="4569260" cy="1908000"/>
          </a:xfrm>
        </p:spPr>
        <p:txBody>
          <a:bodyPr/>
          <a:lstStyle>
            <a:lvl1pPr>
              <a:defRPr sz="3600">
                <a:solidFill>
                  <a:srgbClr val="0099CD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138000"/>
            <a:ext cx="9144000" cy="720000"/>
          </a:xfrm>
          <a:prstGeom prst="rect">
            <a:avLst/>
          </a:prstGeom>
          <a:solidFill>
            <a:srgbClr val="00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444000" y="6138000"/>
            <a:ext cx="2700000" cy="720000"/>
          </a:xfrm>
          <a:prstGeom prst="rect">
            <a:avLst/>
          </a:prstGeom>
          <a:solidFill>
            <a:srgbClr val="B600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6000" y="6210000"/>
            <a:ext cx="647700" cy="647700"/>
          </a:xfrm>
          <a:prstGeom prst="rect">
            <a:avLst/>
          </a:prstGeom>
        </p:spPr>
      </p:pic>
      <p:pic>
        <p:nvPicPr>
          <p:cNvPr id="11" name="Picture 10" descr="pruh_novy.pn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12" y="2276880"/>
            <a:ext cx="9144000" cy="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00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16000" y="6498001"/>
            <a:ext cx="4320000" cy="360000"/>
          </a:xfrm>
        </p:spPr>
        <p:txBody>
          <a:bodyPr tIns="93600" bIns="93600"/>
          <a:lstStyle>
            <a:lvl1pPr>
              <a:defRPr baseline="0">
                <a:latin typeface="Arial CE"/>
              </a:defRPr>
            </a:lvl1pPr>
          </a:lstStyle>
          <a:p>
            <a:pPr algn="l"/>
            <a:r>
              <a:rPr lang="cs-CZ" dirty="0" smtClean="0">
                <a:solidFill>
                  <a:prstClr val="white"/>
                </a:solidFill>
              </a:rPr>
              <a:t>jméno autora | zápatí prezentace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51044" y="6597392"/>
            <a:ext cx="396000" cy="360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 CE"/>
              </a:defRPr>
            </a:lvl1pPr>
          </a:lstStyle>
          <a:p>
            <a:fld id="{5D37F029-7026-47DA-A64B-44D4AD9263AF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" name="DocumentMarking.CMark"/>
          <p:cNvSpPr txBox="1"/>
          <p:nvPr userDrawn="1"/>
        </p:nvSpPr>
        <p:spPr>
          <a:xfrm>
            <a:off x="4320925" y="6609208"/>
            <a:ext cx="502151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 b="1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014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124745"/>
            <a:ext cx="4038600" cy="500141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124745"/>
            <a:ext cx="4038600" cy="500141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16000" y="6498001"/>
            <a:ext cx="4320000" cy="360000"/>
          </a:xfrm>
        </p:spPr>
        <p:txBody>
          <a:bodyPr tIns="93600" bIns="93600"/>
          <a:lstStyle>
            <a:lvl1pPr>
              <a:defRPr baseline="0">
                <a:latin typeface="Arial CE"/>
              </a:defRPr>
            </a:lvl1pPr>
          </a:lstStyle>
          <a:p>
            <a:pPr algn="l"/>
            <a:r>
              <a:rPr lang="cs-CZ" dirty="0" smtClean="0">
                <a:solidFill>
                  <a:prstClr val="white"/>
                </a:solidFill>
              </a:rPr>
              <a:t>jméno autora | zápatí prezentace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51044" y="6597392"/>
            <a:ext cx="396000" cy="360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 CE"/>
              </a:defRPr>
            </a:lvl1pPr>
          </a:lstStyle>
          <a:p>
            <a:fld id="{5D37F029-7026-47DA-A64B-44D4AD9263AF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" name="DocumentMarking.CMark"/>
          <p:cNvSpPr txBox="1"/>
          <p:nvPr userDrawn="1"/>
        </p:nvSpPr>
        <p:spPr>
          <a:xfrm>
            <a:off x="4320925" y="6609208"/>
            <a:ext cx="502151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 b="1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069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16000" y="6498001"/>
            <a:ext cx="4320000" cy="360000"/>
          </a:xfrm>
        </p:spPr>
        <p:txBody>
          <a:bodyPr tIns="93600" bIns="93600"/>
          <a:lstStyle>
            <a:lvl1pPr>
              <a:defRPr baseline="0">
                <a:latin typeface="Arial CE"/>
              </a:defRPr>
            </a:lvl1pPr>
          </a:lstStyle>
          <a:p>
            <a:pPr algn="l"/>
            <a:r>
              <a:rPr lang="cs-CZ" dirty="0" smtClean="0">
                <a:solidFill>
                  <a:prstClr val="white"/>
                </a:solidFill>
              </a:rPr>
              <a:t>jméno autora | zápatí prezentace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51044" y="6597392"/>
            <a:ext cx="396000" cy="360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 CE"/>
              </a:defRPr>
            </a:lvl1pPr>
          </a:lstStyle>
          <a:p>
            <a:fld id="{5D37F029-7026-47DA-A64B-44D4AD9263AF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DocumentMarking.CMark"/>
          <p:cNvSpPr txBox="1"/>
          <p:nvPr userDrawn="1"/>
        </p:nvSpPr>
        <p:spPr>
          <a:xfrm>
            <a:off x="4320925" y="6609208"/>
            <a:ext cx="502151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 b="1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135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16000" y="6498001"/>
            <a:ext cx="4320000" cy="360000"/>
          </a:xfrm>
        </p:spPr>
        <p:txBody>
          <a:bodyPr tIns="93600" bIns="93600"/>
          <a:lstStyle>
            <a:lvl1pPr>
              <a:defRPr baseline="0">
                <a:latin typeface="Arial CE"/>
              </a:defRPr>
            </a:lvl1pPr>
          </a:lstStyle>
          <a:p>
            <a:pPr algn="l"/>
            <a:r>
              <a:rPr lang="cs-CZ" dirty="0" smtClean="0">
                <a:solidFill>
                  <a:prstClr val="white"/>
                </a:solidFill>
              </a:rPr>
              <a:t>jméno autora | zápatí prezentace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51044" y="6597392"/>
            <a:ext cx="396000" cy="360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 CE"/>
              </a:defRPr>
            </a:lvl1pPr>
          </a:lstStyle>
          <a:p>
            <a:fld id="{5D37F029-7026-47DA-A64B-44D4AD9263AF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4" name="DocumentMarking.CMark"/>
          <p:cNvSpPr txBox="1"/>
          <p:nvPr userDrawn="1"/>
        </p:nvSpPr>
        <p:spPr>
          <a:xfrm>
            <a:off x="4320925" y="6609208"/>
            <a:ext cx="502151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 b="1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15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095F-79FE-48A3-BFB8-A7A8C648D1C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27. 3. 2018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F5AC-1931-4E68-865E-CE696ADD9BC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96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10192" y="-105601"/>
            <a:ext cx="8397258" cy="126993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56587546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gray">
      <p:bgPr>
        <a:blipFill dpi="0" rotWithShape="0">
          <a:blip r:embed="rId2" cstate="print"/>
          <a:srcRect/>
          <a:stretch>
            <a:fillRect r="-6138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695" y="5947704"/>
            <a:ext cx="861755" cy="67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3698" y="2853995"/>
            <a:ext cx="3955650" cy="1647281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</a:t>
            </a:r>
            <a:br>
              <a:rPr lang="cs-CZ"/>
            </a:br>
            <a:r>
              <a:rPr lang="cs-CZ"/>
              <a:t>styl předlohy nadpisů.</a:t>
            </a:r>
          </a:p>
        </p:txBody>
      </p:sp>
      <p:sp>
        <p:nvSpPr>
          <p:cNvPr id="13660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47456" y="6015733"/>
            <a:ext cx="5246664" cy="391978"/>
          </a:xfrm>
        </p:spPr>
        <p:txBody>
          <a:bodyPr lIns="93549" tIns="46773" rIns="93549" bIns="46773"/>
          <a:lstStyle>
            <a:lvl1pPr marL="0" indent="0" algn="r">
              <a:buFontTx/>
              <a:buNone/>
              <a:defRPr sz="1326" b="1"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620289" y="6487079"/>
            <a:ext cx="2133329" cy="2348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3471" tIns="46735" rIns="93471" bIns="46735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bg1"/>
                </a:solidFill>
                <a:latin typeface="Verdana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102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30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v"/>
              <a:defRPr/>
            </a:lvl3pPr>
            <a:lvl4pPr>
              <a:buFont typeface="Wingdings" pitchFamily="2" charset="2"/>
              <a:buChar char="v"/>
              <a:defRPr/>
            </a:lvl4pPr>
            <a:lvl5pPr>
              <a:buFont typeface="Wingdings" pitchFamily="2" charset="2"/>
              <a:buChar char="v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>
                <a:solidFill>
                  <a:srgbClr val="FFFFFF"/>
                </a:solidFill>
              </a:rPr>
              <a:t>SME AUD | 09/2012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l   </a:t>
            </a:r>
            <a:fld id="{A66E62BE-BF89-4EEE-B0F9-36119EF22C4F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DocumentMarking.CMark"/>
          <p:cNvSpPr txBox="1"/>
          <p:nvPr userDrawn="1"/>
        </p:nvSpPr>
        <p:spPr>
          <a:xfrm>
            <a:off x="4320925" y="6609208"/>
            <a:ext cx="502151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 b="1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82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457" y="4407336"/>
            <a:ext cx="7771995" cy="1362205"/>
          </a:xfrm>
        </p:spPr>
        <p:txBody>
          <a:bodyPr anchor="t"/>
          <a:lstStyle>
            <a:lvl1pPr algn="l">
              <a:defRPr sz="4081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457" y="2907448"/>
            <a:ext cx="7771995" cy="1499884"/>
          </a:xfrm>
        </p:spPr>
        <p:txBody>
          <a:bodyPr anchor="b"/>
          <a:lstStyle>
            <a:lvl1pPr marL="0" indent="0">
              <a:buNone/>
              <a:defRPr sz="2041"/>
            </a:lvl1pPr>
            <a:lvl2pPr marL="466281" indent="0">
              <a:buNone/>
              <a:defRPr sz="1837"/>
            </a:lvl2pPr>
            <a:lvl3pPr marL="932566" indent="0">
              <a:buNone/>
              <a:defRPr sz="1632"/>
            </a:lvl3pPr>
            <a:lvl4pPr marL="1398851" indent="0">
              <a:buNone/>
              <a:defRPr sz="1428"/>
            </a:lvl4pPr>
            <a:lvl5pPr marL="1865134" indent="0">
              <a:buNone/>
              <a:defRPr sz="1428"/>
            </a:lvl5pPr>
            <a:lvl6pPr marL="2331418" indent="0">
              <a:buNone/>
              <a:defRPr sz="1428"/>
            </a:lvl6pPr>
            <a:lvl7pPr marL="2797699" indent="0">
              <a:buNone/>
              <a:defRPr sz="1428"/>
            </a:lvl7pPr>
            <a:lvl8pPr marL="3263983" indent="0">
              <a:buNone/>
              <a:defRPr sz="1428"/>
            </a:lvl8pPr>
            <a:lvl9pPr marL="3730268" indent="0">
              <a:buNone/>
              <a:defRPr sz="1428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SME</a:t>
            </a:r>
            <a:r>
              <a:rPr lang="da-DK">
                <a:solidFill>
                  <a:srgbClr val="FFFFFF"/>
                </a:solidFill>
              </a:rPr>
              <a:t> AUD | 09/2012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l   </a:t>
            </a:r>
            <a:fld id="{75B8B22D-329C-4694-AD82-233A75339C3A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DocumentMarking.CMark"/>
          <p:cNvSpPr txBox="1"/>
          <p:nvPr userDrawn="1"/>
        </p:nvSpPr>
        <p:spPr>
          <a:xfrm>
            <a:off x="4320925" y="6609208"/>
            <a:ext cx="502151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 b="1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548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8838" y="1311999"/>
            <a:ext cx="4200246" cy="5205860"/>
          </a:xfrm>
        </p:spPr>
        <p:txBody>
          <a:bodyPr/>
          <a:lstStyle>
            <a:lvl1pPr>
              <a:defRPr sz="2857"/>
            </a:lvl1pPr>
            <a:lvl2pPr>
              <a:defRPr sz="2449"/>
            </a:lvl2pPr>
            <a:lvl3pPr>
              <a:defRPr sz="2041"/>
            </a:lvl3pPr>
            <a:lvl4pPr>
              <a:defRPr sz="1837"/>
            </a:lvl4pPr>
            <a:lvl5pPr>
              <a:defRPr sz="1837"/>
            </a:lvl5pPr>
            <a:lvl6pPr>
              <a:defRPr sz="1837"/>
            </a:lvl6pPr>
            <a:lvl7pPr>
              <a:defRPr sz="1837"/>
            </a:lvl7pPr>
            <a:lvl8pPr>
              <a:defRPr sz="1837"/>
            </a:lvl8pPr>
            <a:lvl9pPr>
              <a:defRPr sz="1837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4584" y="1311999"/>
            <a:ext cx="4201866" cy="5205860"/>
          </a:xfrm>
        </p:spPr>
        <p:txBody>
          <a:bodyPr/>
          <a:lstStyle>
            <a:lvl1pPr>
              <a:defRPr sz="2857"/>
            </a:lvl1pPr>
            <a:lvl2pPr>
              <a:defRPr sz="2449"/>
            </a:lvl2pPr>
            <a:lvl3pPr>
              <a:defRPr sz="2041"/>
            </a:lvl3pPr>
            <a:lvl4pPr>
              <a:defRPr sz="1837"/>
            </a:lvl4pPr>
            <a:lvl5pPr>
              <a:defRPr sz="1837"/>
            </a:lvl5pPr>
            <a:lvl6pPr>
              <a:defRPr sz="1837"/>
            </a:lvl6pPr>
            <a:lvl7pPr>
              <a:defRPr sz="1837"/>
            </a:lvl7pPr>
            <a:lvl8pPr>
              <a:defRPr sz="1837"/>
            </a:lvl8pPr>
            <a:lvl9pPr>
              <a:defRPr sz="1837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>
                <a:solidFill>
                  <a:srgbClr val="FFFFFF"/>
                </a:solidFill>
              </a:rPr>
              <a:t>RET/SME AUD | 09/2012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l   </a:t>
            </a:r>
            <a:fld id="{6B2C8705-F6AB-49B9-8CD9-27084CB6AD06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DocumentMarking.CMark"/>
          <p:cNvSpPr txBox="1"/>
          <p:nvPr userDrawn="1"/>
        </p:nvSpPr>
        <p:spPr>
          <a:xfrm>
            <a:off x="4320925" y="6609208"/>
            <a:ext cx="502151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 b="1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952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138000"/>
            <a:ext cx="9144000" cy="720000"/>
          </a:xfrm>
          <a:prstGeom prst="rect">
            <a:avLst/>
          </a:prstGeom>
          <a:solidFill>
            <a:srgbClr val="00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835696" y="2996952"/>
            <a:ext cx="4569260" cy="1908000"/>
          </a:xfrm>
        </p:spPr>
        <p:txBody>
          <a:bodyPr/>
          <a:lstStyle>
            <a:lvl1pPr>
              <a:defRPr sz="3600">
                <a:solidFill>
                  <a:srgbClr val="003366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444000" y="6138000"/>
            <a:ext cx="2700000" cy="720000"/>
          </a:xfrm>
          <a:prstGeom prst="rect">
            <a:avLst/>
          </a:prstGeom>
          <a:solidFill>
            <a:srgbClr val="B600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6000" y="6210000"/>
            <a:ext cx="647700" cy="647700"/>
          </a:xfrm>
          <a:prstGeom prst="rect">
            <a:avLst/>
          </a:prstGeom>
        </p:spPr>
      </p:pic>
      <p:pic>
        <p:nvPicPr>
          <p:cNvPr id="7" name="Picture 6" descr="pruh_novy.pn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12" y="2276880"/>
            <a:ext cx="9144000" cy="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57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796" y="275356"/>
            <a:ext cx="8230410" cy="1141921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6805" y="1535528"/>
            <a:ext cx="4039882" cy="639800"/>
          </a:xfrm>
        </p:spPr>
        <p:txBody>
          <a:bodyPr anchor="b"/>
          <a:lstStyle>
            <a:lvl1pPr marL="0" indent="0">
              <a:buNone/>
              <a:defRPr sz="2449" b="1"/>
            </a:lvl1pPr>
            <a:lvl2pPr marL="466281" indent="0">
              <a:buNone/>
              <a:defRPr sz="2041" b="1"/>
            </a:lvl2pPr>
            <a:lvl3pPr marL="932566" indent="0">
              <a:buNone/>
              <a:defRPr sz="1837" b="1"/>
            </a:lvl3pPr>
            <a:lvl4pPr marL="1398851" indent="0">
              <a:buNone/>
              <a:defRPr sz="1632" b="1"/>
            </a:lvl4pPr>
            <a:lvl5pPr marL="1865134" indent="0">
              <a:buNone/>
              <a:defRPr sz="1632" b="1"/>
            </a:lvl5pPr>
            <a:lvl6pPr marL="2331418" indent="0">
              <a:buNone/>
              <a:defRPr sz="1632" b="1"/>
            </a:lvl6pPr>
            <a:lvl7pPr marL="2797699" indent="0">
              <a:buNone/>
              <a:defRPr sz="1632" b="1"/>
            </a:lvl7pPr>
            <a:lvl8pPr marL="3263983" indent="0">
              <a:buNone/>
              <a:defRPr sz="1632" b="1"/>
            </a:lvl8pPr>
            <a:lvl9pPr marL="3730268" indent="0">
              <a:buNone/>
              <a:defRPr sz="1632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6805" y="2175319"/>
            <a:ext cx="4039882" cy="3950557"/>
          </a:xfrm>
        </p:spPr>
        <p:txBody>
          <a:bodyPr/>
          <a:lstStyle>
            <a:lvl1pPr>
              <a:defRPr sz="2449"/>
            </a:lvl1pPr>
            <a:lvl2pPr>
              <a:defRPr sz="2041"/>
            </a:lvl2pPr>
            <a:lvl3pPr>
              <a:defRPr sz="1837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707" y="1535528"/>
            <a:ext cx="4041502" cy="639800"/>
          </a:xfrm>
        </p:spPr>
        <p:txBody>
          <a:bodyPr anchor="b"/>
          <a:lstStyle>
            <a:lvl1pPr marL="0" indent="0">
              <a:buNone/>
              <a:defRPr sz="2449" b="1"/>
            </a:lvl1pPr>
            <a:lvl2pPr marL="466281" indent="0">
              <a:buNone/>
              <a:defRPr sz="2041" b="1"/>
            </a:lvl2pPr>
            <a:lvl3pPr marL="932566" indent="0">
              <a:buNone/>
              <a:defRPr sz="1837" b="1"/>
            </a:lvl3pPr>
            <a:lvl4pPr marL="1398851" indent="0">
              <a:buNone/>
              <a:defRPr sz="1632" b="1"/>
            </a:lvl4pPr>
            <a:lvl5pPr marL="1865134" indent="0">
              <a:buNone/>
              <a:defRPr sz="1632" b="1"/>
            </a:lvl5pPr>
            <a:lvl6pPr marL="2331418" indent="0">
              <a:buNone/>
              <a:defRPr sz="1632" b="1"/>
            </a:lvl6pPr>
            <a:lvl7pPr marL="2797699" indent="0">
              <a:buNone/>
              <a:defRPr sz="1632" b="1"/>
            </a:lvl7pPr>
            <a:lvl8pPr marL="3263983" indent="0">
              <a:buNone/>
              <a:defRPr sz="1632" b="1"/>
            </a:lvl8pPr>
            <a:lvl9pPr marL="3730268" indent="0">
              <a:buNone/>
              <a:defRPr sz="1632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707" y="2175319"/>
            <a:ext cx="4041502" cy="3950557"/>
          </a:xfrm>
        </p:spPr>
        <p:txBody>
          <a:bodyPr/>
          <a:lstStyle>
            <a:lvl1pPr>
              <a:defRPr sz="2449"/>
            </a:lvl1pPr>
            <a:lvl2pPr>
              <a:defRPr sz="2041"/>
            </a:lvl2pPr>
            <a:lvl3pPr>
              <a:defRPr sz="1837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>
                <a:solidFill>
                  <a:srgbClr val="FFFFFF"/>
                </a:solidFill>
              </a:rPr>
              <a:t>RET/SME AUD | 09/2012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l   </a:t>
            </a:r>
            <a:fld id="{8E6E5A9D-4B54-4115-BD37-51F0D854F570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11" name="DocumentMarking.CMark"/>
          <p:cNvSpPr txBox="1"/>
          <p:nvPr userDrawn="1"/>
        </p:nvSpPr>
        <p:spPr>
          <a:xfrm>
            <a:off x="4320925" y="6609208"/>
            <a:ext cx="502151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 b="1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229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>
                <a:solidFill>
                  <a:srgbClr val="FFFFFF"/>
                </a:solidFill>
              </a:rPr>
              <a:t>RET/SME AUD | 09/2012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l   </a:t>
            </a:r>
            <a:fld id="{3A2E0685-794A-4F63-8449-BC97C50A2B27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DocumentMarking.CMark"/>
          <p:cNvSpPr txBox="1"/>
          <p:nvPr userDrawn="1"/>
        </p:nvSpPr>
        <p:spPr>
          <a:xfrm>
            <a:off x="4320925" y="6609208"/>
            <a:ext cx="502151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 b="1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556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>
                <a:solidFill>
                  <a:srgbClr val="FFFFFF"/>
                </a:solidFill>
              </a:rPr>
              <a:t>RET/SME AUD | 09/2012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l   </a:t>
            </a:r>
            <a:fld id="{AD67888E-279B-4053-B783-B41BE9E0D323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DocumentMarking.CMark"/>
          <p:cNvSpPr txBox="1"/>
          <p:nvPr userDrawn="1"/>
        </p:nvSpPr>
        <p:spPr>
          <a:xfrm>
            <a:off x="4320925" y="6609208"/>
            <a:ext cx="502151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 b="1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032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795" y="273746"/>
            <a:ext cx="3008044" cy="1161357"/>
          </a:xfrm>
        </p:spPr>
        <p:txBody>
          <a:bodyPr anchor="b"/>
          <a:lstStyle>
            <a:lvl1pPr algn="l">
              <a:defRPr sz="2041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4988" y="273745"/>
            <a:ext cx="5112217" cy="5852138"/>
          </a:xfrm>
        </p:spPr>
        <p:txBody>
          <a:bodyPr/>
          <a:lstStyle>
            <a:lvl1pPr>
              <a:defRPr sz="3265"/>
            </a:lvl1pPr>
            <a:lvl2pPr>
              <a:defRPr sz="2857"/>
            </a:lvl2pPr>
            <a:lvl3pPr>
              <a:defRPr sz="2449"/>
            </a:lvl3pPr>
            <a:lvl4pPr>
              <a:defRPr sz="2041"/>
            </a:lvl4pPr>
            <a:lvl5pPr>
              <a:defRPr sz="2041"/>
            </a:lvl5pPr>
            <a:lvl6pPr>
              <a:defRPr sz="2041"/>
            </a:lvl6pPr>
            <a:lvl7pPr>
              <a:defRPr sz="2041"/>
            </a:lvl7pPr>
            <a:lvl8pPr>
              <a:defRPr sz="2041"/>
            </a:lvl8pPr>
            <a:lvl9pPr>
              <a:defRPr sz="204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6795" y="1435094"/>
            <a:ext cx="3008044" cy="4690781"/>
          </a:xfrm>
        </p:spPr>
        <p:txBody>
          <a:bodyPr/>
          <a:lstStyle>
            <a:lvl1pPr marL="0" indent="0">
              <a:buNone/>
              <a:defRPr sz="1428"/>
            </a:lvl1pPr>
            <a:lvl2pPr marL="466281" indent="0">
              <a:buNone/>
              <a:defRPr sz="1224"/>
            </a:lvl2pPr>
            <a:lvl3pPr marL="932566" indent="0">
              <a:buNone/>
              <a:defRPr sz="1020"/>
            </a:lvl3pPr>
            <a:lvl4pPr marL="1398851" indent="0">
              <a:buNone/>
              <a:defRPr sz="918"/>
            </a:lvl4pPr>
            <a:lvl5pPr marL="1865134" indent="0">
              <a:buNone/>
              <a:defRPr sz="918"/>
            </a:lvl5pPr>
            <a:lvl6pPr marL="2331418" indent="0">
              <a:buNone/>
              <a:defRPr sz="918"/>
            </a:lvl6pPr>
            <a:lvl7pPr marL="2797699" indent="0">
              <a:buNone/>
              <a:defRPr sz="918"/>
            </a:lvl7pPr>
            <a:lvl8pPr marL="3263983" indent="0">
              <a:buNone/>
              <a:defRPr sz="918"/>
            </a:lvl8pPr>
            <a:lvl9pPr marL="3730268" indent="0">
              <a:buNone/>
              <a:defRPr sz="918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>
                <a:solidFill>
                  <a:srgbClr val="FFFFFF"/>
                </a:solidFill>
              </a:rPr>
              <a:t>RET/SME AUD | 09/2012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l   </a:t>
            </a:r>
            <a:fld id="{49BC9565-595B-4E84-B934-5CF479D2847F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DocumentMarking.CMark"/>
          <p:cNvSpPr txBox="1"/>
          <p:nvPr userDrawn="1"/>
        </p:nvSpPr>
        <p:spPr>
          <a:xfrm>
            <a:off x="4320925" y="6609208"/>
            <a:ext cx="502151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 b="1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9854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1549" y="4800934"/>
            <a:ext cx="5486400" cy="566911"/>
          </a:xfrm>
        </p:spPr>
        <p:txBody>
          <a:bodyPr anchor="b"/>
          <a:lstStyle>
            <a:lvl1pPr algn="l">
              <a:defRPr sz="2041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1549" y="612264"/>
            <a:ext cx="5486400" cy="4115772"/>
          </a:xfrm>
        </p:spPr>
        <p:txBody>
          <a:bodyPr lIns="89381" tIns="44689" rIns="89381" bIns="44689"/>
          <a:lstStyle>
            <a:lvl1pPr marL="0" indent="0">
              <a:buNone/>
              <a:defRPr sz="3265"/>
            </a:lvl1pPr>
            <a:lvl2pPr marL="466281" indent="0">
              <a:buNone/>
              <a:defRPr sz="2857"/>
            </a:lvl2pPr>
            <a:lvl3pPr marL="932566" indent="0">
              <a:buNone/>
              <a:defRPr sz="2449"/>
            </a:lvl3pPr>
            <a:lvl4pPr marL="1398851" indent="0">
              <a:buNone/>
              <a:defRPr sz="2041"/>
            </a:lvl4pPr>
            <a:lvl5pPr marL="1865134" indent="0">
              <a:buNone/>
              <a:defRPr sz="2041"/>
            </a:lvl5pPr>
            <a:lvl6pPr marL="2331418" indent="0">
              <a:buNone/>
              <a:defRPr sz="2041"/>
            </a:lvl6pPr>
            <a:lvl7pPr marL="2797699" indent="0">
              <a:buNone/>
              <a:defRPr sz="2041"/>
            </a:lvl7pPr>
            <a:lvl8pPr marL="3263983" indent="0">
              <a:buNone/>
              <a:defRPr sz="2041"/>
            </a:lvl8pPr>
            <a:lvl9pPr marL="3730268" indent="0">
              <a:buNone/>
              <a:defRPr sz="2041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1549" y="5367836"/>
            <a:ext cx="5486400" cy="805014"/>
          </a:xfrm>
        </p:spPr>
        <p:txBody>
          <a:bodyPr/>
          <a:lstStyle>
            <a:lvl1pPr marL="0" indent="0">
              <a:buNone/>
              <a:defRPr sz="1428"/>
            </a:lvl1pPr>
            <a:lvl2pPr marL="466281" indent="0">
              <a:buNone/>
              <a:defRPr sz="1224"/>
            </a:lvl2pPr>
            <a:lvl3pPr marL="932566" indent="0">
              <a:buNone/>
              <a:defRPr sz="1020"/>
            </a:lvl3pPr>
            <a:lvl4pPr marL="1398851" indent="0">
              <a:buNone/>
              <a:defRPr sz="918"/>
            </a:lvl4pPr>
            <a:lvl5pPr marL="1865134" indent="0">
              <a:buNone/>
              <a:defRPr sz="918"/>
            </a:lvl5pPr>
            <a:lvl6pPr marL="2331418" indent="0">
              <a:buNone/>
              <a:defRPr sz="918"/>
            </a:lvl6pPr>
            <a:lvl7pPr marL="2797699" indent="0">
              <a:buNone/>
              <a:defRPr sz="918"/>
            </a:lvl7pPr>
            <a:lvl8pPr marL="3263983" indent="0">
              <a:buNone/>
              <a:defRPr sz="918"/>
            </a:lvl8pPr>
            <a:lvl9pPr marL="3730268" indent="0">
              <a:buNone/>
              <a:defRPr sz="918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>
                <a:solidFill>
                  <a:srgbClr val="FFFFFF"/>
                </a:solidFill>
              </a:rPr>
              <a:t>RET/SME AUD | 09/2012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l   </a:t>
            </a:r>
            <a:fld id="{43D0FCE3-0C2F-41B5-93ED-B7FB19DAEAE7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DocumentMarking.CMark"/>
          <p:cNvSpPr txBox="1"/>
          <p:nvPr userDrawn="1"/>
        </p:nvSpPr>
        <p:spPr>
          <a:xfrm>
            <a:off x="4320925" y="6609208"/>
            <a:ext cx="502151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 b="1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518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>
                <a:solidFill>
                  <a:srgbClr val="FFFFFF"/>
                </a:solidFill>
              </a:rPr>
              <a:t>RET/SME AUD | 09/2012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l   </a:t>
            </a:r>
            <a:fld id="{14A38DE1-C507-489F-9765-02AA2EFBCCC0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DocumentMarking.CMark"/>
          <p:cNvSpPr txBox="1"/>
          <p:nvPr userDrawn="1"/>
        </p:nvSpPr>
        <p:spPr>
          <a:xfrm>
            <a:off x="4320925" y="6609208"/>
            <a:ext cx="502151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 b="1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472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00097" y="215432"/>
            <a:ext cx="2156008" cy="6302427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28828" y="215432"/>
            <a:ext cx="6315758" cy="630242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>
                <a:solidFill>
                  <a:srgbClr val="FFFFFF"/>
                </a:solidFill>
              </a:rPr>
              <a:t>RET/SME AUD | 09/2012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l   </a:t>
            </a:r>
            <a:fld id="{5837DE9A-D71A-4F39-9145-44744A24B46D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DocumentMarking.CMark"/>
          <p:cNvSpPr txBox="1"/>
          <p:nvPr userDrawn="1"/>
        </p:nvSpPr>
        <p:spPr>
          <a:xfrm>
            <a:off x="4320925" y="6609208"/>
            <a:ext cx="502151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 b="1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4714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35696" y="2996952"/>
            <a:ext cx="4569260" cy="1908000"/>
          </a:xfrm>
        </p:spPr>
        <p:txBody>
          <a:bodyPr/>
          <a:lstStyle>
            <a:lvl1pPr>
              <a:defRPr sz="3600">
                <a:solidFill>
                  <a:srgbClr val="0099CD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138000"/>
            <a:ext cx="9144000" cy="720000"/>
          </a:xfrm>
          <a:prstGeom prst="rect">
            <a:avLst/>
          </a:prstGeom>
          <a:solidFill>
            <a:srgbClr val="00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444000" y="6138000"/>
            <a:ext cx="2700000" cy="720000"/>
          </a:xfrm>
          <a:prstGeom prst="rect">
            <a:avLst/>
          </a:prstGeom>
          <a:solidFill>
            <a:srgbClr val="B600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6000" y="6210000"/>
            <a:ext cx="647700" cy="647700"/>
          </a:xfrm>
          <a:prstGeom prst="rect">
            <a:avLst/>
          </a:prstGeom>
        </p:spPr>
      </p:pic>
      <p:pic>
        <p:nvPicPr>
          <p:cNvPr id="11" name="Picture 10" descr="pruh_novy.pn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12" y="2276880"/>
            <a:ext cx="9144000" cy="72000"/>
          </a:xfrm>
          <a:prstGeom prst="rect">
            <a:avLst/>
          </a:prstGeom>
        </p:spPr>
      </p:pic>
      <p:sp>
        <p:nvSpPr>
          <p:cNvPr id="5" name="DocumentMarking.CMark"/>
          <p:cNvSpPr txBox="1"/>
          <p:nvPr userDrawn="1"/>
        </p:nvSpPr>
        <p:spPr>
          <a:xfrm>
            <a:off x="4320925" y="6609208"/>
            <a:ext cx="502151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 b="1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" name="DocumentMarking.CMark0"/>
          <p:cNvSpPr txBox="1"/>
          <p:nvPr userDrawn="1"/>
        </p:nvSpPr>
        <p:spPr>
          <a:xfrm>
            <a:off x="4339553" y="6609208"/>
            <a:ext cx="464895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</a:pPr>
            <a:r>
              <a:rPr lang="cs-CZ" sz="102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</a:pPr>
            <a:r>
              <a:rPr lang="cs-CZ" sz="612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329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138000"/>
            <a:ext cx="9144000" cy="720000"/>
          </a:xfrm>
          <a:prstGeom prst="rect">
            <a:avLst/>
          </a:prstGeom>
          <a:solidFill>
            <a:srgbClr val="00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835696" y="2996952"/>
            <a:ext cx="4569260" cy="1908000"/>
          </a:xfrm>
        </p:spPr>
        <p:txBody>
          <a:bodyPr/>
          <a:lstStyle>
            <a:lvl1pPr>
              <a:defRPr sz="3600">
                <a:solidFill>
                  <a:srgbClr val="003366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444000" y="6138000"/>
            <a:ext cx="2700000" cy="720000"/>
          </a:xfrm>
          <a:prstGeom prst="rect">
            <a:avLst/>
          </a:prstGeom>
          <a:solidFill>
            <a:srgbClr val="B600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6000" y="6210000"/>
            <a:ext cx="647700" cy="647700"/>
          </a:xfrm>
          <a:prstGeom prst="rect">
            <a:avLst/>
          </a:prstGeom>
        </p:spPr>
      </p:pic>
      <p:pic>
        <p:nvPicPr>
          <p:cNvPr id="7" name="Picture 6" descr="pruh_novy.pn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12" y="2276880"/>
            <a:ext cx="9144000" cy="72000"/>
          </a:xfrm>
          <a:prstGeom prst="rect">
            <a:avLst/>
          </a:prstGeom>
        </p:spPr>
      </p:pic>
      <p:sp>
        <p:nvSpPr>
          <p:cNvPr id="6" name="DocumentMarking.CMark"/>
          <p:cNvSpPr txBox="1"/>
          <p:nvPr userDrawn="1"/>
        </p:nvSpPr>
        <p:spPr>
          <a:xfrm>
            <a:off x="4320925" y="6609208"/>
            <a:ext cx="502151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 b="1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" name="DocumentMarking.CMark0"/>
          <p:cNvSpPr txBox="1"/>
          <p:nvPr userDrawn="1"/>
        </p:nvSpPr>
        <p:spPr>
          <a:xfrm>
            <a:off x="4339553" y="6609208"/>
            <a:ext cx="464895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</a:pPr>
            <a:r>
              <a:rPr lang="cs-CZ" sz="102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</a:pPr>
            <a:r>
              <a:rPr lang="cs-CZ" sz="612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417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16000" y="6498001"/>
            <a:ext cx="4320000" cy="360000"/>
          </a:xfrm>
        </p:spPr>
        <p:txBody>
          <a:bodyPr tIns="93600" bIns="93600"/>
          <a:lstStyle>
            <a:lvl1pPr>
              <a:defRPr baseline="0">
                <a:latin typeface="Arial CE"/>
              </a:defRPr>
            </a:lvl1pPr>
          </a:lstStyle>
          <a:p>
            <a:pPr algn="l"/>
            <a:r>
              <a:rPr lang="cs-CZ" dirty="0" smtClean="0">
                <a:solidFill>
                  <a:prstClr val="white"/>
                </a:solidFill>
              </a:rPr>
              <a:t>jméno autora | zápatí prezentace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51044" y="6597392"/>
            <a:ext cx="396000" cy="360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 CE"/>
              </a:defRPr>
            </a:lvl1pPr>
          </a:lstStyle>
          <a:p>
            <a:fld id="{5D37F029-7026-47DA-A64B-44D4AD9263AF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" name="DocumentMarking.CMark"/>
          <p:cNvSpPr txBox="1"/>
          <p:nvPr userDrawn="1"/>
        </p:nvSpPr>
        <p:spPr>
          <a:xfrm>
            <a:off x="4320925" y="6609208"/>
            <a:ext cx="502151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 b="1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213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16000" y="6498000"/>
            <a:ext cx="4320000" cy="360000"/>
          </a:xfrm>
        </p:spPr>
        <p:txBody>
          <a:bodyPr tIns="93600" bIns="93600"/>
          <a:lstStyle>
            <a:lvl1pPr>
              <a:defRPr baseline="0">
                <a:latin typeface="Arial CE"/>
              </a:defRPr>
            </a:lvl1pPr>
          </a:lstStyle>
          <a:p>
            <a:pPr algn="l"/>
            <a:r>
              <a:rPr lang="cs-CZ" dirty="0" smtClean="0"/>
              <a:t>jméno autora | zápatí prezentace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51044" y="6597392"/>
            <a:ext cx="396000" cy="360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 CE"/>
              </a:defRPr>
            </a:lvl1pPr>
          </a:lstStyle>
          <a:p>
            <a:fld id="{5D37F029-7026-47DA-A64B-44D4AD9263A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9871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124745"/>
            <a:ext cx="4038600" cy="500141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124745"/>
            <a:ext cx="4038600" cy="500141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16000" y="6498001"/>
            <a:ext cx="4320000" cy="360000"/>
          </a:xfrm>
        </p:spPr>
        <p:txBody>
          <a:bodyPr tIns="93600" bIns="93600"/>
          <a:lstStyle>
            <a:lvl1pPr>
              <a:defRPr baseline="0">
                <a:latin typeface="Arial CE"/>
              </a:defRPr>
            </a:lvl1pPr>
          </a:lstStyle>
          <a:p>
            <a:pPr algn="l"/>
            <a:r>
              <a:rPr lang="cs-CZ" dirty="0" smtClean="0">
                <a:solidFill>
                  <a:prstClr val="white"/>
                </a:solidFill>
              </a:rPr>
              <a:t>jméno autora | zápatí prezentace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51044" y="6597392"/>
            <a:ext cx="396000" cy="360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 CE"/>
              </a:defRPr>
            </a:lvl1pPr>
          </a:lstStyle>
          <a:p>
            <a:fld id="{5D37F029-7026-47DA-A64B-44D4AD9263AF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" name="DocumentMarking.CMark"/>
          <p:cNvSpPr txBox="1"/>
          <p:nvPr userDrawn="1"/>
        </p:nvSpPr>
        <p:spPr>
          <a:xfrm>
            <a:off x="4320925" y="6609208"/>
            <a:ext cx="502151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 b="1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189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16000" y="6498001"/>
            <a:ext cx="4320000" cy="360000"/>
          </a:xfrm>
        </p:spPr>
        <p:txBody>
          <a:bodyPr tIns="93600" bIns="93600"/>
          <a:lstStyle>
            <a:lvl1pPr>
              <a:defRPr baseline="0">
                <a:latin typeface="Arial CE"/>
              </a:defRPr>
            </a:lvl1pPr>
          </a:lstStyle>
          <a:p>
            <a:pPr algn="l"/>
            <a:r>
              <a:rPr lang="cs-CZ" dirty="0" smtClean="0">
                <a:solidFill>
                  <a:prstClr val="white"/>
                </a:solidFill>
              </a:rPr>
              <a:t>jméno autora | zápatí prezentace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51044" y="6597392"/>
            <a:ext cx="396000" cy="360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 CE"/>
              </a:defRPr>
            </a:lvl1pPr>
          </a:lstStyle>
          <a:p>
            <a:fld id="{5D37F029-7026-47DA-A64B-44D4AD9263AF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DocumentMarking.CMark"/>
          <p:cNvSpPr txBox="1"/>
          <p:nvPr userDrawn="1"/>
        </p:nvSpPr>
        <p:spPr>
          <a:xfrm>
            <a:off x="4320925" y="6609208"/>
            <a:ext cx="502151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 b="1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788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16000" y="6498001"/>
            <a:ext cx="4320000" cy="360000"/>
          </a:xfrm>
        </p:spPr>
        <p:txBody>
          <a:bodyPr tIns="93600" bIns="93600"/>
          <a:lstStyle>
            <a:lvl1pPr>
              <a:defRPr baseline="0">
                <a:latin typeface="Arial CE"/>
              </a:defRPr>
            </a:lvl1pPr>
          </a:lstStyle>
          <a:p>
            <a:pPr algn="l"/>
            <a:r>
              <a:rPr lang="cs-CZ" dirty="0" smtClean="0">
                <a:solidFill>
                  <a:prstClr val="white"/>
                </a:solidFill>
              </a:rPr>
              <a:t>jméno autora | zápatí prezentace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51044" y="6597392"/>
            <a:ext cx="396000" cy="360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 CE"/>
              </a:defRPr>
            </a:lvl1pPr>
          </a:lstStyle>
          <a:p>
            <a:fld id="{5D37F029-7026-47DA-A64B-44D4AD9263AF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4" name="DocumentMarking.CMark"/>
          <p:cNvSpPr txBox="1"/>
          <p:nvPr userDrawn="1"/>
        </p:nvSpPr>
        <p:spPr>
          <a:xfrm>
            <a:off x="4320925" y="6609208"/>
            <a:ext cx="502151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 b="1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02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095F-79FE-48A3-BFB8-A7A8C648D1C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27. 3. 2018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F5AC-1931-4E68-865E-CE696ADD9BC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168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35696" y="2996952"/>
            <a:ext cx="4569260" cy="1908000"/>
          </a:xfrm>
        </p:spPr>
        <p:txBody>
          <a:bodyPr/>
          <a:lstStyle>
            <a:lvl1pPr>
              <a:defRPr sz="3600">
                <a:solidFill>
                  <a:srgbClr val="0099CD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138000"/>
            <a:ext cx="9144000" cy="720000"/>
          </a:xfrm>
          <a:prstGeom prst="rect">
            <a:avLst/>
          </a:prstGeom>
          <a:solidFill>
            <a:srgbClr val="00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444000" y="6138000"/>
            <a:ext cx="2700000" cy="720000"/>
          </a:xfrm>
          <a:prstGeom prst="rect">
            <a:avLst/>
          </a:prstGeom>
          <a:solidFill>
            <a:srgbClr val="B600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6000" y="6210000"/>
            <a:ext cx="647700" cy="647700"/>
          </a:xfrm>
          <a:prstGeom prst="rect">
            <a:avLst/>
          </a:prstGeom>
        </p:spPr>
      </p:pic>
      <p:pic>
        <p:nvPicPr>
          <p:cNvPr id="11" name="Picture 10" descr="pruh_novy.pn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12" y="2276880"/>
            <a:ext cx="9144000" cy="72000"/>
          </a:xfrm>
          <a:prstGeom prst="rect">
            <a:avLst/>
          </a:prstGeom>
        </p:spPr>
      </p:pic>
      <p:sp>
        <p:nvSpPr>
          <p:cNvPr id="3" name="DocumentMarking.CMark0"/>
          <p:cNvSpPr txBox="1"/>
          <p:nvPr userDrawn="1"/>
        </p:nvSpPr>
        <p:spPr>
          <a:xfrm>
            <a:off x="4375943" y="6614160"/>
            <a:ext cx="3921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Interní</a:t>
            </a:r>
          </a:p>
          <a:p>
            <a:pPr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DocumentMarking.CMark0"/>
          <p:cNvSpPr txBox="1"/>
          <p:nvPr userDrawn="1"/>
        </p:nvSpPr>
        <p:spPr>
          <a:xfrm>
            <a:off x="4375943" y="6614160"/>
            <a:ext cx="3921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Interní</a:t>
            </a:r>
          </a:p>
          <a:p>
            <a:pPr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DocumentMarking.CMark0"/>
          <p:cNvSpPr txBox="1"/>
          <p:nvPr userDrawn="1"/>
        </p:nvSpPr>
        <p:spPr>
          <a:xfrm>
            <a:off x="4375943" y="6614160"/>
            <a:ext cx="3921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Interní</a:t>
            </a:r>
          </a:p>
          <a:p>
            <a:pPr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DocumentMarking.CMark0"/>
          <p:cNvSpPr txBox="1"/>
          <p:nvPr userDrawn="1"/>
        </p:nvSpPr>
        <p:spPr>
          <a:xfrm>
            <a:off x="4375943" y="6614160"/>
            <a:ext cx="3921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Interní</a:t>
            </a:r>
          </a:p>
          <a:p>
            <a:pPr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DocumentMarking.CMark0"/>
          <p:cNvSpPr txBox="1"/>
          <p:nvPr userDrawn="1"/>
        </p:nvSpPr>
        <p:spPr>
          <a:xfrm>
            <a:off x="4375943" y="6614160"/>
            <a:ext cx="3921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Interní</a:t>
            </a:r>
          </a:p>
          <a:p>
            <a:pPr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DocumentMarking.CMark0"/>
          <p:cNvSpPr txBox="1"/>
          <p:nvPr userDrawn="1"/>
        </p:nvSpPr>
        <p:spPr>
          <a:xfrm>
            <a:off x="4375943" y="6614160"/>
            <a:ext cx="3921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Interní</a:t>
            </a:r>
          </a:p>
          <a:p>
            <a:pPr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DocumentMarking.CMark0"/>
          <p:cNvSpPr txBox="1"/>
          <p:nvPr userDrawn="1"/>
        </p:nvSpPr>
        <p:spPr>
          <a:xfrm>
            <a:off x="4375943" y="6614160"/>
            <a:ext cx="3921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Interní</a:t>
            </a:r>
          </a:p>
          <a:p>
            <a:pPr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DocumentMarking.CMark0"/>
          <p:cNvSpPr txBox="1"/>
          <p:nvPr userDrawn="1"/>
        </p:nvSpPr>
        <p:spPr>
          <a:xfrm>
            <a:off x="4375943" y="6614160"/>
            <a:ext cx="3921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Interní</a:t>
            </a:r>
          </a:p>
          <a:p>
            <a:pPr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DocumentMarking.CMark0"/>
          <p:cNvSpPr txBox="1"/>
          <p:nvPr userDrawn="1"/>
        </p:nvSpPr>
        <p:spPr>
          <a:xfrm>
            <a:off x="4375943" y="6614160"/>
            <a:ext cx="3921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Interní</a:t>
            </a:r>
          </a:p>
          <a:p>
            <a:pPr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DocumentMarking.CMark0"/>
          <p:cNvSpPr txBox="1"/>
          <p:nvPr userDrawn="1"/>
        </p:nvSpPr>
        <p:spPr>
          <a:xfrm>
            <a:off x="4375943" y="6614160"/>
            <a:ext cx="3921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>
              <a:tabLst>
                <a:tab pos="1080000" algn="l"/>
              </a:tabLst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Interní</a:t>
            </a:r>
          </a:p>
          <a:p>
            <a:pPr>
              <a:tabLst>
                <a:tab pos="1080000" algn="l"/>
              </a:tabLst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83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138000"/>
            <a:ext cx="9144000" cy="720000"/>
          </a:xfrm>
          <a:prstGeom prst="rect">
            <a:avLst/>
          </a:prstGeom>
          <a:solidFill>
            <a:srgbClr val="00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835696" y="2996952"/>
            <a:ext cx="4569260" cy="1908000"/>
          </a:xfrm>
        </p:spPr>
        <p:txBody>
          <a:bodyPr/>
          <a:lstStyle>
            <a:lvl1pPr>
              <a:defRPr sz="3600">
                <a:solidFill>
                  <a:srgbClr val="003366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444000" y="6138000"/>
            <a:ext cx="2700000" cy="720000"/>
          </a:xfrm>
          <a:prstGeom prst="rect">
            <a:avLst/>
          </a:prstGeom>
          <a:solidFill>
            <a:srgbClr val="B600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6000" y="6210000"/>
            <a:ext cx="647700" cy="647700"/>
          </a:xfrm>
          <a:prstGeom prst="rect">
            <a:avLst/>
          </a:prstGeom>
        </p:spPr>
      </p:pic>
      <p:pic>
        <p:nvPicPr>
          <p:cNvPr id="7" name="Picture 6" descr="pruh_novy.pn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12" y="2276880"/>
            <a:ext cx="9144000" cy="72000"/>
          </a:xfrm>
          <a:prstGeom prst="rect">
            <a:avLst/>
          </a:prstGeom>
        </p:spPr>
      </p:pic>
      <p:sp>
        <p:nvSpPr>
          <p:cNvPr id="2" name="DocumentMarking.CMark0"/>
          <p:cNvSpPr txBox="1"/>
          <p:nvPr userDrawn="1"/>
        </p:nvSpPr>
        <p:spPr>
          <a:xfrm>
            <a:off x="4375943" y="6614160"/>
            <a:ext cx="3921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Interní</a:t>
            </a:r>
          </a:p>
          <a:p>
            <a:pPr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DocumentMarking.CMark0"/>
          <p:cNvSpPr txBox="1"/>
          <p:nvPr userDrawn="1"/>
        </p:nvSpPr>
        <p:spPr>
          <a:xfrm>
            <a:off x="4375943" y="6614160"/>
            <a:ext cx="3921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Interní</a:t>
            </a:r>
          </a:p>
          <a:p>
            <a:pPr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DocumentMarking.CMark0"/>
          <p:cNvSpPr txBox="1"/>
          <p:nvPr userDrawn="1"/>
        </p:nvSpPr>
        <p:spPr>
          <a:xfrm>
            <a:off x="4375943" y="6614160"/>
            <a:ext cx="3921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Interní</a:t>
            </a:r>
          </a:p>
          <a:p>
            <a:pPr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DocumentMarking.CMark0"/>
          <p:cNvSpPr txBox="1"/>
          <p:nvPr userDrawn="1"/>
        </p:nvSpPr>
        <p:spPr>
          <a:xfrm>
            <a:off x="4375943" y="6614160"/>
            <a:ext cx="3921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Interní</a:t>
            </a:r>
          </a:p>
          <a:p>
            <a:pPr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DocumentMarking.CMark0"/>
          <p:cNvSpPr txBox="1"/>
          <p:nvPr userDrawn="1"/>
        </p:nvSpPr>
        <p:spPr>
          <a:xfrm>
            <a:off x="4375943" y="6614160"/>
            <a:ext cx="3921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Interní</a:t>
            </a:r>
          </a:p>
          <a:p>
            <a:pPr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DocumentMarking.CMark0"/>
          <p:cNvSpPr txBox="1"/>
          <p:nvPr userDrawn="1"/>
        </p:nvSpPr>
        <p:spPr>
          <a:xfrm>
            <a:off x="4375943" y="6614160"/>
            <a:ext cx="3921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Interní</a:t>
            </a:r>
          </a:p>
          <a:p>
            <a:pPr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DocumentMarking.CMark0"/>
          <p:cNvSpPr txBox="1"/>
          <p:nvPr userDrawn="1"/>
        </p:nvSpPr>
        <p:spPr>
          <a:xfrm>
            <a:off x="4375943" y="6614160"/>
            <a:ext cx="3921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Interní</a:t>
            </a:r>
          </a:p>
          <a:p>
            <a:pPr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DocumentMarking.CMark0"/>
          <p:cNvSpPr txBox="1"/>
          <p:nvPr userDrawn="1"/>
        </p:nvSpPr>
        <p:spPr>
          <a:xfrm>
            <a:off x="4375943" y="6614160"/>
            <a:ext cx="3921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Interní</a:t>
            </a:r>
          </a:p>
          <a:p>
            <a:pPr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DocumentMarking.CMark0"/>
          <p:cNvSpPr txBox="1"/>
          <p:nvPr userDrawn="1"/>
        </p:nvSpPr>
        <p:spPr>
          <a:xfrm>
            <a:off x="4375943" y="6614160"/>
            <a:ext cx="3921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Interní</a:t>
            </a:r>
          </a:p>
          <a:p>
            <a:pPr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DocumentMarking.CMark0"/>
          <p:cNvSpPr txBox="1"/>
          <p:nvPr userDrawn="1"/>
        </p:nvSpPr>
        <p:spPr>
          <a:xfrm>
            <a:off x="4375943" y="6614160"/>
            <a:ext cx="3921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>
              <a:tabLst>
                <a:tab pos="1080000" algn="l"/>
              </a:tabLst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Interní</a:t>
            </a:r>
          </a:p>
          <a:p>
            <a:pPr>
              <a:tabLst>
                <a:tab pos="1080000" algn="l"/>
              </a:tabLst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776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16000" y="6498000"/>
            <a:ext cx="4320000" cy="360000"/>
          </a:xfrm>
        </p:spPr>
        <p:txBody>
          <a:bodyPr tIns="93600" bIns="93600"/>
          <a:lstStyle>
            <a:lvl1pPr>
              <a:defRPr baseline="0">
                <a:latin typeface="Arial CE"/>
              </a:defRPr>
            </a:lvl1pPr>
          </a:lstStyle>
          <a:p>
            <a:pPr algn="l"/>
            <a:r>
              <a:rPr lang="cs-CZ" dirty="0" smtClean="0">
                <a:solidFill>
                  <a:prstClr val="white"/>
                </a:solidFill>
              </a:rPr>
              <a:t>jméno autora | zápatí prezentace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51044" y="6597392"/>
            <a:ext cx="396000" cy="360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 CE"/>
              </a:defRPr>
            </a:lvl1pPr>
          </a:lstStyle>
          <a:p>
            <a:fld id="{5D37F029-7026-47DA-A64B-44D4AD9263AF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599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16000" y="6498000"/>
            <a:ext cx="4320000" cy="360000"/>
          </a:xfrm>
        </p:spPr>
        <p:txBody>
          <a:bodyPr tIns="93600" bIns="93600"/>
          <a:lstStyle>
            <a:lvl1pPr>
              <a:defRPr baseline="0">
                <a:latin typeface="Arial CE"/>
              </a:defRPr>
            </a:lvl1pPr>
          </a:lstStyle>
          <a:p>
            <a:pPr algn="l"/>
            <a:r>
              <a:rPr lang="cs-CZ" dirty="0" smtClean="0">
                <a:solidFill>
                  <a:prstClr val="white"/>
                </a:solidFill>
              </a:rPr>
              <a:t>jméno autora | zápatí prezentace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51044" y="6597392"/>
            <a:ext cx="396000" cy="360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 CE"/>
              </a:defRPr>
            </a:lvl1pPr>
          </a:lstStyle>
          <a:p>
            <a:fld id="{5D37F029-7026-47DA-A64B-44D4AD9263AF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334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16000" y="6498000"/>
            <a:ext cx="4320000" cy="360000"/>
          </a:xfrm>
        </p:spPr>
        <p:txBody>
          <a:bodyPr tIns="93600" bIns="93600"/>
          <a:lstStyle>
            <a:lvl1pPr>
              <a:defRPr baseline="0">
                <a:latin typeface="Arial CE"/>
              </a:defRPr>
            </a:lvl1pPr>
          </a:lstStyle>
          <a:p>
            <a:pPr algn="l"/>
            <a:r>
              <a:rPr lang="cs-CZ" dirty="0" smtClean="0">
                <a:solidFill>
                  <a:prstClr val="white"/>
                </a:solidFill>
              </a:rPr>
              <a:t>jméno autora | zápatí prezentace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51044" y="6597392"/>
            <a:ext cx="396000" cy="360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 CE"/>
              </a:defRPr>
            </a:lvl1pPr>
          </a:lstStyle>
          <a:p>
            <a:fld id="{5D37F029-7026-47DA-A64B-44D4AD9263AF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671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16000" y="6498000"/>
            <a:ext cx="4320000" cy="360000"/>
          </a:xfrm>
        </p:spPr>
        <p:txBody>
          <a:bodyPr tIns="93600" bIns="93600"/>
          <a:lstStyle>
            <a:lvl1pPr>
              <a:defRPr baseline="0">
                <a:latin typeface="Arial CE"/>
              </a:defRPr>
            </a:lvl1pPr>
          </a:lstStyle>
          <a:p>
            <a:pPr algn="l"/>
            <a:r>
              <a:rPr lang="cs-CZ" dirty="0" smtClean="0">
                <a:solidFill>
                  <a:prstClr val="white"/>
                </a:solidFill>
              </a:rPr>
              <a:t>jméno autora | zápatí prezentace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51044" y="6597392"/>
            <a:ext cx="396000" cy="360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 CE"/>
              </a:defRPr>
            </a:lvl1pPr>
          </a:lstStyle>
          <a:p>
            <a:fld id="{5D37F029-7026-47DA-A64B-44D4AD9263AF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050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16000" y="6498000"/>
            <a:ext cx="4320000" cy="360000"/>
          </a:xfrm>
        </p:spPr>
        <p:txBody>
          <a:bodyPr tIns="93600" bIns="93600"/>
          <a:lstStyle>
            <a:lvl1pPr>
              <a:defRPr baseline="0">
                <a:latin typeface="Arial CE"/>
              </a:defRPr>
            </a:lvl1pPr>
          </a:lstStyle>
          <a:p>
            <a:pPr algn="l"/>
            <a:r>
              <a:rPr lang="cs-CZ" dirty="0" smtClean="0"/>
              <a:t>jméno autora | zápatí prezentace</a:t>
            </a:r>
            <a:endParaRPr lang="cs-CZ" dirty="0"/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51044" y="6597392"/>
            <a:ext cx="396000" cy="360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 CE"/>
              </a:defRPr>
            </a:lvl1pPr>
          </a:lstStyle>
          <a:p>
            <a:fld id="{5D37F029-7026-47DA-A64B-44D4AD9263A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653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095F-79FE-48A3-BFB8-A7A8C648D1C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27. 3. 2018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F5AC-1931-4E68-865E-CE696ADD9BC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5541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35696" y="2996952"/>
            <a:ext cx="4569260" cy="1908000"/>
          </a:xfrm>
        </p:spPr>
        <p:txBody>
          <a:bodyPr/>
          <a:lstStyle>
            <a:lvl1pPr>
              <a:defRPr sz="3600">
                <a:solidFill>
                  <a:srgbClr val="0099CD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138000"/>
            <a:ext cx="9144000" cy="720000"/>
          </a:xfrm>
          <a:prstGeom prst="rect">
            <a:avLst/>
          </a:prstGeom>
          <a:solidFill>
            <a:srgbClr val="00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444000" y="6138000"/>
            <a:ext cx="2700000" cy="720000"/>
          </a:xfrm>
          <a:prstGeom prst="rect">
            <a:avLst/>
          </a:prstGeom>
          <a:solidFill>
            <a:srgbClr val="B600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6000" y="6210000"/>
            <a:ext cx="647700" cy="647700"/>
          </a:xfrm>
          <a:prstGeom prst="rect">
            <a:avLst/>
          </a:prstGeom>
        </p:spPr>
      </p:pic>
      <p:pic>
        <p:nvPicPr>
          <p:cNvPr id="11" name="Picture 10" descr="pruh_novy.pn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12" y="2276880"/>
            <a:ext cx="9144000" cy="72000"/>
          </a:xfrm>
          <a:prstGeom prst="rect">
            <a:avLst/>
          </a:prstGeom>
        </p:spPr>
      </p:pic>
      <p:sp>
        <p:nvSpPr>
          <p:cNvPr id="4" name="DocumentMarking.CMark"/>
          <p:cNvSpPr txBox="1"/>
          <p:nvPr userDrawn="1"/>
        </p:nvSpPr>
        <p:spPr>
          <a:xfrm>
            <a:off x="4320925" y="6609208"/>
            <a:ext cx="502151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 b="1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" name="DocumentMarking.CMark0"/>
          <p:cNvSpPr txBox="1"/>
          <p:nvPr userDrawn="1"/>
        </p:nvSpPr>
        <p:spPr>
          <a:xfrm>
            <a:off x="4339553" y="6609208"/>
            <a:ext cx="464895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DocumentMarking.CMark0"/>
          <p:cNvSpPr txBox="1"/>
          <p:nvPr userDrawn="1"/>
        </p:nvSpPr>
        <p:spPr>
          <a:xfrm>
            <a:off x="4339553" y="6609208"/>
            <a:ext cx="464895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6" name="DocumentMarking.CMark0"/>
          <p:cNvSpPr txBox="1"/>
          <p:nvPr userDrawn="1"/>
        </p:nvSpPr>
        <p:spPr>
          <a:xfrm>
            <a:off x="4339553" y="6609208"/>
            <a:ext cx="464895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0" name="DocumentMarking.CMark0"/>
          <p:cNvSpPr txBox="1"/>
          <p:nvPr userDrawn="1"/>
        </p:nvSpPr>
        <p:spPr>
          <a:xfrm>
            <a:off x="4339553" y="6609208"/>
            <a:ext cx="464895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2" name="DocumentMarking.CMark0"/>
          <p:cNvSpPr txBox="1"/>
          <p:nvPr userDrawn="1"/>
        </p:nvSpPr>
        <p:spPr>
          <a:xfrm>
            <a:off x="4339553" y="6609208"/>
            <a:ext cx="464895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3" name="DocumentMarking.CMark0"/>
          <p:cNvSpPr txBox="1"/>
          <p:nvPr userDrawn="1"/>
        </p:nvSpPr>
        <p:spPr>
          <a:xfrm>
            <a:off x="4339553" y="6609208"/>
            <a:ext cx="464895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DocumentMarking.CMark0"/>
          <p:cNvSpPr txBox="1"/>
          <p:nvPr userDrawn="1"/>
        </p:nvSpPr>
        <p:spPr>
          <a:xfrm>
            <a:off x="4339553" y="6609208"/>
            <a:ext cx="464895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5" name="DocumentMarking.CMark0"/>
          <p:cNvSpPr txBox="1"/>
          <p:nvPr userDrawn="1"/>
        </p:nvSpPr>
        <p:spPr>
          <a:xfrm>
            <a:off x="4339553" y="6609208"/>
            <a:ext cx="464895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6" name="DocumentMarking.CMark0"/>
          <p:cNvSpPr txBox="1"/>
          <p:nvPr userDrawn="1"/>
        </p:nvSpPr>
        <p:spPr>
          <a:xfrm>
            <a:off x="4339553" y="6609208"/>
            <a:ext cx="464895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" name="DocumentMarking.CMark0"/>
          <p:cNvSpPr txBox="1"/>
          <p:nvPr userDrawn="1"/>
        </p:nvSpPr>
        <p:spPr>
          <a:xfrm>
            <a:off x="4339553" y="6609208"/>
            <a:ext cx="464895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8" name="DocumentMarking.CMark0"/>
          <p:cNvSpPr txBox="1"/>
          <p:nvPr userDrawn="1"/>
        </p:nvSpPr>
        <p:spPr>
          <a:xfrm>
            <a:off x="4339553" y="6609208"/>
            <a:ext cx="464895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9" name="DocumentMarking.CMark0"/>
          <p:cNvSpPr txBox="1"/>
          <p:nvPr userDrawn="1"/>
        </p:nvSpPr>
        <p:spPr>
          <a:xfrm>
            <a:off x="4339553" y="6609208"/>
            <a:ext cx="464895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0" name="DocumentMarking.CMark0"/>
          <p:cNvSpPr txBox="1"/>
          <p:nvPr userDrawn="1"/>
        </p:nvSpPr>
        <p:spPr>
          <a:xfrm>
            <a:off x="4339553" y="6609208"/>
            <a:ext cx="464895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1" name="DocumentMarking.CMark0"/>
          <p:cNvSpPr txBox="1"/>
          <p:nvPr userDrawn="1"/>
        </p:nvSpPr>
        <p:spPr>
          <a:xfrm>
            <a:off x="4339553" y="6609208"/>
            <a:ext cx="464895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2" name="DocumentMarking.CMark0"/>
          <p:cNvSpPr txBox="1"/>
          <p:nvPr userDrawn="1"/>
        </p:nvSpPr>
        <p:spPr>
          <a:xfrm>
            <a:off x="4339553" y="6609208"/>
            <a:ext cx="464895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3" name="DocumentMarking.CMark0"/>
          <p:cNvSpPr txBox="1"/>
          <p:nvPr userDrawn="1"/>
        </p:nvSpPr>
        <p:spPr>
          <a:xfrm>
            <a:off x="4339553" y="6609208"/>
            <a:ext cx="464895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4" name="DocumentMarking.CMark0"/>
          <p:cNvSpPr txBox="1"/>
          <p:nvPr userDrawn="1"/>
        </p:nvSpPr>
        <p:spPr>
          <a:xfrm>
            <a:off x="4339553" y="6609208"/>
            <a:ext cx="464895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5" name="DocumentMarking.CMark0"/>
          <p:cNvSpPr txBox="1"/>
          <p:nvPr userDrawn="1"/>
        </p:nvSpPr>
        <p:spPr>
          <a:xfrm>
            <a:off x="4339553" y="6609208"/>
            <a:ext cx="464895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6" name="DocumentMarking.CMark0"/>
          <p:cNvSpPr txBox="1"/>
          <p:nvPr userDrawn="1"/>
        </p:nvSpPr>
        <p:spPr>
          <a:xfrm>
            <a:off x="4339553" y="6609208"/>
            <a:ext cx="464895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7" name="DocumentMarking.CMark0"/>
          <p:cNvSpPr txBox="1"/>
          <p:nvPr userDrawn="1"/>
        </p:nvSpPr>
        <p:spPr>
          <a:xfrm>
            <a:off x="4339553" y="6609208"/>
            <a:ext cx="464895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8" name="DocumentMarking.CMark0"/>
          <p:cNvSpPr txBox="1"/>
          <p:nvPr userDrawn="1"/>
        </p:nvSpPr>
        <p:spPr>
          <a:xfrm>
            <a:off x="4339553" y="6609208"/>
            <a:ext cx="464895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9" name="DocumentMarking.CMark0"/>
          <p:cNvSpPr txBox="1"/>
          <p:nvPr userDrawn="1"/>
        </p:nvSpPr>
        <p:spPr>
          <a:xfrm>
            <a:off x="4339553" y="6609208"/>
            <a:ext cx="464895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</a:pPr>
            <a:r>
              <a:rPr lang="cs-CZ" sz="102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</a:pPr>
            <a:r>
              <a:rPr lang="cs-CZ" sz="612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416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138000"/>
            <a:ext cx="9144000" cy="720000"/>
          </a:xfrm>
          <a:prstGeom prst="rect">
            <a:avLst/>
          </a:prstGeom>
          <a:solidFill>
            <a:srgbClr val="00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835696" y="2996952"/>
            <a:ext cx="4569260" cy="1908000"/>
          </a:xfrm>
        </p:spPr>
        <p:txBody>
          <a:bodyPr/>
          <a:lstStyle>
            <a:lvl1pPr>
              <a:defRPr sz="3600">
                <a:solidFill>
                  <a:srgbClr val="003366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444000" y="6138000"/>
            <a:ext cx="2700000" cy="720000"/>
          </a:xfrm>
          <a:prstGeom prst="rect">
            <a:avLst/>
          </a:prstGeom>
          <a:solidFill>
            <a:srgbClr val="B600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6000" y="6210000"/>
            <a:ext cx="647700" cy="647700"/>
          </a:xfrm>
          <a:prstGeom prst="rect">
            <a:avLst/>
          </a:prstGeom>
        </p:spPr>
      </p:pic>
      <p:pic>
        <p:nvPicPr>
          <p:cNvPr id="7" name="Picture 6" descr="pruh_novy.pn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12" y="2276880"/>
            <a:ext cx="9144000" cy="72000"/>
          </a:xfrm>
          <a:prstGeom prst="rect">
            <a:avLst/>
          </a:prstGeom>
        </p:spPr>
      </p:pic>
      <p:sp>
        <p:nvSpPr>
          <p:cNvPr id="4" name="DocumentMarking.CMark"/>
          <p:cNvSpPr txBox="1"/>
          <p:nvPr userDrawn="1"/>
        </p:nvSpPr>
        <p:spPr>
          <a:xfrm>
            <a:off x="4320925" y="6609208"/>
            <a:ext cx="502151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 b="1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" name="DocumentMarking.CMark0"/>
          <p:cNvSpPr txBox="1"/>
          <p:nvPr userDrawn="1"/>
        </p:nvSpPr>
        <p:spPr>
          <a:xfrm>
            <a:off x="4339553" y="6609208"/>
            <a:ext cx="464895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6" name="DocumentMarking.CMark0"/>
          <p:cNvSpPr txBox="1"/>
          <p:nvPr userDrawn="1"/>
        </p:nvSpPr>
        <p:spPr>
          <a:xfrm>
            <a:off x="4339553" y="6609208"/>
            <a:ext cx="464895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8" name="DocumentMarking.CMark0"/>
          <p:cNvSpPr txBox="1"/>
          <p:nvPr userDrawn="1"/>
        </p:nvSpPr>
        <p:spPr>
          <a:xfrm>
            <a:off x="4339553" y="6609208"/>
            <a:ext cx="464895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9" name="DocumentMarking.CMark0"/>
          <p:cNvSpPr txBox="1"/>
          <p:nvPr userDrawn="1"/>
        </p:nvSpPr>
        <p:spPr>
          <a:xfrm>
            <a:off x="4339553" y="6609208"/>
            <a:ext cx="464895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0" name="DocumentMarking.CMark0"/>
          <p:cNvSpPr txBox="1"/>
          <p:nvPr userDrawn="1"/>
        </p:nvSpPr>
        <p:spPr>
          <a:xfrm>
            <a:off x="4339553" y="6609208"/>
            <a:ext cx="464895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1" name="DocumentMarking.CMark0"/>
          <p:cNvSpPr txBox="1"/>
          <p:nvPr userDrawn="1"/>
        </p:nvSpPr>
        <p:spPr>
          <a:xfrm>
            <a:off x="4339553" y="6609208"/>
            <a:ext cx="464895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3" name="DocumentMarking.CMark0"/>
          <p:cNvSpPr txBox="1"/>
          <p:nvPr userDrawn="1"/>
        </p:nvSpPr>
        <p:spPr>
          <a:xfrm>
            <a:off x="4339553" y="6609208"/>
            <a:ext cx="464895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DocumentMarking.CMark0"/>
          <p:cNvSpPr txBox="1"/>
          <p:nvPr userDrawn="1"/>
        </p:nvSpPr>
        <p:spPr>
          <a:xfrm>
            <a:off x="4339553" y="6609208"/>
            <a:ext cx="464895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6" name="DocumentMarking.CMark0"/>
          <p:cNvSpPr txBox="1"/>
          <p:nvPr userDrawn="1"/>
        </p:nvSpPr>
        <p:spPr>
          <a:xfrm>
            <a:off x="4339553" y="6609208"/>
            <a:ext cx="464895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" name="DocumentMarking.CMark0"/>
          <p:cNvSpPr txBox="1"/>
          <p:nvPr userDrawn="1"/>
        </p:nvSpPr>
        <p:spPr>
          <a:xfrm>
            <a:off x="4339553" y="6609208"/>
            <a:ext cx="464895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8" name="DocumentMarking.CMark0"/>
          <p:cNvSpPr txBox="1"/>
          <p:nvPr userDrawn="1"/>
        </p:nvSpPr>
        <p:spPr>
          <a:xfrm>
            <a:off x="4339553" y="6609208"/>
            <a:ext cx="464895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9" name="DocumentMarking.CMark0"/>
          <p:cNvSpPr txBox="1"/>
          <p:nvPr userDrawn="1"/>
        </p:nvSpPr>
        <p:spPr>
          <a:xfrm>
            <a:off x="4339553" y="6609208"/>
            <a:ext cx="464895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0" name="DocumentMarking.CMark0"/>
          <p:cNvSpPr txBox="1"/>
          <p:nvPr userDrawn="1"/>
        </p:nvSpPr>
        <p:spPr>
          <a:xfrm>
            <a:off x="4339553" y="6609208"/>
            <a:ext cx="464895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1" name="DocumentMarking.CMark0"/>
          <p:cNvSpPr txBox="1"/>
          <p:nvPr userDrawn="1"/>
        </p:nvSpPr>
        <p:spPr>
          <a:xfrm>
            <a:off x="4339553" y="6609208"/>
            <a:ext cx="464895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2" name="DocumentMarking.CMark0"/>
          <p:cNvSpPr txBox="1"/>
          <p:nvPr userDrawn="1"/>
        </p:nvSpPr>
        <p:spPr>
          <a:xfrm>
            <a:off x="4339553" y="6609208"/>
            <a:ext cx="464895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3" name="DocumentMarking.CMark0"/>
          <p:cNvSpPr txBox="1"/>
          <p:nvPr userDrawn="1"/>
        </p:nvSpPr>
        <p:spPr>
          <a:xfrm>
            <a:off x="4339553" y="6609208"/>
            <a:ext cx="464895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4" name="DocumentMarking.CMark0"/>
          <p:cNvSpPr txBox="1"/>
          <p:nvPr userDrawn="1"/>
        </p:nvSpPr>
        <p:spPr>
          <a:xfrm>
            <a:off x="4339553" y="6609208"/>
            <a:ext cx="464895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5" name="DocumentMarking.CMark0"/>
          <p:cNvSpPr txBox="1"/>
          <p:nvPr userDrawn="1"/>
        </p:nvSpPr>
        <p:spPr>
          <a:xfrm>
            <a:off x="4339553" y="6609208"/>
            <a:ext cx="464895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6" name="DocumentMarking.CMark0"/>
          <p:cNvSpPr txBox="1"/>
          <p:nvPr userDrawn="1"/>
        </p:nvSpPr>
        <p:spPr>
          <a:xfrm>
            <a:off x="4339553" y="6609208"/>
            <a:ext cx="464895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7" name="DocumentMarking.CMark0"/>
          <p:cNvSpPr txBox="1"/>
          <p:nvPr userDrawn="1"/>
        </p:nvSpPr>
        <p:spPr>
          <a:xfrm>
            <a:off x="4339553" y="6609208"/>
            <a:ext cx="464895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8" name="DocumentMarking.CMark0"/>
          <p:cNvSpPr txBox="1"/>
          <p:nvPr userDrawn="1"/>
        </p:nvSpPr>
        <p:spPr>
          <a:xfrm>
            <a:off x="4339553" y="6609208"/>
            <a:ext cx="464895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9" name="DocumentMarking.CMark0"/>
          <p:cNvSpPr txBox="1"/>
          <p:nvPr userDrawn="1"/>
        </p:nvSpPr>
        <p:spPr>
          <a:xfrm>
            <a:off x="4339553" y="6609208"/>
            <a:ext cx="464895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</a:pPr>
            <a:r>
              <a:rPr lang="cs-CZ" sz="102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</a:pPr>
            <a:r>
              <a:rPr lang="cs-CZ" sz="612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968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16000" y="6498001"/>
            <a:ext cx="4320000" cy="360000"/>
          </a:xfrm>
        </p:spPr>
        <p:txBody>
          <a:bodyPr tIns="93600" bIns="93600"/>
          <a:lstStyle>
            <a:lvl1pPr>
              <a:defRPr baseline="0">
                <a:latin typeface="Arial CE"/>
              </a:defRPr>
            </a:lvl1pPr>
          </a:lstStyle>
          <a:p>
            <a:pPr algn="l"/>
            <a:r>
              <a:rPr lang="cs-CZ" dirty="0" smtClean="0">
                <a:solidFill>
                  <a:prstClr val="white"/>
                </a:solidFill>
              </a:rPr>
              <a:t>jméno autora | zápatí prezentace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51044" y="6597392"/>
            <a:ext cx="396000" cy="360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 CE"/>
              </a:defRPr>
            </a:lvl1pPr>
          </a:lstStyle>
          <a:p>
            <a:fld id="{5D37F029-7026-47DA-A64B-44D4AD9263AF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DocumentMarking.CMark"/>
          <p:cNvSpPr txBox="1"/>
          <p:nvPr userDrawn="1"/>
        </p:nvSpPr>
        <p:spPr>
          <a:xfrm>
            <a:off x="4320925" y="6609208"/>
            <a:ext cx="502151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 b="1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017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124745"/>
            <a:ext cx="4038600" cy="500141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124745"/>
            <a:ext cx="4038600" cy="500141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16000" y="6498001"/>
            <a:ext cx="4320000" cy="360000"/>
          </a:xfrm>
        </p:spPr>
        <p:txBody>
          <a:bodyPr tIns="93600" bIns="93600"/>
          <a:lstStyle>
            <a:lvl1pPr>
              <a:defRPr baseline="0">
                <a:latin typeface="Arial CE"/>
              </a:defRPr>
            </a:lvl1pPr>
          </a:lstStyle>
          <a:p>
            <a:pPr algn="l"/>
            <a:r>
              <a:rPr lang="cs-CZ" dirty="0" smtClean="0">
                <a:solidFill>
                  <a:prstClr val="white"/>
                </a:solidFill>
              </a:rPr>
              <a:t>jméno autora | zápatí prezentace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51044" y="6597392"/>
            <a:ext cx="396000" cy="360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 CE"/>
              </a:defRPr>
            </a:lvl1pPr>
          </a:lstStyle>
          <a:p>
            <a:fld id="{5D37F029-7026-47DA-A64B-44D4AD9263AF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DocumentMarking.CMark"/>
          <p:cNvSpPr txBox="1"/>
          <p:nvPr userDrawn="1"/>
        </p:nvSpPr>
        <p:spPr>
          <a:xfrm>
            <a:off x="4320925" y="6609208"/>
            <a:ext cx="502151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 b="1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33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16000" y="6498001"/>
            <a:ext cx="4320000" cy="360000"/>
          </a:xfrm>
        </p:spPr>
        <p:txBody>
          <a:bodyPr tIns="93600" bIns="93600"/>
          <a:lstStyle>
            <a:lvl1pPr>
              <a:defRPr baseline="0">
                <a:latin typeface="Arial CE"/>
              </a:defRPr>
            </a:lvl1pPr>
          </a:lstStyle>
          <a:p>
            <a:pPr algn="l"/>
            <a:r>
              <a:rPr lang="cs-CZ" dirty="0" smtClean="0">
                <a:solidFill>
                  <a:prstClr val="white"/>
                </a:solidFill>
              </a:rPr>
              <a:t>jméno autora | zápatí prezentace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51044" y="6597392"/>
            <a:ext cx="396000" cy="360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 CE"/>
              </a:defRPr>
            </a:lvl1pPr>
          </a:lstStyle>
          <a:p>
            <a:fld id="{5D37F029-7026-47DA-A64B-44D4AD9263AF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4" name="DocumentMarking.CMark"/>
          <p:cNvSpPr txBox="1"/>
          <p:nvPr userDrawn="1"/>
        </p:nvSpPr>
        <p:spPr>
          <a:xfrm>
            <a:off x="4320925" y="6609208"/>
            <a:ext cx="502151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 b="1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796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16000" y="6498001"/>
            <a:ext cx="4320000" cy="360000"/>
          </a:xfrm>
        </p:spPr>
        <p:txBody>
          <a:bodyPr tIns="93600" bIns="93600"/>
          <a:lstStyle>
            <a:lvl1pPr>
              <a:defRPr baseline="0">
                <a:latin typeface="Arial CE"/>
              </a:defRPr>
            </a:lvl1pPr>
          </a:lstStyle>
          <a:p>
            <a:pPr algn="l"/>
            <a:r>
              <a:rPr lang="cs-CZ" dirty="0" smtClean="0">
                <a:solidFill>
                  <a:prstClr val="white"/>
                </a:solidFill>
              </a:rPr>
              <a:t>jméno autora | zápatí prezentace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51044" y="6597392"/>
            <a:ext cx="396000" cy="360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 CE"/>
              </a:defRPr>
            </a:lvl1pPr>
          </a:lstStyle>
          <a:p>
            <a:fld id="{5D37F029-7026-47DA-A64B-44D4AD9263AF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DocumentMarking.CMark"/>
          <p:cNvSpPr txBox="1"/>
          <p:nvPr userDrawn="1"/>
        </p:nvSpPr>
        <p:spPr>
          <a:xfrm>
            <a:off x="4320925" y="6609208"/>
            <a:ext cx="502151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 b="1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962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095F-79FE-48A3-BFB8-A7A8C648D1C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27. 3. 2018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F5AC-1931-4E68-865E-CE696ADD9BC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590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16000" y="6498000"/>
            <a:ext cx="4320000" cy="360000"/>
          </a:xfrm>
        </p:spPr>
        <p:txBody>
          <a:bodyPr tIns="93600" bIns="93600"/>
          <a:lstStyle>
            <a:lvl1pPr>
              <a:defRPr baseline="0">
                <a:latin typeface="Arial CE"/>
              </a:defRPr>
            </a:lvl1pPr>
          </a:lstStyle>
          <a:p>
            <a:pPr algn="l"/>
            <a:r>
              <a:rPr lang="cs-CZ" dirty="0" smtClean="0"/>
              <a:t>jméno autora | zápatí prezentace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51044" y="6597392"/>
            <a:ext cx="396000" cy="360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 CE"/>
              </a:defRPr>
            </a:lvl1pPr>
          </a:lstStyle>
          <a:p>
            <a:fld id="{5D37F029-7026-47DA-A64B-44D4AD9263A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8318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16000" y="6498000"/>
            <a:ext cx="4320000" cy="360000"/>
          </a:xfrm>
        </p:spPr>
        <p:txBody>
          <a:bodyPr tIns="93600" bIns="93600"/>
          <a:lstStyle>
            <a:lvl1pPr>
              <a:defRPr baseline="0">
                <a:latin typeface="Arial CE"/>
              </a:defRPr>
            </a:lvl1pPr>
          </a:lstStyle>
          <a:p>
            <a:pPr algn="l"/>
            <a:r>
              <a:rPr lang="cs-CZ" dirty="0" smtClean="0"/>
              <a:t>jméno autora | zápatí prezentace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51044" y="6597392"/>
            <a:ext cx="396000" cy="360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 CE"/>
              </a:defRPr>
            </a:lvl1pPr>
          </a:lstStyle>
          <a:p>
            <a:fld id="{5D37F029-7026-47DA-A64B-44D4AD9263A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3301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095F-79FE-48A3-BFB8-A7A8C648D1C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27. 3. 2018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F5AC-1931-4E68-865E-CE696ADD9BC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13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35696" y="2996952"/>
            <a:ext cx="4569260" cy="1908000"/>
          </a:xfrm>
        </p:spPr>
        <p:txBody>
          <a:bodyPr/>
          <a:lstStyle>
            <a:lvl1pPr>
              <a:defRPr sz="3600">
                <a:solidFill>
                  <a:srgbClr val="0099CD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138000"/>
            <a:ext cx="9144000" cy="720000"/>
          </a:xfrm>
          <a:prstGeom prst="rect">
            <a:avLst/>
          </a:prstGeom>
          <a:solidFill>
            <a:srgbClr val="00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444000" y="6138000"/>
            <a:ext cx="2700000" cy="720000"/>
          </a:xfrm>
          <a:prstGeom prst="rect">
            <a:avLst/>
          </a:prstGeom>
          <a:solidFill>
            <a:srgbClr val="B600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6000" y="6210000"/>
            <a:ext cx="647700" cy="647700"/>
          </a:xfrm>
          <a:prstGeom prst="rect">
            <a:avLst/>
          </a:prstGeom>
        </p:spPr>
      </p:pic>
      <p:pic>
        <p:nvPicPr>
          <p:cNvPr id="11" name="Picture 10" descr="pruh_novy.pn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12" y="2276880"/>
            <a:ext cx="9144000" cy="72000"/>
          </a:xfrm>
          <a:prstGeom prst="rect">
            <a:avLst/>
          </a:prstGeom>
        </p:spPr>
      </p:pic>
      <p:sp>
        <p:nvSpPr>
          <p:cNvPr id="5" name="DocumentMarking.CMark"/>
          <p:cNvSpPr txBox="1"/>
          <p:nvPr userDrawn="1"/>
        </p:nvSpPr>
        <p:spPr>
          <a:xfrm>
            <a:off x="4320925" y="6609208"/>
            <a:ext cx="502151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 b="1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" name="DocumentMarking.CMark0"/>
          <p:cNvSpPr txBox="1"/>
          <p:nvPr userDrawn="1"/>
        </p:nvSpPr>
        <p:spPr>
          <a:xfrm>
            <a:off x="4339553" y="6609208"/>
            <a:ext cx="464895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</a:pPr>
            <a:r>
              <a:rPr lang="cs-CZ" sz="102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</a:pPr>
            <a:r>
              <a:rPr lang="cs-CZ" sz="612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058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138000"/>
            <a:ext cx="9144000" cy="720000"/>
          </a:xfrm>
          <a:prstGeom prst="rect">
            <a:avLst/>
          </a:prstGeom>
          <a:solidFill>
            <a:srgbClr val="00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835696" y="2996952"/>
            <a:ext cx="4569260" cy="1908000"/>
          </a:xfrm>
        </p:spPr>
        <p:txBody>
          <a:bodyPr/>
          <a:lstStyle>
            <a:lvl1pPr>
              <a:defRPr sz="3600">
                <a:solidFill>
                  <a:srgbClr val="003366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444000" y="6138000"/>
            <a:ext cx="2700000" cy="720000"/>
          </a:xfrm>
          <a:prstGeom prst="rect">
            <a:avLst/>
          </a:prstGeom>
          <a:solidFill>
            <a:srgbClr val="B600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6000" y="6210000"/>
            <a:ext cx="647700" cy="647700"/>
          </a:xfrm>
          <a:prstGeom prst="rect">
            <a:avLst/>
          </a:prstGeom>
        </p:spPr>
      </p:pic>
      <p:pic>
        <p:nvPicPr>
          <p:cNvPr id="7" name="Picture 6" descr="pruh_novy.pn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12" y="2276880"/>
            <a:ext cx="9144000" cy="72000"/>
          </a:xfrm>
          <a:prstGeom prst="rect">
            <a:avLst/>
          </a:prstGeom>
        </p:spPr>
      </p:pic>
      <p:sp>
        <p:nvSpPr>
          <p:cNvPr id="6" name="DocumentMarking.CMark"/>
          <p:cNvSpPr txBox="1"/>
          <p:nvPr userDrawn="1"/>
        </p:nvSpPr>
        <p:spPr>
          <a:xfrm>
            <a:off x="4320925" y="6609208"/>
            <a:ext cx="502151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1020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  <a:defRPr/>
            </a:pPr>
            <a:r>
              <a:rPr lang="cs-CZ" sz="612" b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 b="1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" name="DocumentMarking.CMark0"/>
          <p:cNvSpPr txBox="1"/>
          <p:nvPr userDrawn="1"/>
        </p:nvSpPr>
        <p:spPr>
          <a:xfrm>
            <a:off x="4339553" y="6609208"/>
            <a:ext cx="464895" cy="2562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</a:pPr>
            <a:r>
              <a:rPr lang="cs-CZ" sz="102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01924" algn="l"/>
              </a:tabLst>
            </a:pPr>
            <a:r>
              <a:rPr lang="cs-CZ" sz="612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sz="612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141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5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00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44000" y="6498000"/>
            <a:ext cx="2700000" cy="360000"/>
          </a:xfrm>
          <a:prstGeom prst="rect">
            <a:avLst/>
          </a:prstGeom>
          <a:solidFill>
            <a:srgbClr val="B600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47664" y="80"/>
            <a:ext cx="7386636" cy="72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9342" y="1052736"/>
            <a:ext cx="8708658" cy="50734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6000" y="6498000"/>
            <a:ext cx="43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cs-CZ" dirty="0" smtClean="0"/>
              <a:t>jméno autora | zápatí prezentace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6000" y="0"/>
            <a:ext cx="647700" cy="647700"/>
          </a:xfrm>
          <a:prstGeom prst="rect">
            <a:avLst/>
          </a:prstGeom>
        </p:spPr>
      </p:pic>
      <p:sp>
        <p:nvSpPr>
          <p:cNvPr id="1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51044" y="6570008"/>
            <a:ext cx="396000" cy="243368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 CE"/>
              </a:defRPr>
            </a:lvl1pPr>
          </a:lstStyle>
          <a:p>
            <a:fld id="{5D37F029-7026-47DA-A64B-44D4AD9263A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6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480000" y="6525384"/>
            <a:ext cx="2160000" cy="360000"/>
          </a:xfrm>
          <a:prstGeom prst="rect">
            <a:avLst/>
          </a:prstGeom>
        </p:spPr>
        <p:txBody>
          <a:bodyPr tIns="86400" bIns="86400" anchor="t" anchorCtr="0"/>
          <a:lstStyle>
            <a:lvl1pPr algn="l">
              <a:defRPr sz="900" kern="1200">
                <a:solidFill>
                  <a:schemeClr val="bg1"/>
                </a:solidFill>
                <a:latin typeface="Arial CE"/>
              </a:defRPr>
            </a:lvl1pPr>
          </a:lstStyle>
          <a:p>
            <a:fld id="{E19F7193-38E2-4198-AA22-3E307200C9A3}" type="datetime1">
              <a:rPr lang="cs-CZ" smtClean="0"/>
              <a:pPr/>
              <a:t>27. 3. 2018</a:t>
            </a:fld>
            <a:endParaRPr lang="cs-CZ" dirty="0"/>
          </a:p>
        </p:txBody>
      </p:sp>
      <p:pic>
        <p:nvPicPr>
          <p:cNvPr id="13" name="Picture 12" descr="pruh_novy.png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2" y="650875"/>
            <a:ext cx="9144000" cy="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3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sz="23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1600" indent="-284400" algn="l" defTabSz="914400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sz="21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1141200" indent="-226800" algn="l" defTabSz="914400" rtl="0" eaLnBrk="1" latinLnBrk="0" hangingPunct="1">
        <a:spcBef>
          <a:spcPts val="408"/>
        </a:spcBef>
        <a:buClr>
          <a:schemeClr val="accent4"/>
        </a:buClr>
        <a:buSzPct val="100000"/>
        <a:buFont typeface="Wingdings" pitchFamily="2" charset="2"/>
        <a:buChar char="§"/>
        <a:defRPr sz="17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2000" indent="-230400" algn="l" defTabSz="914400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sz="15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2059200" indent="-230400" algn="l" defTabSz="914400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sz="13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498001"/>
            <a:ext cx="9144000" cy="360000"/>
          </a:xfrm>
          <a:prstGeom prst="rect">
            <a:avLst/>
          </a:prstGeom>
          <a:solidFill>
            <a:srgbClr val="00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44000" y="6498001"/>
            <a:ext cx="2700000" cy="360000"/>
          </a:xfrm>
          <a:prstGeom prst="rect">
            <a:avLst/>
          </a:prstGeom>
          <a:solidFill>
            <a:srgbClr val="B600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47664" y="80"/>
            <a:ext cx="7386636" cy="72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9342" y="1052736"/>
            <a:ext cx="8708658" cy="50734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6000" y="6498001"/>
            <a:ext cx="43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cs-CZ" smtClean="0">
                <a:solidFill>
                  <a:prstClr val="white"/>
                </a:solidFill>
              </a:rPr>
              <a:t>jméno autora | zápatí prezentace</a:t>
            </a:r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6000" y="0"/>
            <a:ext cx="647700" cy="647700"/>
          </a:xfrm>
          <a:prstGeom prst="rect">
            <a:avLst/>
          </a:prstGeom>
        </p:spPr>
      </p:pic>
      <p:sp>
        <p:nvSpPr>
          <p:cNvPr id="1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51044" y="6570008"/>
            <a:ext cx="396000" cy="243368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 CE"/>
              </a:defRPr>
            </a:lvl1pPr>
          </a:lstStyle>
          <a:p>
            <a:fld id="{5D37F029-7026-47DA-A64B-44D4AD9263AF}" type="slidenum">
              <a:rPr lang="cs-CZ" smtClean="0">
                <a:solidFill>
                  <a:prstClr val="white"/>
                </a:solidFill>
                <a:cs typeface="Arial" pitchFamily="34" charset="0"/>
              </a:rPr>
              <a:pPr/>
              <a:t>‹#›</a:t>
            </a:fld>
            <a:endParaRPr lang="cs-CZ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480000" y="6525385"/>
            <a:ext cx="2160000" cy="360000"/>
          </a:xfrm>
          <a:prstGeom prst="rect">
            <a:avLst/>
          </a:prstGeom>
        </p:spPr>
        <p:txBody>
          <a:bodyPr tIns="86400" bIns="86400" anchor="t" anchorCtr="0"/>
          <a:lstStyle>
            <a:lvl1pPr algn="l">
              <a:defRPr sz="900" kern="1200">
                <a:solidFill>
                  <a:schemeClr val="bg1"/>
                </a:solidFill>
                <a:latin typeface="Arial CE"/>
              </a:defRPr>
            </a:lvl1pPr>
          </a:lstStyle>
          <a:p>
            <a:fld id="{E19F7193-38E2-4198-AA22-3E307200C9A3}" type="datetime1">
              <a:rPr lang="cs-CZ" smtClean="0">
                <a:solidFill>
                  <a:prstClr val="white"/>
                </a:solidFill>
                <a:cs typeface="Arial" pitchFamily="34" charset="0"/>
              </a:rPr>
              <a:pPr/>
              <a:t>27. 3. 2018</a:t>
            </a:fld>
            <a:endParaRPr lang="cs-CZ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13" name="Picture 12" descr="pruh_novy.png"/>
          <p:cNvPicPr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2" y="650876"/>
            <a:ext cx="9144000" cy="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9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700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303" rtl="0" eaLnBrk="1" latinLnBrk="0" hangingPunct="1"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42864" indent="-342864" algn="l" defTabSz="914303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sz="2300" kern="1200">
          <a:solidFill>
            <a:schemeClr val="tx2"/>
          </a:solidFill>
          <a:latin typeface="+mn-lt"/>
          <a:ea typeface="+mn-ea"/>
          <a:cs typeface="Arial" pitchFamily="34" charset="0"/>
        </a:defRPr>
      </a:lvl1pPr>
      <a:lvl2pPr marL="741521" indent="-284370" algn="l" defTabSz="914303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sz="2100" kern="1200">
          <a:solidFill>
            <a:schemeClr val="tx2"/>
          </a:solidFill>
          <a:latin typeface="+mn-lt"/>
          <a:ea typeface="+mn-ea"/>
          <a:cs typeface="Arial" pitchFamily="34" charset="0"/>
        </a:defRPr>
      </a:lvl2pPr>
      <a:lvl3pPr marL="1141079" indent="-226776" algn="l" defTabSz="914303" rtl="0" eaLnBrk="1" latinLnBrk="0" hangingPunct="1">
        <a:spcBef>
          <a:spcPts val="408"/>
        </a:spcBef>
        <a:buClr>
          <a:schemeClr val="accent4"/>
        </a:buClr>
        <a:buSzPct val="100000"/>
        <a:buFont typeface="Wingdings" pitchFamily="2" charset="2"/>
        <a:buChar char="§"/>
        <a:defRPr sz="1700" kern="1200">
          <a:solidFill>
            <a:schemeClr val="tx2"/>
          </a:solidFill>
          <a:latin typeface="+mn-lt"/>
          <a:ea typeface="+mn-ea"/>
          <a:cs typeface="Arial" pitchFamily="34" charset="0"/>
        </a:defRPr>
      </a:lvl3pPr>
      <a:lvl4pPr marL="1601830" indent="-230376" algn="l" defTabSz="914303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sz="1500" kern="1200">
          <a:solidFill>
            <a:schemeClr val="tx2"/>
          </a:solidFill>
          <a:latin typeface="+mn-lt"/>
          <a:ea typeface="+mn-ea"/>
          <a:cs typeface="Arial" pitchFamily="34" charset="0"/>
        </a:defRPr>
      </a:lvl4pPr>
      <a:lvl5pPr marL="2058982" indent="-230376" algn="l" defTabSz="914303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sz="1300" kern="1200">
          <a:solidFill>
            <a:schemeClr val="tx2"/>
          </a:solidFill>
          <a:latin typeface="+mn-lt"/>
          <a:ea typeface="+mn-ea"/>
          <a:cs typeface="Arial" pitchFamily="34" charset="0"/>
        </a:defRPr>
      </a:lvl5pPr>
      <a:lvl6pPr marL="2514333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5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37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88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 r="-949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57628" y="215427"/>
            <a:ext cx="6798471" cy="811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61" tIns="44679" rIns="89361" bIns="446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828" y="1311994"/>
            <a:ext cx="8557617" cy="520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61" tIns="44679" rIns="89361" bIns="446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        </a:t>
            </a:r>
          </a:p>
        </p:txBody>
      </p:sp>
      <p:sp>
        <p:nvSpPr>
          <p:cNvPr id="136499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6178" y="6587503"/>
            <a:ext cx="5120316" cy="21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54" tIns="46726" rIns="93454" bIns="46726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bg1"/>
                </a:solidFill>
                <a:latin typeface="Verdana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z="1020">
                <a:solidFill>
                  <a:srgbClr val="FFFFFF"/>
                </a:solidFill>
              </a:rPr>
              <a:t>SME AUD | 09/2012</a:t>
            </a:r>
            <a:endParaRPr lang="cs-CZ" sz="1020">
              <a:solidFill>
                <a:srgbClr val="FFFFFF"/>
              </a:solidFill>
            </a:endParaRPr>
          </a:p>
        </p:txBody>
      </p:sp>
      <p:sp>
        <p:nvSpPr>
          <p:cNvPr id="13649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6196" y="6595602"/>
            <a:ext cx="660895" cy="21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61" tIns="44679" rIns="89361" bIns="44679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bg1"/>
                </a:solidFill>
                <a:latin typeface="Verdana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020">
                <a:solidFill>
                  <a:srgbClr val="FFFFFF"/>
                </a:solidFill>
              </a:rPr>
              <a:t>l   </a:t>
            </a:r>
            <a:fld id="{A0496521-33A0-4266-B640-B6015BF05704}" type="slidenum">
              <a:rPr lang="cs-CZ" sz="102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sz="1020">
              <a:solidFill>
                <a:srgbClr val="FFFFFF"/>
              </a:solidFill>
            </a:endParaRPr>
          </a:p>
        </p:txBody>
      </p:sp>
      <p:pic>
        <p:nvPicPr>
          <p:cNvPr id="1030" name="Picture 6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9671" y="260779"/>
            <a:ext cx="864995" cy="67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832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dt="0"/>
  <p:txStyles>
    <p:titleStyle>
      <a:lvl1pPr algn="l" defTabSz="910286" rtl="0" eaLnBrk="0" fontAlgn="base" hangingPunct="0">
        <a:spcBef>
          <a:spcPct val="0"/>
        </a:spcBef>
        <a:spcAft>
          <a:spcPct val="0"/>
        </a:spcAft>
        <a:defRPr sz="2857">
          <a:solidFill>
            <a:schemeClr val="tx2"/>
          </a:solidFill>
          <a:latin typeface="+mj-lt"/>
          <a:ea typeface="+mj-ea"/>
          <a:cs typeface="+mj-cs"/>
        </a:defRPr>
      </a:lvl1pPr>
      <a:lvl2pPr algn="l" defTabSz="910286" rtl="0" eaLnBrk="0" fontAlgn="base" hangingPunct="0">
        <a:spcBef>
          <a:spcPct val="0"/>
        </a:spcBef>
        <a:spcAft>
          <a:spcPct val="0"/>
        </a:spcAft>
        <a:defRPr sz="2857">
          <a:solidFill>
            <a:schemeClr val="tx2"/>
          </a:solidFill>
          <a:latin typeface="Verdana" pitchFamily="34" charset="0"/>
        </a:defRPr>
      </a:lvl2pPr>
      <a:lvl3pPr algn="l" defTabSz="910286" rtl="0" eaLnBrk="0" fontAlgn="base" hangingPunct="0">
        <a:spcBef>
          <a:spcPct val="0"/>
        </a:spcBef>
        <a:spcAft>
          <a:spcPct val="0"/>
        </a:spcAft>
        <a:defRPr sz="2857">
          <a:solidFill>
            <a:schemeClr val="tx2"/>
          </a:solidFill>
          <a:latin typeface="Verdana" pitchFamily="34" charset="0"/>
        </a:defRPr>
      </a:lvl3pPr>
      <a:lvl4pPr algn="l" defTabSz="910286" rtl="0" eaLnBrk="0" fontAlgn="base" hangingPunct="0">
        <a:spcBef>
          <a:spcPct val="0"/>
        </a:spcBef>
        <a:spcAft>
          <a:spcPct val="0"/>
        </a:spcAft>
        <a:defRPr sz="2857">
          <a:solidFill>
            <a:schemeClr val="tx2"/>
          </a:solidFill>
          <a:latin typeface="Verdana" pitchFamily="34" charset="0"/>
        </a:defRPr>
      </a:lvl4pPr>
      <a:lvl5pPr algn="l" defTabSz="910286" rtl="0" eaLnBrk="0" fontAlgn="base" hangingPunct="0">
        <a:spcBef>
          <a:spcPct val="0"/>
        </a:spcBef>
        <a:spcAft>
          <a:spcPct val="0"/>
        </a:spcAft>
        <a:defRPr sz="2857">
          <a:solidFill>
            <a:schemeClr val="tx2"/>
          </a:solidFill>
          <a:latin typeface="Verdana" pitchFamily="34" charset="0"/>
        </a:defRPr>
      </a:lvl5pPr>
      <a:lvl6pPr marL="466281" algn="l" defTabSz="913138" rtl="0" fontAlgn="base">
        <a:spcBef>
          <a:spcPct val="0"/>
        </a:spcBef>
        <a:spcAft>
          <a:spcPct val="0"/>
        </a:spcAft>
        <a:defRPr sz="2857">
          <a:solidFill>
            <a:schemeClr val="tx2"/>
          </a:solidFill>
          <a:latin typeface="Trebuchet MS" pitchFamily="34" charset="-18"/>
        </a:defRPr>
      </a:lvl6pPr>
      <a:lvl7pPr marL="932566" algn="l" defTabSz="913138" rtl="0" fontAlgn="base">
        <a:spcBef>
          <a:spcPct val="0"/>
        </a:spcBef>
        <a:spcAft>
          <a:spcPct val="0"/>
        </a:spcAft>
        <a:defRPr sz="2857">
          <a:solidFill>
            <a:schemeClr val="tx2"/>
          </a:solidFill>
          <a:latin typeface="Trebuchet MS" pitchFamily="34" charset="-18"/>
        </a:defRPr>
      </a:lvl7pPr>
      <a:lvl8pPr marL="1398851" algn="l" defTabSz="913138" rtl="0" fontAlgn="base">
        <a:spcBef>
          <a:spcPct val="0"/>
        </a:spcBef>
        <a:spcAft>
          <a:spcPct val="0"/>
        </a:spcAft>
        <a:defRPr sz="2857">
          <a:solidFill>
            <a:schemeClr val="tx2"/>
          </a:solidFill>
          <a:latin typeface="Trebuchet MS" pitchFamily="34" charset="-18"/>
        </a:defRPr>
      </a:lvl8pPr>
      <a:lvl9pPr marL="1865134" algn="l" defTabSz="913138" rtl="0" fontAlgn="base">
        <a:spcBef>
          <a:spcPct val="0"/>
        </a:spcBef>
        <a:spcAft>
          <a:spcPct val="0"/>
        </a:spcAft>
        <a:defRPr sz="2857">
          <a:solidFill>
            <a:schemeClr val="tx2"/>
          </a:solidFill>
          <a:latin typeface="Trebuchet MS" pitchFamily="34" charset="-18"/>
        </a:defRPr>
      </a:lvl9pPr>
    </p:titleStyle>
    <p:bodyStyle>
      <a:lvl1pPr marL="340143" indent="-340143" algn="l" defTabSz="910286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Blip>
          <a:blip r:embed="rId15"/>
        </a:buBlip>
        <a:defRPr sz="2347">
          <a:solidFill>
            <a:schemeClr val="tx1"/>
          </a:solidFill>
          <a:latin typeface="+mn-lt"/>
          <a:ea typeface="+mn-ea"/>
          <a:cs typeface="+mn-cs"/>
        </a:defRPr>
      </a:lvl1pPr>
      <a:lvl2pPr marL="740215" indent="-285072" algn="l" defTabSz="910286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Blip>
          <a:blip r:embed="rId15"/>
        </a:buBlip>
        <a:defRPr sz="2143">
          <a:solidFill>
            <a:schemeClr val="tx1"/>
          </a:solidFill>
          <a:latin typeface="+mn-lt"/>
        </a:defRPr>
      </a:lvl2pPr>
      <a:lvl3pPr marL="1138668" indent="-225142" algn="l" defTabSz="910286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Blip>
          <a:blip r:embed="rId15"/>
        </a:buBlip>
        <a:defRPr sz="1735">
          <a:solidFill>
            <a:schemeClr val="tx1"/>
          </a:solidFill>
          <a:latin typeface="+mn-lt"/>
        </a:defRPr>
      </a:lvl3pPr>
      <a:lvl4pPr marL="1595431" indent="-225142" algn="l" defTabSz="910286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Blip>
          <a:blip r:embed="rId15"/>
        </a:buBlip>
        <a:defRPr sz="1530">
          <a:solidFill>
            <a:schemeClr val="tx1"/>
          </a:solidFill>
          <a:latin typeface="+mn-lt"/>
        </a:defRPr>
      </a:lvl4pPr>
      <a:lvl5pPr marL="2050573" indent="-223522" algn="l" defTabSz="910286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Blip>
          <a:blip r:embed="rId15"/>
        </a:buBlip>
        <a:defRPr sz="1326">
          <a:solidFill>
            <a:schemeClr val="tx1"/>
          </a:solidFill>
          <a:latin typeface="+mn-lt"/>
        </a:defRPr>
      </a:lvl5pPr>
      <a:lvl6pPr marL="2519225" indent="-226666" algn="l" defTabSz="913138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Blip>
          <a:blip r:embed="rId15"/>
        </a:buBlip>
        <a:defRPr sz="1326">
          <a:solidFill>
            <a:schemeClr val="tx1"/>
          </a:solidFill>
          <a:latin typeface="+mn-lt"/>
        </a:defRPr>
      </a:lvl6pPr>
      <a:lvl7pPr marL="2985509" indent="-226666" algn="l" defTabSz="913138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Blip>
          <a:blip r:embed="rId15"/>
        </a:buBlip>
        <a:defRPr sz="1326">
          <a:solidFill>
            <a:schemeClr val="tx1"/>
          </a:solidFill>
          <a:latin typeface="+mn-lt"/>
        </a:defRPr>
      </a:lvl7pPr>
      <a:lvl8pPr marL="3451793" indent="-226666" algn="l" defTabSz="913138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Blip>
          <a:blip r:embed="rId15"/>
        </a:buBlip>
        <a:defRPr sz="1326">
          <a:solidFill>
            <a:schemeClr val="tx1"/>
          </a:solidFill>
          <a:latin typeface="+mn-lt"/>
        </a:defRPr>
      </a:lvl8pPr>
      <a:lvl9pPr marL="3918076" indent="-226666" algn="l" defTabSz="913138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Blip>
          <a:blip r:embed="rId15"/>
        </a:buBlip>
        <a:defRPr sz="1326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32566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281" algn="l" defTabSz="932566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566" algn="l" defTabSz="932566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8851" algn="l" defTabSz="932566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134" algn="l" defTabSz="932566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1418" algn="l" defTabSz="932566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7699" algn="l" defTabSz="932566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3983" algn="l" defTabSz="932566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0268" algn="l" defTabSz="932566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498001"/>
            <a:ext cx="9144000" cy="360000"/>
          </a:xfrm>
          <a:prstGeom prst="rect">
            <a:avLst/>
          </a:prstGeom>
          <a:solidFill>
            <a:srgbClr val="00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44000" y="6498001"/>
            <a:ext cx="2700000" cy="360000"/>
          </a:xfrm>
          <a:prstGeom prst="rect">
            <a:avLst/>
          </a:prstGeom>
          <a:solidFill>
            <a:srgbClr val="B600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47664" y="80"/>
            <a:ext cx="7386636" cy="72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9342" y="1052736"/>
            <a:ext cx="8708658" cy="50734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6000" y="6498001"/>
            <a:ext cx="43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cs-CZ" smtClean="0">
                <a:solidFill>
                  <a:prstClr val="white"/>
                </a:solidFill>
              </a:rPr>
              <a:t>jméno autora | zápatí prezentace</a:t>
            </a:r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6000" y="0"/>
            <a:ext cx="647700" cy="647700"/>
          </a:xfrm>
          <a:prstGeom prst="rect">
            <a:avLst/>
          </a:prstGeom>
        </p:spPr>
      </p:pic>
      <p:sp>
        <p:nvSpPr>
          <p:cNvPr id="1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51044" y="6570008"/>
            <a:ext cx="396000" cy="243368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 CE"/>
              </a:defRPr>
            </a:lvl1pPr>
          </a:lstStyle>
          <a:p>
            <a:fld id="{5D37F029-7026-47DA-A64B-44D4AD9263AF}" type="slidenum">
              <a:rPr lang="cs-CZ" smtClean="0">
                <a:solidFill>
                  <a:prstClr val="white"/>
                </a:solidFill>
                <a:cs typeface="Arial" pitchFamily="34" charset="0"/>
              </a:rPr>
              <a:pPr/>
              <a:t>‹#›</a:t>
            </a:fld>
            <a:endParaRPr lang="cs-CZ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480000" y="6525385"/>
            <a:ext cx="2160000" cy="360000"/>
          </a:xfrm>
          <a:prstGeom prst="rect">
            <a:avLst/>
          </a:prstGeom>
        </p:spPr>
        <p:txBody>
          <a:bodyPr tIns="86400" bIns="86400" anchor="t" anchorCtr="0"/>
          <a:lstStyle>
            <a:lvl1pPr algn="l">
              <a:defRPr sz="900" kern="1200">
                <a:solidFill>
                  <a:schemeClr val="bg1"/>
                </a:solidFill>
                <a:latin typeface="Arial CE"/>
              </a:defRPr>
            </a:lvl1pPr>
          </a:lstStyle>
          <a:p>
            <a:fld id="{E19F7193-38E2-4198-AA22-3E307200C9A3}" type="datetime1">
              <a:rPr lang="cs-CZ" smtClean="0">
                <a:solidFill>
                  <a:prstClr val="white"/>
                </a:solidFill>
                <a:cs typeface="Arial" pitchFamily="34" charset="0"/>
              </a:rPr>
              <a:pPr/>
              <a:t>27. 3. 2018</a:t>
            </a:fld>
            <a:endParaRPr lang="cs-CZ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13" name="Picture 12" descr="pruh_novy.png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2" y="650876"/>
            <a:ext cx="9144000" cy="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0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303" rtl="0" eaLnBrk="1" latinLnBrk="0" hangingPunct="1"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42864" indent="-342864" algn="l" defTabSz="914303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sz="2300" kern="1200">
          <a:solidFill>
            <a:schemeClr val="tx2"/>
          </a:solidFill>
          <a:latin typeface="+mn-lt"/>
          <a:ea typeface="+mn-ea"/>
          <a:cs typeface="Arial" pitchFamily="34" charset="0"/>
        </a:defRPr>
      </a:lvl1pPr>
      <a:lvl2pPr marL="741521" indent="-284370" algn="l" defTabSz="914303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sz="2100" kern="1200">
          <a:solidFill>
            <a:schemeClr val="tx2"/>
          </a:solidFill>
          <a:latin typeface="+mn-lt"/>
          <a:ea typeface="+mn-ea"/>
          <a:cs typeface="Arial" pitchFamily="34" charset="0"/>
        </a:defRPr>
      </a:lvl2pPr>
      <a:lvl3pPr marL="1141079" indent="-226776" algn="l" defTabSz="914303" rtl="0" eaLnBrk="1" latinLnBrk="0" hangingPunct="1">
        <a:spcBef>
          <a:spcPts val="408"/>
        </a:spcBef>
        <a:buClr>
          <a:schemeClr val="accent4"/>
        </a:buClr>
        <a:buSzPct val="100000"/>
        <a:buFont typeface="Wingdings" pitchFamily="2" charset="2"/>
        <a:buChar char="§"/>
        <a:defRPr sz="1700" kern="1200">
          <a:solidFill>
            <a:schemeClr val="tx2"/>
          </a:solidFill>
          <a:latin typeface="+mn-lt"/>
          <a:ea typeface="+mn-ea"/>
          <a:cs typeface="Arial" pitchFamily="34" charset="0"/>
        </a:defRPr>
      </a:lvl3pPr>
      <a:lvl4pPr marL="1601830" indent="-230376" algn="l" defTabSz="914303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sz="1500" kern="1200">
          <a:solidFill>
            <a:schemeClr val="tx2"/>
          </a:solidFill>
          <a:latin typeface="+mn-lt"/>
          <a:ea typeface="+mn-ea"/>
          <a:cs typeface="Arial" pitchFamily="34" charset="0"/>
        </a:defRPr>
      </a:lvl4pPr>
      <a:lvl5pPr marL="2058982" indent="-230376" algn="l" defTabSz="914303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sz="1300" kern="1200">
          <a:solidFill>
            <a:schemeClr val="tx2"/>
          </a:solidFill>
          <a:latin typeface="+mn-lt"/>
          <a:ea typeface="+mn-ea"/>
          <a:cs typeface="Arial" pitchFamily="34" charset="0"/>
        </a:defRPr>
      </a:lvl5pPr>
      <a:lvl6pPr marL="2514333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5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37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88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00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44000" y="6498000"/>
            <a:ext cx="2700000" cy="360000"/>
          </a:xfrm>
          <a:prstGeom prst="rect">
            <a:avLst/>
          </a:prstGeom>
          <a:solidFill>
            <a:srgbClr val="B600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47664" y="80"/>
            <a:ext cx="7386636" cy="72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9342" y="1052736"/>
            <a:ext cx="8708658" cy="50734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6000" y="6498000"/>
            <a:ext cx="43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cs-CZ" dirty="0" smtClean="0">
                <a:solidFill>
                  <a:prstClr val="white"/>
                </a:solidFill>
              </a:rPr>
              <a:t>jméno autora | zápatí prezentace</a:t>
            </a:r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6000" y="0"/>
            <a:ext cx="647700" cy="647700"/>
          </a:xfrm>
          <a:prstGeom prst="rect">
            <a:avLst/>
          </a:prstGeom>
        </p:spPr>
      </p:pic>
      <p:sp>
        <p:nvSpPr>
          <p:cNvPr id="1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51044" y="6570008"/>
            <a:ext cx="396000" cy="243368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 CE"/>
              </a:defRPr>
            </a:lvl1pPr>
          </a:lstStyle>
          <a:p>
            <a:fld id="{5D37F029-7026-47DA-A64B-44D4AD9263AF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6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480000" y="6525384"/>
            <a:ext cx="2160000" cy="360000"/>
          </a:xfrm>
          <a:prstGeom prst="rect">
            <a:avLst/>
          </a:prstGeom>
        </p:spPr>
        <p:txBody>
          <a:bodyPr tIns="86400" bIns="86400" anchor="t" anchorCtr="0"/>
          <a:lstStyle>
            <a:lvl1pPr algn="l">
              <a:defRPr sz="900" kern="1200">
                <a:solidFill>
                  <a:schemeClr val="bg1"/>
                </a:solidFill>
                <a:latin typeface="Arial CE"/>
              </a:defRPr>
            </a:lvl1pPr>
          </a:lstStyle>
          <a:p>
            <a:fld id="{E19F7193-38E2-4198-AA22-3E307200C9A3}" type="datetime1">
              <a:rPr lang="cs-CZ" smtClean="0">
                <a:solidFill>
                  <a:prstClr val="white"/>
                </a:solidFill>
              </a:rPr>
              <a:pPr/>
              <a:t>27. 3. 2018</a:t>
            </a:fld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13" name="Picture 12" descr="pruh_novy.png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2" y="650875"/>
            <a:ext cx="9144000" cy="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8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sz="23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1600" indent="-284400" algn="l" defTabSz="914400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sz="21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1141200" indent="-226800" algn="l" defTabSz="914400" rtl="0" eaLnBrk="1" latinLnBrk="0" hangingPunct="1">
        <a:spcBef>
          <a:spcPts val="408"/>
        </a:spcBef>
        <a:buClr>
          <a:schemeClr val="accent4"/>
        </a:buClr>
        <a:buSzPct val="100000"/>
        <a:buFont typeface="Wingdings" pitchFamily="2" charset="2"/>
        <a:buChar char="§"/>
        <a:defRPr sz="17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2000" indent="-230400" algn="l" defTabSz="914400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sz="15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2059200" indent="-230400" algn="l" defTabSz="914400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sz="13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498001"/>
            <a:ext cx="9144000" cy="360000"/>
          </a:xfrm>
          <a:prstGeom prst="rect">
            <a:avLst/>
          </a:prstGeom>
          <a:solidFill>
            <a:srgbClr val="00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44000" y="6498001"/>
            <a:ext cx="2700000" cy="360000"/>
          </a:xfrm>
          <a:prstGeom prst="rect">
            <a:avLst/>
          </a:prstGeom>
          <a:solidFill>
            <a:srgbClr val="B600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47664" y="80"/>
            <a:ext cx="7386636" cy="72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9342" y="1052736"/>
            <a:ext cx="8708658" cy="50734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6000" y="6498001"/>
            <a:ext cx="43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cs-CZ" smtClean="0">
                <a:solidFill>
                  <a:prstClr val="white"/>
                </a:solidFill>
              </a:rPr>
              <a:t>jméno autora | zápatí prezentace</a:t>
            </a:r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6000" y="0"/>
            <a:ext cx="647700" cy="647700"/>
          </a:xfrm>
          <a:prstGeom prst="rect">
            <a:avLst/>
          </a:prstGeom>
        </p:spPr>
      </p:pic>
      <p:sp>
        <p:nvSpPr>
          <p:cNvPr id="1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51044" y="6570008"/>
            <a:ext cx="396000" cy="243368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 CE"/>
              </a:defRPr>
            </a:lvl1pPr>
          </a:lstStyle>
          <a:p>
            <a:fld id="{5D37F029-7026-47DA-A64B-44D4AD9263AF}" type="slidenum">
              <a:rPr lang="cs-CZ" smtClean="0">
                <a:solidFill>
                  <a:prstClr val="white"/>
                </a:solidFill>
                <a:cs typeface="Arial" pitchFamily="34" charset="0"/>
              </a:rPr>
              <a:pPr/>
              <a:t>‹#›</a:t>
            </a:fld>
            <a:endParaRPr lang="cs-CZ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480000" y="6525385"/>
            <a:ext cx="2160000" cy="360000"/>
          </a:xfrm>
          <a:prstGeom prst="rect">
            <a:avLst/>
          </a:prstGeom>
        </p:spPr>
        <p:txBody>
          <a:bodyPr tIns="86400" bIns="86400" anchor="t" anchorCtr="0"/>
          <a:lstStyle>
            <a:lvl1pPr algn="l">
              <a:defRPr sz="900" kern="1200">
                <a:solidFill>
                  <a:schemeClr val="bg1"/>
                </a:solidFill>
                <a:latin typeface="Arial CE"/>
              </a:defRPr>
            </a:lvl1pPr>
          </a:lstStyle>
          <a:p>
            <a:fld id="{E19F7193-38E2-4198-AA22-3E307200C9A3}" type="datetime1">
              <a:rPr lang="cs-CZ" smtClean="0">
                <a:solidFill>
                  <a:prstClr val="white"/>
                </a:solidFill>
                <a:cs typeface="Arial" pitchFamily="34" charset="0"/>
              </a:rPr>
              <a:pPr/>
              <a:t>27. 3. 2018</a:t>
            </a:fld>
            <a:endParaRPr lang="cs-CZ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13" name="Picture 12" descr="pruh_novy.png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2" y="650876"/>
            <a:ext cx="9144000" cy="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8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303" rtl="0" eaLnBrk="1" latinLnBrk="0" hangingPunct="1"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42864" indent="-342864" algn="l" defTabSz="914303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sz="2300" kern="1200">
          <a:solidFill>
            <a:schemeClr val="tx2"/>
          </a:solidFill>
          <a:latin typeface="+mn-lt"/>
          <a:ea typeface="+mn-ea"/>
          <a:cs typeface="Arial" pitchFamily="34" charset="0"/>
        </a:defRPr>
      </a:lvl1pPr>
      <a:lvl2pPr marL="741521" indent="-284370" algn="l" defTabSz="914303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sz="2100" kern="1200">
          <a:solidFill>
            <a:schemeClr val="tx2"/>
          </a:solidFill>
          <a:latin typeface="+mn-lt"/>
          <a:ea typeface="+mn-ea"/>
          <a:cs typeface="Arial" pitchFamily="34" charset="0"/>
        </a:defRPr>
      </a:lvl2pPr>
      <a:lvl3pPr marL="1141079" indent="-226776" algn="l" defTabSz="914303" rtl="0" eaLnBrk="1" latinLnBrk="0" hangingPunct="1">
        <a:spcBef>
          <a:spcPts val="408"/>
        </a:spcBef>
        <a:buClr>
          <a:schemeClr val="accent4"/>
        </a:buClr>
        <a:buSzPct val="100000"/>
        <a:buFont typeface="Wingdings" pitchFamily="2" charset="2"/>
        <a:buChar char="§"/>
        <a:defRPr sz="1700" kern="1200">
          <a:solidFill>
            <a:schemeClr val="tx2"/>
          </a:solidFill>
          <a:latin typeface="+mn-lt"/>
          <a:ea typeface="+mn-ea"/>
          <a:cs typeface="Arial" pitchFamily="34" charset="0"/>
        </a:defRPr>
      </a:lvl3pPr>
      <a:lvl4pPr marL="1601830" indent="-230376" algn="l" defTabSz="914303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sz="1500" kern="1200">
          <a:solidFill>
            <a:schemeClr val="tx2"/>
          </a:solidFill>
          <a:latin typeface="+mn-lt"/>
          <a:ea typeface="+mn-ea"/>
          <a:cs typeface="Arial" pitchFamily="34" charset="0"/>
        </a:defRPr>
      </a:lvl4pPr>
      <a:lvl5pPr marL="2058982" indent="-230376" algn="l" defTabSz="914303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sz="1300" kern="1200">
          <a:solidFill>
            <a:schemeClr val="tx2"/>
          </a:solidFill>
          <a:latin typeface="+mn-lt"/>
          <a:ea typeface="+mn-ea"/>
          <a:cs typeface="Arial" pitchFamily="34" charset="0"/>
        </a:defRPr>
      </a:lvl5pPr>
      <a:lvl6pPr marL="2514333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5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37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88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mailto:mpistulkova@csob.cz" TargetMode="Externa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2041" dirty="0" smtClean="0">
                <a:latin typeface="Calibri" panose="020F0502020204030204" pitchFamily="34" charset="0"/>
              </a:rPr>
              <a:t>Bankovní segmenty</a:t>
            </a:r>
            <a:br>
              <a:rPr lang="cs-CZ" sz="2041" dirty="0" smtClean="0">
                <a:latin typeface="Calibri" panose="020F0502020204030204" pitchFamily="34" charset="0"/>
              </a:rPr>
            </a:br>
            <a:r>
              <a:rPr lang="cs-CZ" sz="2041" dirty="0" smtClean="0">
                <a:latin typeface="Calibri" panose="020F0502020204030204" pitchFamily="34" charset="0"/>
              </a:rPr>
              <a:t>ČSOB</a:t>
            </a:r>
            <a:endParaRPr lang="cs-CZ" sz="2041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0" dirty="0" smtClean="0">
                <a:latin typeface="Calibri" panose="020F0502020204030204" pitchFamily="34" charset="0"/>
              </a:rPr>
              <a:t>Michal Skřivánek, CFA</a:t>
            </a:r>
          </a:p>
          <a:p>
            <a:r>
              <a:rPr lang="cs-CZ" b="0" dirty="0" smtClean="0">
                <a:latin typeface="Calibri" panose="020F0502020204030204" pitchFamily="34" charset="0"/>
              </a:rPr>
              <a:t>Thomas Eftimiadis</a:t>
            </a:r>
            <a:endParaRPr lang="cs-CZ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48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342" y="1052736"/>
            <a:ext cx="4184854" cy="5328592"/>
          </a:xfrm>
        </p:spPr>
        <p:txBody>
          <a:bodyPr>
            <a:normAutofit/>
          </a:bodyPr>
          <a:lstStyle/>
          <a:p>
            <a:pPr algn="just"/>
            <a:r>
              <a:rPr lang="cs-CZ" sz="2000" dirty="0">
                <a:latin typeface="+mn-lt"/>
              </a:rPr>
              <a:t>Objem úvěrů poskytnutých rezidentským domácnostem v ČR dosáhl v lednu 2018 výše </a:t>
            </a:r>
            <a:r>
              <a:rPr lang="cs-CZ" sz="2000" b="1" dirty="0">
                <a:latin typeface="+mn-lt"/>
              </a:rPr>
              <a:t>1 536 mld. Kč</a:t>
            </a:r>
            <a:r>
              <a:rPr lang="cs-CZ" sz="2000" dirty="0">
                <a:latin typeface="+mn-lt"/>
              </a:rPr>
              <a:t>. </a:t>
            </a:r>
            <a:endParaRPr lang="cs-CZ" sz="2000" dirty="0" smtClean="0">
              <a:latin typeface="+mn-lt"/>
            </a:endParaRPr>
          </a:p>
          <a:p>
            <a:pPr algn="just"/>
            <a:r>
              <a:rPr lang="cs-CZ" sz="2000" dirty="0" smtClean="0">
                <a:latin typeface="+mn-lt"/>
              </a:rPr>
              <a:t>Pokud </a:t>
            </a:r>
            <a:r>
              <a:rPr lang="cs-CZ" sz="2000" dirty="0">
                <a:latin typeface="+mn-lt"/>
              </a:rPr>
              <a:t>jde o účelovou strukturu úvěrů poskytnutých tomuto sektoru, objemově největší položku představují úvěry na </a:t>
            </a:r>
            <a:r>
              <a:rPr lang="cs-CZ" sz="2000" b="1" dirty="0">
                <a:latin typeface="+mn-lt"/>
              </a:rPr>
              <a:t>bydlení </a:t>
            </a:r>
            <a:r>
              <a:rPr lang="cs-CZ" sz="2000" b="1" dirty="0" smtClean="0">
                <a:latin typeface="+mn-lt"/>
              </a:rPr>
              <a:t>1 </a:t>
            </a:r>
            <a:r>
              <a:rPr lang="cs-CZ" sz="2000" b="1" dirty="0">
                <a:latin typeface="+mn-lt"/>
              </a:rPr>
              <a:t>154 mld. </a:t>
            </a:r>
            <a:r>
              <a:rPr lang="cs-CZ" sz="2000" b="1" dirty="0" smtClean="0">
                <a:latin typeface="+mn-lt"/>
              </a:rPr>
              <a:t>Kč.</a:t>
            </a:r>
          </a:p>
          <a:p>
            <a:pPr algn="just"/>
            <a:r>
              <a:rPr lang="cs-CZ" sz="2000" dirty="0" smtClean="0">
                <a:latin typeface="+mn-lt"/>
              </a:rPr>
              <a:t>Ty </a:t>
            </a:r>
            <a:r>
              <a:rPr lang="cs-CZ" sz="2000" dirty="0">
                <a:latin typeface="+mn-lt"/>
              </a:rPr>
              <a:t>tvoří 75 % z celkového objemu úvěrů poskytnutých </a:t>
            </a:r>
            <a:r>
              <a:rPr lang="cs-CZ" sz="2000" dirty="0" smtClean="0">
                <a:latin typeface="+mn-lt"/>
              </a:rPr>
              <a:t>domácnostem.</a:t>
            </a:r>
          </a:p>
          <a:p>
            <a:pPr algn="just"/>
            <a:r>
              <a:rPr lang="cs-CZ" sz="2000" dirty="0" smtClean="0">
                <a:latin typeface="+mn-lt"/>
              </a:rPr>
              <a:t>Spotřebitelské </a:t>
            </a:r>
            <a:r>
              <a:rPr lang="cs-CZ" sz="2000" dirty="0">
                <a:latin typeface="+mn-lt"/>
              </a:rPr>
              <a:t>úvěry dosáhly ke konci ledna 2018 </a:t>
            </a:r>
            <a:r>
              <a:rPr lang="cs-CZ" sz="2000" b="1" dirty="0">
                <a:latin typeface="+mn-lt"/>
              </a:rPr>
              <a:t>výše 230 mld. </a:t>
            </a:r>
            <a:r>
              <a:rPr lang="cs-CZ" sz="2000" b="1" dirty="0" smtClean="0">
                <a:latin typeface="+mn-lt"/>
              </a:rPr>
              <a:t>Kč.</a:t>
            </a:r>
          </a:p>
          <a:p>
            <a:pPr algn="just"/>
            <a:r>
              <a:rPr lang="cs-CZ" sz="2000" dirty="0" smtClean="0">
                <a:latin typeface="+mn-lt"/>
              </a:rPr>
              <a:t>V</a:t>
            </a:r>
            <a:r>
              <a:rPr lang="cs-CZ" sz="2000" dirty="0">
                <a:latin typeface="+mn-lt"/>
              </a:rPr>
              <a:t> lednu 2018 podíl </a:t>
            </a:r>
            <a:r>
              <a:rPr lang="cs-CZ" sz="2000" b="1" dirty="0">
                <a:latin typeface="+mn-lt"/>
              </a:rPr>
              <a:t>nevýkonných </a:t>
            </a:r>
            <a:r>
              <a:rPr lang="cs-CZ" sz="2000" b="1" dirty="0" smtClean="0">
                <a:latin typeface="+mn-lt"/>
              </a:rPr>
              <a:t>úvěrů činil </a:t>
            </a:r>
            <a:r>
              <a:rPr lang="cs-CZ" sz="2000" b="1" dirty="0">
                <a:latin typeface="+mn-lt"/>
              </a:rPr>
              <a:t>2,6 % </a:t>
            </a:r>
            <a:r>
              <a:rPr lang="cs-CZ" sz="2000" dirty="0">
                <a:latin typeface="+mn-lt"/>
              </a:rPr>
              <a:t>(5,1 % v červenci 2013).</a:t>
            </a:r>
            <a:endParaRPr lang="cs-CZ" sz="2400" dirty="0" smtClean="0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0099CD"/>
                </a:solidFill>
              </a:rPr>
              <a:t>Úvěry domácnostem</a:t>
            </a:r>
            <a:endParaRPr lang="cs-CZ" dirty="0">
              <a:solidFill>
                <a:srgbClr val="0099CD"/>
              </a:solidFill>
            </a:endParaRPr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751044" y="6597392"/>
            <a:ext cx="396000" cy="360000"/>
          </a:xfrm>
        </p:spPr>
        <p:txBody>
          <a:bodyPr/>
          <a:lstStyle/>
          <a:p>
            <a:fld id="{5D37F029-7026-47DA-A64B-44D4AD9263AF}" type="slidenum">
              <a:rPr lang="cs-CZ" smtClean="0"/>
              <a:pPr/>
              <a:t>10</a:t>
            </a:fld>
            <a:endParaRPr lang="cs-CZ" dirty="0"/>
          </a:p>
        </p:txBody>
      </p:sp>
      <p:pic>
        <p:nvPicPr>
          <p:cNvPr id="1026" name="Picture 2" descr="Úvěry rezidentským domácnostem podle účelu (mld. Kč) a podíl úvěrů se selháním (%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196" y="1412776"/>
            <a:ext cx="43434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99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rgbClr val="0099CD"/>
                </a:solidFill>
              </a:rPr>
              <a:t>Úvěrové portfolio ČSOB - retail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19342" y="1052736"/>
            <a:ext cx="8708658" cy="5445264"/>
          </a:xfrm>
        </p:spPr>
        <p:txBody>
          <a:bodyPr/>
          <a:lstStyle/>
          <a:p>
            <a:r>
              <a:rPr lang="cs-CZ" dirty="0" smtClean="0"/>
              <a:t>Součástí Retailu – velmi silné postavení na trhu</a:t>
            </a:r>
          </a:p>
          <a:p>
            <a:endParaRPr lang="cs-CZ" dirty="0" smtClean="0"/>
          </a:p>
          <a:p>
            <a:r>
              <a:rPr lang="cs-CZ" dirty="0" smtClean="0"/>
              <a:t>Retail celkem pod správou CZK 370 </a:t>
            </a:r>
            <a:r>
              <a:rPr lang="cs-CZ" dirty="0" err="1" smtClean="0"/>
              <a:t>mld</a:t>
            </a:r>
            <a:r>
              <a:rPr lang="cs-CZ" dirty="0" smtClean="0"/>
              <a:t> úvěrů, z toho:</a:t>
            </a:r>
          </a:p>
          <a:p>
            <a:pPr lvl="1"/>
            <a:r>
              <a:rPr lang="cs-CZ" dirty="0" smtClean="0"/>
              <a:t>CZK 279 </a:t>
            </a:r>
            <a:r>
              <a:rPr lang="cs-CZ" dirty="0" err="1" smtClean="0"/>
              <a:t>mld</a:t>
            </a:r>
            <a:r>
              <a:rPr lang="cs-CZ" dirty="0" smtClean="0"/>
              <a:t> úvěrů – Hypoteční banka;</a:t>
            </a:r>
          </a:p>
          <a:p>
            <a:pPr lvl="1"/>
            <a:r>
              <a:rPr lang="cs-CZ" dirty="0" smtClean="0"/>
              <a:t>CZK 64 </a:t>
            </a:r>
            <a:r>
              <a:rPr lang="cs-CZ" dirty="0" err="1" smtClean="0"/>
              <a:t>mld</a:t>
            </a:r>
            <a:r>
              <a:rPr lang="cs-CZ" dirty="0" smtClean="0"/>
              <a:t> úvěrů – úvěry ze stavebního spoření (ČMSS);</a:t>
            </a:r>
          </a:p>
          <a:p>
            <a:pPr lvl="1"/>
            <a:r>
              <a:rPr lang="cs-CZ" dirty="0" smtClean="0"/>
              <a:t>CZK 27 </a:t>
            </a:r>
            <a:r>
              <a:rPr lang="cs-CZ" dirty="0" err="1" smtClean="0"/>
              <a:t>mld</a:t>
            </a:r>
            <a:r>
              <a:rPr lang="cs-CZ" dirty="0" smtClean="0"/>
              <a:t> úvěrů – spotřebitelské financování.</a:t>
            </a:r>
          </a:p>
          <a:p>
            <a:pPr marL="457200" lvl="1" indent="0">
              <a:buNone/>
            </a:pPr>
            <a:endParaRPr lang="cs-CZ" dirty="0" smtClean="0"/>
          </a:p>
          <a:p>
            <a:r>
              <a:rPr lang="cs-CZ" dirty="0" smtClean="0"/>
              <a:t>=&gt; v poskytování úvěrů v Retailu, ale také</a:t>
            </a:r>
            <a:br>
              <a:rPr lang="cs-CZ" dirty="0" smtClean="0"/>
            </a:br>
            <a:r>
              <a:rPr lang="cs-CZ" dirty="0" smtClean="0"/>
              <a:t>v celé skupině ČSOB dominuje HB.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37F029-7026-47DA-A64B-44D4AD9263AF}" type="slidenum">
              <a:rPr lang="cs-CZ" smtClean="0"/>
              <a:pPr/>
              <a:t>11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61812" t="28654" r="16138" b="21252"/>
          <a:stretch/>
        </p:blipFill>
        <p:spPr>
          <a:xfrm>
            <a:off x="6333132" y="3356992"/>
            <a:ext cx="2594868" cy="314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7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rgbClr val="0099CD"/>
                </a:solidFill>
              </a:rPr>
              <a:t>RET z pohledu vkladů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37F029-7026-47DA-A64B-44D4AD9263AF}" type="slidenum">
              <a:rPr lang="cs-CZ" smtClean="0"/>
              <a:pPr/>
              <a:t>12</a:t>
            </a:fld>
            <a:endParaRPr lang="cs-CZ" dirty="0"/>
          </a:p>
        </p:txBody>
      </p:sp>
      <p:pic>
        <p:nvPicPr>
          <p:cNvPr id="7" name="Zástupný symbol pro obsah 5"/>
          <p:cNvPicPr>
            <a:picLocks noChangeAspect="1"/>
          </p:cNvPicPr>
          <p:nvPr/>
        </p:nvPicPr>
        <p:blipFill rotWithShape="1">
          <a:blip r:embed="rId2"/>
          <a:srcRect l="15255" t="23381" r="16119" b="19264"/>
          <a:stretch/>
        </p:blipFill>
        <p:spPr>
          <a:xfrm>
            <a:off x="71484" y="1340768"/>
            <a:ext cx="8929032" cy="419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1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417" y="3358218"/>
            <a:ext cx="4810584" cy="2767945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rgbClr val="0099CD"/>
                </a:solidFill>
              </a:rPr>
              <a:t>Obsluha klientů – fyzických osob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b="1" dirty="0" smtClean="0"/>
              <a:t>Běžný klient </a:t>
            </a:r>
            <a:r>
              <a:rPr lang="cs-CZ" sz="1800" dirty="0" smtClean="0"/>
              <a:t>– obsluha na přepážkách</a:t>
            </a:r>
          </a:p>
          <a:p>
            <a:pPr lvl="1"/>
            <a:r>
              <a:rPr lang="cs-CZ" sz="1800" dirty="0" smtClean="0"/>
              <a:t>Klasický servis prostřednictvím Klientského pracovníka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b="1" dirty="0" err="1" smtClean="0"/>
              <a:t>Bonitnější</a:t>
            </a:r>
            <a:r>
              <a:rPr lang="cs-CZ" sz="1800" b="1" dirty="0" smtClean="0"/>
              <a:t> klient </a:t>
            </a:r>
            <a:r>
              <a:rPr lang="cs-CZ" sz="1800" dirty="0" smtClean="0"/>
              <a:t>– specializované produkty</a:t>
            </a:r>
          </a:p>
          <a:p>
            <a:pPr lvl="1"/>
            <a:r>
              <a:rPr lang="cs-CZ" sz="1800" dirty="0" err="1" smtClean="0"/>
              <a:t>Premiové</a:t>
            </a:r>
            <a:r>
              <a:rPr lang="cs-CZ" sz="1800" dirty="0" smtClean="0"/>
              <a:t> bankovnictví (Premium bankéř)</a:t>
            </a:r>
          </a:p>
          <a:p>
            <a:pPr lvl="1"/>
            <a:r>
              <a:rPr lang="cs-CZ" sz="1800" dirty="0" err="1" smtClean="0"/>
              <a:t>AuM</a:t>
            </a:r>
            <a:r>
              <a:rPr lang="cs-CZ" sz="1800" dirty="0" smtClean="0"/>
              <a:t> &gt; CZK 1,5 </a:t>
            </a:r>
            <a:r>
              <a:rPr lang="cs-CZ" sz="1800" dirty="0" err="1" smtClean="0"/>
              <a:t>mln</a:t>
            </a:r>
            <a:r>
              <a:rPr lang="cs-CZ" sz="1800" dirty="0" smtClean="0"/>
              <a:t> CZK nebo čistý příjem na účet &gt; CZK 50 </a:t>
            </a:r>
            <a:r>
              <a:rPr lang="cs-CZ" sz="1800" dirty="0" err="1" smtClean="0"/>
              <a:t>ths</a:t>
            </a:r>
            <a:r>
              <a:rPr lang="cs-CZ" sz="1800" dirty="0" smtClean="0"/>
              <a:t>/M nebo úvěry &gt; CZK 3 </a:t>
            </a:r>
            <a:r>
              <a:rPr lang="cs-CZ" sz="1800" dirty="0" err="1" smtClean="0"/>
              <a:t>mln</a:t>
            </a:r>
            <a:r>
              <a:rPr lang="cs-CZ" sz="1800" dirty="0" smtClean="0"/>
              <a:t>. </a:t>
            </a:r>
            <a:endParaRPr lang="cs-CZ" sz="1800" dirty="0"/>
          </a:p>
          <a:p>
            <a:endParaRPr lang="cs-CZ" sz="1800" dirty="0" smtClean="0"/>
          </a:p>
          <a:p>
            <a:r>
              <a:rPr lang="cs-CZ" sz="1800" b="1" dirty="0" smtClean="0"/>
              <a:t>Movitá klientela </a:t>
            </a:r>
            <a:r>
              <a:rPr lang="cs-CZ" sz="1800" dirty="0" smtClean="0"/>
              <a:t>– individuální přístup</a:t>
            </a:r>
          </a:p>
          <a:p>
            <a:pPr lvl="1"/>
            <a:r>
              <a:rPr lang="cs-CZ" sz="1800" dirty="0" smtClean="0"/>
              <a:t>Privátní bankovnictví </a:t>
            </a:r>
          </a:p>
          <a:p>
            <a:pPr marL="457200" lvl="1" indent="0">
              <a:buNone/>
            </a:pPr>
            <a:r>
              <a:rPr lang="cs-CZ" sz="1800" dirty="0" smtClean="0"/>
              <a:t>(Privátní bankéř)</a:t>
            </a:r>
          </a:p>
          <a:p>
            <a:pPr lvl="1"/>
            <a:r>
              <a:rPr lang="cs-CZ" sz="1800" dirty="0" err="1" smtClean="0"/>
              <a:t>AuM</a:t>
            </a:r>
            <a:r>
              <a:rPr lang="cs-CZ" sz="1800" dirty="0" smtClean="0"/>
              <a:t> &gt; CZK 10 </a:t>
            </a:r>
            <a:r>
              <a:rPr lang="cs-CZ" sz="1800" dirty="0" err="1" smtClean="0"/>
              <a:t>mln</a:t>
            </a:r>
            <a:r>
              <a:rPr lang="cs-CZ" sz="1800" dirty="0" smtClean="0"/>
              <a:t> </a:t>
            </a:r>
            <a:endParaRPr lang="cs-CZ" sz="1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37F029-7026-47DA-A64B-44D4AD9263AF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178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73" dirty="0" smtClean="0">
                <a:solidFill>
                  <a:schemeClr val="tx2"/>
                </a:solidFill>
              </a:rPr>
              <a:t>Podnikatelé</a:t>
            </a:r>
            <a:endParaRPr lang="cs-CZ" sz="3673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4294967295"/>
          </p:nvPr>
        </p:nvSpPr>
        <p:spPr>
          <a:xfrm>
            <a:off x="8750797" y="6597205"/>
            <a:ext cx="395977" cy="359979"/>
          </a:xfrm>
          <a:prstGeom prst="rect">
            <a:avLst/>
          </a:prstGeom>
        </p:spPr>
        <p:txBody>
          <a:bodyPr/>
          <a:lstStyle/>
          <a:p>
            <a:fld id="{C654135F-BD65-4787-BD89-F76E2CAAC4B8}" type="slidenum">
              <a:rPr lang="cs-CZ" smtClean="0">
                <a:solidFill>
                  <a:prstClr val="white"/>
                </a:solidFill>
                <a:latin typeface="+mj-lt"/>
              </a:rPr>
              <a:pPr/>
              <a:t>14</a:t>
            </a:fld>
            <a:endParaRPr lang="cs-CZ" dirty="0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534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Nadpis 1"/>
          <p:cNvSpPr txBox="1">
            <a:spLocks/>
          </p:cNvSpPr>
          <p:nvPr/>
        </p:nvSpPr>
        <p:spPr>
          <a:xfrm>
            <a:off x="1547843" y="283"/>
            <a:ext cx="7386200" cy="71995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dirty="0" smtClean="0">
                <a:solidFill>
                  <a:srgbClr val="0099CD"/>
                </a:solidFill>
                <a:latin typeface="+mj-lt"/>
              </a:rPr>
              <a:t>Bankovní produkty</a:t>
            </a:r>
            <a:endParaRPr lang="cs-CZ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8" name="Zástupný symbol pro číslo snímku 4"/>
          <p:cNvSpPr>
            <a:spLocks noGrp="1"/>
          </p:cNvSpPr>
          <p:nvPr>
            <p:ph type="sldNum" sz="quarter" idx="4294967295"/>
          </p:nvPr>
        </p:nvSpPr>
        <p:spPr>
          <a:xfrm>
            <a:off x="8750797" y="6597205"/>
            <a:ext cx="395977" cy="359979"/>
          </a:xfrm>
          <a:prstGeom prst="rect">
            <a:avLst/>
          </a:prstGeom>
        </p:spPr>
        <p:txBody>
          <a:bodyPr/>
          <a:lstStyle/>
          <a:p>
            <a:fld id="{C654135F-BD65-4787-BD89-F76E2CAAC4B8}" type="slidenum">
              <a:rPr lang="cs-CZ" smtClean="0">
                <a:solidFill>
                  <a:prstClr val="white"/>
                </a:solidFill>
              </a:rPr>
              <a:pPr/>
              <a:t>15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3053" y="846309"/>
            <a:ext cx="8720990" cy="6114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6"/>
              </a:spcBef>
            </a:pPr>
            <a:r>
              <a:rPr lang="cs-CZ" sz="1428" u="sng" dirty="0">
                <a:solidFill>
                  <a:schemeClr val="tx2"/>
                </a:solidFill>
                <a:latin typeface="+mj-lt"/>
              </a:rPr>
              <a:t>Platební řešení:</a:t>
            </a:r>
          </a:p>
          <a:p>
            <a:pPr marL="174930" indent="-174930">
              <a:spcBef>
                <a:spcPts val="306"/>
              </a:spcBef>
              <a:buFont typeface="Arial" panose="020B0604020202020204" pitchFamily="34" charset="0"/>
              <a:buChar char="•"/>
            </a:pPr>
            <a:r>
              <a:rPr lang="cs-CZ" sz="1428" dirty="0">
                <a:solidFill>
                  <a:schemeClr val="tx2"/>
                </a:solidFill>
                <a:latin typeface="+mj-lt"/>
              </a:rPr>
              <a:t>Zajištění platebního styku – realizace domácích a zahraničních plateb</a:t>
            </a:r>
          </a:p>
          <a:p>
            <a:pPr marL="174930" indent="-174930">
              <a:spcBef>
                <a:spcPts val="306"/>
              </a:spcBef>
              <a:buFont typeface="Arial" panose="020B0604020202020204" pitchFamily="34" charset="0"/>
              <a:buChar char="•"/>
            </a:pPr>
            <a:r>
              <a:rPr lang="cs-CZ" sz="1428" dirty="0">
                <a:solidFill>
                  <a:schemeClr val="tx2"/>
                </a:solidFill>
                <a:latin typeface="+mj-lt"/>
              </a:rPr>
              <a:t>Platební terminály</a:t>
            </a:r>
          </a:p>
          <a:p>
            <a:pPr marL="174930" indent="-174930">
              <a:spcBef>
                <a:spcPts val="306"/>
              </a:spcBef>
              <a:buFont typeface="Arial" panose="020B0604020202020204" pitchFamily="34" charset="0"/>
              <a:buChar char="•"/>
            </a:pPr>
            <a:r>
              <a:rPr lang="cs-CZ" sz="1428" dirty="0">
                <a:solidFill>
                  <a:schemeClr val="tx2"/>
                </a:solidFill>
                <a:latin typeface="+mj-lt"/>
              </a:rPr>
              <a:t>Platby pomocí L/C</a:t>
            </a:r>
          </a:p>
          <a:p>
            <a:pPr>
              <a:spcBef>
                <a:spcPts val="306"/>
              </a:spcBef>
            </a:pPr>
            <a:endParaRPr lang="cs-CZ" sz="1428" dirty="0">
              <a:solidFill>
                <a:schemeClr val="tx2"/>
              </a:solidFill>
              <a:latin typeface="+mj-lt"/>
            </a:endParaRPr>
          </a:p>
          <a:p>
            <a:pPr>
              <a:spcBef>
                <a:spcPts val="306"/>
              </a:spcBef>
            </a:pPr>
            <a:r>
              <a:rPr lang="cs-CZ" sz="1428" u="sng" dirty="0">
                <a:solidFill>
                  <a:schemeClr val="tx2"/>
                </a:solidFill>
                <a:latin typeface="+mj-lt"/>
              </a:rPr>
              <a:t>Produkty ke zhodnocení úspor:</a:t>
            </a:r>
          </a:p>
          <a:p>
            <a:pPr marL="174930" indent="-174930">
              <a:spcBef>
                <a:spcPts val="306"/>
              </a:spcBef>
              <a:buFont typeface="Arial" panose="020B0604020202020204" pitchFamily="34" charset="0"/>
              <a:buChar char="•"/>
            </a:pPr>
            <a:r>
              <a:rPr lang="cs-CZ" sz="1428" dirty="0">
                <a:solidFill>
                  <a:schemeClr val="tx2"/>
                </a:solidFill>
                <a:latin typeface="+mj-lt"/>
              </a:rPr>
              <a:t>Spořící účty, terminované vklady, individuální investice</a:t>
            </a:r>
          </a:p>
          <a:p>
            <a:pPr marL="174930" indent="-174930">
              <a:spcBef>
                <a:spcPts val="306"/>
              </a:spcBef>
              <a:buFont typeface="Arial" panose="020B0604020202020204" pitchFamily="34" charset="0"/>
              <a:buChar char="•"/>
            </a:pPr>
            <a:r>
              <a:rPr lang="cs-CZ" sz="1428" dirty="0" err="1">
                <a:solidFill>
                  <a:schemeClr val="tx2"/>
                </a:solidFill>
                <a:latin typeface="+mj-lt"/>
              </a:rPr>
              <a:t>Asset</a:t>
            </a:r>
            <a:r>
              <a:rPr lang="cs-CZ" sz="1428" dirty="0">
                <a:solidFill>
                  <a:schemeClr val="tx2"/>
                </a:solidFill>
                <a:latin typeface="+mj-lt"/>
              </a:rPr>
              <a:t> management – komplexní zhodnocení finančních prostředků investicemi do portfolií spravovaných ČSOB</a:t>
            </a:r>
          </a:p>
          <a:p>
            <a:pPr>
              <a:spcBef>
                <a:spcPts val="306"/>
              </a:spcBef>
            </a:pPr>
            <a:endParaRPr lang="cs-CZ" sz="1428" dirty="0">
              <a:solidFill>
                <a:schemeClr val="tx2"/>
              </a:solidFill>
              <a:latin typeface="+mj-lt"/>
            </a:endParaRPr>
          </a:p>
          <a:p>
            <a:pPr>
              <a:spcBef>
                <a:spcPts val="306"/>
              </a:spcBef>
            </a:pPr>
            <a:r>
              <a:rPr lang="cs-CZ" sz="1428" u="sng" dirty="0">
                <a:solidFill>
                  <a:schemeClr val="tx2"/>
                </a:solidFill>
                <a:latin typeface="+mj-lt"/>
              </a:rPr>
              <a:t>Úvěrové produkty:</a:t>
            </a:r>
          </a:p>
          <a:p>
            <a:pPr marL="174930" indent="-174930">
              <a:spcBef>
                <a:spcPts val="306"/>
              </a:spcBef>
              <a:buFont typeface="Arial" panose="020B0604020202020204" pitchFamily="34" charset="0"/>
              <a:buChar char="•"/>
            </a:pPr>
            <a:r>
              <a:rPr lang="cs-CZ" sz="1428" dirty="0">
                <a:solidFill>
                  <a:schemeClr val="tx2"/>
                </a:solidFill>
                <a:latin typeface="+mj-lt"/>
              </a:rPr>
              <a:t>Provozní úvěry (forma kontokorentního nebo revolvingového úvěru)</a:t>
            </a:r>
          </a:p>
          <a:p>
            <a:pPr marL="174930" indent="-174930">
              <a:spcBef>
                <a:spcPts val="306"/>
              </a:spcBef>
              <a:buFont typeface="Arial" panose="020B0604020202020204" pitchFamily="34" charset="0"/>
              <a:buChar char="•"/>
            </a:pPr>
            <a:r>
              <a:rPr lang="cs-CZ" sz="1428" dirty="0">
                <a:solidFill>
                  <a:schemeClr val="tx2"/>
                </a:solidFill>
                <a:latin typeface="+mj-lt"/>
              </a:rPr>
              <a:t>Investiční úvěry (s různou splatností a typu dle financovaného aktiva)</a:t>
            </a:r>
          </a:p>
          <a:p>
            <a:pPr>
              <a:spcBef>
                <a:spcPts val="306"/>
              </a:spcBef>
            </a:pPr>
            <a:endParaRPr lang="cs-CZ" sz="1428" dirty="0">
              <a:solidFill>
                <a:schemeClr val="tx2"/>
              </a:solidFill>
              <a:latin typeface="+mj-lt"/>
            </a:endParaRPr>
          </a:p>
          <a:p>
            <a:pPr>
              <a:spcBef>
                <a:spcPts val="306"/>
              </a:spcBef>
            </a:pPr>
            <a:r>
              <a:rPr lang="cs-CZ" sz="1428" u="sng" dirty="0">
                <a:solidFill>
                  <a:schemeClr val="tx2"/>
                </a:solidFill>
                <a:latin typeface="+mj-lt"/>
              </a:rPr>
              <a:t>Podrozvahové produkty:</a:t>
            </a:r>
          </a:p>
          <a:p>
            <a:pPr marL="291551" indent="-291551">
              <a:spcBef>
                <a:spcPts val="306"/>
              </a:spcBef>
              <a:buFont typeface="Arial" panose="020B0604020202020204" pitchFamily="34" charset="0"/>
              <a:buChar char="•"/>
            </a:pPr>
            <a:r>
              <a:rPr lang="cs-CZ" sz="1428" dirty="0">
                <a:solidFill>
                  <a:schemeClr val="tx2"/>
                </a:solidFill>
                <a:latin typeface="+mj-lt"/>
              </a:rPr>
              <a:t>L/G (platební a neplatební)</a:t>
            </a:r>
          </a:p>
          <a:p>
            <a:pPr marL="291551" indent="-291551">
              <a:spcBef>
                <a:spcPts val="306"/>
              </a:spcBef>
              <a:buFont typeface="Arial" panose="020B0604020202020204" pitchFamily="34" charset="0"/>
              <a:buChar char="•"/>
            </a:pPr>
            <a:r>
              <a:rPr lang="cs-CZ" sz="1428" dirty="0">
                <a:solidFill>
                  <a:schemeClr val="tx2"/>
                </a:solidFill>
                <a:latin typeface="+mj-lt"/>
              </a:rPr>
              <a:t>Zajištění měnových, úrokových a komoditních rizik</a:t>
            </a:r>
          </a:p>
          <a:p>
            <a:pPr>
              <a:spcBef>
                <a:spcPts val="306"/>
              </a:spcBef>
            </a:pPr>
            <a:endParaRPr lang="cs-CZ" sz="1428" dirty="0">
              <a:solidFill>
                <a:schemeClr val="tx2"/>
              </a:solidFill>
              <a:latin typeface="+mj-lt"/>
            </a:endParaRPr>
          </a:p>
          <a:p>
            <a:pPr>
              <a:spcBef>
                <a:spcPts val="306"/>
              </a:spcBef>
            </a:pPr>
            <a:r>
              <a:rPr lang="cs-CZ" sz="1428" u="sng" dirty="0">
                <a:solidFill>
                  <a:schemeClr val="tx2"/>
                </a:solidFill>
                <a:latin typeface="+mj-lt"/>
              </a:rPr>
              <a:t>Další nebankovní produkty:</a:t>
            </a:r>
          </a:p>
          <a:p>
            <a:pPr marL="291551" indent="-291551">
              <a:spcBef>
                <a:spcPts val="306"/>
              </a:spcBef>
              <a:buFont typeface="Arial" panose="020B0604020202020204" pitchFamily="34" charset="0"/>
              <a:buChar char="•"/>
            </a:pPr>
            <a:r>
              <a:rPr lang="cs-CZ" sz="1428" dirty="0">
                <a:solidFill>
                  <a:schemeClr val="tx2"/>
                </a:solidFill>
                <a:latin typeface="+mj-lt"/>
              </a:rPr>
              <a:t>Faktoringové služby</a:t>
            </a:r>
          </a:p>
          <a:p>
            <a:pPr marL="291551" indent="-291551">
              <a:spcBef>
                <a:spcPts val="306"/>
              </a:spcBef>
              <a:buFont typeface="Arial" panose="020B0604020202020204" pitchFamily="34" charset="0"/>
              <a:buChar char="•"/>
            </a:pPr>
            <a:r>
              <a:rPr lang="cs-CZ" sz="1428" dirty="0">
                <a:solidFill>
                  <a:schemeClr val="tx2"/>
                </a:solidFill>
                <a:latin typeface="+mj-lt"/>
              </a:rPr>
              <a:t>Leasingové služby</a:t>
            </a:r>
          </a:p>
          <a:p>
            <a:pPr marL="291551" indent="-291551">
              <a:spcBef>
                <a:spcPts val="306"/>
              </a:spcBef>
              <a:buFont typeface="Arial" panose="020B0604020202020204" pitchFamily="34" charset="0"/>
              <a:buChar char="•"/>
            </a:pPr>
            <a:r>
              <a:rPr lang="cs-CZ" sz="1428" dirty="0">
                <a:solidFill>
                  <a:schemeClr val="tx2"/>
                </a:solidFill>
                <a:latin typeface="+mj-lt"/>
              </a:rPr>
              <a:t>Poradenské služby – dotační management</a:t>
            </a:r>
          </a:p>
          <a:p>
            <a:pPr marL="291551" indent="-291551">
              <a:spcBef>
                <a:spcPts val="306"/>
              </a:spcBef>
              <a:buFont typeface="Arial" panose="020B0604020202020204" pitchFamily="34" charset="0"/>
              <a:buChar char="•"/>
            </a:pPr>
            <a:r>
              <a:rPr lang="cs-CZ" sz="1428" dirty="0">
                <a:solidFill>
                  <a:schemeClr val="tx2"/>
                </a:solidFill>
                <a:latin typeface="+mj-lt"/>
              </a:rPr>
              <a:t>Pojištění</a:t>
            </a:r>
          </a:p>
          <a:p>
            <a:pPr>
              <a:spcBef>
                <a:spcPts val="306"/>
              </a:spcBef>
            </a:pPr>
            <a:endParaRPr lang="cs-CZ" sz="1428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765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ovéPole 18"/>
          <p:cNvSpPr txBox="1"/>
          <p:nvPr/>
        </p:nvSpPr>
        <p:spPr>
          <a:xfrm>
            <a:off x="3545948" y="2052177"/>
            <a:ext cx="944944" cy="2193153"/>
          </a:xfrm>
          <a:prstGeom prst="rect">
            <a:avLst/>
          </a:prstGeom>
          <a:noFill/>
          <a:ln w="28575">
            <a:solidFill>
              <a:srgbClr val="003366"/>
            </a:solidFill>
            <a:prstDash val="sysDash"/>
          </a:ln>
        </p:spPr>
        <p:txBody>
          <a:bodyPr wrap="square" tIns="0" bIns="0" rtlCol="0">
            <a:noAutofit/>
          </a:bodyPr>
          <a:lstStyle/>
          <a:p>
            <a:pPr algn="ctr"/>
            <a:endParaRPr lang="cs-CZ" sz="1020" dirty="0">
              <a:solidFill>
                <a:prstClr val="white"/>
              </a:solidFill>
              <a:cs typeface="Arial" pitchFamily="34" charset="0"/>
            </a:endParaRPr>
          </a:p>
          <a:p>
            <a:pPr algn="ctr"/>
            <a:endParaRPr lang="cs-CZ" sz="1020" dirty="0">
              <a:solidFill>
                <a:prstClr val="white"/>
              </a:solidFill>
              <a:cs typeface="Arial" pitchFamily="34" charset="0"/>
            </a:endParaRPr>
          </a:p>
          <a:p>
            <a:pPr algn="ctr"/>
            <a:endParaRPr lang="cs-CZ" sz="1020" dirty="0">
              <a:solidFill>
                <a:prstClr val="white"/>
              </a:solidFill>
              <a:cs typeface="Arial" pitchFamily="34" charset="0"/>
            </a:endParaRPr>
          </a:p>
          <a:p>
            <a:pPr algn="ctr"/>
            <a:r>
              <a:rPr lang="cs-CZ" sz="1020" dirty="0">
                <a:solidFill>
                  <a:srgbClr val="003366"/>
                </a:solidFill>
                <a:cs typeface="Arial" pitchFamily="34" charset="0"/>
              </a:rPr>
              <a:t>investiční úvěr</a:t>
            </a:r>
          </a:p>
          <a:p>
            <a:pPr algn="ctr"/>
            <a:endParaRPr lang="cs-CZ" sz="1020" dirty="0">
              <a:solidFill>
                <a:srgbClr val="003366"/>
              </a:solidFill>
              <a:cs typeface="Arial" pitchFamily="34" charset="0"/>
            </a:endParaRPr>
          </a:p>
          <a:p>
            <a:pPr algn="ctr"/>
            <a:r>
              <a:rPr lang="cs-CZ" sz="1020" dirty="0" err="1">
                <a:solidFill>
                  <a:srgbClr val="003366"/>
                </a:solidFill>
                <a:cs typeface="Arial" pitchFamily="34" charset="0"/>
              </a:rPr>
              <a:t>factoring</a:t>
            </a:r>
            <a:endParaRPr lang="cs-CZ" sz="1020" dirty="0">
              <a:solidFill>
                <a:srgbClr val="003366"/>
              </a:solidFill>
              <a:cs typeface="Arial" pitchFamily="34" charset="0"/>
            </a:endParaRPr>
          </a:p>
          <a:p>
            <a:pPr algn="ctr"/>
            <a:endParaRPr lang="cs-CZ" sz="1020" dirty="0">
              <a:solidFill>
                <a:srgbClr val="003366"/>
              </a:solidFill>
              <a:cs typeface="Arial" pitchFamily="34" charset="0"/>
            </a:endParaRPr>
          </a:p>
          <a:p>
            <a:pPr algn="ctr"/>
            <a:r>
              <a:rPr lang="cs-CZ" sz="1020" dirty="0">
                <a:solidFill>
                  <a:srgbClr val="003366"/>
                </a:solidFill>
                <a:cs typeface="Arial" pitchFamily="34" charset="0"/>
              </a:rPr>
              <a:t>Záruky</a:t>
            </a:r>
          </a:p>
          <a:p>
            <a:pPr algn="ctr"/>
            <a:endParaRPr lang="cs-CZ" sz="1020" dirty="0">
              <a:solidFill>
                <a:srgbClr val="003366"/>
              </a:solidFill>
              <a:cs typeface="Arial" pitchFamily="34" charset="0"/>
            </a:endParaRPr>
          </a:p>
          <a:p>
            <a:pPr algn="ctr"/>
            <a:r>
              <a:rPr lang="cs-CZ" sz="1020" dirty="0">
                <a:solidFill>
                  <a:srgbClr val="003366"/>
                </a:solidFill>
                <a:cs typeface="Arial" pitchFamily="34" charset="0"/>
              </a:rPr>
              <a:t>Poradenství </a:t>
            </a:r>
          </a:p>
          <a:p>
            <a:pPr algn="ctr"/>
            <a:r>
              <a:rPr lang="cs-CZ" sz="1020" dirty="0">
                <a:solidFill>
                  <a:srgbClr val="003366"/>
                </a:solidFill>
                <a:cs typeface="Arial" pitchFamily="34" charset="0"/>
              </a:rPr>
              <a:t>EU centrum</a:t>
            </a:r>
          </a:p>
          <a:p>
            <a:pPr algn="ctr"/>
            <a:r>
              <a:rPr lang="cs-CZ" sz="1020" dirty="0">
                <a:solidFill>
                  <a:srgbClr val="003366"/>
                </a:solidFill>
                <a:cs typeface="Arial" pitchFamily="34" charset="0"/>
              </a:rPr>
              <a:t>(dotace)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6786116" y="2052178"/>
            <a:ext cx="944944" cy="2194925"/>
          </a:xfrm>
          <a:prstGeom prst="rect">
            <a:avLst/>
          </a:prstGeom>
          <a:noFill/>
          <a:ln w="28575">
            <a:solidFill>
              <a:srgbClr val="003366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lang="cs-CZ" sz="1020" dirty="0">
              <a:solidFill>
                <a:prstClr val="white"/>
              </a:solidFill>
              <a:cs typeface="Arial" pitchFamily="34" charset="0"/>
            </a:endParaRPr>
          </a:p>
          <a:p>
            <a:pPr algn="ctr"/>
            <a:endParaRPr lang="cs-CZ" sz="1020" dirty="0">
              <a:solidFill>
                <a:prstClr val="white"/>
              </a:solidFill>
              <a:cs typeface="Arial" pitchFamily="34" charset="0"/>
            </a:endParaRPr>
          </a:p>
          <a:p>
            <a:pPr algn="ctr"/>
            <a:endParaRPr lang="cs-CZ" sz="1020" dirty="0">
              <a:solidFill>
                <a:prstClr val="white"/>
              </a:solidFill>
              <a:cs typeface="Arial" pitchFamily="34" charset="0"/>
            </a:endParaRPr>
          </a:p>
          <a:p>
            <a:pPr algn="ctr"/>
            <a:r>
              <a:rPr lang="cs-CZ" sz="1020" dirty="0">
                <a:solidFill>
                  <a:srgbClr val="003366"/>
                </a:solidFill>
                <a:cs typeface="Arial" pitchFamily="34" charset="0"/>
              </a:rPr>
              <a:t>syndikované úvěry</a:t>
            </a:r>
          </a:p>
          <a:p>
            <a:pPr algn="ctr"/>
            <a:endParaRPr lang="cs-CZ" sz="1020" dirty="0">
              <a:solidFill>
                <a:srgbClr val="003366"/>
              </a:solidFill>
              <a:cs typeface="Arial" pitchFamily="34" charset="0"/>
            </a:endParaRPr>
          </a:p>
          <a:p>
            <a:pPr algn="ctr"/>
            <a:r>
              <a:rPr lang="cs-CZ" sz="1020" dirty="0">
                <a:solidFill>
                  <a:srgbClr val="003366"/>
                </a:solidFill>
                <a:cs typeface="Arial" pitchFamily="34" charset="0"/>
              </a:rPr>
              <a:t>cash management</a:t>
            </a:r>
          </a:p>
          <a:p>
            <a:pPr algn="ctr"/>
            <a:endParaRPr lang="cs-CZ" sz="1020" dirty="0">
              <a:solidFill>
                <a:srgbClr val="003366"/>
              </a:solidFill>
              <a:cs typeface="Arial" pitchFamily="34" charset="0"/>
            </a:endParaRPr>
          </a:p>
          <a:p>
            <a:pPr algn="ctr"/>
            <a:r>
              <a:rPr lang="cs-CZ" sz="1020" dirty="0">
                <a:solidFill>
                  <a:srgbClr val="003366"/>
                </a:solidFill>
                <a:cs typeface="Arial" pitchFamily="34" charset="0"/>
              </a:rPr>
              <a:t>emise dluhopisů</a:t>
            </a:r>
          </a:p>
          <a:p>
            <a:pPr algn="ctr"/>
            <a:endParaRPr lang="cs-CZ" sz="1020" dirty="0">
              <a:solidFill>
                <a:srgbClr val="003366"/>
              </a:solidFill>
              <a:cs typeface="Arial" pitchFamily="34" charset="0"/>
            </a:endParaRPr>
          </a:p>
          <a:p>
            <a:pPr algn="ctr"/>
            <a:r>
              <a:rPr lang="cs-CZ" sz="1020" dirty="0">
                <a:solidFill>
                  <a:srgbClr val="003366"/>
                </a:solidFill>
                <a:cs typeface="Arial" pitchFamily="34" charset="0"/>
              </a:rPr>
              <a:t>emise akcií</a:t>
            </a:r>
            <a:endParaRPr lang="cs-CZ" sz="1020" dirty="0">
              <a:solidFill>
                <a:prstClr val="white"/>
              </a:solidFill>
              <a:cs typeface="Arial" pitchFamily="34" charset="0"/>
            </a:endParaRPr>
          </a:p>
        </p:txBody>
      </p:sp>
      <p:cxnSp>
        <p:nvCxnSpPr>
          <p:cNvPr id="4" name="Přímá spojovací čára 3"/>
          <p:cNvCxnSpPr/>
          <p:nvPr/>
        </p:nvCxnSpPr>
        <p:spPr>
          <a:xfrm>
            <a:off x="1331832" y="4293046"/>
            <a:ext cx="6480338" cy="0"/>
          </a:xfrm>
          <a:prstGeom prst="line">
            <a:avLst/>
          </a:prstGeom>
          <a:ln w="285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385943" y="4455926"/>
            <a:ext cx="944944" cy="353282"/>
          </a:xfrm>
          <a:prstGeom prst="rect">
            <a:avLst/>
          </a:prstGeom>
          <a:noFill/>
          <a:ln w="28575">
            <a:solidFill>
              <a:srgbClr val="0033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25" b="1" dirty="0">
                <a:solidFill>
                  <a:srgbClr val="003366"/>
                </a:solidFill>
                <a:cs typeface="Arial" pitchFamily="34" charset="0"/>
              </a:rPr>
              <a:t>  FOP přátelé</a:t>
            </a:r>
          </a:p>
          <a:p>
            <a:pPr algn="ctr"/>
            <a:r>
              <a:rPr lang="cs-CZ" sz="825" b="1" dirty="0">
                <a:solidFill>
                  <a:srgbClr val="003366"/>
                </a:solidFill>
                <a:cs typeface="Arial" pitchFamily="34" charset="0"/>
              </a:rPr>
              <a:t> – rodina</a:t>
            </a:r>
            <a:r>
              <a:rPr lang="cs-CZ" sz="825" b="1" dirty="0">
                <a:solidFill>
                  <a:prstClr val="white"/>
                </a:solidFill>
                <a:cs typeface="Arial" pitchFamily="34" charset="0"/>
              </a:rPr>
              <a:t>, </a:t>
            </a:r>
            <a:endParaRPr lang="cs-CZ" sz="825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465891" y="4440440"/>
            <a:ext cx="944944" cy="353282"/>
          </a:xfrm>
          <a:prstGeom prst="rect">
            <a:avLst/>
          </a:prstGeom>
          <a:noFill/>
          <a:ln w="28575">
            <a:solidFill>
              <a:srgbClr val="003366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cs-CZ" sz="825" b="1" dirty="0">
                <a:solidFill>
                  <a:srgbClr val="003366"/>
                </a:solidFill>
                <a:cs typeface="Arial" pitchFamily="34" charset="0"/>
              </a:rPr>
              <a:t>Malá místní firma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545948" y="4455926"/>
            <a:ext cx="944944" cy="353282"/>
          </a:xfrm>
          <a:prstGeom prst="rect">
            <a:avLst/>
          </a:prstGeom>
          <a:noFill/>
          <a:ln w="28575">
            <a:solidFill>
              <a:srgbClr val="0033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25" b="1" dirty="0">
                <a:solidFill>
                  <a:srgbClr val="003366"/>
                </a:solidFill>
                <a:cs typeface="Arial" pitchFamily="34" charset="0"/>
              </a:rPr>
              <a:t>Středně velká domácí firma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626004" y="4455926"/>
            <a:ext cx="944944" cy="353282"/>
          </a:xfrm>
          <a:prstGeom prst="rect">
            <a:avLst/>
          </a:prstGeom>
          <a:noFill/>
          <a:ln w="28575">
            <a:solidFill>
              <a:srgbClr val="0033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25" b="1" dirty="0">
                <a:solidFill>
                  <a:srgbClr val="003366"/>
                </a:solidFill>
                <a:cs typeface="Arial" pitchFamily="34" charset="0"/>
              </a:rPr>
              <a:t>Expanze</a:t>
            </a:r>
            <a:r>
              <a:rPr lang="cs-CZ" sz="825" b="1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cs-CZ" sz="825" b="1" dirty="0">
                <a:solidFill>
                  <a:srgbClr val="003366"/>
                </a:solidFill>
                <a:cs typeface="Arial" pitchFamily="34" charset="0"/>
              </a:rPr>
              <a:t>do</a:t>
            </a:r>
            <a:r>
              <a:rPr lang="cs-CZ" sz="825" b="1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cs-CZ" sz="825" b="1" dirty="0">
                <a:solidFill>
                  <a:srgbClr val="003366"/>
                </a:solidFill>
                <a:cs typeface="Arial" pitchFamily="34" charset="0"/>
              </a:rPr>
              <a:t>zahraničí</a:t>
            </a:r>
            <a:endParaRPr lang="cs-CZ" sz="1350" b="1" dirty="0">
              <a:solidFill>
                <a:srgbClr val="003366"/>
              </a:solidFill>
              <a:cs typeface="Arial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706060" y="4455926"/>
            <a:ext cx="944944" cy="335308"/>
          </a:xfrm>
          <a:prstGeom prst="rect">
            <a:avLst/>
          </a:prstGeom>
          <a:noFill/>
          <a:ln w="28575">
            <a:solidFill>
              <a:srgbClr val="003366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cs-CZ" sz="825" b="1" dirty="0">
                <a:solidFill>
                  <a:srgbClr val="003366"/>
                </a:solidFill>
                <a:cs typeface="Arial" pitchFamily="34" charset="0"/>
              </a:rPr>
              <a:t>Korporátní firma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786115" y="4455926"/>
            <a:ext cx="971943" cy="353282"/>
          </a:xfrm>
          <a:prstGeom prst="rect">
            <a:avLst/>
          </a:prstGeom>
          <a:noFill/>
          <a:ln w="28575">
            <a:solidFill>
              <a:srgbClr val="0033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25" b="1" dirty="0">
                <a:solidFill>
                  <a:srgbClr val="003366"/>
                </a:solidFill>
                <a:cs typeface="Arial" pitchFamily="34" charset="0"/>
              </a:rPr>
              <a:t>Nadnárodní</a:t>
            </a:r>
            <a:r>
              <a:rPr lang="cs-CZ" sz="825" b="1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cs-CZ" sz="825" b="1" dirty="0">
                <a:solidFill>
                  <a:srgbClr val="003366"/>
                </a:solidFill>
                <a:cs typeface="Arial" pitchFamily="34" charset="0"/>
              </a:rPr>
              <a:t>společnost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385834" y="2052176"/>
            <a:ext cx="944944" cy="2155948"/>
          </a:xfrm>
          <a:prstGeom prst="rect">
            <a:avLst/>
          </a:prstGeom>
          <a:noFill/>
          <a:ln w="28575">
            <a:solidFill>
              <a:srgbClr val="003366"/>
            </a:solidFill>
            <a:prstDash val="sysDash"/>
          </a:ln>
        </p:spPr>
        <p:txBody>
          <a:bodyPr wrap="square" rtlCol="0">
            <a:noAutofit/>
          </a:bodyPr>
          <a:lstStyle/>
          <a:p>
            <a:pPr algn="ctr"/>
            <a:endParaRPr lang="cs-CZ" sz="1200" dirty="0">
              <a:solidFill>
                <a:srgbClr val="003366"/>
              </a:solidFill>
              <a:cs typeface="Arial" pitchFamily="34" charset="0"/>
            </a:endParaRPr>
          </a:p>
          <a:p>
            <a:pPr algn="ctr"/>
            <a:endParaRPr lang="cs-CZ" sz="1050" dirty="0">
              <a:solidFill>
                <a:srgbClr val="003366"/>
              </a:solidFill>
              <a:cs typeface="Arial" pitchFamily="34" charset="0"/>
            </a:endParaRPr>
          </a:p>
          <a:p>
            <a:pPr algn="ctr"/>
            <a:endParaRPr lang="cs-CZ" sz="1050" dirty="0">
              <a:solidFill>
                <a:srgbClr val="003366"/>
              </a:solidFill>
              <a:cs typeface="Arial" pitchFamily="34" charset="0"/>
            </a:endParaRPr>
          </a:p>
          <a:p>
            <a:pPr algn="ctr"/>
            <a:r>
              <a:rPr lang="cs-CZ" sz="1050" dirty="0">
                <a:solidFill>
                  <a:srgbClr val="003366"/>
                </a:solidFill>
                <a:cs typeface="Arial" pitchFamily="34" charset="0"/>
              </a:rPr>
              <a:t>malá půjčka</a:t>
            </a:r>
          </a:p>
          <a:p>
            <a:pPr algn="ctr"/>
            <a:endParaRPr lang="cs-CZ" sz="1050" dirty="0">
              <a:solidFill>
                <a:srgbClr val="003366"/>
              </a:solidFill>
              <a:cs typeface="Arial" pitchFamily="34" charset="0"/>
            </a:endParaRPr>
          </a:p>
          <a:p>
            <a:pPr algn="ctr"/>
            <a:r>
              <a:rPr lang="cs-CZ" sz="1050" dirty="0">
                <a:solidFill>
                  <a:srgbClr val="003366"/>
                </a:solidFill>
                <a:cs typeface="Arial" pitchFamily="34" charset="0"/>
              </a:rPr>
              <a:t>běžný účet</a:t>
            </a:r>
          </a:p>
          <a:p>
            <a:pPr algn="ctr"/>
            <a:endParaRPr lang="cs-CZ" sz="1050" dirty="0">
              <a:solidFill>
                <a:srgbClr val="003366"/>
              </a:solidFill>
              <a:cs typeface="Arial" pitchFamily="34" charset="0"/>
            </a:endParaRPr>
          </a:p>
          <a:p>
            <a:pPr algn="ctr"/>
            <a:r>
              <a:rPr lang="cs-CZ" sz="1050" dirty="0">
                <a:solidFill>
                  <a:srgbClr val="003366"/>
                </a:solidFill>
                <a:cs typeface="Arial" pitchFamily="34" charset="0"/>
              </a:rPr>
              <a:t>platební terminál</a:t>
            </a:r>
          </a:p>
          <a:p>
            <a:pPr algn="ctr"/>
            <a:endParaRPr lang="cs-CZ" sz="1050" dirty="0">
              <a:solidFill>
                <a:srgbClr val="003366"/>
              </a:solidFill>
              <a:cs typeface="Arial" pitchFamily="34" charset="0"/>
            </a:endParaRPr>
          </a:p>
          <a:p>
            <a:pPr algn="ctr"/>
            <a:r>
              <a:rPr lang="cs-CZ" sz="1050" dirty="0">
                <a:solidFill>
                  <a:srgbClr val="003366"/>
                </a:solidFill>
                <a:cs typeface="Arial" pitchFamily="34" charset="0"/>
              </a:rPr>
              <a:t>internetové bankovnictví</a:t>
            </a:r>
            <a:endParaRPr lang="cs-CZ" sz="1350" dirty="0">
              <a:solidFill>
                <a:srgbClr val="003366"/>
              </a:solidFill>
              <a:cs typeface="Arial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465891" y="2052177"/>
            <a:ext cx="944944" cy="2193152"/>
          </a:xfrm>
          <a:prstGeom prst="rect">
            <a:avLst/>
          </a:prstGeom>
          <a:noFill/>
          <a:ln w="28575">
            <a:solidFill>
              <a:srgbClr val="003366"/>
            </a:solidFill>
            <a:prstDash val="sysDash"/>
          </a:ln>
        </p:spPr>
        <p:txBody>
          <a:bodyPr wrap="square" rtlCol="0">
            <a:noAutofit/>
          </a:bodyPr>
          <a:lstStyle/>
          <a:p>
            <a:pPr algn="ctr"/>
            <a:endParaRPr lang="cs-CZ" sz="1020" dirty="0">
              <a:solidFill>
                <a:prstClr val="white"/>
              </a:solidFill>
              <a:cs typeface="Arial" pitchFamily="34" charset="0"/>
            </a:endParaRPr>
          </a:p>
          <a:p>
            <a:pPr algn="ctr"/>
            <a:endParaRPr lang="cs-CZ" sz="1020" dirty="0">
              <a:solidFill>
                <a:prstClr val="white"/>
              </a:solidFill>
              <a:cs typeface="Arial" pitchFamily="34" charset="0"/>
            </a:endParaRPr>
          </a:p>
          <a:p>
            <a:pPr algn="ctr"/>
            <a:endParaRPr lang="cs-CZ" sz="1020" dirty="0">
              <a:solidFill>
                <a:prstClr val="white"/>
              </a:solidFill>
              <a:cs typeface="Arial" pitchFamily="34" charset="0"/>
            </a:endParaRPr>
          </a:p>
          <a:p>
            <a:pPr algn="ctr"/>
            <a:r>
              <a:rPr lang="cs-CZ" sz="1020" dirty="0">
                <a:solidFill>
                  <a:srgbClr val="003366"/>
                </a:solidFill>
                <a:cs typeface="Arial" pitchFamily="34" charset="0"/>
              </a:rPr>
              <a:t>investice do pracovního kapitálu</a:t>
            </a:r>
          </a:p>
          <a:p>
            <a:pPr algn="ctr"/>
            <a:endParaRPr lang="cs-CZ" sz="1020" dirty="0">
              <a:solidFill>
                <a:srgbClr val="003366"/>
              </a:solidFill>
              <a:cs typeface="Arial" pitchFamily="34" charset="0"/>
            </a:endParaRPr>
          </a:p>
          <a:p>
            <a:pPr algn="ctr"/>
            <a:r>
              <a:rPr lang="cs-CZ" sz="1020" dirty="0">
                <a:solidFill>
                  <a:srgbClr val="003366"/>
                </a:solidFill>
                <a:cs typeface="Arial" pitchFamily="34" charset="0"/>
              </a:rPr>
              <a:t>platební styk</a:t>
            </a:r>
          </a:p>
          <a:p>
            <a:pPr algn="ctr"/>
            <a:endParaRPr lang="cs-CZ" sz="1020" dirty="0">
              <a:solidFill>
                <a:srgbClr val="003366"/>
              </a:solidFill>
              <a:cs typeface="Arial" pitchFamily="34" charset="0"/>
            </a:endParaRPr>
          </a:p>
          <a:p>
            <a:pPr algn="ctr"/>
            <a:r>
              <a:rPr lang="cs-CZ" sz="1020" dirty="0">
                <a:solidFill>
                  <a:srgbClr val="003366"/>
                </a:solidFill>
                <a:cs typeface="Arial" pitchFamily="34" charset="0"/>
              </a:rPr>
              <a:t>leasing</a:t>
            </a:r>
          </a:p>
          <a:p>
            <a:pPr algn="ctr"/>
            <a:endParaRPr lang="cs-CZ" sz="1020" dirty="0">
              <a:solidFill>
                <a:srgbClr val="003366"/>
              </a:solidFill>
              <a:cs typeface="Arial" pitchFamily="34" charset="0"/>
            </a:endParaRPr>
          </a:p>
          <a:p>
            <a:pPr algn="ctr"/>
            <a:r>
              <a:rPr lang="cs-CZ" sz="1020" dirty="0">
                <a:solidFill>
                  <a:srgbClr val="003366"/>
                </a:solidFill>
                <a:cs typeface="Arial" pitchFamily="34" charset="0"/>
              </a:rPr>
              <a:t>pojištění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4626004" y="2052178"/>
            <a:ext cx="944944" cy="2193153"/>
          </a:xfrm>
          <a:prstGeom prst="rect">
            <a:avLst/>
          </a:prstGeom>
          <a:noFill/>
          <a:ln w="28575">
            <a:solidFill>
              <a:srgbClr val="003366"/>
            </a:solidFill>
            <a:prstDash val="sysDash"/>
          </a:ln>
        </p:spPr>
        <p:txBody>
          <a:bodyPr wrap="square" rtlCol="0">
            <a:noAutofit/>
          </a:bodyPr>
          <a:lstStyle/>
          <a:p>
            <a:pPr algn="ctr"/>
            <a:endParaRPr lang="cs-CZ" sz="1020" dirty="0">
              <a:solidFill>
                <a:prstClr val="white"/>
              </a:solidFill>
              <a:cs typeface="Arial" pitchFamily="34" charset="0"/>
            </a:endParaRPr>
          </a:p>
          <a:p>
            <a:pPr algn="ctr"/>
            <a:endParaRPr lang="cs-CZ" sz="1020" dirty="0">
              <a:solidFill>
                <a:prstClr val="white"/>
              </a:solidFill>
              <a:cs typeface="Arial" pitchFamily="34" charset="0"/>
            </a:endParaRPr>
          </a:p>
          <a:p>
            <a:pPr algn="ctr"/>
            <a:endParaRPr lang="cs-CZ" sz="1020" dirty="0">
              <a:solidFill>
                <a:prstClr val="white"/>
              </a:solidFill>
              <a:cs typeface="Arial" pitchFamily="34" charset="0"/>
            </a:endParaRPr>
          </a:p>
          <a:p>
            <a:pPr algn="ctr"/>
            <a:r>
              <a:rPr lang="cs-CZ" sz="1020" dirty="0">
                <a:solidFill>
                  <a:srgbClr val="003366"/>
                </a:solidFill>
                <a:cs typeface="Arial" pitchFamily="34" charset="0"/>
              </a:rPr>
              <a:t>exportní financování</a:t>
            </a:r>
          </a:p>
          <a:p>
            <a:pPr algn="ctr"/>
            <a:endParaRPr lang="cs-CZ" sz="1020" dirty="0">
              <a:solidFill>
                <a:srgbClr val="003366"/>
              </a:solidFill>
              <a:cs typeface="Arial" pitchFamily="34" charset="0"/>
            </a:endParaRPr>
          </a:p>
          <a:p>
            <a:pPr algn="ctr"/>
            <a:r>
              <a:rPr lang="cs-CZ" sz="1020" dirty="0" err="1">
                <a:solidFill>
                  <a:srgbClr val="003366"/>
                </a:solidFill>
                <a:cs typeface="Arial" pitchFamily="34" charset="0"/>
              </a:rPr>
              <a:t>asset</a:t>
            </a:r>
            <a:r>
              <a:rPr lang="cs-CZ" sz="1020" dirty="0">
                <a:solidFill>
                  <a:srgbClr val="003366"/>
                </a:solidFill>
                <a:cs typeface="Arial" pitchFamily="34" charset="0"/>
              </a:rPr>
              <a:t> management</a:t>
            </a:r>
          </a:p>
          <a:p>
            <a:pPr algn="ctr"/>
            <a:endParaRPr lang="cs-CZ" sz="1020" dirty="0">
              <a:solidFill>
                <a:srgbClr val="003366"/>
              </a:solidFill>
              <a:cs typeface="Arial" pitchFamily="34" charset="0"/>
            </a:endParaRPr>
          </a:p>
          <a:p>
            <a:pPr algn="ctr"/>
            <a:r>
              <a:rPr lang="cs-CZ" sz="1020" dirty="0">
                <a:solidFill>
                  <a:srgbClr val="003366"/>
                </a:solidFill>
                <a:cs typeface="Arial" pitchFamily="34" charset="0"/>
              </a:rPr>
              <a:t>akreditivy</a:t>
            </a:r>
          </a:p>
          <a:p>
            <a:pPr algn="ctr"/>
            <a:endParaRPr lang="cs-CZ" sz="1020" dirty="0">
              <a:solidFill>
                <a:srgbClr val="003366"/>
              </a:solidFill>
              <a:cs typeface="Arial" pitchFamily="34" charset="0"/>
            </a:endParaRPr>
          </a:p>
          <a:p>
            <a:pPr algn="ctr"/>
            <a:r>
              <a:rPr lang="cs-CZ" sz="1020" dirty="0">
                <a:solidFill>
                  <a:srgbClr val="003366"/>
                </a:solidFill>
                <a:cs typeface="Arial" pitchFamily="34" charset="0"/>
              </a:rPr>
              <a:t>FX </a:t>
            </a:r>
            <a:r>
              <a:rPr lang="cs-CZ" sz="1020" dirty="0" err="1">
                <a:solidFill>
                  <a:srgbClr val="003366"/>
                </a:solidFill>
                <a:cs typeface="Arial" pitchFamily="34" charset="0"/>
              </a:rPr>
              <a:t>hedging</a:t>
            </a:r>
            <a:endParaRPr lang="cs-CZ" sz="1020" dirty="0">
              <a:solidFill>
                <a:srgbClr val="003366"/>
              </a:solidFill>
              <a:cs typeface="Arial" pitchFamily="34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706060" y="2052178"/>
            <a:ext cx="944944" cy="2193152"/>
          </a:xfrm>
          <a:prstGeom prst="rect">
            <a:avLst/>
          </a:prstGeom>
          <a:noFill/>
          <a:ln w="28575">
            <a:solidFill>
              <a:srgbClr val="003366"/>
            </a:solidFill>
            <a:prstDash val="sysDash"/>
          </a:ln>
        </p:spPr>
        <p:txBody>
          <a:bodyPr wrap="square" rtlCol="0">
            <a:noAutofit/>
          </a:bodyPr>
          <a:lstStyle/>
          <a:p>
            <a:endParaRPr lang="cs-CZ" sz="1020" dirty="0">
              <a:solidFill>
                <a:prstClr val="white"/>
              </a:solidFill>
              <a:cs typeface="Arial" pitchFamily="34" charset="0"/>
            </a:endParaRPr>
          </a:p>
          <a:p>
            <a:pPr algn="ctr"/>
            <a:endParaRPr lang="cs-CZ" sz="1020" dirty="0">
              <a:solidFill>
                <a:prstClr val="white"/>
              </a:solidFill>
              <a:cs typeface="Arial" pitchFamily="34" charset="0"/>
            </a:endParaRPr>
          </a:p>
          <a:p>
            <a:pPr algn="ctr"/>
            <a:endParaRPr lang="cs-CZ" sz="1020" dirty="0">
              <a:solidFill>
                <a:srgbClr val="003366"/>
              </a:solidFill>
              <a:cs typeface="Arial" pitchFamily="34" charset="0"/>
            </a:endParaRPr>
          </a:p>
          <a:p>
            <a:pPr algn="ctr"/>
            <a:r>
              <a:rPr lang="cs-CZ" sz="1020" dirty="0">
                <a:solidFill>
                  <a:srgbClr val="003366"/>
                </a:solidFill>
                <a:cs typeface="Arial" pitchFamily="34" charset="0"/>
              </a:rPr>
              <a:t>akviziční financování</a:t>
            </a:r>
          </a:p>
          <a:p>
            <a:pPr algn="ctr"/>
            <a:endParaRPr lang="cs-CZ" sz="1020" dirty="0">
              <a:solidFill>
                <a:srgbClr val="003366"/>
              </a:solidFill>
              <a:cs typeface="Arial" pitchFamily="34" charset="0"/>
            </a:endParaRPr>
          </a:p>
          <a:p>
            <a:pPr algn="ctr"/>
            <a:r>
              <a:rPr lang="cs-CZ" sz="1020" dirty="0">
                <a:solidFill>
                  <a:srgbClr val="003366"/>
                </a:solidFill>
                <a:cs typeface="Arial" pitchFamily="34" charset="0"/>
              </a:rPr>
              <a:t>cash </a:t>
            </a:r>
            <a:r>
              <a:rPr lang="cs-CZ" sz="1020" dirty="0" err="1">
                <a:solidFill>
                  <a:srgbClr val="003366"/>
                </a:solidFill>
                <a:cs typeface="Arial" pitchFamily="34" charset="0"/>
              </a:rPr>
              <a:t>pooling</a:t>
            </a:r>
            <a:endParaRPr lang="cs-CZ" sz="1020" dirty="0">
              <a:solidFill>
                <a:srgbClr val="003366"/>
              </a:solidFill>
              <a:cs typeface="Arial" pitchFamily="34" charset="0"/>
            </a:endParaRPr>
          </a:p>
          <a:p>
            <a:pPr algn="ctr"/>
            <a:endParaRPr lang="cs-CZ" sz="1020" dirty="0">
              <a:solidFill>
                <a:srgbClr val="003366"/>
              </a:solidFill>
              <a:cs typeface="Arial" pitchFamily="34" charset="0"/>
            </a:endParaRPr>
          </a:p>
          <a:p>
            <a:pPr algn="ctr"/>
            <a:r>
              <a:rPr lang="cs-CZ" sz="1020" dirty="0">
                <a:solidFill>
                  <a:srgbClr val="003366"/>
                </a:solidFill>
                <a:cs typeface="Arial" pitchFamily="34" charset="0"/>
              </a:rPr>
              <a:t>komplexní zajištění rizik</a:t>
            </a:r>
          </a:p>
          <a:p>
            <a:pPr algn="ctr"/>
            <a:r>
              <a:rPr lang="cs-CZ" sz="1020" dirty="0">
                <a:solidFill>
                  <a:srgbClr val="003366"/>
                </a:solidFill>
                <a:cs typeface="Arial" pitchFamily="34" charset="0"/>
              </a:rPr>
              <a:t>Komoditní a IR </a:t>
            </a:r>
            <a:r>
              <a:rPr lang="cs-CZ" sz="1020" dirty="0" err="1">
                <a:solidFill>
                  <a:srgbClr val="003366"/>
                </a:solidFill>
                <a:cs typeface="Arial" pitchFamily="34" charset="0"/>
              </a:rPr>
              <a:t>hedging</a:t>
            </a:r>
            <a:endParaRPr lang="cs-CZ" sz="102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2" name="Elipsa 31"/>
          <p:cNvSpPr/>
          <p:nvPr/>
        </p:nvSpPr>
        <p:spPr>
          <a:xfrm>
            <a:off x="3869964" y="2186936"/>
            <a:ext cx="270014" cy="270014"/>
          </a:xfrm>
          <a:prstGeom prst="ellipse">
            <a:avLst/>
          </a:prstGeom>
          <a:noFill/>
          <a:ln w="28575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rgbClr val="003366"/>
                </a:solidFill>
              </a:rPr>
              <a:t>+</a:t>
            </a:r>
          </a:p>
        </p:txBody>
      </p:sp>
      <p:pic>
        <p:nvPicPr>
          <p:cNvPr id="1026" name="Picture 2" descr="http://images.electricpig.co.uk/wp-content/uploads/2011/02/Apple-Gar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34" y="4887076"/>
            <a:ext cx="944944" cy="944944"/>
          </a:xfrm>
          <a:prstGeom prst="rect">
            <a:avLst/>
          </a:prstGeom>
          <a:noFill/>
          <a:ln>
            <a:solidFill>
              <a:srgbClr val="003366"/>
            </a:solidFill>
          </a:ln>
        </p:spPr>
      </p:pic>
      <p:pic>
        <p:nvPicPr>
          <p:cNvPr id="1028" name="Picture 4" descr="http://www.jamibo.cz/image/fir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894" y="4887077"/>
            <a:ext cx="842846" cy="944944"/>
          </a:xfrm>
          <a:prstGeom prst="rect">
            <a:avLst/>
          </a:prstGeom>
          <a:noFill/>
          <a:ln>
            <a:solidFill>
              <a:srgbClr val="003366"/>
            </a:solidFill>
          </a:ln>
        </p:spPr>
      </p:pic>
      <p:sp>
        <p:nvSpPr>
          <p:cNvPr id="1030" name="AutoShape 6" descr="data:image/jpeg;base64,/9j/4AAQSkZJRgABAQAAAQABAAD/2wCEAAkGBxQSEBQUEhQVFRQVFBgVFBUVFRQYFRcXFxQYFx0XFxYZHCggHBolGxcUITEhJikrLi4uFx8zODMsNygtLiwBCgoKDg0OGhAQGywkICQsLCwsLTIsLDI3LCwsLCw0LCwsLzcsLCwsLCwsLCwsLCwsLCwsLCwsLCwsLCwsLCwsLP/AABEIAJ4A7AMBIgACEQEDEQH/xAAcAAAABwEBAAAAAAAAAAAAAAAAAQIDBAUGBwj/xABEEAACAQIDBgQDBQUGAwkAAAABAgMAEQQSIQUGEzFBUSJhcZEUgaEjMjNCUgeiscHRFWJykuHwQ5OyFkRUc4KDwtLx/8QAGQEAAwEBAQAAAAAAAAAAAAAAAAECBAMF/8QALREAAgICAQIEBQMFAAAAAAAAAAECEQMSITFBBBNRcSJhgZGhFDLhUrHR8PH/2gAMAwEAAhEDEQA/AOIUKVahatWhIVFSrULUaCE0KcRLm1TTsttOx69KegWV1CrH+y3teiOzGFvP1/jRoFlfR08sXite3SieIjsemhvRqFjVCjtR2o0CxNqFqkTYcqqk8m5UzanoFiaFKAoyKNAsRRUu1ALejQLE0KkPhSoudKaC35UtAsRRVITDk68h5m1JEYva/Wwo0CxmhTjJYkHobUqGAty6c6NAsZoVImwzJ94EefT3pm1GgWJoUq1CjQLE0KVahRoAq1C1KtV7udspcRiQjXPVUA/EYaiO/wCW+ovWnUmyiMZtext36UVq1+3N4sXHK8MsaRKNOAY1CKOQ0I7W1o9kS4OWJpMVDkCzRqWgups6uT4Scv5OnK5o1Cyg2LhS7PZcxWMsFtck3AFh1rZS7By8OIzrC72uhU5dSNEJPnY0p94sFxOFgsAxUX4bh3ExYi2a6i9rdK0Eez4MZDBhZ5GwswcIY50BlC8xlYgG1zbW1+1J8dRFHsTduN3cLJI5uMt26ZbjNYW1uR20pyLYyMpeRsoDRqGAW3jJF7sOhHM1r9nYXZecxLiAOFG6F2ktIwv908rlQDb1peCnwmJhL6ywkm8ZzfZsAXJJBHgOlierH5c9hnHN4dgND9ohMkLEgSgErm6qSBamd3dntiHeJFLM0bEAC+q6j/fnXVWjw0ckUsRBwuMBSXDLZuGxUkEAXsdLm3LL6Vkt2NlSYLbECSIHzN9mbnKysNHBA5dflVp2hWYWeBkYqwKsDYgixB7a1Y7tbJ+KxKReKxPiKgkgDmasN+5kl2jO0OqNJ4fPkPqf41oNzYxs3LipnVHcFRC0bGUrceJexvca9qtx4Cyk3+wvAnWBfuxoLedxz9qyxWtVvnPNi8TJiGgaNbAWymyqOVz/AD86z08jObsSTYDXsOQq1jdCsjWp0RM1yFJA52B09av9x9hpi8bFDKWEZPjKjUAA9eg0HvXYl3hwOHyQ4SNWQyiBrILFiLgljzvrra3Ouc/hdUOzzxatPuRs5XeWVwSkS62HVg1vop9qvtr7tJisSeFG+FZjnMbAlSjEeOM6cr3t29KsI9nw7JYr8Y0cxU514edZBfwnL0Fu/W1DqgswWHg+KxBzHImpYhb5FHYd6v8AEbhSwIzuc9lLKiMAzBT4uYOgHOrQYvB4ifERYWN1aZFEfDU2d1IbLkJOXUdD/Wpv7Q9ofCzB4Z87NxI5IHsREWRQbC/UE/NaVO0gs5djZzI5Yi1ze3QeVT9iyYdAzzBmbkira3+Ik/w8qrMtDLV6hZYuMMSzXlt4rKSuY9je1u9watNmbvTDEKI43ZGK+KxsBZWIJGn3WA173rNZanjbM4CgSuAq5BY/l10+p96TiFlhtXAuxmaB+JGts4BJZRe1yLcr1nStSsHi3ifPGxVu/uCDfpY1bQbaiYIMTAJSh+8HKErzsQul79exNLULKKGBnNkUsTyCgk+wpBWtiu1sKcUfhoXgRhlSRGZpFuOqEkML9BYkedVe8m7k+FYNIMyP4kmW5RweoY9deXOjULKG1PRYV2F1RmHK4Un+FKw2HZ2CqLkmw/r/ADqxmmynLGSFUWB/UerfM3+lUsdicqK3LW0/ZYZfinWIAgxkyaNmCqb+HIQ17jv3rIZa0e5EOJM5+Hl4NgDJIWyqq3/MfW2ne1dZw+FkbB47Z8209pSiCN8zMTlfNdQB+YsTbkaTidgYjD4XERyxOrrNASLHlkn19NR710DbO/WGwyyjDWlxTxhWxEaiNCxJJNvmKyu6O/uIgxQbESNLE5AlVzm07gHqLnlUJTatIG10Mxu3tqXA4hZ4fvL0I0I6g+Vbfau7MuOh/tHFYqNGdSVjGp0+6qhe/wBKl/tZwaYaaKWCKExzrn1iUgHTr8wfnWT2VvjNh3DRxwXW+X7JdLixtQk5raIbU6M/gMK0kyIASzuoGtiSTbmetzXX9lby4BIpNnh2EWXLxCUAfS1s4Ucibg27+lYTZ+08RI8mIjghJitI7CFfDc8/ekDZUWLdmwrZHJLcB+dtW+zYDxW87H151U8e3UW50/A7Oj40WV44vg7ODGC1w6LdpEvyNl8Q6HpcVz7fLb8i7YMqtpBIBHbQAKQeQ87+9SMVvG+Dx7uoWRjEsUyEHJcKFZRY8gQKkb17MfaGGTaESi4XLiFCkeJfzKOq2tUxx1K5dGNzskps1Y8ZLtDhAYbhNLEQCyCQqLKSdMwY8vKsLtHbU+InE8zl5AQQT5W5DpyoocdKsTRK7CN7FkBOU25XFRxHWmGGupyeQ3u8H7SWxMRXK93i4bIWHDGli4AALE9tLW61gjgTYFbNpmOW5yi/5tNP9adihuQO9db2ruYIdjrlQDE2u5Rjc9Sp1106eVKShhpeoKTkVuzthDZuFc2Z8TNAGBAsqo5C2BP5vED8qbxmz5IEw+Fw8TSETcR2KgDNFKbm/QEgi5/KPM1s9gQNNs9GxJEUi5CMwClkhOYaMeo+VO4nbiDDu/FVcxY51dXKMwyqoCm97WNrdD2vWPd7evJ04rqcyxO/DQwvh4lOZWZI5+I4IjzG1kHI8vasHOzOxZiSSbknnVxtrZrwzPHJ94Nz6Hsw8iNfmKgcHyrdHDFK0cvMI2HkaNg6MVYG4ZTYg9wRSZnLMWYksTckm5JrRw7qykIZGjhEgBQyOFvfkbc7eelRNs7vTYUjirbNfKQVINvQ+YPzFLWN9SlIoilFlqSUpJSnoPcYyUMlTsPs+SQEpG7BRdiqkgethVzubu78ZM6ki0aFyuYKXt+VSeXr0qGkuWVsZpISeQPtWng3AxTYd5yAFUXy83JNvDlHJrEGpOK27jMHOyPHHGw/4ZiSwuLgC4uOlta0sm2JIcPiEVxE0jBY3JsXYgvLIDfS91ANragd65yUuwKXqZrdrB/A5sROVik4bHDK1+JxBoGyDpqRrQ21vSmK2esJBjlVwSEUZJdLZmOa4I10At4jWaxTySNmkLMT+Zrkm2nM+lqtNkbMshnlQlF/DQjSRvP+4ptc8idO4p+Xzz1BzpWR4oOBFc/iyr80jP8A8m+gHnpBK1OxLs7FmN2JuT501w60xx0jO8lkfhUBHUzh0OHV6E+YROHR8Kpix0rh1SgS8pstyNtxSxyYTHrxIipdHJJaMovJewt/KspIMKT4Um/5if8A0qXsEoJrSHKjq0bNa+UMLZreRtR4vAyQcSOSKxbQMym4sb3RuWveuSwpSY3mtD2wtsQ4biBUlyyoY5AXQ3U+WQa9flWv2JuR9kuK2biC8ym9mCgEkXKevf1Nc5EVXuwd48ThQFhawBYgFb6sLH6UsuCVfA+RxzLuXGwN1JMTjXk2gjre7kWycRidAD0HPl0FbvGYPAYHiQOUhSdCujFmA6k3vlJ0sPWsjvdtQxpGoJaeaMNiJGN3XW4Rf0jrbzrEyszm7sWJ5kkk/WuUfDzzVJul6DlnjDhcshTwAO2XUXNvS9BYamCKpOFgUsM5IXqQATXoKFGOWYgRRkG46V1DYW9kpwspmXiTJ9omZbAiwW9/LtpWBEHbl3rp8Rvwp+LliSEBoycpJGlyp6Xtras3i4xpWisOV26ZYbPwAxbxYmQqHaEqItco6Ei4000trzqFid3lidcPCWi4jFySqPHmAsBdjoLc/UU/s7aGWITM94uIzE2LmxGijQWtY6+fLnVxh948PNhzISqnVbObc9NdbkGwrzJeZF8dOnt6G2M8cly+TBbw7AY4SSXEtHNILcGSO5c3PNraZbX5igdkuuFiOHjgI4YLxuilmci5JLHmBra/KrvCYGWDLMzQiNgSSik/Z6Ei4FtdOYp7am8mHjkksFU5ctigYk8wwW1vulveu+03SXJz2iuZcHKt6GnllBmQKVUKoQDLlA0ykaEW609u0JLurqhhsGlMy3VQLjTqCb2015V0vY08QlT4lhI0gBRAt1bqrlLeBtT61S/tGhcIxj4Yw7FS1vvEm5HPpoSLW+ldlk2ksdV8xdFtdmZ2gYIss2CwyyRC5zSZ2ZGDWBcKwFuRAItaqhMauIcLJhhJIbWMRMbk+ehGul9OlMYed4mzISptbpy7a86lHbc3QqrEWLKihj6kCu3lVwSspP3jmXDrCmFKxnNxJY0ZmZZFCgZiSRpdrDza9OYbYcbcPEpniDPmMZsVCAkvkbQkXyqBb83Wxqz3M2TgngDzgtI0yxgEmwJOlgOliL3p3fOXFRzhrFcNEw4WVBw7qLqDbQ6g/WuF29F+e51242K/9qWyJDi3ny2TKgLEgBny65e9vK9ZLbG0HxLhnsLKFVVvZVAsAKsNsbVmxbhpmLWvYclFzc2HrU3Z2w1RBLibqh1SMaPL/NU/ve1doQ0ilLqRLKrIWwcO6rxZHZYV0A0vIQc3DjzA9bEkcvnR7Y2pLiHLOQB0RRZFF75QO1Sto4ppTqAABlVFFlRR+UDoP9edQOHXWGLu+pnl4i+EQxFQ4NTeHQyV21Ofmkbh0RjqTQyUUg3EPg2UAspAbVSQQD6UjJV5FDO8QjJIiDZhnIVb2t4S3P0F/SjGAgT8SUk9ox/NrfwqUxOZRqldD3T2rHLhHw0rBHTxxSPlI5cvF2te3tyrMfG4dPuQhvOV2Y+y5V9waUu8Tr9xIk/wxoP5Vzy4/MVUVDK4uyziw0btL8RABJEhbwZgsp/vW0tyN1tfXvU/dnDtPLGPg0RFF86o4II/NmY6/WoWB37mFuIFa3VcqtbsdCCPUVuV258bhmOFZxNGv4dkJJPcZTcadKy5nkguV1730O2PSXf6V1Ocbz7uyYeTXM4bXMQb3OpBv1F6pOFaus/2hjjA5xK4cBbDJKoBN/4XtWe2vg4EVGmw2XOCc+GmBW/YK2YfUV1w+IfSSTfyOOaC6xde5i1jp5ErQJsrDSfhYnKf0zoV/eW4+dCXdyeOzcPiIDfNGeIhHmychWpZodHx78GSUZVwO7q7NSUsJA5QWJKsFA56m4PnVrt0GRL4YrkcXZRfiWXQc/yix0HlT25+FhlM8bFkzhcqXIYgXJ+fy71Zx7sAOgzFOGTls6ltSW10BA56WuawZc8VlbfY748c3jpd+5ndlCc4bLEctpbgEgZhl5DNoQCOXn7LWTElJVMdyoSycPTnY2W3W/TsKtYsKsuMY8Ukx5iqgeEFeWvIgn3qnxkcqYQA5rM9yD+UAHLp0DXP+UVakpPtzX5OMtorv3/Bcbf2pN8JDZAqjSRGXmeVyvY3+opmLBYbaMakkQPGLGxJJW1wTc3I059PnTe7rRqFhntaa5uxsALWW/kfF+7Unacy4RCI1jUnQaHmNTbqb36m1cktXpDiV8M0LJt8c3arlDMGER5VhR0WRY8krC4cqoOik6crcqov7cHEkjxUJaM2XJrmTJdRbubEiql8Q4fOGOe981ze/e9XMuHOWTGBM18pUtqodicxI62I6/qHz0ywqH7ub/uRDO5LguMXuZg40jc8TLKAt3YAqzAEaWHnz7ViMTuhikP4D/IXPlcDXXv5GtDufjy8wWY8QPKgsxOhJPjGltOXzrb7WWU4WRUbPISUUqtiejKV5/M96yvJkwT1bv3NkVDLFySqjnceAfDYCdWZA7SR3XMM6ZcxW2W9ifH7VCxEmJxpjiHEkWNcqL2A/Meg9TW/3Z3GTgOuJsXcgjKyllAvcXtYE6Vldp7VK5oYlWKMGxVL3a2njbmx9a64cinNqKtrucs22OCcujIseCgwmpyzz9BzhjPn+tvp61VY3EvI5ZyWY8yedG7Xo4Yc7BRzOgrdHGly+WYnlciIUoslSnjI5i3ytTZFWTsMZKPJToFHQGxHiww5ubeQ1P8ASnRj1T8NQD+o6t7nl8gKIwr/AMR7/wB2Ox/eOntf50BtBE/DRF8z439czcvkBXJy9DSo+okGeY+FZHJ/SrMfoKd/sWf8yqn/AJkkUZ9nYH6UzJthpPCXZrm2W5tc/wB3lUX48UrfqVq+yLNdhN1mw49ZQf8ApvTg3eP/AIjDf83+q1T/AB6+dKGOXvS59fwL4v6S6XduQ8pcMfTERD/qIq42futiUnTgNoct5EeM5b/e0VrkD61kVxi96l4XGlWDI2o1BB1qXGbumvsG1dYnUJtiSLK8zcVkEVmjAJLFRlGtiGPXTlVTFt8IvCOEcRhvCGUjTqWBU9QTp3tT+xsa8iO48SZTIwDsrpIALiwN8ptTGLx+JEfGhllEd7MrNcoeg1JuPPyrDGEm9ZV29UaJyUVtH5+hC2zsWMyFsNLGQbHITltfoC1ha/tpVbDNNh3sC8bDnYkf/tXuzNvYp5FQsDdgDmRDbXzFSMXvQ5c/ZQlRoM0ak2HpWmLyr4Gtvr/Bhm8Mlum19P5I2C3oYsDPEkhHJwMkg8868/ar1tpLOc0OIEUlhpMq8xytIBz1qqXeLvhsOf8A2z/WnF3mUf8AdoP8p/rXDJhbdqFfVFY/EwXDna9maDAbNkEf2qXYMWzRkANpYXIBvr6W1NZmLGSPi+EkahHYISyXuL8yWuT3rRbE3lZ1fJFGuUXsNLnl3q7wWNuivJEFOviAFgB11rI5zxuW0bN8cePNGOkuDN7RwEeeyqjRxIQSA7MhvoLX8Xbtf1rL7Uw+JxLi0MmVRZRlJsPaup4uRst4srXHQgEnTl/vrWM3s2niYMlpWu2a4ta1rWsfn9DXTwuaTkkqv5k+K8PGMW+a70Z2HczFNqYyo7sQv8anxbvCJGWXFxorDxIpz38rCqDE7amf7zsfUmq+XEk8zXqPHmn+6S+iPOWTHH9sfuzZ7Lx2Bwsgyh5L6FnsAPMKOvzrV7RmWUJIH+ya91Vgodulz1FcYaSrDZ28uIgGWOQhb3ynUX9DWbP4K/ii+fma/D+LpayXHyOuQ3ePMHEBQWITJbXUAt21HvWT25uSvjlhnUqOYJDEHsSo+dFu/vZPOWzJCqqMzyMtgBy76m/TrRwbShZikEx4qgstygieRiQQAR2J596x44ZcUnr/AL7mybxZYrYzh3UxJJAUNbNfKbjw89Rp39qpJkZGswKsOYIIN/StrvBvO8aOseVopLgOARlddG1UgeevRqz8m12xiRwuqcQN+M2ht0DeXn516GLNlauaVGHLgxriLdlLnos9ScLs15GkVbfZglySAAF05nn8qjOq5VIbxEnMtuXY3961bozvG+4QapEOFdxdUZhyuBSo8KqDPNcDmsfJ28z+kedR59oOxuDlHIKugA7Cls+wtDMSYxj1pvi1Ez0M9Y9z2vLSJgkojJUYPUiKLqeVUm2JxrqLViakxwE1HOKVfui9Mvi2PWrtIjST6cFoqovM/wA6WMao5L71TCSlcSqWQl4L6nQNyNrMgxMptkjiuR0OY6LrfnV1u/t9sbDMJfCI0uQinKRZrEKBo2a3LmCdKyuy4Gj2RPNlP20givbQBSDy/wDU/wDkFO4TFtsuORXK/EyBGVCCTGVzasQQDozacjcVlnUm2uv+DosdKuxKm2yMKFRUvKUu7lmuhYfdVb2Bset+dVibTB/MfrWbmxjOxZjck3JJudfOjWatcJJe5lyeGUuDWJjL8m+tOfFt+o1k1xFOrjSOtdt0Zn4M2+xNplZQGaytdWva2oIBPzsa2Ee0MsiQoQ8qx5WXQRgjnc3setccXabA9KuW31lJvkRXIsXVVzcrXuRcH0rJnxbytGnBjeNUbzeHedExSBLlYiL2I15XAt6W+VB9/QWAKrJGBykHiv3DDlXLjtMHU3ovj17014bFST7Eyea21xZ0WfC4HEaxSnDufyyeOP8AzDUVU4/dfEIMypxU/XCRIv7uo+dZD40fqHvT+G228ZvHIynurEfwq1GUf2y+5Hl31j9iRKCpsQQex0PsdaRE/iF+Vxf3qwXfeci0pjmHaaNH+vP60X/aLCt+Lgor94ZZYv3SWFDyTqmvs/8AhccKT4JO8+0HM7RqbRAgoqiwykXXQeRFU8sTqASrDtoRWlffTAED7CSNgAMyPEzaCw1ZdNO1qd2Zv9gYgyumIlVtDxWRst+ZXTQ1wWaUY1oaP06k+pU7uY+78B/FHMQpH6SdA69iP4XqJsrakkEhaMAkgrlZcwIPkRWmxeJwWFwnxeGhz5zkTiu+hOb8oK6WDedYmTfKaxEYihB6RRqp+bat7miOVTb46+oPBJUWkezZfvSEQq3WTwk/4Yx4m9rctadlxyRm8YuwAHEcDS2ngTkPU3PpT2Ow4bZK4ictHPmbKb3MwNrXB6/e17CufvOTzJ+dVHKnyL9K/U0mI2ityWbMep5n3qG21uyi3nVJxKHEq3mZUfCxXUYpaLeiUUHmtoKzdOWbOX0H84T1pmTEE1GLUL1DyjWNIezUM1NBqGajceo8Ho89MZqGanuGp2fAQA7DwqqudWm4k2psqrcsSemltK5dtnaLTzvIzFizEgnTS+mnTTp0rQ7nb+nCwNh5Y+JEQbW0IuNR6GsjjJlZ2ZFyqTot72+dhUY+G7E4hh6UJKjZqGeu25OhLEtGJah56PPVeaLyyZxKIyVFElDPT8wXlkkyUniVHL0WapeQpQLLZsIlkCNIsYN/G98osCdbDry9qiM1R89DNUbj0Hs9FnpnNRZqNx6j5eiz0zmoXpbj1Jz7RkMSxFyY1JZVvoCeZp/Yc6riI2ePiqrXZP1KNSL+gqqzUM1TsGpebx7ebFSZjcIotGt72X2Gp/p2qqmmLG55/wCxTGaivS29A1Hc1DNTRNDNT3HqOSS20FMXpN6F6zPLbLUaFXoXpN6F6ncdCr0d6Reheq3ChV6F6Tejo3FQoVbtgBHCXYrn0spN9G05DrVdhCFIY2t2NJxGIL6k31J/h/pT3ChPE0tpa9+WvvRXpF6F6e4ULvQzUi9KVb0bhQrNQzUkLQymjzAoVehR5R3uPKnPjbABQFA59b+tHmBQxejFKMik/dt6H+tLWUJcqbki3p6+dLcKG0QnQAmjeJha4IvyuOdA4pu/sBf3oxjH/Ufnr7UbhQixowhsTY2HOlrjnF9efPQf0ojjH76drC3tS3Chu9FeltIDzFj3Fh9KQw7a0bjoF6F6TeheluFCr0L0m9C9G4UJvQvRUKy7FB3oXoqFGwB3oXoqFPYBV6F6TQpbBQrNQvSaFPYKFXoXpN6F6NgoVehmpNCjcKFXoXpNC9GwUKvQvSb0L0bBQq9C9JvQvRsFB3oXor0KNgoO9C9FQpbBQd6O9JoUbBQd6F6KhRsAd6F6KhRsB//Z"/>
          <p:cNvSpPr>
            <a:spLocks noChangeAspect="1" noChangeArrowheads="1"/>
          </p:cNvSpPr>
          <p:nvPr/>
        </p:nvSpPr>
        <p:spPr bwMode="auto">
          <a:xfrm>
            <a:off x="4835726" y="1340892"/>
            <a:ext cx="228587" cy="228588"/>
          </a:xfrm>
          <a:prstGeom prst="rect">
            <a:avLst/>
          </a:prstGeom>
          <a:noFill/>
        </p:spPr>
        <p:txBody>
          <a:bodyPr vert="horz" wrap="square" lIns="68576" tIns="34288" rIns="68576" bIns="34288" numCol="1" anchor="t" anchorCtr="0" compatLnSpc="1">
            <a:prstTxWarp prst="textNoShape">
              <a:avLst/>
            </a:prstTxWarp>
          </a:bodyPr>
          <a:lstStyle/>
          <a:p>
            <a:endParaRPr lang="cs-CZ" sz="135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32" name="AutoShape 8" descr="data:image/jpeg;base64,/9j/4AAQSkZJRgABAQAAAQABAAD/2wCEAAkGBxQSEBQUEhQVFRQVFBgVFBUVFRQYFRcXFxQYFx0XFxYZHCggHBolGxcUITEhJikrLi4uFx8zODMsNygtLiwBCgoKDg0OGhAQGywkICQsLCwsLTIsLDI3LCwsLCw0LCwsLzcsLCwsLCwsLCwsLCwsLCwsLCwsLCwsLCwsLCwsLP/AABEIAJ4A7AMBIgACEQEDEQH/xAAcAAAABwEBAAAAAAAAAAAAAAAAAQIDBAUGBwj/xABEEAACAQIDBgQDBQUGAwkAAAABAgMAEQQSIQUGEzFBUSJhcZEUgaEjMjNCUgeiscHRFWJykuHwQ5OyFkRUc4KDwtLx/8QAGQEAAwEBAQAAAAAAAAAAAAAAAAECBAMF/8QALREAAgICAQIEBQMFAAAAAAAAAAECEQMSITFBBBNRcSJhgZGhFDLhUrHR8PH/2gAMAwEAAhEDEQA/AOIUKVahatWhIVFSrULUaCE0KcRLm1TTsttOx69KegWV1CrH+y3teiOzGFvP1/jRoFlfR08sXite3SieIjsemhvRqFjVCjtR2o0CxNqFqkTYcqqk8m5UzanoFiaFKAoyKNAsRRUu1ALejQLE0KkPhSoudKaC35UtAsRRVITDk68h5m1JEYva/Wwo0CxmhTjJYkHobUqGAty6c6NAsZoVImwzJ94EefT3pm1GgWJoUq1CjQLE0KVahRoAq1C1KtV7udspcRiQjXPVUA/EYaiO/wCW+ovWnUmyiMZtext36UVq1+3N4sXHK8MsaRKNOAY1CKOQ0I7W1o9kS4OWJpMVDkCzRqWgups6uT4Scv5OnK5o1Cyg2LhS7PZcxWMsFtck3AFh1rZS7By8OIzrC72uhU5dSNEJPnY0p94sFxOFgsAxUX4bh3ExYi2a6i9rdK0Eez4MZDBhZ5GwswcIY50BlC8xlYgG1zbW1+1J8dRFHsTduN3cLJI5uMt26ZbjNYW1uR20pyLYyMpeRsoDRqGAW3jJF7sOhHM1r9nYXZecxLiAOFG6F2ktIwv908rlQDb1peCnwmJhL6ywkm8ZzfZsAXJJBHgOlierH5c9hnHN4dgND9ohMkLEgSgErm6qSBamd3dntiHeJFLM0bEAC+q6j/fnXVWjw0ckUsRBwuMBSXDLZuGxUkEAXsdLm3LL6Vkt2NlSYLbECSIHzN9mbnKysNHBA5dflVp2hWYWeBkYqwKsDYgixB7a1Y7tbJ+KxKReKxPiKgkgDmasN+5kl2jO0OqNJ4fPkPqf41oNzYxs3LipnVHcFRC0bGUrceJexvca9qtx4Cyk3+wvAnWBfuxoLedxz9qyxWtVvnPNi8TJiGgaNbAWymyqOVz/AD86z08jObsSTYDXsOQq1jdCsjWp0RM1yFJA52B09av9x9hpi8bFDKWEZPjKjUAA9eg0HvXYl3hwOHyQ4SNWQyiBrILFiLgljzvrra3Ouc/hdUOzzxatPuRs5XeWVwSkS62HVg1vop9qvtr7tJisSeFG+FZjnMbAlSjEeOM6cr3t29KsI9nw7JYr8Y0cxU514edZBfwnL0Fu/W1DqgswWHg+KxBzHImpYhb5FHYd6v8AEbhSwIzuc9lLKiMAzBT4uYOgHOrQYvB4ifERYWN1aZFEfDU2d1IbLkJOXUdD/Wpv7Q9ofCzB4Z87NxI5IHsREWRQbC/UE/NaVO0gs5djZzI5Yi1ze3QeVT9iyYdAzzBmbkira3+Ik/w8qrMtDLV6hZYuMMSzXlt4rKSuY9je1u9watNmbvTDEKI43ZGK+KxsBZWIJGn3WA173rNZanjbM4CgSuAq5BY/l10+p96TiFlhtXAuxmaB+JGts4BJZRe1yLcr1nStSsHi3ifPGxVu/uCDfpY1bQbaiYIMTAJSh+8HKErzsQul79exNLULKKGBnNkUsTyCgk+wpBWtiu1sKcUfhoXgRhlSRGZpFuOqEkML9BYkedVe8m7k+FYNIMyP4kmW5RweoY9deXOjULKG1PRYV2F1RmHK4Un+FKw2HZ2CqLkmw/r/ADqxmmynLGSFUWB/UerfM3+lUsdicqK3LW0/ZYZfinWIAgxkyaNmCqb+HIQ17jv3rIZa0e5EOJM5+Hl4NgDJIWyqq3/MfW2ne1dZw+FkbB47Z8209pSiCN8zMTlfNdQB+YsTbkaTidgYjD4XERyxOrrNASLHlkn19NR710DbO/WGwyyjDWlxTxhWxEaiNCxJJNvmKyu6O/uIgxQbESNLE5AlVzm07gHqLnlUJTatIG10Mxu3tqXA4hZ4fvL0I0I6g+Vbfau7MuOh/tHFYqNGdSVjGp0+6qhe/wBKl/tZwaYaaKWCKExzrn1iUgHTr8wfnWT2VvjNh3DRxwXW+X7JdLixtQk5raIbU6M/gMK0kyIASzuoGtiSTbmetzXX9lby4BIpNnh2EWXLxCUAfS1s4Ucibg27+lYTZ+08RI8mIjghJitI7CFfDc8/ekDZUWLdmwrZHJLcB+dtW+zYDxW87H151U8e3UW50/A7Oj40WV44vg7ODGC1w6LdpEvyNl8Q6HpcVz7fLb8i7YMqtpBIBHbQAKQeQ87+9SMVvG+Dx7uoWRjEsUyEHJcKFZRY8gQKkb17MfaGGTaESi4XLiFCkeJfzKOq2tUxx1K5dGNzskps1Y8ZLtDhAYbhNLEQCyCQqLKSdMwY8vKsLtHbU+InE8zl5AQQT5W5DpyoocdKsTRK7CN7FkBOU25XFRxHWmGGupyeQ3u8H7SWxMRXK93i4bIWHDGli4AALE9tLW61gjgTYFbNpmOW5yi/5tNP9adihuQO9db2ruYIdjrlQDE2u5Rjc9Sp1106eVKShhpeoKTkVuzthDZuFc2Z8TNAGBAsqo5C2BP5vED8qbxmz5IEw+Fw8TSETcR2KgDNFKbm/QEgi5/KPM1s9gQNNs9GxJEUi5CMwClkhOYaMeo+VO4nbiDDu/FVcxY51dXKMwyqoCm97WNrdD2vWPd7evJ04rqcyxO/DQwvh4lOZWZI5+I4IjzG1kHI8vasHOzOxZiSSbknnVxtrZrwzPHJ94Nz6Hsw8iNfmKgcHyrdHDFK0cvMI2HkaNg6MVYG4ZTYg9wRSZnLMWYksTckm5JrRw7qykIZGjhEgBQyOFvfkbc7eelRNs7vTYUjirbNfKQVINvQ+YPzFLWN9SlIoilFlqSUpJSnoPcYyUMlTsPs+SQEpG7BRdiqkgethVzubu78ZM6ki0aFyuYKXt+VSeXr0qGkuWVsZpISeQPtWng3AxTYd5yAFUXy83JNvDlHJrEGpOK27jMHOyPHHGw/4ZiSwuLgC4uOlta0sm2JIcPiEVxE0jBY3JsXYgvLIDfS91ANragd65yUuwKXqZrdrB/A5sROVik4bHDK1+JxBoGyDpqRrQ21vSmK2esJBjlVwSEUZJdLZmOa4I10At4jWaxTySNmkLMT+Zrkm2nM+lqtNkbMshnlQlF/DQjSRvP+4ptc8idO4p+Xzz1BzpWR4oOBFc/iyr80jP8A8m+gHnpBK1OxLs7FmN2JuT501w60xx0jO8lkfhUBHUzh0OHV6E+YROHR8Kpix0rh1SgS8pstyNtxSxyYTHrxIipdHJJaMovJewt/KspIMKT4Um/5if8A0qXsEoJrSHKjq0bNa+UMLZreRtR4vAyQcSOSKxbQMym4sb3RuWveuSwpSY3mtD2wtsQ4biBUlyyoY5AXQ3U+WQa9flWv2JuR9kuK2biC8ym9mCgEkXKevf1Nc5EVXuwd48ThQFhawBYgFb6sLH6UsuCVfA+RxzLuXGwN1JMTjXk2gjre7kWycRidAD0HPl0FbvGYPAYHiQOUhSdCujFmA6k3vlJ0sPWsjvdtQxpGoJaeaMNiJGN3XW4Rf0jrbzrEyszm7sWJ5kkk/WuUfDzzVJul6DlnjDhcshTwAO2XUXNvS9BYamCKpOFgUsM5IXqQATXoKFGOWYgRRkG46V1DYW9kpwspmXiTJ9omZbAiwW9/LtpWBEHbl3rp8Rvwp+LliSEBoycpJGlyp6Xtras3i4xpWisOV26ZYbPwAxbxYmQqHaEqItco6Ei4000trzqFid3lidcPCWi4jFySqPHmAsBdjoLc/UU/s7aGWITM94uIzE2LmxGijQWtY6+fLnVxh948PNhzISqnVbObc9NdbkGwrzJeZF8dOnt6G2M8cly+TBbw7AY4SSXEtHNILcGSO5c3PNraZbX5igdkuuFiOHjgI4YLxuilmci5JLHmBra/KrvCYGWDLMzQiNgSSik/Z6Ei4FtdOYp7am8mHjkksFU5ctigYk8wwW1vulveu+03SXJz2iuZcHKt6GnllBmQKVUKoQDLlA0ykaEW609u0JLurqhhsGlMy3VQLjTqCb2015V0vY08QlT4lhI0gBRAt1bqrlLeBtT61S/tGhcIxj4Yw7FS1vvEm5HPpoSLW+ldlk2ksdV8xdFtdmZ2gYIss2CwyyRC5zSZ2ZGDWBcKwFuRAItaqhMauIcLJhhJIbWMRMbk+ehGul9OlMYed4mzISptbpy7a86lHbc3QqrEWLKihj6kCu3lVwSspP3jmXDrCmFKxnNxJY0ZmZZFCgZiSRpdrDza9OYbYcbcPEpniDPmMZsVCAkvkbQkXyqBb83Wxqz3M2TgngDzgtI0yxgEmwJOlgOliL3p3fOXFRzhrFcNEw4WVBw7qLqDbQ6g/WuF29F+e51242K/9qWyJDi3ny2TKgLEgBny65e9vK9ZLbG0HxLhnsLKFVVvZVAsAKsNsbVmxbhpmLWvYclFzc2HrU3Z2w1RBLibqh1SMaPL/NU/ve1doQ0ilLqRLKrIWwcO6rxZHZYV0A0vIQc3DjzA9bEkcvnR7Y2pLiHLOQB0RRZFF75QO1Sto4ppTqAABlVFFlRR+UDoP9edQOHXWGLu+pnl4i+EQxFQ4NTeHQyV21Ofmkbh0RjqTQyUUg3EPg2UAspAbVSQQD6UjJV5FDO8QjJIiDZhnIVb2t4S3P0F/SjGAgT8SUk9ox/NrfwqUxOZRqldD3T2rHLhHw0rBHTxxSPlI5cvF2te3tyrMfG4dPuQhvOV2Y+y5V9waUu8Tr9xIk/wxoP5Vzy4/MVUVDK4uyziw0btL8RABJEhbwZgsp/vW0tyN1tfXvU/dnDtPLGPg0RFF86o4II/NmY6/WoWB37mFuIFa3VcqtbsdCCPUVuV258bhmOFZxNGv4dkJJPcZTcadKy5nkguV1730O2PSXf6V1Ocbz7uyYeTXM4bXMQb3OpBv1F6pOFaus/2hjjA5xK4cBbDJKoBN/4XtWe2vg4EVGmw2XOCc+GmBW/YK2YfUV1w+IfSSTfyOOaC6xde5i1jp5ErQJsrDSfhYnKf0zoV/eW4+dCXdyeOzcPiIDfNGeIhHmychWpZodHx78GSUZVwO7q7NSUsJA5QWJKsFA56m4PnVrt0GRL4YrkcXZRfiWXQc/yix0HlT25+FhlM8bFkzhcqXIYgXJ+fy71Zx7sAOgzFOGTls6ltSW10BA56WuawZc8VlbfY748c3jpd+5ndlCc4bLEctpbgEgZhl5DNoQCOXn7LWTElJVMdyoSycPTnY2W3W/TsKtYsKsuMY8Ukx5iqgeEFeWvIgn3qnxkcqYQA5rM9yD+UAHLp0DXP+UVakpPtzX5OMtorv3/Bcbf2pN8JDZAqjSRGXmeVyvY3+opmLBYbaMakkQPGLGxJJW1wTc3I059PnTe7rRqFhntaa5uxsALWW/kfF+7Unacy4RCI1jUnQaHmNTbqb36m1cktXpDiV8M0LJt8c3arlDMGER5VhR0WRY8krC4cqoOik6crcqov7cHEkjxUJaM2XJrmTJdRbubEiql8Q4fOGOe981ze/e9XMuHOWTGBM18pUtqodicxI62I6/qHz0ywqH7ub/uRDO5LguMXuZg40jc8TLKAt3YAqzAEaWHnz7ViMTuhikP4D/IXPlcDXXv5GtDufjy8wWY8QPKgsxOhJPjGltOXzrb7WWU4WRUbPISUUqtiejKV5/M96yvJkwT1bv3NkVDLFySqjnceAfDYCdWZA7SR3XMM6ZcxW2W9ifH7VCxEmJxpjiHEkWNcqL2A/Meg9TW/3Z3GTgOuJsXcgjKyllAvcXtYE6Vldp7VK5oYlWKMGxVL3a2njbmx9a64cinNqKtrucs22OCcujIseCgwmpyzz9BzhjPn+tvp61VY3EvI5ZyWY8yedG7Xo4Yc7BRzOgrdHGly+WYnlciIUoslSnjI5i3ytTZFWTsMZKPJToFHQGxHiww5ubeQ1P8ASnRj1T8NQD+o6t7nl8gKIwr/AMR7/wB2Ox/eOntf50BtBE/DRF8z439czcvkBXJy9DSo+okGeY+FZHJ/SrMfoKd/sWf8yqn/AJkkUZ9nYH6UzJthpPCXZrm2W5tc/wB3lUX48UrfqVq+yLNdhN1mw49ZQf8ApvTg3eP/AIjDf83+q1T/AB6+dKGOXvS59fwL4v6S6XduQ8pcMfTERD/qIq42futiUnTgNoct5EeM5b/e0VrkD61kVxi96l4XGlWDI2o1BB1qXGbumvsG1dYnUJtiSLK8zcVkEVmjAJLFRlGtiGPXTlVTFt8IvCOEcRhvCGUjTqWBU9QTp3tT+xsa8iO48SZTIwDsrpIALiwN8ptTGLx+JEfGhllEd7MrNcoeg1JuPPyrDGEm9ZV29UaJyUVtH5+hC2zsWMyFsNLGQbHITltfoC1ha/tpVbDNNh3sC8bDnYkf/tXuzNvYp5FQsDdgDmRDbXzFSMXvQ5c/ZQlRoM0ak2HpWmLyr4Gtvr/Bhm8Mlum19P5I2C3oYsDPEkhHJwMkg8868/ar1tpLOc0OIEUlhpMq8xytIBz1qqXeLvhsOf8A2z/WnF3mUf8AdoP8p/rXDJhbdqFfVFY/EwXDna9maDAbNkEf2qXYMWzRkANpYXIBvr6W1NZmLGSPi+EkahHYISyXuL8yWuT3rRbE3lZ1fJFGuUXsNLnl3q7wWNuivJEFOviAFgB11rI5zxuW0bN8cePNGOkuDN7RwEeeyqjRxIQSA7MhvoLX8Xbtf1rL7Uw+JxLi0MmVRZRlJsPaup4uRst4srXHQgEnTl/vrWM3s2niYMlpWu2a4ta1rWsfn9DXTwuaTkkqv5k+K8PGMW+a70Z2HczFNqYyo7sQv8anxbvCJGWXFxorDxIpz38rCqDE7amf7zsfUmq+XEk8zXqPHmn+6S+iPOWTHH9sfuzZ7Lx2Bwsgyh5L6FnsAPMKOvzrV7RmWUJIH+ya91Vgodulz1FcYaSrDZ28uIgGWOQhb3ynUX9DWbP4K/ii+fma/D+LpayXHyOuQ3ePMHEBQWITJbXUAt21HvWT25uSvjlhnUqOYJDEHsSo+dFu/vZPOWzJCqqMzyMtgBy76m/TrRwbShZikEx4qgstygieRiQQAR2J596x44ZcUnr/AL7mybxZYrYzh3UxJJAUNbNfKbjw89Rp39qpJkZGswKsOYIIN/StrvBvO8aOseVopLgOARlddG1UgeevRqz8m12xiRwuqcQN+M2ht0DeXn516GLNlauaVGHLgxriLdlLnos9ScLs15GkVbfZglySAAF05nn8qjOq5VIbxEnMtuXY3961bozvG+4QapEOFdxdUZhyuBSo8KqDPNcDmsfJ28z+kedR59oOxuDlHIKugA7Cls+wtDMSYxj1pvi1Ez0M9Y9z2vLSJgkojJUYPUiKLqeVUm2JxrqLViakxwE1HOKVfui9Mvi2PWrtIjST6cFoqovM/wA6WMao5L71TCSlcSqWQl4L6nQNyNrMgxMptkjiuR0OY6LrfnV1u/t9sbDMJfCI0uQinKRZrEKBo2a3LmCdKyuy4Gj2RPNlP20givbQBSDy/wDU/wDkFO4TFtsuORXK/EyBGVCCTGVzasQQDozacjcVlnUm2uv+DosdKuxKm2yMKFRUvKUu7lmuhYfdVb2Bset+dVibTB/MfrWbmxjOxZjck3JJudfOjWatcJJe5lyeGUuDWJjL8m+tOfFt+o1k1xFOrjSOtdt0Zn4M2+xNplZQGaytdWva2oIBPzsa2Ee0MsiQoQ8qx5WXQRgjnc3setccXabA9KuW31lJvkRXIsXVVzcrXuRcH0rJnxbytGnBjeNUbzeHedExSBLlYiL2I15XAt6W+VB9/QWAKrJGBykHiv3DDlXLjtMHU3ovj17014bFST7Eyea21xZ0WfC4HEaxSnDufyyeOP8AzDUVU4/dfEIMypxU/XCRIv7uo+dZD40fqHvT+G228ZvHIynurEfwq1GUf2y+5Hl31j9iRKCpsQQex0PsdaRE/iF+Vxf3qwXfeci0pjmHaaNH+vP60X/aLCt+Lgor94ZZYv3SWFDyTqmvs/8AhccKT4JO8+0HM7RqbRAgoqiwykXXQeRFU8sTqASrDtoRWlffTAED7CSNgAMyPEzaCw1ZdNO1qd2Zv9gYgyumIlVtDxWRst+ZXTQ1wWaUY1oaP06k+pU7uY+78B/FHMQpH6SdA69iP4XqJsrakkEhaMAkgrlZcwIPkRWmxeJwWFwnxeGhz5zkTiu+hOb8oK6WDedYmTfKaxEYihB6RRqp+bat7miOVTb46+oPBJUWkezZfvSEQq3WTwk/4Yx4m9rctadlxyRm8YuwAHEcDS2ngTkPU3PpT2Ow4bZK4ictHPmbKb3MwNrXB6/e17CufvOTzJ+dVHKnyL9K/U0mI2ityWbMep5n3qG21uyi3nVJxKHEq3mZUfCxXUYpaLeiUUHmtoKzdOWbOX0H84T1pmTEE1GLUL1DyjWNIezUM1NBqGajceo8Ho89MZqGanuGp2fAQA7DwqqudWm4k2psqrcsSemltK5dtnaLTzvIzFizEgnTS+mnTTp0rQ7nb+nCwNh5Y+JEQbW0IuNR6GsjjJlZ2ZFyqTot72+dhUY+G7E4hh6UJKjZqGeu25OhLEtGJah56PPVeaLyyZxKIyVFElDPT8wXlkkyUniVHL0WapeQpQLLZsIlkCNIsYN/G98osCdbDry9qiM1R89DNUbj0Hs9FnpnNRZqNx6j5eiz0zmoXpbj1Jz7RkMSxFyY1JZVvoCeZp/Yc6riI2ePiqrXZP1KNSL+gqqzUM1TsGpebx7ebFSZjcIotGt72X2Gp/p2qqmmLG55/wCxTGaivS29A1Hc1DNTRNDNT3HqOSS20FMXpN6F6zPLbLUaFXoXpN6F6ncdCr0d6Reheq3ChV6F6Tejo3FQoVbtgBHCXYrn0spN9G05DrVdhCFIY2t2NJxGIL6k31J/h/pT3ChPE0tpa9+WvvRXpF6F6e4ULvQzUi9KVb0bhQrNQzUkLQymjzAoVehR5R3uPKnPjbABQFA59b+tHmBQxejFKMik/dt6H+tLWUJcqbki3p6+dLcKG0QnQAmjeJha4IvyuOdA4pu/sBf3oxjH/Ufnr7UbhQixowhsTY2HOlrjnF9efPQf0ojjH76drC3tS3Chu9FeltIDzFj3Fh9KQw7a0bjoF6F6TeheluFCr0L0m9C9G4UJvQvRUKy7FB3oXoqFGwB3oXoqFPYBV6F6TQpbBQrNQvSaFPYKFXoXpN6F6NgoVehmpNCjcKFXoXpNC9GwUKvQvSb0L0bBQq9C9JvQvRsFB3oXor0KNgoO9C9FQpbBQd6O9JoUbBQd6F6KhRsAd6F6KhRsB//Z"/>
          <p:cNvSpPr>
            <a:spLocks noChangeAspect="1" noChangeArrowheads="1"/>
          </p:cNvSpPr>
          <p:nvPr/>
        </p:nvSpPr>
        <p:spPr bwMode="auto">
          <a:xfrm>
            <a:off x="1259876" y="695061"/>
            <a:ext cx="228587" cy="228588"/>
          </a:xfrm>
          <a:prstGeom prst="rect">
            <a:avLst/>
          </a:prstGeom>
          <a:noFill/>
        </p:spPr>
        <p:txBody>
          <a:bodyPr vert="horz" wrap="square" lIns="68576" tIns="34288" rIns="68576" bIns="34288" numCol="1" anchor="t" anchorCtr="0" compatLnSpc="1">
            <a:prstTxWarp prst="textNoShape">
              <a:avLst/>
            </a:prstTxWarp>
          </a:bodyPr>
          <a:lstStyle/>
          <a:p>
            <a:endParaRPr lang="cs-CZ" sz="135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036" name="Picture 12" descr="http://theblackguystuff.com/wp-content/uploads/2014/02/worldwi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6004" y="4887076"/>
            <a:ext cx="944944" cy="932345"/>
          </a:xfrm>
          <a:prstGeom prst="rect">
            <a:avLst/>
          </a:prstGeom>
          <a:noFill/>
          <a:ln>
            <a:solidFill>
              <a:srgbClr val="003366"/>
            </a:solidFill>
          </a:ln>
        </p:spPr>
      </p:pic>
      <p:pic>
        <p:nvPicPr>
          <p:cNvPr id="1040" name="Picture 16" descr="http://www.mckaycocker.com/uploads/project-gallery/large/opg-office-building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9951" y="4887076"/>
            <a:ext cx="828400" cy="944944"/>
          </a:xfrm>
          <a:prstGeom prst="rect">
            <a:avLst/>
          </a:prstGeom>
          <a:noFill/>
          <a:ln>
            <a:solidFill>
              <a:srgbClr val="003366"/>
            </a:solidFill>
          </a:ln>
        </p:spPr>
      </p:pic>
      <p:pic>
        <p:nvPicPr>
          <p:cNvPr id="1042" name="Picture 18" descr="http://upload.wikimedia.org/wikipedia/commons/a/a1/Att_building_nashvil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067" y="4887076"/>
            <a:ext cx="629963" cy="944944"/>
          </a:xfrm>
          <a:prstGeom prst="rect">
            <a:avLst/>
          </a:prstGeom>
          <a:noFill/>
          <a:ln>
            <a:solidFill>
              <a:srgbClr val="003366"/>
            </a:solidFill>
          </a:ln>
        </p:spPr>
      </p:pic>
      <p:pic>
        <p:nvPicPr>
          <p:cNvPr id="1046" name="Picture 22" descr="http://mimg.ugo.com/201106/6/4/5/198546/cuts/6a00d8341c630a53ef01538f0e129a970b-600wi_288x28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117" y="4887076"/>
            <a:ext cx="944943" cy="944944"/>
          </a:xfrm>
          <a:prstGeom prst="rect">
            <a:avLst/>
          </a:prstGeom>
          <a:noFill/>
          <a:ln>
            <a:solidFill>
              <a:srgbClr val="003366"/>
            </a:solidFill>
          </a:ln>
        </p:spPr>
      </p:pic>
      <p:sp>
        <p:nvSpPr>
          <p:cNvPr id="34" name="Nadpis 1"/>
          <p:cNvSpPr txBox="1">
            <a:spLocks/>
          </p:cNvSpPr>
          <p:nvPr/>
        </p:nvSpPr>
        <p:spPr>
          <a:xfrm>
            <a:off x="1439837" y="782863"/>
            <a:ext cx="2646138" cy="857200"/>
          </a:xfrm>
          <a:prstGeom prst="rect">
            <a:avLst/>
          </a:prstGeom>
        </p:spPr>
        <p:txBody>
          <a:bodyPr vert="horz" lIns="68576" tIns="34288" rIns="68576" bIns="34288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cs-CZ" dirty="0">
                <a:solidFill>
                  <a:srgbClr val="003366"/>
                </a:solidFill>
                <a:cs typeface="Arial" pitchFamily="34" charset="0"/>
              </a:rPr>
              <a:t>životní cyklus společnosti</a:t>
            </a:r>
          </a:p>
        </p:txBody>
      </p:sp>
      <p:cxnSp>
        <p:nvCxnSpPr>
          <p:cNvPr id="35" name="Přímá spojovací čára 34"/>
          <p:cNvCxnSpPr/>
          <p:nvPr/>
        </p:nvCxnSpPr>
        <p:spPr>
          <a:xfrm>
            <a:off x="1331832" y="1916921"/>
            <a:ext cx="6480338" cy="0"/>
          </a:xfrm>
          <a:prstGeom prst="line">
            <a:avLst/>
          </a:prstGeom>
          <a:ln w="28575">
            <a:solidFill>
              <a:srgbClr val="00336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čára 35"/>
          <p:cNvCxnSpPr/>
          <p:nvPr/>
        </p:nvCxnSpPr>
        <p:spPr>
          <a:xfrm flipV="1">
            <a:off x="1331832" y="1106880"/>
            <a:ext cx="6372332" cy="762327"/>
          </a:xfrm>
          <a:prstGeom prst="line">
            <a:avLst/>
          </a:prstGeom>
          <a:ln w="28575">
            <a:solidFill>
              <a:srgbClr val="0033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Nadpis 1"/>
          <p:cNvSpPr txBox="1">
            <a:spLocks/>
          </p:cNvSpPr>
          <p:nvPr/>
        </p:nvSpPr>
        <p:spPr>
          <a:xfrm>
            <a:off x="3584434" y="1167727"/>
            <a:ext cx="6171835" cy="857200"/>
          </a:xfrm>
          <a:prstGeom prst="rect">
            <a:avLst/>
          </a:prstGeom>
        </p:spPr>
        <p:txBody>
          <a:bodyPr vert="horz" lIns="68576" tIns="34288" rIns="68576" bIns="34288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cs-CZ" sz="1500" dirty="0">
                <a:solidFill>
                  <a:srgbClr val="003366"/>
                </a:solidFill>
                <a:cs typeface="Arial" pitchFamily="34" charset="0"/>
                <a:sym typeface="Wingdings"/>
              </a:rPr>
              <a:t>rostoucí potřeby </a:t>
            </a:r>
          </a:p>
          <a:p>
            <a:pPr algn="ctr">
              <a:spcBef>
                <a:spcPct val="0"/>
              </a:spcBef>
              <a:defRPr/>
            </a:pPr>
            <a:r>
              <a:rPr lang="cs-CZ" sz="1500" dirty="0">
                <a:solidFill>
                  <a:srgbClr val="003366"/>
                </a:solidFill>
                <a:cs typeface="Arial" pitchFamily="34" charset="0"/>
                <a:sym typeface="Wingdings"/>
              </a:rPr>
              <a:t>klienta a jejich náročnost</a:t>
            </a:r>
            <a:endParaRPr lang="cs-CZ" sz="1500" dirty="0">
              <a:solidFill>
                <a:srgbClr val="003366"/>
              </a:solidFill>
              <a:cs typeface="Arial" pitchFamily="34" charset="0"/>
            </a:endParaRPr>
          </a:p>
        </p:txBody>
      </p:sp>
      <p:sp>
        <p:nvSpPr>
          <p:cNvPr id="41" name="Elipsa 40"/>
          <p:cNvSpPr/>
          <p:nvPr/>
        </p:nvSpPr>
        <p:spPr>
          <a:xfrm>
            <a:off x="2789908" y="2186936"/>
            <a:ext cx="270014" cy="270014"/>
          </a:xfrm>
          <a:prstGeom prst="ellipse">
            <a:avLst/>
          </a:prstGeom>
          <a:noFill/>
          <a:ln w="28575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rgbClr val="003366"/>
                </a:solidFill>
              </a:rPr>
              <a:t>+</a:t>
            </a:r>
          </a:p>
        </p:txBody>
      </p:sp>
      <p:sp>
        <p:nvSpPr>
          <p:cNvPr id="42" name="Elipsa 41"/>
          <p:cNvSpPr/>
          <p:nvPr/>
        </p:nvSpPr>
        <p:spPr>
          <a:xfrm>
            <a:off x="4950020" y="2186936"/>
            <a:ext cx="270014" cy="270014"/>
          </a:xfrm>
          <a:prstGeom prst="ellipse">
            <a:avLst/>
          </a:prstGeom>
          <a:noFill/>
          <a:ln w="28575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rgbClr val="003366"/>
                </a:solidFill>
              </a:rPr>
              <a:t>+</a:t>
            </a:r>
          </a:p>
        </p:txBody>
      </p:sp>
      <p:sp>
        <p:nvSpPr>
          <p:cNvPr id="43" name="Elipsa 42"/>
          <p:cNvSpPr/>
          <p:nvPr/>
        </p:nvSpPr>
        <p:spPr>
          <a:xfrm>
            <a:off x="6030076" y="2186936"/>
            <a:ext cx="270014" cy="270014"/>
          </a:xfrm>
          <a:prstGeom prst="ellipse">
            <a:avLst/>
          </a:prstGeom>
          <a:noFill/>
          <a:ln w="28575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rgbClr val="003366"/>
                </a:solidFill>
              </a:rPr>
              <a:t>+</a:t>
            </a:r>
          </a:p>
        </p:txBody>
      </p:sp>
      <p:sp>
        <p:nvSpPr>
          <p:cNvPr id="44" name="Elipsa 43"/>
          <p:cNvSpPr/>
          <p:nvPr/>
        </p:nvSpPr>
        <p:spPr>
          <a:xfrm>
            <a:off x="7110132" y="2186936"/>
            <a:ext cx="270014" cy="270014"/>
          </a:xfrm>
          <a:prstGeom prst="ellipse">
            <a:avLst/>
          </a:prstGeom>
          <a:noFill/>
          <a:ln w="28575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rgbClr val="003366"/>
                </a:solidFill>
              </a:rPr>
              <a:t>+</a:t>
            </a:r>
          </a:p>
        </p:txBody>
      </p:sp>
      <p:sp>
        <p:nvSpPr>
          <p:cNvPr id="37" name="Nadpis 1"/>
          <p:cNvSpPr txBox="1">
            <a:spLocks/>
          </p:cNvSpPr>
          <p:nvPr/>
        </p:nvSpPr>
        <p:spPr>
          <a:xfrm>
            <a:off x="1547843" y="283"/>
            <a:ext cx="7386200" cy="71995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dirty="0">
                <a:solidFill>
                  <a:srgbClr val="0099CD"/>
                </a:solidFill>
                <a:latin typeface="Calibri"/>
              </a:rPr>
              <a:t>Od studentského konta ke korporaci</a:t>
            </a:r>
            <a:endParaRPr lang="cs-CZ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Zástupný symbol pro číslo snímku 4"/>
          <p:cNvSpPr>
            <a:spLocks noGrp="1"/>
          </p:cNvSpPr>
          <p:nvPr>
            <p:ph type="sldNum" sz="quarter" idx="4294967295"/>
          </p:nvPr>
        </p:nvSpPr>
        <p:spPr>
          <a:xfrm>
            <a:off x="8750797" y="6597205"/>
            <a:ext cx="395977" cy="359979"/>
          </a:xfrm>
          <a:prstGeom prst="rect">
            <a:avLst/>
          </a:prstGeom>
        </p:spPr>
        <p:txBody>
          <a:bodyPr/>
          <a:lstStyle/>
          <a:p>
            <a:fld id="{C654135F-BD65-4787-BD89-F76E2CAAC4B8}" type="slidenum">
              <a:rPr lang="cs-CZ" smtClean="0">
                <a:solidFill>
                  <a:prstClr val="white"/>
                </a:solidFill>
                <a:latin typeface="Calibri"/>
              </a:rPr>
              <a:pPr/>
              <a:t>16</a:t>
            </a:fld>
            <a:endParaRPr lang="cs-CZ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Oval 1"/>
          <p:cNvSpPr/>
          <p:nvPr/>
        </p:nvSpPr>
        <p:spPr>
          <a:xfrm>
            <a:off x="1813937" y="1839054"/>
            <a:ext cx="3928196" cy="2539004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57" b="1" dirty="0" smtClean="0">
                <a:solidFill>
                  <a:prstClr val="white"/>
                </a:solidFill>
              </a:rPr>
              <a:t>Firemní </a:t>
            </a:r>
            <a:r>
              <a:rPr lang="cs-CZ" sz="2857" b="1" dirty="0">
                <a:solidFill>
                  <a:prstClr val="white"/>
                </a:solidFill>
              </a:rPr>
              <a:t>bankovnictví</a:t>
            </a:r>
          </a:p>
        </p:txBody>
      </p:sp>
      <p:sp>
        <p:nvSpPr>
          <p:cNvPr id="40" name="Oval 39"/>
          <p:cNvSpPr/>
          <p:nvPr/>
        </p:nvSpPr>
        <p:spPr>
          <a:xfrm>
            <a:off x="4776367" y="1872450"/>
            <a:ext cx="3928196" cy="2539004"/>
          </a:xfrm>
          <a:prstGeom prst="ellipse">
            <a:avLst/>
          </a:prstGeom>
          <a:solidFill>
            <a:srgbClr val="B6005E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57" b="1" dirty="0" smtClean="0">
                <a:solidFill>
                  <a:prstClr val="white"/>
                </a:solidFill>
              </a:rPr>
              <a:t>Korporátní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57" b="1" dirty="0" smtClean="0">
                <a:solidFill>
                  <a:prstClr val="white"/>
                </a:solidFill>
              </a:rPr>
              <a:t>bankovnictví</a:t>
            </a:r>
            <a:endParaRPr lang="cs-CZ" sz="2857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56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32" grpId="0" animBg="1"/>
      <p:bldP spid="34" grpId="0"/>
      <p:bldP spid="39" grpId="0"/>
      <p:bldP spid="41" grpId="0" animBg="1"/>
      <p:bldP spid="41" grpId="1" animBg="1"/>
      <p:bldP spid="42" grpId="0" animBg="1"/>
      <p:bldP spid="43" grpId="0" animBg="1"/>
      <p:bldP spid="44" grpId="0" animBg="1"/>
      <p:bldP spid="2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342" y="1052736"/>
            <a:ext cx="4254977" cy="4248472"/>
          </a:xfrm>
        </p:spPr>
        <p:txBody>
          <a:bodyPr>
            <a:normAutofit/>
          </a:bodyPr>
          <a:lstStyle/>
          <a:p>
            <a:pPr algn="just"/>
            <a:r>
              <a:rPr lang="cs-CZ" sz="1800" dirty="0"/>
              <a:t>Mezi úvěry poskytnutými rezidentským nefinančním podnikům v ČR, jejichž objem dosáhl v lednu </a:t>
            </a:r>
            <a:r>
              <a:rPr lang="cs-CZ" sz="1800" b="1" dirty="0"/>
              <a:t>2018 výše 1 019 mld. Kč,</a:t>
            </a:r>
            <a:r>
              <a:rPr lang="cs-CZ" sz="1800" dirty="0"/>
              <a:t> mají v členění podle původní doby splatnosti nejvýznamnější podíl dlouhodobé úvěry. </a:t>
            </a:r>
            <a:endParaRPr lang="cs-CZ" sz="1800" dirty="0" smtClean="0"/>
          </a:p>
          <a:p>
            <a:pPr algn="just"/>
            <a:r>
              <a:rPr lang="cs-CZ" sz="1800" dirty="0" smtClean="0"/>
              <a:t>V</a:t>
            </a:r>
            <a:r>
              <a:rPr lang="cs-CZ" sz="1800" dirty="0"/>
              <a:t> lednu 2018 dosáhl objem dlouhodobých úvěrů hodnoty 568 mld. Kč (56 % z celkového objemu úvěrů poskytnutých tomuto sektoru). </a:t>
            </a:r>
            <a:endParaRPr lang="cs-CZ" sz="1800" dirty="0" smtClean="0"/>
          </a:p>
          <a:p>
            <a:pPr algn="just"/>
            <a:r>
              <a:rPr lang="cs-CZ" sz="1800" dirty="0" smtClean="0"/>
              <a:t>Od </a:t>
            </a:r>
            <a:r>
              <a:rPr lang="cs-CZ" sz="1800" dirty="0"/>
              <a:t>konce roku 2010 také pozvolna klesá podíl nevýkonných expozic na celkovém objemu úvěrů poskytnutých sektoru nefinančních podniků, z 9 % v prosinci 2010 na </a:t>
            </a:r>
            <a:r>
              <a:rPr lang="cs-CZ" sz="1800" b="1" dirty="0"/>
              <a:t>4,2 % v lednu 2018</a:t>
            </a:r>
            <a:r>
              <a:rPr lang="cs-CZ" sz="1800" dirty="0" smtClean="0"/>
              <a:t>.</a:t>
            </a:r>
            <a:endParaRPr lang="cs-CZ" sz="21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0099CD"/>
                </a:solidFill>
              </a:rPr>
              <a:t>Úvěry nefinančním podniků</a:t>
            </a:r>
            <a:endParaRPr lang="cs-CZ" dirty="0">
              <a:solidFill>
                <a:srgbClr val="0099CD"/>
              </a:solidFill>
            </a:endParaRPr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751044" y="6597392"/>
            <a:ext cx="396000" cy="360000"/>
          </a:xfrm>
        </p:spPr>
        <p:txBody>
          <a:bodyPr/>
          <a:lstStyle/>
          <a:p>
            <a:fld id="{5D37F029-7026-47DA-A64B-44D4AD9263AF}" type="slidenum">
              <a:rPr lang="cs-CZ" smtClean="0"/>
              <a:pPr/>
              <a:t>17</a:t>
            </a:fld>
            <a:endParaRPr lang="cs-CZ" dirty="0"/>
          </a:p>
        </p:txBody>
      </p:sp>
      <p:pic>
        <p:nvPicPr>
          <p:cNvPr id="2050" name="Picture 2" descr="Úvěry rezidentským nefinančním podnikům podle původní doby splatnosti (mld. Kč) a podíl úvěrů se selháním (%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319" y="1772816"/>
            <a:ext cx="4276725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829111"/>
              </p:ext>
            </p:extLst>
          </p:nvPr>
        </p:nvGraphicFramePr>
        <p:xfrm>
          <a:off x="169334" y="5365722"/>
          <a:ext cx="8547378" cy="864000"/>
        </p:xfrm>
        <a:graphic>
          <a:graphicData uri="http://schemas.openxmlformats.org/drawingml/2006/table">
            <a:tbl>
              <a:tblPr/>
              <a:tblGrid>
                <a:gridCol w="1165504"/>
                <a:gridCol w="1894291"/>
                <a:gridCol w="2209602"/>
                <a:gridCol w="2112477"/>
                <a:gridCol w="1165504"/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mln</a:t>
                      </a:r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CZK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Krátkodobé úvěry (do 1Y)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Střednědobé úvěry (do 1-5Y)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Dlouhodobé úvěry (nad 5Y)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Leden</a:t>
                      </a:r>
                      <a:r>
                        <a:rPr lang="cs-CZ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252 599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198 204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568 068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1 018 872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18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rgbClr val="0099CD"/>
                </a:solidFill>
              </a:rPr>
              <a:t>Bankovnictví pro firmy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CORP + FIB (SME)</a:t>
            </a:r>
            <a:endParaRPr lang="cs-CZ" dirty="0"/>
          </a:p>
          <a:p>
            <a:pPr lvl="1"/>
            <a:r>
              <a:rPr lang="cs-CZ" dirty="0" smtClean="0"/>
              <a:t>Větší míra individualizace</a:t>
            </a:r>
          </a:p>
          <a:p>
            <a:pPr lvl="1"/>
            <a:r>
              <a:rPr lang="cs-CZ" dirty="0" smtClean="0"/>
              <a:t>Potřeby šité na míru</a:t>
            </a:r>
          </a:p>
          <a:p>
            <a:pPr lvl="1"/>
            <a:r>
              <a:rPr lang="cs-CZ" dirty="0" smtClean="0"/>
              <a:t>Vytváření dlouhodobého vztahu</a:t>
            </a:r>
          </a:p>
          <a:p>
            <a:pPr lvl="1"/>
            <a:r>
              <a:rPr lang="cs-CZ" dirty="0" smtClean="0"/>
              <a:t>Opakovaná spolupráce</a:t>
            </a:r>
          </a:p>
          <a:p>
            <a:pPr lvl="1"/>
            <a:r>
              <a:rPr lang="cs-CZ" dirty="0" smtClean="0"/>
              <a:t>Synergie napříč skupinou ČSOB</a:t>
            </a:r>
          </a:p>
          <a:p>
            <a:pPr lvl="1"/>
            <a:endParaRPr lang="cs-CZ" dirty="0"/>
          </a:p>
          <a:p>
            <a:pPr lvl="1"/>
            <a:r>
              <a:rPr lang="cs-CZ" dirty="0" smtClean="0"/>
              <a:t>Úvěry poskytnuté firmám:</a:t>
            </a:r>
          </a:p>
          <a:p>
            <a:pPr marL="457200" lvl="1" indent="0">
              <a:buNone/>
            </a:pP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37F029-7026-47DA-A64B-44D4AD9263AF}" type="slidenum">
              <a:rPr lang="cs-CZ" smtClean="0"/>
              <a:pPr/>
              <a:t>18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17713" t="51401" r="46850" b="26189"/>
          <a:stretch/>
        </p:blipFill>
        <p:spPr>
          <a:xfrm>
            <a:off x="642531" y="4365104"/>
            <a:ext cx="4610761" cy="16393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76481" y="4344475"/>
            <a:ext cx="2593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2"/>
                </a:solidFill>
              </a:rPr>
              <a:t>Otázka: </a:t>
            </a:r>
          </a:p>
          <a:p>
            <a:r>
              <a:rPr lang="cs-CZ" dirty="0" smtClean="0">
                <a:solidFill>
                  <a:schemeClr val="tx2"/>
                </a:solidFill>
              </a:rPr>
              <a:t>Jaký segment je na tom z pohledu výnosů nejlépe?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6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rgbClr val="0099CD"/>
                </a:solidFill>
              </a:rPr>
              <a:t>Firemní bankovnictví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01576" y="761161"/>
            <a:ext cx="8729925" cy="1368151"/>
          </a:xfrm>
        </p:spPr>
        <p:txBody>
          <a:bodyPr>
            <a:normAutofit/>
          </a:bodyPr>
          <a:lstStyle/>
          <a:p>
            <a:pPr eaLnBrk="0" hangingPunct="0">
              <a:lnSpc>
                <a:spcPct val="104000"/>
              </a:lnSpc>
              <a:spcBef>
                <a:spcPts val="600"/>
              </a:spcBef>
              <a:buClr>
                <a:srgbClr val="0099CD"/>
              </a:buClr>
            </a:pPr>
            <a:r>
              <a:rPr lang="cs-CZ" sz="1600" dirty="0" smtClean="0">
                <a:ea typeface="Calibri" pitchFamily="34" charset="0"/>
                <a:cs typeface="Calibri" pitchFamily="34" charset="0"/>
              </a:rPr>
              <a:t>Firemní model </a:t>
            </a:r>
            <a:r>
              <a:rPr lang="cs-CZ" sz="1600" dirty="0">
                <a:ea typeface="Calibri" pitchFamily="34" charset="0"/>
                <a:cs typeface="Calibri" pitchFamily="34" charset="0"/>
              </a:rPr>
              <a:t>obsluhy </a:t>
            </a:r>
            <a:r>
              <a:rPr lang="cs-CZ" sz="1600" dirty="0" smtClean="0">
                <a:ea typeface="Calibri" pitchFamily="34" charset="0"/>
                <a:cs typeface="Calibri" pitchFamily="34" charset="0"/>
              </a:rPr>
              <a:t>je nabízen </a:t>
            </a:r>
            <a:r>
              <a:rPr lang="cs-CZ" sz="1600" dirty="0">
                <a:ea typeface="Calibri" pitchFamily="34" charset="0"/>
                <a:cs typeface="Calibri" pitchFamily="34" charset="0"/>
              </a:rPr>
              <a:t>firmám </a:t>
            </a:r>
            <a:r>
              <a:rPr lang="cs-CZ" sz="1600" dirty="0" smtClean="0">
                <a:ea typeface="Calibri" pitchFamily="34" charset="0"/>
                <a:cs typeface="Calibri" pitchFamily="34" charset="0"/>
              </a:rPr>
              <a:t>s obratem v rozmezí přibližně </a:t>
            </a:r>
            <a:r>
              <a:rPr lang="cs-CZ" sz="1600" u="sng" dirty="0">
                <a:ea typeface="Calibri" pitchFamily="34" charset="0"/>
                <a:cs typeface="Calibri" pitchFamily="34" charset="0"/>
              </a:rPr>
              <a:t>CZK </a:t>
            </a:r>
            <a:r>
              <a:rPr lang="cs-CZ" sz="1600" u="sng" dirty="0" smtClean="0">
                <a:ea typeface="Calibri" pitchFamily="34" charset="0"/>
                <a:cs typeface="Calibri" pitchFamily="34" charset="0"/>
              </a:rPr>
              <a:t>50mln – CZK 500mln</a:t>
            </a:r>
            <a:r>
              <a:rPr lang="cs-CZ" sz="1600" dirty="0" smtClean="0">
                <a:ea typeface="Calibri" pitchFamily="34" charset="0"/>
                <a:cs typeface="Calibri" pitchFamily="34" charset="0"/>
              </a:rPr>
              <a:t>. </a:t>
            </a:r>
            <a:endParaRPr lang="cs-CZ" sz="1600" dirty="0">
              <a:ea typeface="Calibri" pitchFamily="34" charset="0"/>
              <a:cs typeface="Calibri" pitchFamily="34" charset="0"/>
            </a:endParaRPr>
          </a:p>
          <a:p>
            <a:pPr eaLnBrk="0" hangingPunct="0">
              <a:lnSpc>
                <a:spcPct val="104000"/>
              </a:lnSpc>
              <a:spcBef>
                <a:spcPts val="600"/>
              </a:spcBef>
              <a:buClr>
                <a:srgbClr val="0099CD"/>
              </a:buClr>
            </a:pPr>
            <a:r>
              <a:rPr lang="cs-CZ" sz="1600" dirty="0" smtClean="0">
                <a:ea typeface="Calibri" pitchFamily="34" charset="0"/>
                <a:cs typeface="Calibri" pitchFamily="34" charset="0"/>
              </a:rPr>
              <a:t>Výše úvěru do </a:t>
            </a:r>
            <a:r>
              <a:rPr lang="cs-CZ" sz="1600" u="sng" dirty="0" smtClean="0">
                <a:ea typeface="Calibri" pitchFamily="34" charset="0"/>
                <a:cs typeface="Calibri" pitchFamily="34" charset="0"/>
              </a:rPr>
              <a:t>CZK 125mln (EUR 5mln).</a:t>
            </a:r>
            <a:endParaRPr lang="cs-CZ" sz="1600" u="sng" dirty="0">
              <a:ea typeface="Calibri" pitchFamily="34" charset="0"/>
              <a:cs typeface="Calibri" pitchFamily="34" charset="0"/>
            </a:endParaRPr>
          </a:p>
          <a:p>
            <a:pPr eaLnBrk="0" hangingPunct="0">
              <a:lnSpc>
                <a:spcPct val="104000"/>
              </a:lnSpc>
              <a:spcBef>
                <a:spcPts val="600"/>
              </a:spcBef>
              <a:buClr>
                <a:srgbClr val="0099CD"/>
              </a:buClr>
            </a:pPr>
            <a:r>
              <a:rPr lang="cs-CZ" sz="1600" dirty="0">
                <a:ea typeface="Calibri" pitchFamily="34" charset="0"/>
                <a:cs typeface="Calibri" pitchFamily="34" charset="0"/>
              </a:rPr>
              <a:t>Vztah s klientem </a:t>
            </a:r>
            <a:r>
              <a:rPr lang="cs-CZ" sz="1600" dirty="0" smtClean="0">
                <a:ea typeface="Calibri" pitchFamily="34" charset="0"/>
                <a:cs typeface="Calibri" pitchFamily="34" charset="0"/>
              </a:rPr>
              <a:t>řízen firemními bankéři.</a:t>
            </a:r>
          </a:p>
          <a:p>
            <a:pPr eaLnBrk="0" hangingPunct="0">
              <a:lnSpc>
                <a:spcPct val="104000"/>
              </a:lnSpc>
              <a:spcBef>
                <a:spcPts val="600"/>
              </a:spcBef>
              <a:buClr>
                <a:srgbClr val="0099CD"/>
              </a:buClr>
            </a:pPr>
            <a:r>
              <a:rPr lang="cs-CZ" sz="1600" dirty="0" smtClean="0">
                <a:ea typeface="Calibri" pitchFamily="34" charset="0"/>
                <a:cs typeface="Calibri" pitchFamily="34" charset="0"/>
              </a:rPr>
              <a:t>Čím je společnost větší, tím je potřeba klást důraz na </a:t>
            </a:r>
            <a:r>
              <a:rPr lang="cs-CZ" sz="1600" u="sng" dirty="0" smtClean="0">
                <a:ea typeface="Calibri" pitchFamily="34" charset="0"/>
                <a:cs typeface="Calibri" pitchFamily="34" charset="0"/>
              </a:rPr>
              <a:t>individualizovaný přístup</a:t>
            </a:r>
            <a:r>
              <a:rPr lang="cs-CZ" sz="1600" dirty="0" smtClean="0">
                <a:ea typeface="Calibri" pitchFamily="34" charset="0"/>
                <a:cs typeface="Calibri" pitchFamily="34" charset="0"/>
              </a:rPr>
              <a:t>. </a:t>
            </a: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37F029-7026-47DA-A64B-44D4AD9263AF}" type="slidenum">
              <a:rPr lang="cs-CZ" smtClean="0"/>
              <a:pPr/>
              <a:t>19</a:t>
            </a:fld>
            <a:endParaRPr lang="cs-CZ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246" y="3284984"/>
            <a:ext cx="4806754" cy="29488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290" y="1988840"/>
            <a:ext cx="4572000" cy="43338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864" indent="-342864" defTabSz="914303" eaLnBrk="0" hangingPunct="0">
              <a:lnSpc>
                <a:spcPct val="104000"/>
              </a:lnSpc>
              <a:spcAft>
                <a:spcPts val="600"/>
              </a:spcAft>
              <a:buClr>
                <a:srgbClr val="0099CD"/>
              </a:buClr>
              <a:buSzPct val="100000"/>
              <a:buFont typeface="Wingdings" pitchFamily="2" charset="2"/>
              <a:buChar char="§"/>
            </a:pPr>
            <a:r>
              <a:rPr lang="cs-CZ" sz="1600" b="1" u="sng" dirty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Společnostem s obratem do CZK 30mln </a:t>
            </a:r>
            <a:r>
              <a:rPr lang="cs-CZ" sz="1600" dirty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jsou nabízeny zejména standardní produkty (částečná obdoba retailového přístupu) – důraz je zejména na rychlost a jednoduchost (schvalování pomocí automatu a tisk smluv na jednotlivých Pobočkách</a:t>
            </a:r>
            <a:r>
              <a:rPr lang="cs-CZ" sz="1600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). V tomto segmentu se počítá s určitou </a:t>
            </a:r>
            <a:r>
              <a:rPr lang="cs-CZ" sz="1600" u="sng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ztrátovostí na portfoliu, ta však musí být nižší než plánovaná marže a požadovaný zisk</a:t>
            </a:r>
            <a:r>
              <a:rPr lang="cs-CZ" sz="1600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.</a:t>
            </a:r>
          </a:p>
          <a:p>
            <a:pPr marL="342864" indent="-342864" defTabSz="914303" eaLnBrk="0" hangingPunct="0">
              <a:lnSpc>
                <a:spcPct val="104000"/>
              </a:lnSpc>
              <a:spcAft>
                <a:spcPts val="600"/>
              </a:spcAft>
              <a:buClr>
                <a:srgbClr val="0099CD"/>
              </a:buClr>
              <a:buSzPct val="100000"/>
              <a:buFont typeface="Wingdings" pitchFamily="2" charset="2"/>
              <a:buChar char="§"/>
            </a:pPr>
            <a:r>
              <a:rPr lang="cs-CZ" sz="1600" b="1" u="sng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Klienti s obratem nad CZK 30-500mln </a:t>
            </a:r>
            <a:r>
              <a:rPr lang="cs-CZ" sz="1600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jsou již individuálně posuzování – firemní bankéř připravuje pro schválení úvěrový návrh (popis obchodního případu, analýza odvětví a podnikatelského záměru, finanční analýza).</a:t>
            </a:r>
          </a:p>
          <a:p>
            <a:pPr marL="342864" indent="-342864" defTabSz="914303" eaLnBrk="0" hangingPunct="0">
              <a:lnSpc>
                <a:spcPct val="104000"/>
              </a:lnSpc>
              <a:spcAft>
                <a:spcPts val="600"/>
              </a:spcAft>
              <a:buClr>
                <a:srgbClr val="0099CD"/>
              </a:buClr>
              <a:buSzPct val="100000"/>
              <a:buFont typeface="Wingdings" pitchFamily="2" charset="2"/>
              <a:buChar char="§"/>
            </a:pPr>
            <a:r>
              <a:rPr lang="cs-CZ" sz="1600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U složitých obchodních přístupů (schvalovaných úvěrovým výborem) pomáhá firemnímu bankéři s analýzou dlužníka </a:t>
            </a:r>
            <a:r>
              <a:rPr lang="cs-CZ" sz="1600" u="sng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úvěrový analytik</a:t>
            </a:r>
            <a:r>
              <a:rPr lang="cs-CZ" sz="1600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.</a:t>
            </a:r>
            <a:endParaRPr lang="cs-CZ" sz="1600" dirty="0">
              <a:solidFill>
                <a:schemeClr val="tx2"/>
              </a:solidFill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63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99CD"/>
                </a:solidFill>
              </a:rPr>
              <a:t>Co se dozvíte?</a:t>
            </a:r>
            <a:endParaRPr lang="cs-CZ" dirty="0">
              <a:solidFill>
                <a:srgbClr val="0099CD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Představení segmentace klientů Banky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dirty="0" smtClean="0"/>
              <a:t>Představení útvarů spolupracujících při poskytnutí úvěru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dirty="0" smtClean="0"/>
              <a:t>Digitalizace bankovních řešení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dirty="0" smtClean="0"/>
              <a:t>Diskuse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37F029-7026-47DA-A64B-44D4AD9263AF}" type="slidenum">
              <a:rPr lang="cs-CZ" smtClean="0"/>
              <a:pPr/>
              <a:t>2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/>
          </p:nvPr>
        </p:nvGraphicFramePr>
        <p:xfrm>
          <a:off x="611560" y="1556792"/>
          <a:ext cx="813948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5115148"/>
              </a:tblGrid>
              <a:tr h="370840"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>
                    <a:solidFill>
                      <a:srgbClr val="0099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Koho</a:t>
                      </a:r>
                      <a:r>
                        <a:rPr lang="cs-CZ" sz="1600" baseline="0" dirty="0" smtClean="0"/>
                        <a:t> obsluhuje</a:t>
                      </a:r>
                      <a:endParaRPr lang="cs-CZ" sz="1600" dirty="0"/>
                    </a:p>
                  </a:txBody>
                  <a:tcPr>
                    <a:solidFill>
                      <a:srgbClr val="0099C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Retail (RET) 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Fyzické osoby + FO podnikatelé</a:t>
                      </a:r>
                      <a:endParaRPr lang="cs-CZ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Firemní bankovnictví (SME)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Firmy, bytová družstva, SVJ, municipality</a:t>
                      </a:r>
                      <a:endParaRPr lang="cs-CZ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Korporátní bankovnictví (CIB)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Mezinárodní firmy, velké</a:t>
                      </a:r>
                      <a:r>
                        <a:rPr lang="cs-CZ" sz="1600" b="0" baseline="0" dirty="0" smtClean="0"/>
                        <a:t> korporace, instituce</a:t>
                      </a:r>
                      <a:endParaRPr lang="cs-CZ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Privátní bankovnictví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Komplexní bankovní služby – zaměření na investice</a:t>
                      </a:r>
                      <a:endParaRPr lang="cs-CZ" sz="16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40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" t="22002" r="18108" b="28300"/>
          <a:stretch>
            <a:fillRect/>
          </a:stretch>
        </p:blipFill>
        <p:spPr bwMode="auto">
          <a:xfrm>
            <a:off x="0" y="1052513"/>
            <a:ext cx="91440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Nadpis 6"/>
          <p:cNvSpPr>
            <a:spLocks noGrp="1"/>
          </p:cNvSpPr>
          <p:nvPr>
            <p:ph type="title"/>
          </p:nvPr>
        </p:nvSpPr>
        <p:spPr>
          <a:xfrm>
            <a:off x="755576" y="-62419"/>
            <a:ext cx="8303393" cy="866444"/>
          </a:xfrm>
        </p:spPr>
        <p:txBody>
          <a:bodyPr/>
          <a:lstStyle/>
          <a:p>
            <a:r>
              <a:rPr lang="cs-CZ" altLang="cs-CZ" dirty="0" smtClean="0">
                <a:latin typeface="Trebuchet MS" panose="020B0603020202020204" pitchFamily="34" charset="0"/>
                <a:cs typeface="Trebuchet MS" panose="020B0603020202020204" pitchFamily="34" charset="0"/>
              </a:rPr>
              <a:t>    </a:t>
            </a:r>
            <a:r>
              <a:rPr lang="cs-CZ" altLang="cs-CZ" dirty="0" err="1" smtClean="0">
                <a:latin typeface="Trebuchet MS" panose="020B0603020202020204" pitchFamily="34" charset="0"/>
                <a:cs typeface="Trebuchet MS" panose="020B0603020202020204" pitchFamily="34" charset="0"/>
              </a:rPr>
              <a:t>a</a:t>
            </a:r>
            <a:r>
              <a:rPr lang="cs-CZ" altLang="cs-CZ" sz="3200" dirty="0" err="1" smtClean="0">
                <a:solidFill>
                  <a:srgbClr val="0099CD"/>
                </a:solidFill>
              </a:rPr>
              <a:t>Přehled</a:t>
            </a:r>
            <a:r>
              <a:rPr lang="cs-CZ" altLang="cs-CZ" sz="3200" dirty="0" smtClean="0">
                <a:solidFill>
                  <a:srgbClr val="0099CD"/>
                </a:solidFill>
              </a:rPr>
              <a:t> z databáze CRÚ</a:t>
            </a:r>
            <a:r>
              <a:rPr lang="cs-CZ" altLang="cs-CZ" dirty="0" smtClean="0">
                <a:latin typeface="Trebuchet MS" panose="020B0603020202020204" pitchFamily="34" charset="0"/>
                <a:cs typeface="Trebuchet MS" panose="020B0603020202020204" pitchFamily="34" charset="0"/>
              </a:rPr>
              <a:t>CRÚ</a:t>
            </a:r>
          </a:p>
        </p:txBody>
      </p:sp>
      <p:sp>
        <p:nvSpPr>
          <p:cNvPr id="2" name="Zaoblený obdélník 1"/>
          <p:cNvSpPr/>
          <p:nvPr/>
        </p:nvSpPr>
        <p:spPr>
          <a:xfrm>
            <a:off x="74612" y="2419350"/>
            <a:ext cx="2338388" cy="574675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>
                <a:solidFill>
                  <a:prstClr val="white"/>
                </a:solidFill>
              </a:rPr>
              <a:t>Odvětví?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2441600" y="2419350"/>
            <a:ext cx="3014662" cy="576262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>
                <a:solidFill>
                  <a:prstClr val="white"/>
                </a:solidFill>
              </a:rPr>
              <a:t>Objemy?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7380288" y="2420938"/>
            <a:ext cx="1773237" cy="574675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>
                <a:solidFill>
                  <a:prstClr val="white"/>
                </a:solidFill>
              </a:rPr>
              <a:t>Kvalita?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5508625" y="2419350"/>
            <a:ext cx="1800225" cy="576263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>
                <a:solidFill>
                  <a:prstClr val="white"/>
                </a:solidFill>
              </a:rPr>
              <a:t>Dynamika?</a:t>
            </a:r>
          </a:p>
        </p:txBody>
      </p:sp>
    </p:spTree>
    <p:extLst>
      <p:ext uri="{BB962C8B-B14F-4D97-AF65-F5344CB8AC3E}">
        <p14:creationId xmlns:p14="http://schemas.microsoft.com/office/powerpoint/2010/main" val="20587559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rgbClr val="0099CD"/>
                </a:solidFill>
              </a:rPr>
              <a:t>Korporátní bankovnictví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9CD"/>
              </a:buClr>
            </a:pPr>
            <a:r>
              <a:rPr lang="cs-CZ" sz="2100" dirty="0">
                <a:latin typeface="+mj-lt"/>
                <a:ea typeface="Calibri" pitchFamily="34" charset="0"/>
                <a:cs typeface="Calibri" pitchFamily="34" charset="0"/>
              </a:rPr>
              <a:t>Korporátní model obsluhy nabízen firmám </a:t>
            </a:r>
            <a:r>
              <a:rPr lang="cs-CZ" sz="2100" dirty="0" smtClean="0">
                <a:latin typeface="+mj-lt"/>
                <a:ea typeface="Calibri" pitchFamily="34" charset="0"/>
                <a:cs typeface="Calibri" pitchFamily="34" charset="0"/>
              </a:rPr>
              <a:t>s obratem od CZK 500mln. </a:t>
            </a:r>
          </a:p>
          <a:p>
            <a:pPr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9CD"/>
              </a:buClr>
            </a:pPr>
            <a:r>
              <a:rPr lang="cs-CZ" sz="2100" dirty="0" smtClean="0">
                <a:latin typeface="+mj-lt"/>
                <a:ea typeface="Calibri" pitchFamily="34" charset="0"/>
                <a:cs typeface="Calibri" pitchFamily="34" charset="0"/>
              </a:rPr>
              <a:t>Perfektní </a:t>
            </a:r>
            <a:r>
              <a:rPr lang="cs-CZ" sz="2100" dirty="0">
                <a:latin typeface="+mj-lt"/>
                <a:ea typeface="Calibri" pitchFamily="34" charset="0"/>
                <a:cs typeface="Calibri" pitchFamily="34" charset="0"/>
              </a:rPr>
              <a:t>pochopení klientských potřeb </a:t>
            </a:r>
            <a:r>
              <a:rPr lang="cs-CZ" sz="2100" dirty="0" smtClean="0">
                <a:latin typeface="+mj-lt"/>
                <a:ea typeface="Calibri" pitchFamily="34" charset="0"/>
                <a:cs typeface="Calibri" pitchFamily="34" charset="0"/>
              </a:rPr>
              <a:t>a </a:t>
            </a:r>
            <a:r>
              <a:rPr lang="cs-CZ" sz="2100" u="sng" dirty="0" smtClean="0">
                <a:latin typeface="+mj-lt"/>
                <a:ea typeface="Calibri" pitchFamily="34" charset="0"/>
                <a:cs typeface="Calibri" pitchFamily="34" charset="0"/>
              </a:rPr>
              <a:t>poskytnutí řešení na míru </a:t>
            </a:r>
            <a:r>
              <a:rPr lang="cs-CZ" sz="2100" dirty="0" smtClean="0">
                <a:latin typeface="+mj-lt"/>
                <a:ea typeface="Calibri" pitchFamily="34" charset="0"/>
                <a:cs typeface="Calibri" pitchFamily="34" charset="0"/>
              </a:rPr>
              <a:t>– může se jednat o velice složité finanční potřeby v mezinárodním měřítku (poskytování například syndikovaných úvěrů, úvěrů na nákup jiných společností v hodnotě miliard CZK)</a:t>
            </a:r>
            <a:endParaRPr lang="cs-CZ" sz="2100" dirty="0">
              <a:latin typeface="+mj-lt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9CD"/>
              </a:buClr>
            </a:pPr>
            <a:r>
              <a:rPr lang="cs-CZ" sz="2100" dirty="0">
                <a:latin typeface="+mj-lt"/>
                <a:ea typeface="Calibri" pitchFamily="34" charset="0"/>
                <a:cs typeface="Calibri" pitchFamily="34" charset="0"/>
              </a:rPr>
              <a:t>Vztah s klientem koordinovaný korporátním </a:t>
            </a:r>
            <a:r>
              <a:rPr lang="cs-CZ" sz="2100" dirty="0" smtClean="0">
                <a:latin typeface="+mj-lt"/>
                <a:ea typeface="Calibri" pitchFamily="34" charset="0"/>
                <a:cs typeface="Calibri" pitchFamily="34" charset="0"/>
              </a:rPr>
              <a:t>bankéřem, jenž se zabývá zejména interakcí, identifikací obchodní příležitosti a jejího uchopení.</a:t>
            </a:r>
          </a:p>
          <a:p>
            <a:pPr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9CD"/>
              </a:buClr>
            </a:pPr>
            <a:r>
              <a:rPr lang="cs-CZ" sz="2100" dirty="0" smtClean="0">
                <a:latin typeface="+mj-lt"/>
                <a:ea typeface="Calibri" pitchFamily="34" charset="0"/>
                <a:cs typeface="Calibri" pitchFamily="34" charset="0"/>
              </a:rPr>
              <a:t>Úvěrový návrh předkládá kromě </a:t>
            </a:r>
            <a:r>
              <a:rPr lang="cs-CZ" sz="2100" u="sng" dirty="0" smtClean="0">
                <a:latin typeface="+mj-lt"/>
                <a:ea typeface="Calibri" pitchFamily="34" charset="0"/>
                <a:cs typeface="Calibri" pitchFamily="34" charset="0"/>
              </a:rPr>
              <a:t>korporátního bankéře i kreditní specialista</a:t>
            </a:r>
            <a:r>
              <a:rPr lang="cs-CZ" sz="2100" dirty="0" smtClean="0">
                <a:latin typeface="+mj-lt"/>
                <a:ea typeface="Calibri" pitchFamily="34" charset="0"/>
                <a:cs typeface="Calibri" pitchFamily="34" charset="0"/>
              </a:rPr>
              <a:t>, jež má za úkol připravit důkladnou analýzu společnosti – běžně se jedná o úvěry ve výši stovek CZK a strategií ČSOB je tzv. „</a:t>
            </a:r>
            <a:r>
              <a:rPr lang="cs-CZ" sz="2100" u="sng" dirty="0" smtClean="0">
                <a:latin typeface="+mj-lt"/>
                <a:ea typeface="Calibri" pitchFamily="34" charset="0"/>
                <a:cs typeface="Calibri" pitchFamily="34" charset="0"/>
              </a:rPr>
              <a:t>úvěrování bez ztráty kytičky</a:t>
            </a:r>
            <a:r>
              <a:rPr lang="cs-CZ" sz="2100" dirty="0" smtClean="0">
                <a:latin typeface="+mj-lt"/>
                <a:ea typeface="Calibri" pitchFamily="34" charset="0"/>
                <a:cs typeface="Calibri" pitchFamily="34" charset="0"/>
              </a:rPr>
              <a:t>“.</a:t>
            </a:r>
          </a:p>
          <a:p>
            <a:pPr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9CD"/>
              </a:buClr>
            </a:pPr>
            <a:r>
              <a:rPr lang="cs-CZ" sz="2100" dirty="0" smtClean="0">
                <a:latin typeface="+mj-lt"/>
                <a:ea typeface="Calibri" pitchFamily="34" charset="0"/>
                <a:cs typeface="Calibri" pitchFamily="34" charset="0"/>
              </a:rPr>
              <a:t>Většina úvěrů je schvalován za účasti člena představenstva ČSOB zodpovědného za řízení úvěrového rizika a největší transakce podléhají schválení až na úrovni mateřské společnosti (KBC v Belgii)</a:t>
            </a:r>
          </a:p>
          <a:p>
            <a:pPr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9CD"/>
              </a:buClr>
            </a:pPr>
            <a:r>
              <a:rPr lang="cs-CZ" sz="2100" dirty="0" smtClean="0">
                <a:latin typeface="+mj-lt"/>
                <a:ea typeface="Calibri" pitchFamily="34" charset="0"/>
                <a:cs typeface="Calibri" pitchFamily="34" charset="0"/>
              </a:rPr>
              <a:t>Korporátní </a:t>
            </a:r>
            <a:r>
              <a:rPr lang="cs-CZ" sz="2100" dirty="0">
                <a:latin typeface="+mj-lt"/>
                <a:ea typeface="Calibri" pitchFamily="34" charset="0"/>
                <a:cs typeface="Calibri" pitchFamily="34" charset="0"/>
              </a:rPr>
              <a:t>a specializované bankovnictví</a:t>
            </a:r>
          </a:p>
          <a:p>
            <a:pPr lvl="2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9CD"/>
              </a:buClr>
            </a:pPr>
            <a:r>
              <a:rPr lang="cs-CZ" dirty="0">
                <a:latin typeface="+mj-lt"/>
                <a:ea typeface="Calibri" pitchFamily="34" charset="0"/>
                <a:cs typeface="Calibri" pitchFamily="34" charset="0"/>
              </a:rPr>
              <a:t>Provozní financování</a:t>
            </a:r>
          </a:p>
          <a:p>
            <a:pPr lvl="2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9CD"/>
              </a:buClr>
            </a:pPr>
            <a:r>
              <a:rPr lang="en-GB" dirty="0" err="1">
                <a:latin typeface="+mj-lt"/>
                <a:ea typeface="Calibri" pitchFamily="34" charset="0"/>
                <a:cs typeface="Calibri" pitchFamily="34" charset="0"/>
              </a:rPr>
              <a:t>Syndi</a:t>
            </a:r>
            <a:r>
              <a:rPr lang="cs-CZ" dirty="0">
                <a:latin typeface="+mj-lt"/>
                <a:ea typeface="Calibri" pitchFamily="34" charset="0"/>
                <a:cs typeface="Calibri" pitchFamily="34" charset="0"/>
              </a:rPr>
              <a:t>kované a klubové</a:t>
            </a:r>
            <a:r>
              <a:rPr lang="en-GB" dirty="0"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cs-CZ" dirty="0">
                <a:latin typeface="+mj-lt"/>
                <a:ea typeface="Calibri" pitchFamily="34" charset="0"/>
                <a:cs typeface="Calibri" pitchFamily="34" charset="0"/>
              </a:rPr>
              <a:t>půjčky</a:t>
            </a:r>
          </a:p>
          <a:p>
            <a:pPr lvl="2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9CD"/>
              </a:buClr>
            </a:pPr>
            <a:r>
              <a:rPr lang="cs-CZ" dirty="0">
                <a:latin typeface="+mj-lt"/>
                <a:ea typeface="Calibri" pitchFamily="34" charset="0"/>
                <a:cs typeface="Calibri" pitchFamily="34" charset="0"/>
              </a:rPr>
              <a:t>Financování nemovitostí</a:t>
            </a:r>
          </a:p>
          <a:p>
            <a:pPr lvl="2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9CD"/>
              </a:buClr>
            </a:pPr>
            <a:r>
              <a:rPr lang="en-GB" dirty="0" err="1">
                <a:latin typeface="+mj-lt"/>
                <a:ea typeface="Calibri" pitchFamily="34" charset="0"/>
                <a:cs typeface="Calibri" pitchFamily="34" charset="0"/>
              </a:rPr>
              <a:t>Proje</a:t>
            </a:r>
            <a:r>
              <a:rPr lang="cs-CZ" dirty="0" err="1">
                <a:latin typeface="+mj-lt"/>
                <a:ea typeface="Calibri" pitchFamily="34" charset="0"/>
                <a:cs typeface="Calibri" pitchFamily="34" charset="0"/>
              </a:rPr>
              <a:t>ktové</a:t>
            </a:r>
            <a:r>
              <a:rPr lang="cs-CZ" dirty="0">
                <a:latin typeface="+mj-lt"/>
                <a:ea typeface="Calibri" pitchFamily="34" charset="0"/>
                <a:cs typeface="Calibri" pitchFamily="34" charset="0"/>
              </a:rPr>
              <a:t> financování</a:t>
            </a:r>
          </a:p>
          <a:p>
            <a:pPr lvl="2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9CD"/>
              </a:buClr>
            </a:pPr>
            <a:r>
              <a:rPr lang="cs-CZ" dirty="0">
                <a:latin typeface="+mj-lt"/>
                <a:ea typeface="Calibri" pitchFamily="34" charset="0"/>
                <a:cs typeface="Calibri" pitchFamily="34" charset="0"/>
              </a:rPr>
              <a:t>Akviziční</a:t>
            </a:r>
            <a:r>
              <a:rPr lang="en-GB" dirty="0"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cs-CZ" dirty="0">
                <a:latin typeface="+mj-lt"/>
                <a:ea typeface="Calibri" pitchFamily="34" charset="0"/>
                <a:cs typeface="Calibri" pitchFamily="34" charset="0"/>
              </a:rPr>
              <a:t>financování</a:t>
            </a:r>
          </a:p>
          <a:p>
            <a:pPr lvl="2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9CD"/>
              </a:buClr>
            </a:pPr>
            <a:r>
              <a:rPr lang="en-GB" dirty="0">
                <a:latin typeface="+mj-lt"/>
                <a:ea typeface="Calibri" pitchFamily="34" charset="0"/>
                <a:cs typeface="Calibri" pitchFamily="34" charset="0"/>
              </a:rPr>
              <a:t>Forfaiting </a:t>
            </a:r>
            <a:r>
              <a:rPr lang="cs-CZ" dirty="0">
                <a:latin typeface="+mj-lt"/>
                <a:ea typeface="Calibri" pitchFamily="34" charset="0"/>
                <a:cs typeface="Calibri" pitchFamily="34" charset="0"/>
              </a:rPr>
              <a:t>a financování komodit</a:t>
            </a:r>
          </a:p>
          <a:p>
            <a:pPr lvl="2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9CD"/>
              </a:buClr>
            </a:pPr>
            <a:r>
              <a:rPr lang="en-GB" dirty="0">
                <a:latin typeface="+mj-lt"/>
                <a:ea typeface="Calibri" pitchFamily="34" charset="0"/>
                <a:cs typeface="Calibri" pitchFamily="34" charset="0"/>
              </a:rPr>
              <a:t>EU </a:t>
            </a:r>
            <a:r>
              <a:rPr lang="cs-CZ" dirty="0">
                <a:latin typeface="+mj-lt"/>
                <a:ea typeface="Calibri" pitchFamily="34" charset="0"/>
                <a:cs typeface="Calibri" pitchFamily="34" charset="0"/>
              </a:rPr>
              <a:t>Centrum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cs-CZ" dirty="0">
              <a:latin typeface="+mj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37F029-7026-47DA-A64B-44D4AD9263AF}" type="slidenum">
              <a:rPr lang="cs-CZ" smtClean="0"/>
              <a:pPr/>
              <a:t>21</a:t>
            </a:fld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3933056"/>
            <a:ext cx="2945904" cy="186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rgbClr val="0099CD"/>
                </a:solidFill>
              </a:rPr>
              <a:t>Další součásti skupiny ČSOB 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solidFill>
                  <a:srgbClr val="0099CD"/>
                </a:solidFill>
              </a:rPr>
              <a:t>ČSOB P</a:t>
            </a:r>
            <a:r>
              <a:rPr lang="cs-CZ" sz="2400" dirty="0" smtClean="0">
                <a:solidFill>
                  <a:srgbClr val="0099CD"/>
                </a:solidFill>
              </a:rPr>
              <a:t>ojišťovna</a:t>
            </a:r>
          </a:p>
          <a:p>
            <a:r>
              <a:rPr lang="cs-CZ" sz="2400" dirty="0">
                <a:solidFill>
                  <a:srgbClr val="0099CD"/>
                </a:solidFill>
              </a:rPr>
              <a:t>ČSOB </a:t>
            </a:r>
            <a:r>
              <a:rPr lang="cs-CZ" sz="2400" dirty="0" smtClean="0">
                <a:solidFill>
                  <a:srgbClr val="0099CD"/>
                </a:solidFill>
              </a:rPr>
              <a:t>Leasing</a:t>
            </a:r>
          </a:p>
          <a:p>
            <a:r>
              <a:rPr lang="cs-CZ" sz="2400" dirty="0">
                <a:solidFill>
                  <a:srgbClr val="0099CD"/>
                </a:solidFill>
              </a:rPr>
              <a:t>ČSOB F</a:t>
            </a:r>
            <a:r>
              <a:rPr lang="cs-CZ" sz="2400" dirty="0" smtClean="0">
                <a:solidFill>
                  <a:srgbClr val="0099CD"/>
                </a:solidFill>
              </a:rPr>
              <a:t>aktoring</a:t>
            </a:r>
          </a:p>
          <a:p>
            <a:r>
              <a:rPr lang="cs-CZ" sz="2400" dirty="0" smtClean="0">
                <a:solidFill>
                  <a:srgbClr val="0099CD"/>
                </a:solidFill>
              </a:rPr>
              <a:t>ČSOB PS</a:t>
            </a:r>
          </a:p>
          <a:p>
            <a:r>
              <a:rPr lang="cs-CZ" sz="2400" dirty="0" smtClean="0">
                <a:solidFill>
                  <a:srgbClr val="0099CD"/>
                </a:solidFill>
              </a:rPr>
              <a:t>ČSOB AM</a:t>
            </a:r>
          </a:p>
          <a:p>
            <a:endParaRPr lang="cs-CZ" sz="2400" dirty="0" smtClean="0">
              <a:solidFill>
                <a:srgbClr val="0099CD"/>
              </a:solidFill>
            </a:endParaRP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37F029-7026-47DA-A64B-44D4AD9263AF}" type="slidenum">
              <a:rPr lang="cs-CZ" smtClean="0"/>
              <a:pPr/>
              <a:t>22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20863" t="20586" r="20075" b="19185"/>
          <a:stretch/>
        </p:blipFill>
        <p:spPr>
          <a:xfrm>
            <a:off x="2282160" y="2443760"/>
            <a:ext cx="6531948" cy="374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0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73" dirty="0" smtClean="0">
                <a:solidFill>
                  <a:schemeClr val="tx2"/>
                </a:solidFill>
              </a:rPr>
              <a:t>Poskytování úvěrů</a:t>
            </a:r>
            <a:endParaRPr lang="cs-CZ" sz="3673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4294967295"/>
          </p:nvPr>
        </p:nvSpPr>
        <p:spPr>
          <a:xfrm>
            <a:off x="8750797" y="6597205"/>
            <a:ext cx="395977" cy="359979"/>
          </a:xfrm>
          <a:prstGeom prst="rect">
            <a:avLst/>
          </a:prstGeom>
        </p:spPr>
        <p:txBody>
          <a:bodyPr/>
          <a:lstStyle/>
          <a:p>
            <a:fld id="{C654135F-BD65-4787-BD89-F76E2CAAC4B8}" type="slidenum">
              <a:rPr lang="cs-CZ" smtClean="0">
                <a:solidFill>
                  <a:prstClr val="white"/>
                </a:solidFill>
                <a:latin typeface="+mj-lt"/>
              </a:rPr>
              <a:pPr/>
              <a:t>23</a:t>
            </a:fld>
            <a:endParaRPr lang="cs-CZ" dirty="0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035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4294967295"/>
          </p:nvPr>
        </p:nvSpPr>
        <p:spPr>
          <a:xfrm>
            <a:off x="8750797" y="6597205"/>
            <a:ext cx="395977" cy="359979"/>
          </a:xfrm>
          <a:prstGeom prst="rect">
            <a:avLst/>
          </a:prstGeom>
        </p:spPr>
        <p:txBody>
          <a:bodyPr/>
          <a:lstStyle/>
          <a:p>
            <a:fld id="{C654135F-BD65-4787-BD89-F76E2CAAC4B8}" type="slidenum">
              <a:rPr lang="cs-CZ" smtClean="0">
                <a:solidFill>
                  <a:prstClr val="white"/>
                </a:solidFill>
                <a:latin typeface="+mj-lt"/>
              </a:rPr>
              <a:pPr/>
              <a:t>24</a:t>
            </a:fld>
            <a:endParaRPr lang="cs-CZ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1829" y="976040"/>
            <a:ext cx="208823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Diskuse s klientem</a:t>
            </a:r>
          </a:p>
          <a:p>
            <a:pPr algn="ctr"/>
            <a:r>
              <a:rPr lang="cs-CZ" dirty="0" smtClean="0"/>
              <a:t>- Identifikace potřeb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403974" y="976040"/>
            <a:ext cx="208823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Návrh řešení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5357" y="350100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smtClean="0">
                <a:solidFill>
                  <a:schemeClr val="tx2"/>
                </a:solidFill>
              </a:rPr>
              <a:t>Míra individualizace řešení:</a:t>
            </a:r>
          </a:p>
          <a:p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76119" y="976040"/>
            <a:ext cx="208823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Schvalování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948264" y="976040"/>
            <a:ext cx="208823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Využívání služeb a jejich pravidelný monitoring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96544" y="2276872"/>
            <a:ext cx="1764704" cy="79208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Advising</a:t>
            </a:r>
            <a:endParaRPr lang="cs-CZ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4884464" y="3332989"/>
            <a:ext cx="1764704" cy="79208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Schvalovací výbor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896544" y="4389106"/>
            <a:ext cx="1764704" cy="79208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Ocenění majetku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876576" y="5445224"/>
            <a:ext cx="1764704" cy="79208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Příprava smluvní dokumentace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056784" y="2276872"/>
            <a:ext cx="1764704" cy="79208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Správa ohrožených pohledávek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16000" y="3501008"/>
            <a:ext cx="23333" cy="187220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3"/>
            <a:endCxn id="8" idx="1"/>
          </p:cNvCxnSpPr>
          <p:nvPr/>
        </p:nvCxnSpPr>
        <p:spPr>
          <a:xfrm>
            <a:off x="2220061" y="1480096"/>
            <a:ext cx="18391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3"/>
            <a:endCxn id="10" idx="1"/>
          </p:cNvCxnSpPr>
          <p:nvPr/>
        </p:nvCxnSpPr>
        <p:spPr>
          <a:xfrm>
            <a:off x="4492206" y="1480096"/>
            <a:ext cx="18391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764351" y="1520156"/>
            <a:ext cx="183913" cy="1365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adpis 2"/>
          <p:cNvSpPr txBox="1">
            <a:spLocks/>
          </p:cNvSpPr>
          <p:nvPr/>
        </p:nvSpPr>
        <p:spPr>
          <a:xfrm>
            <a:off x="1547664" y="80"/>
            <a:ext cx="7386636" cy="72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sz="2800" dirty="0" smtClean="0">
                <a:solidFill>
                  <a:srgbClr val="0099CD"/>
                </a:solidFill>
              </a:rPr>
              <a:t>Úvěrový proces</a:t>
            </a:r>
            <a:endParaRPr lang="cs-CZ" dirty="0"/>
          </a:p>
        </p:txBody>
      </p:sp>
      <p:sp>
        <p:nvSpPr>
          <p:cNvPr id="33" name="TextBox 32"/>
          <p:cNvSpPr txBox="1"/>
          <p:nvPr/>
        </p:nvSpPr>
        <p:spPr>
          <a:xfrm>
            <a:off x="455357" y="3501008"/>
            <a:ext cx="37444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smtClean="0">
                <a:solidFill>
                  <a:schemeClr val="tx2"/>
                </a:solidFill>
              </a:rPr>
              <a:t>Míra individualizace řešení:</a:t>
            </a:r>
          </a:p>
          <a:p>
            <a:endParaRPr lang="cs-CZ" dirty="0">
              <a:solidFill>
                <a:schemeClr val="tx2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Retail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Firemní bankovnictví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Privátní / Korporátní bankovnictví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36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73" dirty="0">
                <a:solidFill>
                  <a:schemeClr val="tx2"/>
                </a:solidFill>
              </a:rPr>
              <a:t>Banka ve 21. století </a:t>
            </a:r>
            <a:br>
              <a:rPr lang="cs-CZ" sz="3673" dirty="0">
                <a:solidFill>
                  <a:schemeClr val="tx2"/>
                </a:solidFill>
              </a:rPr>
            </a:br>
            <a:r>
              <a:rPr lang="cs-CZ" sz="3673" dirty="0">
                <a:solidFill>
                  <a:schemeClr val="tx2"/>
                </a:solidFill>
              </a:rPr>
              <a:t>technologie v popředí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4294967295"/>
          </p:nvPr>
        </p:nvSpPr>
        <p:spPr>
          <a:xfrm>
            <a:off x="8750797" y="6597205"/>
            <a:ext cx="395977" cy="359979"/>
          </a:xfrm>
          <a:prstGeom prst="rect">
            <a:avLst/>
          </a:prstGeom>
        </p:spPr>
        <p:txBody>
          <a:bodyPr/>
          <a:lstStyle/>
          <a:p>
            <a:fld id="{C654135F-BD65-4787-BD89-F76E2CAAC4B8}" type="slidenum">
              <a:rPr lang="cs-CZ" smtClean="0">
                <a:solidFill>
                  <a:prstClr val="white"/>
                </a:solidFill>
                <a:latin typeface="+mj-lt"/>
              </a:rPr>
              <a:pPr/>
              <a:t>25</a:t>
            </a:fld>
            <a:endParaRPr lang="cs-CZ" dirty="0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712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35496" y="116632"/>
            <a:ext cx="936104" cy="5040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37F029-7026-47DA-A64B-44D4AD9263AF}" type="slidenum">
              <a:rPr lang="cs-CZ" smtClean="0">
                <a:solidFill>
                  <a:prstClr val="white"/>
                </a:solidFill>
              </a:rPr>
              <a:pPr/>
              <a:t>26</a:t>
            </a:fld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66" y="457871"/>
            <a:ext cx="9159010" cy="60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1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35496" y="116632"/>
            <a:ext cx="936104" cy="5040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37F029-7026-47DA-A64B-44D4AD9263AF}" type="slidenum">
              <a:rPr lang="cs-CZ" smtClean="0">
                <a:solidFill>
                  <a:prstClr val="white"/>
                </a:solidFill>
              </a:rPr>
              <a:pPr/>
              <a:t>27</a:t>
            </a:fld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492"/>
            <a:ext cx="9144000" cy="607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5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35496" y="116632"/>
            <a:ext cx="936104" cy="5040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37F029-7026-47DA-A64B-44D4AD9263AF}" type="slidenum">
              <a:rPr lang="cs-CZ" smtClean="0">
                <a:solidFill>
                  <a:prstClr val="white"/>
                </a:solidFill>
              </a:rPr>
              <a:pPr/>
              <a:t>28</a:t>
            </a:fld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0611"/>
            <a:ext cx="9144000" cy="605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35496" y="116632"/>
            <a:ext cx="936104" cy="5040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37F029-7026-47DA-A64B-44D4AD9263AF}" type="slidenum">
              <a:rPr lang="cs-CZ" smtClean="0">
                <a:solidFill>
                  <a:prstClr val="white"/>
                </a:solidFill>
              </a:rPr>
              <a:pPr/>
              <a:t>29</a:t>
            </a:fld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1967"/>
            <a:ext cx="9144000" cy="604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4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68" name="Picture 72" descr="Mapa_CSOB_PPT_evropa_2011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26297"/>
            <a:ext cx="7848871" cy="5539595"/>
          </a:xfrm>
          <a:prstGeom prst="rect">
            <a:avLst/>
          </a:prstGeom>
          <a:noFill/>
        </p:spPr>
      </p:pic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69479" y="-7620"/>
            <a:ext cx="6903961" cy="810380"/>
          </a:xfrm>
        </p:spPr>
        <p:txBody>
          <a:bodyPr lIns="91247" tIns="45626" rIns="91247" bIns="45626"/>
          <a:lstStyle/>
          <a:p>
            <a:r>
              <a:rPr lang="cs-CZ" b="1" dirty="0" smtClean="0">
                <a:solidFill>
                  <a:srgbClr val="0099CD"/>
                </a:solidFill>
              </a:rPr>
              <a:t>Klíčové trhy KBC</a:t>
            </a:r>
          </a:p>
        </p:txBody>
      </p:sp>
      <p:graphicFrame>
        <p:nvGraphicFramePr>
          <p:cNvPr id="196682" name="Group 74"/>
          <p:cNvGraphicFramePr>
            <a:graphicFrameLocks noGrp="1"/>
          </p:cNvGraphicFramePr>
          <p:nvPr/>
        </p:nvGraphicFramePr>
        <p:xfrm>
          <a:off x="6516216" y="2996956"/>
          <a:ext cx="1691720" cy="1057470"/>
        </p:xfrm>
        <a:graphic>
          <a:graphicData uri="http://schemas.openxmlformats.org/drawingml/2006/table">
            <a:tbl>
              <a:tblPr/>
              <a:tblGrid>
                <a:gridCol w="1691720"/>
              </a:tblGrid>
              <a:tr h="3749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Slovensko</a:t>
                      </a:r>
                    </a:p>
                  </a:txBody>
                  <a:tcPr marL="69896" marR="69896" marT="37445" marB="3744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03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ČSOB</a:t>
                      </a:r>
                    </a:p>
                  </a:txBody>
                  <a:tcPr marL="69896" marR="69896" marT="37445" marB="3744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21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ČSOB </a:t>
                      </a:r>
                      <a:r>
                        <a:rPr kumimoji="0" lang="cs-CZ" sz="13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Poisťovňa </a:t>
                      </a:r>
                    </a:p>
                  </a:txBody>
                  <a:tcPr marL="69896" marR="69896" marT="37445" marB="3744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6680" name="Group 72"/>
          <p:cNvGraphicFramePr>
            <a:graphicFrameLocks noGrp="1"/>
          </p:cNvGraphicFramePr>
          <p:nvPr/>
        </p:nvGraphicFramePr>
        <p:xfrm>
          <a:off x="4644008" y="1700808"/>
          <a:ext cx="2016224" cy="1102395"/>
        </p:xfrm>
        <a:graphic>
          <a:graphicData uri="http://schemas.openxmlformats.org/drawingml/2006/table">
            <a:tbl>
              <a:tblPr/>
              <a:tblGrid>
                <a:gridCol w="2016224"/>
              </a:tblGrid>
              <a:tr h="385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Česká republika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9896" marR="69896" marT="37445" marB="37445" horzOverflow="overflow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07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ČSOB</a:t>
                      </a:r>
                    </a:p>
                  </a:txBody>
                  <a:tcPr marL="69896" marR="69896" marT="37445" marB="37445" horzOverflow="overflow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ČSOB Pojišťovna </a:t>
                      </a:r>
                    </a:p>
                  </a:txBody>
                  <a:tcPr marL="69896" marR="69896" marT="37445" marB="37445" horzOverflow="overflow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6633" name="Group 25"/>
          <p:cNvGraphicFramePr>
            <a:graphicFrameLocks noGrp="1"/>
          </p:cNvGraphicFramePr>
          <p:nvPr/>
        </p:nvGraphicFramePr>
        <p:xfrm>
          <a:off x="4355980" y="4005068"/>
          <a:ext cx="1728813" cy="1097211"/>
        </p:xfrm>
        <a:graphic>
          <a:graphicData uri="http://schemas.openxmlformats.org/drawingml/2006/table">
            <a:tbl>
              <a:tblPr/>
              <a:tblGrid>
                <a:gridCol w="1728813"/>
              </a:tblGrid>
              <a:tr h="3714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Maďarsko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9896" marR="69896" marT="37445" marB="37445" horzOverflow="overflow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28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K&amp;H Bank </a:t>
                      </a:r>
                    </a:p>
                  </a:txBody>
                  <a:tcPr marL="69896" marR="69896" marT="37445" marB="37445" horzOverflow="overflow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28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K&amp;H Insurance </a:t>
                      </a:r>
                    </a:p>
                  </a:txBody>
                  <a:tcPr marL="69896" marR="69896" marT="37445" marB="37445" horzOverflow="overflow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6679" name="Group 71"/>
          <p:cNvGraphicFramePr>
            <a:graphicFrameLocks noGrp="1"/>
          </p:cNvGraphicFramePr>
          <p:nvPr/>
        </p:nvGraphicFramePr>
        <p:xfrm>
          <a:off x="1752600" y="1557343"/>
          <a:ext cx="1722362" cy="1059198"/>
        </p:xfrm>
        <a:graphic>
          <a:graphicData uri="http://schemas.openxmlformats.org/drawingml/2006/table">
            <a:tbl>
              <a:tblPr/>
              <a:tblGrid>
                <a:gridCol w="1722362"/>
              </a:tblGrid>
              <a:tr h="3524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Belgie</a:t>
                      </a:r>
                    </a:p>
                  </a:txBody>
                  <a:tcPr marL="69896" marR="69896" marT="37445" marB="37445" horzOverflow="overflow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24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KBC Bank </a:t>
                      </a:r>
                    </a:p>
                  </a:txBody>
                  <a:tcPr marL="69896" marR="69896" marT="37445" marB="37445" horzOverflow="overflow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42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KBC Insurance </a:t>
                      </a:r>
                    </a:p>
                  </a:txBody>
                  <a:tcPr marL="69896" marR="69896" marT="37445" marB="37445" horzOverflow="overflow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9750" name="Picture 54" descr="vlajka_belg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6725" y="1613561"/>
            <a:ext cx="393700" cy="2397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51" name="Picture 55" descr="vlajka_maďarsk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077072"/>
            <a:ext cx="395287" cy="2428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53" name="Picture 57" descr="vlajka_slovensk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4" y="3068960"/>
            <a:ext cx="387350" cy="234950"/>
          </a:xfrm>
          <a:prstGeom prst="rect">
            <a:avLst/>
          </a:prstGeom>
          <a:noFill/>
          <a:ln w="1270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54" name="Picture 58" descr="vlajka_česk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8" y="1772816"/>
            <a:ext cx="395287" cy="2413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196683" name="Group 75"/>
          <p:cNvGraphicFramePr>
            <a:graphicFrameLocks noGrp="1"/>
          </p:cNvGraphicFramePr>
          <p:nvPr/>
        </p:nvGraphicFramePr>
        <p:xfrm>
          <a:off x="6876256" y="4869160"/>
          <a:ext cx="1799771" cy="1102395"/>
        </p:xfrm>
        <a:graphic>
          <a:graphicData uri="http://schemas.openxmlformats.org/drawingml/2006/table">
            <a:tbl>
              <a:tblPr/>
              <a:tblGrid>
                <a:gridCol w="1799771"/>
              </a:tblGrid>
              <a:tr h="385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Bulharsko</a:t>
                      </a:r>
                    </a:p>
                  </a:txBody>
                  <a:tcPr marL="69896" marR="69896" marT="37445" marB="37445" horzOverflow="overflow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07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CI BANK 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9896" marR="69896" marT="37445" marB="37445" horzOverflow="overflow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DZI Insurance</a:t>
                      </a:r>
                    </a:p>
                  </a:txBody>
                  <a:tcPr marL="69896" marR="69896" marT="37445" marB="37445" horzOverflow="overflow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9765" name="Picture 70" descr="vlajka_bulharsk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44412" y="4941168"/>
            <a:ext cx="392113" cy="2397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751044" y="6597392"/>
            <a:ext cx="396000" cy="360000"/>
          </a:xfrm>
        </p:spPr>
        <p:txBody>
          <a:bodyPr/>
          <a:lstStyle/>
          <a:p>
            <a:fld id="{9C86B87F-087B-4C17-8DAB-F4DD3B54F6A2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836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99CD"/>
                </a:solidFill>
              </a:rPr>
              <a:t>Proč mne baví práce v bankovnictví</a:t>
            </a:r>
            <a:endParaRPr lang="cs-CZ" dirty="0">
              <a:solidFill>
                <a:srgbClr val="0099CD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sz="2000" dirty="0" smtClean="0"/>
              <a:t>Denně potkávám zajímavé lidi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sz="2000" dirty="0" smtClean="0"/>
              <a:t>V rámci diskuse s klienty poznávám různé obory lidské činnosti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sz="2000" dirty="0" smtClean="0"/>
              <a:t>Setkávám se s firmami, které inovují, vytvářejí budoucnost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sz="2000" dirty="0" smtClean="0"/>
              <a:t>Pomáháme plnit lidem přání a uskutečňovat jejich vize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sz="2000" dirty="0" smtClean="0"/>
              <a:t>Ve svém okolí vidím výsledky své práce, budovy které jsme financovali, dopravní techniku pořízenou přes ČSOB leasing, v obchodech vídám výrobky vyrobené na námi financovaných linkách</a:t>
            </a:r>
          </a:p>
          <a:p>
            <a:pPr marL="0" indent="0" algn="just">
              <a:spcBef>
                <a:spcPts val="1200"/>
              </a:spcBef>
              <a:spcAft>
                <a:spcPts val="600"/>
              </a:spcAft>
              <a:buNone/>
            </a:pPr>
            <a:endParaRPr lang="cs-CZ" sz="2000" dirty="0" smtClean="0"/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sz="2000" dirty="0" smtClean="0"/>
              <a:t>Pracuji v týmu výborných a motivovaných kolegů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sz="2000" dirty="0" smtClean="0"/>
              <a:t>Práce ve velké společnosti dává prostor pro dlouhodobé působení v rámci skupiny, rotace a osobní růst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sz="2000" dirty="0" smtClean="0"/>
              <a:t>ČSOB je banka která ví, že největší hodnotou jsou lidé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endParaRPr lang="cs-CZ" dirty="0" smtClean="0"/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37F029-7026-47DA-A64B-44D4AD9263AF}" type="slidenum">
              <a:rPr lang="cs-CZ" smtClean="0">
                <a:solidFill>
                  <a:prstClr val="white"/>
                </a:solidFill>
              </a:rPr>
              <a:pPr/>
              <a:t>30</a:t>
            </a:fld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80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Nadpis 1"/>
          <p:cNvSpPr txBox="1">
            <a:spLocks/>
          </p:cNvSpPr>
          <p:nvPr/>
        </p:nvSpPr>
        <p:spPr>
          <a:xfrm>
            <a:off x="1547843" y="283"/>
            <a:ext cx="7386200" cy="71995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cs-CZ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Zástupný symbol pro číslo snímku 4"/>
          <p:cNvSpPr>
            <a:spLocks noGrp="1"/>
          </p:cNvSpPr>
          <p:nvPr>
            <p:ph type="sldNum" sz="quarter" idx="4294967295"/>
          </p:nvPr>
        </p:nvSpPr>
        <p:spPr>
          <a:xfrm>
            <a:off x="8750797" y="6597205"/>
            <a:ext cx="395977" cy="359979"/>
          </a:xfrm>
          <a:prstGeom prst="rect">
            <a:avLst/>
          </a:prstGeom>
        </p:spPr>
        <p:txBody>
          <a:bodyPr/>
          <a:lstStyle/>
          <a:p>
            <a:fld id="{C654135F-BD65-4787-BD89-F76E2CAAC4B8}" type="slidenum">
              <a:rPr lang="cs-CZ" smtClean="0">
                <a:solidFill>
                  <a:prstClr val="white"/>
                </a:solidFill>
                <a:latin typeface="Calibri"/>
              </a:rPr>
              <a:pPr/>
              <a:t>31</a:t>
            </a:fld>
            <a:endParaRPr lang="cs-CZ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10413" y="1030649"/>
            <a:ext cx="8926415" cy="175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76" tIns="45587" rIns="91176" bIns="45587" numCol="1" anchor="t" anchorCtr="0" compatLnSpc="1">
            <a:prstTxWarp prst="textNoShape">
              <a:avLst/>
            </a:prstTxWarp>
            <a:noAutofit/>
          </a:bodyPr>
          <a:lstStyle>
            <a:lvl1pPr marL="333375" indent="-333375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2"/>
              </a:buBlip>
              <a:defRPr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279400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16013" indent="-220663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1700">
                <a:solidFill>
                  <a:schemeClr val="tx1"/>
                </a:solidFill>
                <a:latin typeface="+mn-lt"/>
              </a:defRPr>
            </a:lvl3pPr>
            <a:lvl4pPr marL="1563688" indent="-220663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1500">
                <a:solidFill>
                  <a:schemeClr val="tx1"/>
                </a:solidFill>
                <a:latin typeface="+mn-lt"/>
              </a:defRPr>
            </a:lvl4pPr>
            <a:lvl5pPr marL="2009775" indent="-219075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1300">
                <a:solidFill>
                  <a:schemeClr val="tx1"/>
                </a:solidFill>
                <a:latin typeface="+mn-lt"/>
              </a:defRPr>
            </a:lvl5pPr>
            <a:lvl6pPr marL="2469102" indent="-222156" algn="l" defTabSz="894970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Blip>
                <a:blip r:embed="rId2"/>
              </a:buBlip>
              <a:defRPr sz="1300">
                <a:solidFill>
                  <a:schemeClr val="tx1"/>
                </a:solidFill>
                <a:latin typeface="+mn-lt"/>
              </a:defRPr>
            </a:lvl6pPr>
            <a:lvl7pPr marL="2926109" indent="-222156" algn="l" defTabSz="894970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Blip>
                <a:blip r:embed="rId2"/>
              </a:buBlip>
              <a:defRPr sz="1300">
                <a:solidFill>
                  <a:schemeClr val="tx1"/>
                </a:solidFill>
                <a:latin typeface="+mn-lt"/>
              </a:defRPr>
            </a:lvl7pPr>
            <a:lvl8pPr marL="3383116" indent="-222156" algn="l" defTabSz="894970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Blip>
                <a:blip r:embed="rId2"/>
              </a:buBlip>
              <a:defRPr sz="1300">
                <a:solidFill>
                  <a:schemeClr val="tx1"/>
                </a:solidFill>
                <a:latin typeface="+mn-lt"/>
              </a:defRPr>
            </a:lvl8pPr>
            <a:lvl9pPr marL="3840122" indent="-222156" algn="l" defTabSz="894970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Blip>
                <a:blip r:embed="rId2"/>
              </a:buBlip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Clr>
                <a:srgbClr val="003366"/>
              </a:buClr>
              <a:buFontTx/>
              <a:buNone/>
            </a:pPr>
            <a:endParaRPr lang="cs-CZ" sz="1428" kern="0" dirty="0">
              <a:solidFill>
                <a:srgbClr val="003366"/>
              </a:solidFill>
            </a:endParaRPr>
          </a:p>
          <a:p>
            <a:pPr algn="just">
              <a:buClr>
                <a:srgbClr val="003366"/>
              </a:buClr>
              <a:buFontTx/>
              <a:buChar char="-"/>
            </a:pPr>
            <a:endParaRPr lang="cs-CZ" sz="1428" kern="0" dirty="0">
              <a:solidFill>
                <a:srgbClr val="003366"/>
              </a:solidFill>
            </a:endParaRPr>
          </a:p>
          <a:p>
            <a:pPr algn="just">
              <a:buClr>
                <a:srgbClr val="003366"/>
              </a:buClr>
            </a:pPr>
            <a:endParaRPr lang="cs-CZ" sz="1428" kern="0" dirty="0">
              <a:solidFill>
                <a:srgbClr val="0033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864" y="2907234"/>
            <a:ext cx="8770179" cy="47876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449" b="1" dirty="0">
                <a:solidFill>
                  <a:prstClr val="white"/>
                </a:solidFill>
                <a:cs typeface="Arial" pitchFamily="34" charset="0"/>
              </a:rPr>
              <a:t>Prostor na vaše dotazy</a:t>
            </a:r>
            <a:endParaRPr lang="cs-CZ" sz="2449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09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99CD"/>
                </a:solidFill>
                <a:cs typeface="Arial" charset="0"/>
              </a:rPr>
              <a:t>Spolupráce se studenty</a:t>
            </a:r>
          </a:p>
        </p:txBody>
      </p:sp>
      <p:sp>
        <p:nvSpPr>
          <p:cNvPr id="9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750797" y="6597205"/>
            <a:ext cx="395977" cy="359979"/>
          </a:xfrm>
        </p:spPr>
        <p:txBody>
          <a:bodyPr/>
          <a:lstStyle/>
          <a:p>
            <a:fld id="{48EBDE5E-8947-4887-B1B3-ED55D17E88CE}" type="slidenum">
              <a:rPr lang="cs-CZ" smtClean="0">
                <a:solidFill>
                  <a:prstClr val="white"/>
                </a:solidFill>
                <a:latin typeface="Calibri"/>
              </a:rPr>
              <a:pPr/>
              <a:t>32</a:t>
            </a:fld>
            <a:endParaRPr lang="cs-CZ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983617" y="965709"/>
            <a:ext cx="7386200" cy="36205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896112" rtl="0" eaLnBrk="1" latinLnBrk="0" hangingPunct="1">
              <a:spcBef>
                <a:spcPct val="0"/>
              </a:spcBef>
              <a:buNone/>
              <a:defRPr sz="294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en-US" sz="2857" b="0" dirty="0">
              <a:solidFill>
                <a:srgbClr val="003366"/>
              </a:solidFill>
              <a:latin typeface="Calibri"/>
              <a:cs typeface="Arial" charset="0"/>
            </a:endParaRPr>
          </a:p>
          <a:p>
            <a:pPr algn="ctr"/>
            <a:endParaRPr lang="cs-CZ" sz="2857" dirty="0">
              <a:solidFill>
                <a:srgbClr val="003366"/>
              </a:solidFill>
              <a:latin typeface="Calibri"/>
              <a:cs typeface="Arial" charset="0"/>
            </a:endParaRPr>
          </a:p>
        </p:txBody>
      </p:sp>
      <p:sp>
        <p:nvSpPr>
          <p:cNvPr id="12" name="TextovéPole 8"/>
          <p:cNvSpPr txBox="1">
            <a:spLocks noChangeArrowheads="1"/>
          </p:cNvSpPr>
          <p:nvPr/>
        </p:nvSpPr>
        <p:spPr bwMode="auto">
          <a:xfrm>
            <a:off x="5653769" y="965709"/>
            <a:ext cx="3097029" cy="282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/>
            <a:r>
              <a:rPr lang="cs-CZ" sz="1632" b="1" dirty="0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Michaela Pistulková Králová</a:t>
            </a:r>
            <a:br>
              <a:rPr lang="cs-CZ" sz="1632" b="1" dirty="0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28" i="1" dirty="0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Team Leader – Nábor Morava</a:t>
            </a:r>
            <a:endParaRPr lang="cs-CZ" sz="1428" i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cs-CZ" sz="1632" dirty="0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mobil: +420 734 428 474</a:t>
            </a:r>
            <a:br>
              <a:rPr lang="cs-CZ" sz="1632" dirty="0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632" dirty="0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e-mail: </a:t>
            </a:r>
            <a:r>
              <a:rPr lang="cs-CZ" sz="1632" u="sng" dirty="0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mpistulkova@csob.cz</a:t>
            </a:r>
            <a:endParaRPr lang="cs-CZ" sz="1632" u="sng" dirty="0">
              <a:solidFill>
                <a:srgbClr val="00336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endParaRPr lang="cs-CZ" sz="1632" dirty="0">
              <a:solidFill>
                <a:srgbClr val="00336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cs-CZ" sz="1632" dirty="0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Spojte se s námi na </a:t>
            </a:r>
            <a:r>
              <a:rPr lang="cs-CZ" sz="1632" dirty="0" err="1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Facebooku</a:t>
            </a:r>
            <a:r>
              <a:rPr lang="cs-CZ" sz="1632" dirty="0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veřejná skupina:</a:t>
            </a:r>
          </a:p>
          <a:p>
            <a:pPr fontAlgn="base"/>
            <a:endParaRPr lang="cs-CZ" sz="1632" dirty="0">
              <a:solidFill>
                <a:srgbClr val="00336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cs-CZ" sz="2449" b="1" dirty="0" err="1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cs-CZ" sz="2449" b="1" dirty="0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49" b="1" dirty="0" err="1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ČSOBee</a:t>
            </a:r>
            <a:r>
              <a:rPr lang="cs-CZ" sz="2449" b="1" dirty="0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na Moravě</a:t>
            </a:r>
            <a:br>
              <a:rPr lang="cs-CZ" sz="2449" b="1" dirty="0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2449" dirty="0">
              <a:solidFill>
                <a:srgbClr val="003366"/>
              </a:solidFill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52" y="4028627"/>
            <a:ext cx="4643267" cy="2133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ovéPole 8"/>
          <p:cNvSpPr txBox="1">
            <a:spLocks noChangeArrowheads="1"/>
          </p:cNvSpPr>
          <p:nvPr/>
        </p:nvSpPr>
        <p:spPr bwMode="auto">
          <a:xfrm>
            <a:off x="336353" y="1034039"/>
            <a:ext cx="5422905" cy="276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ts val="1224"/>
              </a:lnSpc>
              <a:spcBef>
                <a:spcPts val="383"/>
              </a:spcBef>
              <a:spcAft>
                <a:spcPts val="383"/>
              </a:spcAft>
            </a:pPr>
            <a:r>
              <a:rPr lang="cs-CZ" sz="1632" b="1" dirty="0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Diplomové práce</a:t>
            </a:r>
          </a:p>
          <a:p>
            <a:pPr marL="291551" indent="-291551" fontAlgn="base">
              <a:lnSpc>
                <a:spcPts val="1224"/>
              </a:lnSpc>
              <a:spcBef>
                <a:spcPts val="383"/>
              </a:spcBef>
              <a:spcAft>
                <a:spcPts val="383"/>
              </a:spcAft>
              <a:buFont typeface="Arial" panose="020B0604020202020204" pitchFamily="34" charset="0"/>
              <a:buChar char="•"/>
            </a:pPr>
            <a:r>
              <a:rPr lang="cs-CZ" sz="1122" dirty="0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Oponentura a zprostředkování kontaktu na společnost</a:t>
            </a:r>
          </a:p>
          <a:p>
            <a:pPr fontAlgn="base">
              <a:lnSpc>
                <a:spcPts val="1224"/>
              </a:lnSpc>
              <a:spcBef>
                <a:spcPts val="383"/>
              </a:spcBef>
              <a:spcAft>
                <a:spcPts val="383"/>
              </a:spcAft>
            </a:pPr>
            <a:r>
              <a:rPr lang="cs-CZ" sz="1428" b="1" dirty="0">
                <a:solidFill>
                  <a:srgbClr val="003366"/>
                </a:solidFill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Informativní workshop</a:t>
            </a:r>
          </a:p>
          <a:p>
            <a:pPr marL="291551" indent="-291551" fontAlgn="base">
              <a:lnSpc>
                <a:spcPts val="1224"/>
              </a:lnSpc>
              <a:spcBef>
                <a:spcPts val="383"/>
              </a:spcBef>
              <a:spcAft>
                <a:spcPts val="383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17.4.2018 </a:t>
            </a:r>
            <a:r>
              <a:rPr lang="cs-CZ" sz="1600" dirty="0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Brno Joštova</a:t>
            </a:r>
          </a:p>
          <a:p>
            <a:pPr fontAlgn="base">
              <a:lnSpc>
                <a:spcPts val="1224"/>
              </a:lnSpc>
              <a:spcBef>
                <a:spcPts val="383"/>
              </a:spcBef>
              <a:spcAft>
                <a:spcPts val="383"/>
              </a:spcAft>
            </a:pPr>
            <a:r>
              <a:rPr lang="cs-CZ" sz="1632" b="1" dirty="0" err="1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Internships</a:t>
            </a:r>
            <a:r>
              <a:rPr lang="cs-CZ" sz="1632" b="1" dirty="0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(buď forma brigád nebo letní stáže)</a:t>
            </a:r>
          </a:p>
          <a:p>
            <a:pPr fontAlgn="base">
              <a:lnSpc>
                <a:spcPts val="1224"/>
              </a:lnSpc>
              <a:spcBef>
                <a:spcPts val="383"/>
              </a:spcBef>
              <a:spcAft>
                <a:spcPts val="383"/>
              </a:spcAft>
            </a:pPr>
            <a:r>
              <a:rPr lang="cs-CZ" sz="1632" b="1" dirty="0" err="1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Trainee</a:t>
            </a:r>
            <a:r>
              <a:rPr lang="cs-CZ" sz="1632" b="1" dirty="0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Programy</a:t>
            </a:r>
          </a:p>
          <a:p>
            <a:pPr marL="291551" indent="-291551" fontAlgn="base">
              <a:lnSpc>
                <a:spcPts val="1224"/>
              </a:lnSpc>
              <a:spcBef>
                <a:spcPts val="383"/>
              </a:spcBef>
              <a:spcAft>
                <a:spcPts val="383"/>
              </a:spcAft>
              <a:buFont typeface="Arial" panose="020B0604020202020204" pitchFamily="34" charset="0"/>
              <a:buChar char="•"/>
            </a:pPr>
            <a:r>
              <a:rPr lang="cs-CZ" sz="1122" dirty="0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Máte přiděleného mentora (podmínkou není znalost bankovnictví)</a:t>
            </a:r>
          </a:p>
          <a:p>
            <a:pPr marL="291551" indent="-291551" fontAlgn="base">
              <a:lnSpc>
                <a:spcPts val="1224"/>
              </a:lnSpc>
              <a:spcBef>
                <a:spcPts val="383"/>
              </a:spcBef>
              <a:spcAft>
                <a:spcPts val="383"/>
              </a:spcAft>
              <a:buFont typeface="Arial" panose="020B0604020202020204" pitchFamily="34" charset="0"/>
              <a:buChar char="•"/>
            </a:pPr>
            <a:r>
              <a:rPr lang="cs-CZ" sz="1122" dirty="0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Můžete rotovat v rámci skupiny</a:t>
            </a:r>
          </a:p>
          <a:p>
            <a:pPr marL="291551" indent="-291551" fontAlgn="base">
              <a:lnSpc>
                <a:spcPts val="1224"/>
              </a:lnSpc>
              <a:spcBef>
                <a:spcPts val="383"/>
              </a:spcBef>
              <a:spcAft>
                <a:spcPts val="383"/>
              </a:spcAft>
              <a:buFont typeface="Arial" panose="020B0604020202020204" pitchFamily="34" charset="0"/>
              <a:buChar char="•"/>
            </a:pPr>
            <a:r>
              <a:rPr lang="cs-CZ" sz="1122" dirty="0" err="1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Work-life</a:t>
            </a:r>
            <a:r>
              <a:rPr lang="cs-CZ" sz="1122" dirty="0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balance / Průměrná doba zaměstnání v ČSOB je přes 8Y</a:t>
            </a:r>
          </a:p>
          <a:p>
            <a:pPr fontAlgn="base">
              <a:lnSpc>
                <a:spcPts val="1224"/>
              </a:lnSpc>
              <a:spcBef>
                <a:spcPts val="383"/>
              </a:spcBef>
              <a:spcAft>
                <a:spcPts val="383"/>
              </a:spcAft>
            </a:pPr>
            <a:r>
              <a:rPr lang="cs-CZ" sz="1632" dirty="0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1632" dirty="0">
                <a:solidFill>
                  <a:srgbClr val="0033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1632" dirty="0">
              <a:solidFill>
                <a:srgbClr val="00336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25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 descr="Picture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3" y="1155700"/>
            <a:ext cx="7078662" cy="5208588"/>
          </a:xfrm>
          <a:prstGeom prst="rect">
            <a:avLst/>
          </a:prstGeom>
          <a:noFill/>
          <a:ln w="28575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7716838" y="1862138"/>
            <a:ext cx="1317625" cy="301625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  <p:txBody>
          <a:bodyPr lIns="95571" tIns="47785" rIns="95571" bIns="47785">
            <a:spAutoFit/>
          </a:bodyPr>
          <a:lstStyle/>
          <a:p>
            <a:r>
              <a:rPr lang="cs-CZ" sz="1300"/>
              <a:t>Skupina ČSOB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16838" y="2332038"/>
            <a:ext cx="1317625" cy="501650"/>
          </a:xfrm>
          <a:prstGeom prst="rect">
            <a:avLst/>
          </a:prstGeom>
          <a:ln w="38100">
            <a:solidFill>
              <a:srgbClr val="0033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5571" tIns="47785" rIns="95571" bIns="47785">
            <a:spAutoFit/>
          </a:bodyPr>
          <a:lstStyle/>
          <a:p>
            <a:pPr>
              <a:defRPr/>
            </a:pPr>
            <a:r>
              <a:rPr lang="cs-CZ" sz="1300" dirty="0">
                <a:latin typeface="Arial" pitchFamily="34" charset="0"/>
                <a:cs typeface="Arial" pitchFamily="34" charset="0"/>
              </a:rPr>
              <a:t>Divize Česká republika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710613" y="6570663"/>
            <a:ext cx="323850" cy="287337"/>
          </a:xfrm>
        </p:spPr>
        <p:txBody>
          <a:bodyPr lIns="95619" tIns="47809" rIns="95619" bIns="47809"/>
          <a:lstStyle/>
          <a:p>
            <a:pPr>
              <a:defRPr/>
            </a:pPr>
            <a:fld id="{EC5F261F-7A6F-4D78-8F07-C5FEE36AB875}" type="slidenum">
              <a:rPr lang="cs-CZ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13323" name="Picture 8" descr="Logo E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5654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>
                <a:solidFill>
                  <a:srgbClr val="0099CD"/>
                </a:solidFill>
              </a:rPr>
              <a:t>Skupina</a:t>
            </a:r>
            <a:r>
              <a:rPr lang="en-US" sz="3200" dirty="0">
                <a:solidFill>
                  <a:srgbClr val="0099CD"/>
                </a:solidFill>
              </a:rPr>
              <a:t> </a:t>
            </a:r>
            <a:r>
              <a:rPr lang="cs-CZ" sz="3200" dirty="0">
                <a:solidFill>
                  <a:srgbClr val="0099CD"/>
                </a:solidFill>
              </a:rPr>
              <a:t>ČSOB a divize Česká republika</a:t>
            </a:r>
            <a:endParaRPr lang="cs-CZ" dirty="0">
              <a:solidFill>
                <a:srgbClr val="0099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4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0099CD"/>
                </a:solidFill>
              </a:rPr>
              <a:t>Bankovní statistika – leden 2018</a:t>
            </a:r>
            <a:endParaRPr lang="cs-CZ" dirty="0">
              <a:solidFill>
                <a:srgbClr val="0099CD"/>
              </a:solidFill>
            </a:endParaRPr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751044" y="6597392"/>
            <a:ext cx="396000" cy="360000"/>
          </a:xfrm>
        </p:spPr>
        <p:txBody>
          <a:bodyPr/>
          <a:lstStyle/>
          <a:p>
            <a:fld id="{5D37F029-7026-47DA-A64B-44D4AD9263AF}" type="slidenum">
              <a:rPr lang="cs-CZ" smtClean="0"/>
              <a:pPr/>
              <a:t>5</a:t>
            </a:fld>
            <a:endParaRPr lang="cs-CZ" dirty="0"/>
          </a:p>
        </p:txBody>
      </p:sp>
      <p:pic>
        <p:nvPicPr>
          <p:cNvPr id="1026" name="Picture 2" descr="Pasiva bankovního sektoru (mld. Kč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268760"/>
            <a:ext cx="432435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ktiva bankovního sektoru (mld. Kč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269" y="3789040"/>
            <a:ext cx="4295775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920413"/>
            <a:ext cx="2669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2"/>
                </a:solidFill>
              </a:rPr>
              <a:t>Pasiva bankovního sektoru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487" y="6159992"/>
            <a:ext cx="143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tx2"/>
                </a:solidFill>
              </a:rPr>
              <a:t>Zdroj: ČNB k 1/2018</a:t>
            </a:r>
            <a:endParaRPr lang="cs-CZ" sz="1200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66335" y="3101946"/>
            <a:ext cx="2668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2"/>
                </a:solidFill>
              </a:rPr>
              <a:t>Aktiva bankovního sektoru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2990" y="3286612"/>
            <a:ext cx="2376264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6012160" y="5805263"/>
            <a:ext cx="2232248" cy="631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Box 7"/>
          <p:cNvSpPr txBox="1"/>
          <p:nvPr/>
        </p:nvSpPr>
        <p:spPr>
          <a:xfrm>
            <a:off x="4928435" y="1053494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2"/>
                </a:solidFill>
              </a:rPr>
              <a:t>Otázka :</a:t>
            </a:r>
          </a:p>
          <a:p>
            <a:r>
              <a:rPr lang="cs-CZ" dirty="0" smtClean="0">
                <a:solidFill>
                  <a:schemeClr val="tx2"/>
                </a:solidFill>
              </a:rPr>
              <a:t>Čím je tvořena majoritně bilance bank na aktivní a pasivní straně?</a:t>
            </a:r>
          </a:p>
          <a:p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10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0099CD"/>
                </a:solidFill>
              </a:rPr>
              <a:t>Pasiva bankovního sektoru (</a:t>
            </a:r>
            <a:r>
              <a:rPr lang="cs-CZ" sz="3200" dirty="0" err="1" smtClean="0">
                <a:solidFill>
                  <a:srgbClr val="0099CD"/>
                </a:solidFill>
              </a:rPr>
              <a:t>mld</a:t>
            </a:r>
            <a:r>
              <a:rPr lang="cs-CZ" sz="3200" dirty="0" smtClean="0">
                <a:solidFill>
                  <a:srgbClr val="0099CD"/>
                </a:solidFill>
              </a:rPr>
              <a:t> CZK)</a:t>
            </a:r>
            <a:endParaRPr lang="cs-CZ" dirty="0">
              <a:solidFill>
                <a:srgbClr val="0099CD"/>
              </a:solidFill>
            </a:endParaRPr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751044" y="6597392"/>
            <a:ext cx="396000" cy="360000"/>
          </a:xfrm>
        </p:spPr>
        <p:txBody>
          <a:bodyPr/>
          <a:lstStyle/>
          <a:p>
            <a:fld id="{5D37F029-7026-47DA-A64B-44D4AD9263AF}" type="slidenum">
              <a:rPr lang="cs-CZ" smtClean="0"/>
              <a:pPr/>
              <a:t>6</a:t>
            </a:fld>
            <a:endParaRPr lang="cs-CZ" dirty="0"/>
          </a:p>
        </p:txBody>
      </p:sp>
      <p:pic>
        <p:nvPicPr>
          <p:cNvPr id="1026" name="Picture 2" descr="Pasiva bankovního sektoru (mld. Kč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908721"/>
            <a:ext cx="8582628" cy="527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8487" y="6159992"/>
            <a:ext cx="143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tx2"/>
                </a:solidFill>
              </a:rPr>
              <a:t>Zdroj: ČNB k 1/2018</a:t>
            </a:r>
            <a:endParaRPr lang="cs-CZ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61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0099CD"/>
                </a:solidFill>
              </a:rPr>
              <a:t>Aktiva bankovního sektoru (</a:t>
            </a:r>
            <a:r>
              <a:rPr lang="cs-CZ" sz="3200" dirty="0" err="1" smtClean="0">
                <a:solidFill>
                  <a:srgbClr val="0099CD"/>
                </a:solidFill>
              </a:rPr>
              <a:t>mld</a:t>
            </a:r>
            <a:r>
              <a:rPr lang="cs-CZ" sz="3200" dirty="0" smtClean="0">
                <a:solidFill>
                  <a:srgbClr val="0099CD"/>
                </a:solidFill>
              </a:rPr>
              <a:t> CZK)</a:t>
            </a:r>
            <a:endParaRPr lang="cs-CZ" dirty="0">
              <a:solidFill>
                <a:srgbClr val="0099CD"/>
              </a:solidFill>
            </a:endParaRPr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751044" y="6597392"/>
            <a:ext cx="396000" cy="360000"/>
          </a:xfrm>
        </p:spPr>
        <p:txBody>
          <a:bodyPr/>
          <a:lstStyle/>
          <a:p>
            <a:fld id="{5D37F029-7026-47DA-A64B-44D4AD9263AF}" type="slidenum">
              <a:rPr lang="cs-CZ" smtClean="0"/>
              <a:pPr/>
              <a:t>7</a:t>
            </a:fld>
            <a:endParaRPr lang="cs-CZ" dirty="0"/>
          </a:p>
        </p:txBody>
      </p:sp>
      <p:pic>
        <p:nvPicPr>
          <p:cNvPr id="1028" name="Picture 4" descr="Aktiva bankovního sektoru (mld. Kč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075766"/>
            <a:ext cx="8697524" cy="536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8487" y="6159992"/>
            <a:ext cx="143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tx2"/>
                </a:solidFill>
              </a:rPr>
              <a:t>Zdroj: ČNB k 1/2018</a:t>
            </a:r>
            <a:endParaRPr lang="cs-CZ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09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73" dirty="0" smtClean="0">
                <a:solidFill>
                  <a:schemeClr val="tx2"/>
                </a:solidFill>
              </a:rPr>
              <a:t>Fyzické osoby</a:t>
            </a:r>
            <a:endParaRPr lang="cs-CZ" sz="3673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4294967295"/>
          </p:nvPr>
        </p:nvSpPr>
        <p:spPr>
          <a:xfrm>
            <a:off x="8750797" y="6597205"/>
            <a:ext cx="395977" cy="359979"/>
          </a:xfrm>
          <a:prstGeom prst="rect">
            <a:avLst/>
          </a:prstGeom>
        </p:spPr>
        <p:txBody>
          <a:bodyPr/>
          <a:lstStyle/>
          <a:p>
            <a:fld id="{C654135F-BD65-4787-BD89-F76E2CAAC4B8}" type="slidenum">
              <a:rPr lang="cs-CZ" smtClean="0">
                <a:solidFill>
                  <a:prstClr val="white"/>
                </a:solidFill>
                <a:latin typeface="+mj-lt"/>
              </a:rPr>
              <a:pPr/>
              <a:t>8</a:t>
            </a:fld>
            <a:endParaRPr lang="cs-CZ" dirty="0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141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342" y="1052736"/>
            <a:ext cx="8708658" cy="5328592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cs-CZ" sz="2000" b="1" dirty="0" smtClean="0"/>
              <a:t>Základní servis</a:t>
            </a:r>
            <a:r>
              <a:rPr lang="cs-CZ" sz="2000" dirty="0" smtClean="0"/>
              <a:t> (</a:t>
            </a:r>
            <a:r>
              <a:rPr lang="cs-CZ" sz="2000" dirty="0" err="1" smtClean="0"/>
              <a:t>payment</a:t>
            </a:r>
            <a:r>
              <a:rPr lang="cs-CZ" sz="2000" dirty="0" smtClean="0"/>
              <a:t> </a:t>
            </a:r>
            <a:r>
              <a:rPr lang="cs-CZ" sz="2000" dirty="0" err="1" smtClean="0"/>
              <a:t>comfort</a:t>
            </a:r>
            <a:r>
              <a:rPr lang="cs-CZ" sz="2000" dirty="0" smtClean="0"/>
              <a:t>)</a:t>
            </a:r>
            <a:r>
              <a:rPr lang="cs-CZ" sz="2000" b="1" dirty="0" smtClean="0"/>
              <a:t>:</a:t>
            </a:r>
            <a:r>
              <a:rPr lang="cs-CZ" sz="2000" dirty="0" smtClean="0"/>
              <a:t> – hotovostní operace, bankomaty + nově vkladové,  balíčky, platební karty, elektronické bankovnictví, bezpečnostní schránky atd.</a:t>
            </a:r>
          </a:p>
          <a:p>
            <a:pPr algn="just" eaLnBrk="1" hangingPunct="1">
              <a:buFontTx/>
              <a:buNone/>
            </a:pPr>
            <a:r>
              <a:rPr lang="cs-CZ" sz="2000" dirty="0" smtClean="0"/>
              <a:t>	</a:t>
            </a:r>
          </a:p>
          <a:p>
            <a:pPr algn="just" eaLnBrk="1" hangingPunct="1"/>
            <a:r>
              <a:rPr lang="cs-CZ" sz="2000" b="1" dirty="0" smtClean="0"/>
              <a:t>Investice:</a:t>
            </a:r>
            <a:r>
              <a:rPr lang="cs-CZ" sz="2000" dirty="0" smtClean="0"/>
              <a:t> </a:t>
            </a:r>
            <a:r>
              <a:rPr lang="cs-CZ" sz="2000" dirty="0" err="1" smtClean="0"/>
              <a:t>AuM</a:t>
            </a:r>
            <a:r>
              <a:rPr lang="cs-CZ" sz="2000" dirty="0" smtClean="0"/>
              <a:t> (</a:t>
            </a:r>
            <a:r>
              <a:rPr lang="cs-CZ" sz="2000" dirty="0" err="1" smtClean="0"/>
              <a:t>Assets</a:t>
            </a:r>
            <a:r>
              <a:rPr lang="cs-CZ" sz="2000" dirty="0" smtClean="0"/>
              <a:t> </a:t>
            </a:r>
            <a:r>
              <a:rPr lang="cs-CZ" sz="2000" dirty="0" err="1" smtClean="0"/>
              <a:t>under</a:t>
            </a:r>
            <a:r>
              <a:rPr lang="cs-CZ" sz="2000" dirty="0" smtClean="0"/>
              <a:t> Management) – běžné účty, spořící účty, termínované vklady, investiční fondy, akcie atd.</a:t>
            </a:r>
          </a:p>
          <a:p>
            <a:pPr algn="just" eaLnBrk="1" hangingPunct="1">
              <a:buFontTx/>
              <a:buNone/>
            </a:pPr>
            <a:r>
              <a:rPr lang="cs-CZ" sz="2000" dirty="0" smtClean="0"/>
              <a:t>   </a:t>
            </a:r>
          </a:p>
          <a:p>
            <a:pPr algn="just"/>
            <a:r>
              <a:rPr lang="cs-CZ" sz="2000" b="1" dirty="0" smtClean="0"/>
              <a:t>Úvěry:</a:t>
            </a:r>
            <a:r>
              <a:rPr lang="cs-CZ" sz="2000" dirty="0" smtClean="0"/>
              <a:t> kreditní karty, kontokorentní úvěry, spotřebitelské úvěry, hypoteční úvěry</a:t>
            </a:r>
            <a:endParaRPr lang="cs-CZ" sz="2000" dirty="0"/>
          </a:p>
          <a:p>
            <a:pPr marL="0" indent="0" algn="just" eaLnBrk="1" hangingPunct="1">
              <a:buNone/>
            </a:pPr>
            <a:endParaRPr lang="cs-CZ" sz="2000" dirty="0" smtClean="0"/>
          </a:p>
          <a:p>
            <a:pPr algn="just"/>
            <a:r>
              <a:rPr lang="cs-CZ" sz="2000" b="1" dirty="0" smtClean="0"/>
              <a:t>Pojištění:</a:t>
            </a:r>
            <a:r>
              <a:rPr lang="cs-CZ" sz="2000" dirty="0" smtClean="0"/>
              <a:t> nabídka produktů ČSOB Pojišťovny zaměřená na potřeby klienta, pro VIP klienty individuální nabídka, poradci přímo na pobočkách banky</a:t>
            </a:r>
            <a:endParaRPr lang="cs-CZ" sz="21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0099CD"/>
                </a:solidFill>
              </a:rPr>
              <a:t>Retail - rozsah </a:t>
            </a:r>
            <a:r>
              <a:rPr lang="cs-CZ" sz="3200" dirty="0">
                <a:solidFill>
                  <a:srgbClr val="0099CD"/>
                </a:solidFill>
              </a:rPr>
              <a:t>služeb -</a:t>
            </a:r>
            <a:r>
              <a:rPr lang="cs-CZ" sz="3200" dirty="0" smtClean="0">
                <a:solidFill>
                  <a:srgbClr val="0099CD"/>
                </a:solidFill>
              </a:rPr>
              <a:t> zaměření</a:t>
            </a:r>
            <a:endParaRPr lang="cs-CZ" dirty="0">
              <a:solidFill>
                <a:srgbClr val="0099CD"/>
              </a:solidFill>
            </a:endParaRPr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751044" y="6597392"/>
            <a:ext cx="396000" cy="360000"/>
          </a:xfrm>
        </p:spPr>
        <p:txBody>
          <a:bodyPr/>
          <a:lstStyle/>
          <a:p>
            <a:fld id="{5D37F029-7026-47DA-A64B-44D4AD9263AF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865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1105_TREFA">
  <a:themeElements>
    <a:clrScheme name="CSOB_prezentace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003366"/>
      </a:accent1>
      <a:accent2>
        <a:srgbClr val="356EBC"/>
      </a:accent2>
      <a:accent3>
        <a:srgbClr val="E8600B"/>
      </a:accent3>
      <a:accent4>
        <a:srgbClr val="0099CD"/>
      </a:accent4>
      <a:accent5>
        <a:srgbClr val="93B619"/>
      </a:accent5>
      <a:accent6>
        <a:srgbClr val="2C6139"/>
      </a:accent6>
      <a:hlink>
        <a:srgbClr val="B6005E"/>
      </a:hlink>
      <a:folHlink>
        <a:srgbClr val="FACB1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151105_TREFA">
  <a:themeElements>
    <a:clrScheme name="CSOB_prezentace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003366"/>
      </a:accent1>
      <a:accent2>
        <a:srgbClr val="356EBC"/>
      </a:accent2>
      <a:accent3>
        <a:srgbClr val="E8600B"/>
      </a:accent3>
      <a:accent4>
        <a:srgbClr val="0099CD"/>
      </a:accent4>
      <a:accent5>
        <a:srgbClr val="93B619"/>
      </a:accent5>
      <a:accent6>
        <a:srgbClr val="2C6139"/>
      </a:accent6>
      <a:hlink>
        <a:srgbClr val="B6005E"/>
      </a:hlink>
      <a:folHlink>
        <a:srgbClr val="FACB1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Výchozí návrh">
  <a:themeElements>
    <a:clrScheme name="1_Výchozí návrh 1">
      <a:dk1>
        <a:srgbClr val="00335C"/>
      </a:dk1>
      <a:lt1>
        <a:srgbClr val="FFFFFF"/>
      </a:lt1>
      <a:dk2>
        <a:srgbClr val="FFFFFF"/>
      </a:dk2>
      <a:lt2>
        <a:srgbClr val="EDE9E0"/>
      </a:lt2>
      <a:accent1>
        <a:srgbClr val="0099CD"/>
      </a:accent1>
      <a:accent2>
        <a:srgbClr val="E8600B"/>
      </a:accent2>
      <a:accent3>
        <a:srgbClr val="FFFFFF"/>
      </a:accent3>
      <a:accent4>
        <a:srgbClr val="002A4D"/>
      </a:accent4>
      <a:accent5>
        <a:srgbClr val="AACAE3"/>
      </a:accent5>
      <a:accent6>
        <a:srgbClr val="D25609"/>
      </a:accent6>
      <a:hlink>
        <a:srgbClr val="003366"/>
      </a:hlink>
      <a:folHlink>
        <a:srgbClr val="93B619"/>
      </a:folHlink>
    </a:clrScheme>
    <a:fontScheme name="Vlastní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Výchozí návrh 1">
        <a:dk1>
          <a:srgbClr val="00335C"/>
        </a:dk1>
        <a:lt1>
          <a:srgbClr val="FFFFFF"/>
        </a:lt1>
        <a:dk2>
          <a:srgbClr val="FFFFFF"/>
        </a:dk2>
        <a:lt2>
          <a:srgbClr val="EDE9E0"/>
        </a:lt2>
        <a:accent1>
          <a:srgbClr val="0099CD"/>
        </a:accent1>
        <a:accent2>
          <a:srgbClr val="E8600B"/>
        </a:accent2>
        <a:accent3>
          <a:srgbClr val="FFFFFF"/>
        </a:accent3>
        <a:accent4>
          <a:srgbClr val="002A4D"/>
        </a:accent4>
        <a:accent5>
          <a:srgbClr val="AACAE3"/>
        </a:accent5>
        <a:accent6>
          <a:srgbClr val="D25609"/>
        </a:accent6>
        <a:hlink>
          <a:srgbClr val="003366"/>
        </a:hlink>
        <a:folHlink>
          <a:srgbClr val="93B6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2">
        <a:dk1>
          <a:srgbClr val="00335C"/>
        </a:dk1>
        <a:lt1>
          <a:srgbClr val="FFFFFF"/>
        </a:lt1>
        <a:dk2>
          <a:srgbClr val="FFFFFF"/>
        </a:dk2>
        <a:lt2>
          <a:srgbClr val="EDE9E0"/>
        </a:lt2>
        <a:accent1>
          <a:srgbClr val="2C6139"/>
        </a:accent1>
        <a:accent2>
          <a:srgbClr val="B6005E"/>
        </a:accent2>
        <a:accent3>
          <a:srgbClr val="FFFFFF"/>
        </a:accent3>
        <a:accent4>
          <a:srgbClr val="002A4D"/>
        </a:accent4>
        <a:accent5>
          <a:srgbClr val="ACB7AE"/>
        </a:accent5>
        <a:accent6>
          <a:srgbClr val="A50054"/>
        </a:accent6>
        <a:hlink>
          <a:srgbClr val="FACB17"/>
        </a:hlink>
        <a:folHlink>
          <a:srgbClr val="356EB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151105_TREFA">
  <a:themeElements>
    <a:clrScheme name="CSOB_prezentace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003366"/>
      </a:accent1>
      <a:accent2>
        <a:srgbClr val="356EBC"/>
      </a:accent2>
      <a:accent3>
        <a:srgbClr val="E8600B"/>
      </a:accent3>
      <a:accent4>
        <a:srgbClr val="0099CD"/>
      </a:accent4>
      <a:accent5>
        <a:srgbClr val="93B619"/>
      </a:accent5>
      <a:accent6>
        <a:srgbClr val="2C6139"/>
      </a:accent6>
      <a:hlink>
        <a:srgbClr val="B6005E"/>
      </a:hlink>
      <a:folHlink>
        <a:srgbClr val="FACB1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151105_TREFA">
  <a:themeElements>
    <a:clrScheme name="CSOB_prezentace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003366"/>
      </a:accent1>
      <a:accent2>
        <a:srgbClr val="356EBC"/>
      </a:accent2>
      <a:accent3>
        <a:srgbClr val="E8600B"/>
      </a:accent3>
      <a:accent4>
        <a:srgbClr val="0099CD"/>
      </a:accent4>
      <a:accent5>
        <a:srgbClr val="93B619"/>
      </a:accent5>
      <a:accent6>
        <a:srgbClr val="2C6139"/>
      </a:accent6>
      <a:hlink>
        <a:srgbClr val="B6005E"/>
      </a:hlink>
      <a:folHlink>
        <a:srgbClr val="FACB1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151105_TREFA">
  <a:themeElements>
    <a:clrScheme name="CSOB_prezentace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003366"/>
      </a:accent1>
      <a:accent2>
        <a:srgbClr val="356EBC"/>
      </a:accent2>
      <a:accent3>
        <a:srgbClr val="E8600B"/>
      </a:accent3>
      <a:accent4>
        <a:srgbClr val="0099CD"/>
      </a:accent4>
      <a:accent5>
        <a:srgbClr val="93B619"/>
      </a:accent5>
      <a:accent6>
        <a:srgbClr val="2C6139"/>
      </a:accent6>
      <a:hlink>
        <a:srgbClr val="B6005E"/>
      </a:hlink>
      <a:folHlink>
        <a:srgbClr val="FACB1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151105_TREFA</Template>
  <TotalTime>3598</TotalTime>
  <Words>1206</Words>
  <Application>Microsoft Office PowerPoint</Application>
  <PresentationFormat>Předvádění na obrazovce (4:3)</PresentationFormat>
  <Paragraphs>332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6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151105_TREFA</vt:lpstr>
      <vt:lpstr>1_151105_TREFA</vt:lpstr>
      <vt:lpstr>1_Výchozí návrh</vt:lpstr>
      <vt:lpstr>2_151105_TREFA</vt:lpstr>
      <vt:lpstr>3_151105_TREFA</vt:lpstr>
      <vt:lpstr>4_151105_TREFA</vt:lpstr>
      <vt:lpstr>Bankovní segmenty ČSOB</vt:lpstr>
      <vt:lpstr>Co se dozvíte?</vt:lpstr>
      <vt:lpstr>Klíčové trhy KBC</vt:lpstr>
      <vt:lpstr>Skupina ČSOB a divize Česká republika</vt:lpstr>
      <vt:lpstr>Bankovní statistika – leden 2018</vt:lpstr>
      <vt:lpstr>Pasiva bankovního sektoru (mld CZK)</vt:lpstr>
      <vt:lpstr>Aktiva bankovního sektoru (mld CZK)</vt:lpstr>
      <vt:lpstr>Fyzické osoby</vt:lpstr>
      <vt:lpstr>Retail - rozsah služeb - zaměření</vt:lpstr>
      <vt:lpstr>Úvěry domácnostem</vt:lpstr>
      <vt:lpstr>Úvěrové portfolio ČSOB - retail</vt:lpstr>
      <vt:lpstr>RET z pohledu vkladů</vt:lpstr>
      <vt:lpstr>Obsluha klientů – fyzických osob</vt:lpstr>
      <vt:lpstr>Podnikatelé</vt:lpstr>
      <vt:lpstr>Prezentace aplikace PowerPoint</vt:lpstr>
      <vt:lpstr>Prezentace aplikace PowerPoint</vt:lpstr>
      <vt:lpstr>Úvěry nefinančním podniků</vt:lpstr>
      <vt:lpstr>Bankovnictví pro firmy</vt:lpstr>
      <vt:lpstr>Firemní bankovnictví </vt:lpstr>
      <vt:lpstr>    aPřehled z databáze CRÚCRÚ</vt:lpstr>
      <vt:lpstr>Korporátní bankovnictví </vt:lpstr>
      <vt:lpstr>Další součásti skupiny ČSOB  </vt:lpstr>
      <vt:lpstr>Poskytování úvěrů</vt:lpstr>
      <vt:lpstr>Prezentace aplikace PowerPoint</vt:lpstr>
      <vt:lpstr>Banka ve 21. století  technologie v popředí</vt:lpstr>
      <vt:lpstr>Prezentace aplikace PowerPoint</vt:lpstr>
      <vt:lpstr>Prezentace aplikace PowerPoint</vt:lpstr>
      <vt:lpstr>Prezentace aplikace PowerPoint</vt:lpstr>
      <vt:lpstr>Prezentace aplikace PowerPoint</vt:lpstr>
      <vt:lpstr>Proč mne baví práce v bankovnictví</vt:lpstr>
      <vt:lpstr>Prezentace aplikace PowerPoint</vt:lpstr>
      <vt:lpstr>Spolupráce se studenty</vt:lpstr>
    </vt:vector>
  </TitlesOfParts>
  <Company>KBC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Bankovnictví VUT FP</dc:title>
  <dc:creator>Petr Tomášek</dc:creator>
  <cp:lastModifiedBy>Krajicek Jan</cp:lastModifiedBy>
  <cp:revision>325</cp:revision>
  <cp:lastPrinted>2018-02-05T13:39:42Z</cp:lastPrinted>
  <dcterms:created xsi:type="dcterms:W3CDTF">2015-10-27T09:08:19Z</dcterms:created>
  <dcterms:modified xsi:type="dcterms:W3CDTF">2018-03-27T07:25:37Z</dcterms:modified>
  <cp:category>Public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SOB-DocumentTagging.ClassificationMark.P00">
    <vt:lpwstr>&lt;ClassificationMark xmlns:xsi="http://www.w3.org/2001/XMLSchema-instance" xmlns:xsd="http://www.w3.org/2001/XMLSchema" margin="NaN" class="C0" owner="Petr Tomášek" position="BottomMiddle" marginX="0" marginY="0" classifiedOn="2018-02-05T14:17:25.2493</vt:lpwstr>
  </property>
  <property fmtid="{D5CDD505-2E9C-101B-9397-08002B2CF9AE}" pid="3" name="CSOB-DocumentTagging.ClassificationMark.P01">
    <vt:lpwstr>651+01:00" showPrintedBy="false" showPrintDate="false" language="en" ApplicationVersion="Microsoft PowerPoint, 15.0" addinVersion="5.8.11.0" template="CSOB"&gt;&lt;history bulk="false" class="Public" code="C0" user="SKŘIVÁNEK Michal" date="2018-02-05T14:17</vt:lpwstr>
  </property>
  <property fmtid="{D5CDD505-2E9C-101B-9397-08002B2CF9AE}" pid="4" name="CSOB-DocumentTagging.ClassificationMark.P02">
    <vt:lpwstr>:25.3698858+01:00" /&gt;&lt;recipients /&gt;&lt;documentOwners /&gt;&lt;/ClassificationMark&gt;</vt:lpwstr>
  </property>
  <property fmtid="{D5CDD505-2E9C-101B-9397-08002B2CF9AE}" pid="5" name="CSOB-DocumentTagging.ClassificationMark">
    <vt:lpwstr>￼PARTS:3</vt:lpwstr>
  </property>
  <property fmtid="{D5CDD505-2E9C-101B-9397-08002B2CF9AE}" pid="6" name="CSOB-DocumentClasification">
    <vt:lpwstr>Public</vt:lpwstr>
  </property>
  <property fmtid="{D5CDD505-2E9C-101B-9397-08002B2CF9AE}" pid="7" name="CSOB-DLP">
    <vt:lpwstr>CSOB-DLP:TAGPublic</vt:lpwstr>
  </property>
</Properties>
</file>