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121"/>
    <a:srgbClr val="4C4C4C"/>
    <a:srgbClr val="937247"/>
    <a:srgbClr val="AC8552"/>
    <a:srgbClr val="C1A47D"/>
    <a:srgbClr val="72CFC5"/>
    <a:srgbClr val="C1A57E"/>
    <a:srgbClr val="636A23"/>
    <a:srgbClr val="005232"/>
    <a:srgbClr val="160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74146-40BE-4FEC-9F20-C531134042F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7F59D-8E19-46E5-8307-5761E58B9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78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7F59D-8E19-46E5-8307-5761E58B948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88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FD66-6AC9-4740-AC2B-82D1DC29DB0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92FB-2950-4DA2-BA99-A20207ABB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34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FD66-6AC9-4740-AC2B-82D1DC29DB0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92FB-2950-4DA2-BA99-A20207ABB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090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FD66-6AC9-4740-AC2B-82D1DC29DB0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92FB-2950-4DA2-BA99-A20207ABB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851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FD66-6AC9-4740-AC2B-82D1DC29DB0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92FB-2950-4DA2-BA99-A20207ABB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20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FD66-6AC9-4740-AC2B-82D1DC29DB0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92FB-2950-4DA2-BA99-A20207ABB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93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FD66-6AC9-4740-AC2B-82D1DC29DB0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92FB-2950-4DA2-BA99-A20207ABB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569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FD66-6AC9-4740-AC2B-82D1DC29DB0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92FB-2950-4DA2-BA99-A20207ABB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51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FD66-6AC9-4740-AC2B-82D1DC29DB0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92FB-2950-4DA2-BA99-A20207ABB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12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FD66-6AC9-4740-AC2B-82D1DC29DB0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92FB-2950-4DA2-BA99-A20207ABB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27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FD66-6AC9-4740-AC2B-82D1DC29DB0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92FB-2950-4DA2-BA99-A20207ABB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68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FD66-6AC9-4740-AC2B-82D1DC29DB0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C92FB-2950-4DA2-BA99-A20207ABB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78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EFD66-6AC9-4740-AC2B-82D1DC29DB0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C92FB-2950-4DA2-BA99-A20207ABB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24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/>
          <p:nvPr/>
        </p:nvSpPr>
        <p:spPr>
          <a:xfrm>
            <a:off x="11405509" y="2700701"/>
            <a:ext cx="1353" cy="4176804"/>
          </a:xfrm>
          <a:prstGeom prst="line">
            <a:avLst/>
          </a:prstGeom>
          <a:ln w="142875">
            <a:solidFill>
              <a:srgbClr val="00603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Straight Connector 14"/>
          <p:cNvSpPr/>
          <p:nvPr/>
        </p:nvSpPr>
        <p:spPr>
          <a:xfrm>
            <a:off x="11685288" y="192633"/>
            <a:ext cx="12023" cy="6684873"/>
          </a:xfrm>
          <a:prstGeom prst="line">
            <a:avLst/>
          </a:prstGeom>
          <a:ln w="142875">
            <a:solidFill>
              <a:srgbClr val="0052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Straight Connector 16"/>
          <p:cNvSpPr/>
          <p:nvPr/>
        </p:nvSpPr>
        <p:spPr>
          <a:xfrm>
            <a:off x="11966420" y="192633"/>
            <a:ext cx="19003" cy="6675120"/>
          </a:xfrm>
          <a:prstGeom prst="line">
            <a:avLst/>
          </a:prstGeom>
          <a:ln w="142875">
            <a:solidFill>
              <a:srgbClr val="0052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7"/>
          <p:cNvSpPr/>
          <p:nvPr/>
        </p:nvSpPr>
        <p:spPr>
          <a:xfrm>
            <a:off x="775388" y="2681197"/>
            <a:ext cx="1353" cy="4176804"/>
          </a:xfrm>
          <a:prstGeom prst="line">
            <a:avLst/>
          </a:prstGeom>
          <a:ln w="142875">
            <a:solidFill>
              <a:srgbClr val="00603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Straight Connector 14"/>
          <p:cNvSpPr/>
          <p:nvPr/>
        </p:nvSpPr>
        <p:spPr>
          <a:xfrm>
            <a:off x="484707" y="173128"/>
            <a:ext cx="12023" cy="6684873"/>
          </a:xfrm>
          <a:prstGeom prst="line">
            <a:avLst/>
          </a:prstGeom>
          <a:ln w="142875">
            <a:solidFill>
              <a:srgbClr val="0052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Straight Connector 16"/>
          <p:cNvSpPr/>
          <p:nvPr/>
        </p:nvSpPr>
        <p:spPr>
          <a:xfrm>
            <a:off x="204569" y="192633"/>
            <a:ext cx="19003" cy="6675120"/>
          </a:xfrm>
          <a:prstGeom prst="line">
            <a:avLst/>
          </a:prstGeom>
          <a:ln w="142875">
            <a:solidFill>
              <a:srgbClr val="0052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8" y="0"/>
            <a:ext cx="11102090" cy="68580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35114" y="649288"/>
            <a:ext cx="62358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0" i="0" u="none" strike="noStrike" cap="none" normalizeH="0" baseline="0" dirty="0" smtClean="0">
                <a:ln>
                  <a:noFill/>
                </a:ln>
                <a:solidFill>
                  <a:srgbClr val="210377"/>
                </a:solidFill>
                <a:effectLst/>
                <a:latin typeface="Snap ITC" panose="04040A07060A02020202" pitchFamily="82" charset="0"/>
                <a:cs typeface="Arial" panose="020B0604020202020204" pitchFamily="34" charset="0"/>
              </a:rPr>
              <a:t>MAIN FUNCTIONS OF A HUMAN RESOURCES DEPARTMENT</a:t>
            </a:r>
            <a:r>
              <a:rPr kumimoji="0" lang="cs-CZ" altLang="cs-CZ" sz="3200" b="0" i="0" u="none" strike="noStrike" cap="none" normalizeH="0" baseline="0" dirty="0" smtClean="0">
                <a:ln>
                  <a:noFill/>
                </a:ln>
                <a:solidFill>
                  <a:srgbClr val="210377"/>
                </a:solidFill>
                <a:effectLst/>
                <a:latin typeface="Snap ITC" panose="04040A07060A02020202" pitchFamily="82" charset="0"/>
              </a:rPr>
              <a:t> </a:t>
            </a:r>
            <a:endParaRPr kumimoji="0" lang="cs-CZ" altLang="cs-CZ" sz="3200" b="0" i="0" u="none" strike="noStrike" cap="none" normalizeH="0" baseline="0" dirty="0" smtClean="0">
              <a:ln>
                <a:noFill/>
              </a:ln>
              <a:solidFill>
                <a:srgbClr val="210377"/>
              </a:solidFill>
              <a:effectLst/>
              <a:latin typeface="Snap ITC" panose="04040A07060A020202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93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7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134" y="462729"/>
            <a:ext cx="5681663" cy="14096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636A23"/>
                </a:solidFill>
                <a:latin typeface="Bauhaus 93" panose="04030905020B02020C02" pitchFamily="82" charset="0"/>
              </a:rPr>
              <a:t>Recruiting the Right People for the Right Job</a:t>
            </a:r>
            <a:endParaRPr lang="cs-CZ" dirty="0">
              <a:solidFill>
                <a:srgbClr val="636A23"/>
              </a:solidFill>
              <a:latin typeface="Bauhaus 93" panose="04030905020B02020C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553" y="1872428"/>
            <a:ext cx="50468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121"/>
                </a:solidFill>
                <a:latin typeface="Arial" panose="020B0604020202020204" pitchFamily="34" charset="0"/>
              </a:rPr>
              <a:t>The recruitment process is the key to success for any company</a:t>
            </a:r>
            <a:r>
              <a:rPr lang="en-US" sz="2000" dirty="0" smtClean="0">
                <a:solidFill>
                  <a:srgbClr val="212121"/>
                </a:solidFill>
                <a:latin typeface="Arial" panose="020B0604020202020204" pitchFamily="34" charset="0"/>
              </a:rPr>
              <a:t>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12121"/>
              </a:solidFill>
              <a:latin typeface="Arial" panose="020B060402020202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121"/>
                </a:solidFill>
                <a:latin typeface="Arial" panose="020B0604020202020204" pitchFamily="34" charset="0"/>
              </a:rPr>
              <a:t>This process is complicated and involves the planning and improvement of each of the selection stages.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3550"/>
            <a:ext cx="12192000" cy="1035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4377">
            <a:off x="5679450" y="1434879"/>
            <a:ext cx="2659979" cy="26599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9123" y="1720208"/>
            <a:ext cx="4571353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Reem Kufi Regular" pitchFamily="2"/>
              </a:rPr>
              <a:t>1.  Establishment </a:t>
            </a:r>
            <a:r>
              <a:rPr lang="en-US" dirty="0">
                <a:latin typeface="Reem Kufi Regular" pitchFamily="2"/>
              </a:rPr>
              <a:t>of the hiring strategy</a:t>
            </a:r>
            <a:endParaRPr lang="en-US" b="0" dirty="0" smtClean="0">
              <a:effectLst/>
              <a:latin typeface="Reem Kufi Regular" pitchFamily="2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Reem Kufi Regular" pitchFamily="2"/>
              </a:rPr>
              <a:t>2. Definition of the necessary profile</a:t>
            </a:r>
            <a:endParaRPr lang="en-US" b="0" dirty="0" smtClean="0">
              <a:effectLst/>
              <a:latin typeface="Reem Kufi Regular" pitchFamily="2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Reem Kufi Regular" pitchFamily="2"/>
              </a:rPr>
              <a:t>3. Dissemination of the recruitment campaign</a:t>
            </a:r>
            <a:endParaRPr lang="en-US" b="0" dirty="0" smtClean="0">
              <a:effectLst/>
              <a:latin typeface="Reem Kufi Regular" pitchFamily="2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Reem Kufi Regular" pitchFamily="2"/>
              </a:rPr>
              <a:t>4. Interview and profile verification</a:t>
            </a:r>
            <a:endParaRPr lang="en-US" b="0" dirty="0" smtClean="0">
              <a:effectLst/>
              <a:latin typeface="Reem Kufi Regular" pitchFamily="2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Reem Kufi Regular" pitchFamily="2"/>
              </a:rPr>
              <a:t>5. Focus on the ability to adapt</a:t>
            </a:r>
            <a:endParaRPr lang="en-US" b="0" dirty="0" smtClean="0">
              <a:effectLst/>
              <a:latin typeface="Reem Kufi Regular" pitchFamily="2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Reem Kufi Regular" pitchFamily="2"/>
              </a:rPr>
              <a:t>6. Training</a:t>
            </a:r>
            <a:endParaRPr lang="en-US" b="0" dirty="0" smtClean="0">
              <a:effectLst/>
              <a:latin typeface="Reem Kufi Regular" pitchFamily="2"/>
            </a:endParaRP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>
              <a:solidFill>
                <a:srgbClr val="21212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65" y="1004842"/>
            <a:ext cx="4148062" cy="31110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53" y="264285"/>
            <a:ext cx="5599885" cy="45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4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55 -0.0132 L -0.6905 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54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2" descr="Picture 9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470448"/>
            <a:ext cx="12192001" cy="138755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760" y="857226"/>
            <a:ext cx="5410200" cy="1301201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err="1">
                <a:latin typeface="Snap ITC" panose="04040A07060A02020202" pitchFamily="82" charset="0"/>
              </a:rPr>
              <a:t>Maintaining</a:t>
            </a:r>
            <a:r>
              <a:rPr lang="cs-CZ" sz="3200" b="1" dirty="0">
                <a:latin typeface="Snap ITC" panose="04040A07060A02020202" pitchFamily="82" charset="0"/>
              </a:rPr>
              <a:t> a </a:t>
            </a:r>
            <a:r>
              <a:rPr lang="cs-CZ" sz="3200" b="1" dirty="0" err="1">
                <a:latin typeface="Snap ITC" panose="04040A07060A02020202" pitchFamily="82" charset="0"/>
              </a:rPr>
              <a:t>Safe</a:t>
            </a:r>
            <a:r>
              <a:rPr lang="cs-CZ" sz="3200" b="1" dirty="0">
                <a:latin typeface="Snap ITC" panose="04040A07060A02020202" pitchFamily="82" charset="0"/>
              </a:rPr>
              <a:t> </a:t>
            </a:r>
            <a:r>
              <a:rPr lang="cs-CZ" sz="3200" b="1" dirty="0" err="1">
                <a:latin typeface="Snap ITC" panose="04040A07060A02020202" pitchFamily="82" charset="0"/>
              </a:rPr>
              <a:t>Environment</a:t>
            </a:r>
            <a:endParaRPr lang="cs-CZ" sz="3200" dirty="0">
              <a:latin typeface="Snap ITC" panose="04040A07060A020202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40" y="96174"/>
            <a:ext cx="5409460" cy="6761826"/>
          </a:xfrm>
        </p:spPr>
      </p:pic>
      <p:sp>
        <p:nvSpPr>
          <p:cNvPr id="6" name="Rectangle 5"/>
          <p:cNvSpPr/>
          <p:nvPr/>
        </p:nvSpPr>
        <p:spPr>
          <a:xfrm>
            <a:off x="823312" y="2244777"/>
            <a:ext cx="54822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/>
            <a:r>
              <a:rPr lang="en-US" dirty="0">
                <a:solidFill>
                  <a:srgbClr val="000000"/>
                </a:solidFill>
                <a:latin typeface="Caladea" panose="02040503050406030204" pitchFamily="18" charset="-18"/>
              </a:rPr>
              <a:t>The work environment has a significant effect on employee motivation, job  satisfaction and team morale. Employees are enthusiastic about reporting to work every day if the work environment is a positive one. The work environment includes a company’s location, facilities, culture, interactions between employees and employers, and growth opportunities, to name but a few. (Sumner, 2017)</a:t>
            </a:r>
            <a:endParaRPr lang="en-US" b="0" dirty="0" smtClean="0">
              <a:effectLst/>
              <a:latin typeface="Caladea" panose="02040503050406030204" pitchFamily="18" charset="-18"/>
            </a:endParaRPr>
          </a:p>
          <a:p>
            <a:r>
              <a:rPr lang="en-US" b="0" dirty="0" smtClean="0">
                <a:effectLst/>
                <a:latin typeface="Caladea" panose="02040503050406030204" pitchFamily="18" charset="-18"/>
              </a:rPr>
              <a:t/>
            </a:r>
            <a:br>
              <a:rPr lang="en-US" b="0" dirty="0" smtClean="0">
                <a:effectLst/>
                <a:latin typeface="Caladea" panose="02040503050406030204" pitchFamily="18" charset="-18"/>
              </a:rPr>
            </a:br>
            <a:endParaRPr lang="cs-CZ" dirty="0">
              <a:latin typeface="Caladea" panose="02040503050406030204" pitchFamily="18" charset="-1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50" y="2072077"/>
            <a:ext cx="5780380" cy="299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4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4427"/>
            <a:ext cx="12192000" cy="883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99" y="1408947"/>
            <a:ext cx="3402884" cy="2905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123" y="2324188"/>
            <a:ext cx="4495429" cy="4495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rgbClr val="4C4C4C"/>
                </a:solidFill>
                <a:latin typeface="Berlin Sans FB Demi" panose="020E0802020502020306" pitchFamily="34" charset="0"/>
              </a:rPr>
              <a:t>Employer-Employee</a:t>
            </a:r>
            <a:r>
              <a:rPr lang="cs-CZ" b="1" dirty="0">
                <a:solidFill>
                  <a:srgbClr val="4C4C4C"/>
                </a:solidFill>
                <a:latin typeface="Berlin Sans FB Demi" panose="020E0802020502020306" pitchFamily="34" charset="0"/>
              </a:rPr>
              <a:t> Relations</a:t>
            </a:r>
            <a:r>
              <a:rPr lang="cs-CZ" dirty="0" smtClean="0">
                <a:solidFill>
                  <a:srgbClr val="4C4C4C"/>
                </a:solidFill>
              </a:rPr>
              <a:t/>
            </a:r>
            <a:br>
              <a:rPr lang="cs-CZ" dirty="0" smtClean="0">
                <a:solidFill>
                  <a:srgbClr val="4C4C4C"/>
                </a:solidFill>
              </a:rPr>
            </a:br>
            <a:endParaRPr lang="cs-CZ" dirty="0">
              <a:solidFill>
                <a:srgbClr val="4C4C4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144" y="1935332"/>
            <a:ext cx="1700990" cy="1700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66971"/>
            <a:ext cx="5063595" cy="3488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5336" y="1899782"/>
            <a:ext cx="3137518" cy="1923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cs-CZ" sz="2400" dirty="0" err="1">
                <a:solidFill>
                  <a:srgbClr val="937247"/>
                </a:solidFill>
                <a:latin typeface="Reem Kufi Regular" pitchFamily="2"/>
              </a:rPr>
              <a:t>Respect</a:t>
            </a:r>
            <a:endParaRPr lang="cs-CZ" sz="2400" dirty="0">
              <a:solidFill>
                <a:srgbClr val="937247"/>
              </a:solidFill>
              <a:latin typeface="Reem Kufi Regular" pitchFamily="2"/>
            </a:endParaRPr>
          </a:p>
          <a:p>
            <a:pPr algn="ctr" fontAlgn="base"/>
            <a:r>
              <a:rPr lang="cs-CZ" sz="2400" dirty="0" err="1">
                <a:solidFill>
                  <a:srgbClr val="937247"/>
                </a:solidFill>
                <a:latin typeface="Reem Kufi Regular" pitchFamily="2"/>
              </a:rPr>
              <a:t>Communication</a:t>
            </a:r>
            <a:endParaRPr lang="cs-CZ" sz="2400" dirty="0">
              <a:solidFill>
                <a:srgbClr val="937247"/>
              </a:solidFill>
              <a:latin typeface="Reem Kufi Regular" pitchFamily="2"/>
            </a:endParaRPr>
          </a:p>
          <a:p>
            <a:pPr algn="ctr" fontAlgn="base"/>
            <a:r>
              <a:rPr lang="cs-CZ" sz="2400" dirty="0">
                <a:solidFill>
                  <a:srgbClr val="937247"/>
                </a:solidFill>
                <a:latin typeface="Reem Kufi Regular" pitchFamily="2"/>
              </a:rPr>
              <a:t>Support</a:t>
            </a:r>
          </a:p>
          <a:p>
            <a:pPr algn="ctr" fontAlgn="base"/>
            <a:r>
              <a:rPr lang="cs-CZ" sz="2400" dirty="0" err="1">
                <a:solidFill>
                  <a:srgbClr val="937247"/>
                </a:solidFill>
                <a:latin typeface="Reem Kufi Regular" pitchFamily="2"/>
              </a:rPr>
              <a:t>Boundaries</a:t>
            </a:r>
            <a:endParaRPr lang="cs-CZ" sz="2400" dirty="0">
              <a:solidFill>
                <a:srgbClr val="937247"/>
              </a:solidFill>
              <a:latin typeface="Reem Kufi Regular" pitchFamily="2"/>
            </a:endParaRPr>
          </a:p>
          <a:p>
            <a:pPr algn="ctr" fontAlgn="base">
              <a:spcAft>
                <a:spcPts val="1600"/>
              </a:spcAft>
            </a:pPr>
            <a:r>
              <a:rPr lang="cs-CZ" sz="2400" dirty="0" err="1">
                <a:solidFill>
                  <a:srgbClr val="937247"/>
                </a:solidFill>
                <a:latin typeface="Reem Kufi Regular" pitchFamily="2"/>
              </a:rPr>
              <a:t>Appreciation</a:t>
            </a:r>
            <a:endParaRPr lang="cs-CZ" sz="2400" dirty="0">
              <a:solidFill>
                <a:srgbClr val="937247"/>
              </a:solidFill>
              <a:latin typeface="Reem Kufi Regular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4533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203449" y="-141229"/>
            <a:ext cx="2405849" cy="1074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 smtClean="0">
              <a:latin typeface="Snap ITC" panose="04040A07060A02020202" pitchFamily="82" charset="0"/>
            </a:endParaRPr>
          </a:p>
          <a:p>
            <a:pPr algn="ctr"/>
            <a:r>
              <a:rPr lang="en-US" sz="1800" dirty="0" smtClean="0">
                <a:latin typeface="Snap ITC" panose="04040A07060A02020202" pitchFamily="82" charset="0"/>
              </a:rPr>
              <a:t>c</a:t>
            </a:r>
            <a:r>
              <a:rPr lang="cs-CZ" sz="1800" dirty="0" err="1" smtClean="0">
                <a:latin typeface="Snap ITC" panose="04040A07060A02020202" pitchFamily="82" charset="0"/>
              </a:rPr>
              <a:t>ompensations</a:t>
            </a:r>
            <a:endParaRPr lang="en-US" sz="1800" dirty="0" smtClean="0">
              <a:latin typeface="Snap ITC" panose="04040A07060A02020202" pitchFamily="82" charset="0"/>
            </a:endParaRPr>
          </a:p>
          <a:p>
            <a:pPr algn="ctr"/>
            <a:endParaRPr lang="cs-CZ" dirty="0">
              <a:solidFill>
                <a:srgbClr val="4C4C4C"/>
              </a:solidFill>
              <a:latin typeface="Snap ITC" panose="04040A07060A02020202" pitchFamily="8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059878" y="150332"/>
            <a:ext cx="2663301" cy="1565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800" dirty="0" err="1" smtClean="0">
                <a:latin typeface="Snap ITC" panose="04040A07060A02020202" pitchFamily="82" charset="0"/>
              </a:rPr>
              <a:t>benefits</a:t>
            </a:r>
            <a:endParaRPr lang="cs-CZ" sz="1800" b="0" dirty="0" smtClean="0">
              <a:effectLst/>
              <a:latin typeface="Snap ITC" panose="04040A07060A02020202" pitchFamily="82" charset="0"/>
            </a:endParaRPr>
          </a:p>
          <a:p>
            <a:r>
              <a:rPr lang="cs-CZ" dirty="0" smtClean="0">
                <a:latin typeface="Snap ITC" panose="04040A07060A02020202" pitchFamily="82" charset="0"/>
              </a:rPr>
              <a:t/>
            </a:r>
            <a:br>
              <a:rPr lang="cs-CZ" dirty="0" smtClean="0">
                <a:latin typeface="Snap ITC" panose="04040A07060A02020202" pitchFamily="82" charset="0"/>
              </a:rPr>
            </a:br>
            <a:endParaRPr lang="cs-CZ" dirty="0">
              <a:solidFill>
                <a:srgbClr val="4C4C4C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64557" y="-3426785"/>
            <a:ext cx="6096000" cy="10284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168557" y="-3426786"/>
            <a:ext cx="6096000" cy="102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0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eenline.gif" descr="greenline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739" y="4780124"/>
            <a:ext cx="9988522" cy="639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8ucco7-0de12b65-01d2-41f4-b6db-5bb47fab3599.png" descr="d8ucco7-0de12b65-01d2-41f4-b6db-5bb47fab359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793" y="284664"/>
            <a:ext cx="10742414" cy="6345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oading-green.gif" descr="loading-green.gi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23214" y="706302"/>
            <a:ext cx="1406935" cy="142186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1"/>
          <p:cNvSpPr txBox="1"/>
          <p:nvPr/>
        </p:nvSpPr>
        <p:spPr>
          <a:xfrm>
            <a:off x="5960312" y="5314113"/>
            <a:ext cx="4969837" cy="92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388620" indent="-388620" defTabSz="621791">
              <a:lnSpc>
                <a:spcPct val="90000"/>
              </a:lnSpc>
              <a:buSzPct val="100000"/>
              <a:buChar char="➢"/>
              <a:defRPr sz="2856" b="1">
                <a:solidFill>
                  <a:srgbClr val="00422A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r>
              <a:rPr lang="en-US" dirty="0" smtClean="0"/>
              <a:t>Training &amp; </a:t>
            </a:r>
            <a:r>
              <a:rPr lang="en-US" dirty="0" err="1"/>
              <a:t>d</a:t>
            </a:r>
            <a:r>
              <a:rPr lang="en-US" dirty="0" err="1" smtClean="0"/>
              <a:t>evelopmenT</a:t>
            </a:r>
            <a:endParaRPr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335106"/>
              </p:ext>
            </p:extLst>
          </p:nvPr>
        </p:nvGraphicFramePr>
        <p:xfrm>
          <a:off x="1496874" y="1417236"/>
          <a:ext cx="7860620" cy="379033"/>
        </p:xfrm>
        <a:graphic>
          <a:graphicData uri="http://schemas.openxmlformats.org/drawingml/2006/table">
            <a:tbl>
              <a:tblPr/>
              <a:tblGrid>
                <a:gridCol w="7860620">
                  <a:extLst>
                    <a:ext uri="{9D8B030D-6E8A-4147-A177-3AD203B41FA5}">
                      <a16:colId xmlns:a16="http://schemas.microsoft.com/office/drawing/2014/main" val="686326193"/>
                    </a:ext>
                  </a:extLst>
                </a:gridCol>
              </a:tblGrid>
              <a:tr h="379033">
                <a:tc>
                  <a:txBody>
                    <a:bodyPr/>
                    <a:lstStyle/>
                    <a:p>
                      <a:pPr lvl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Training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&amp; Development need = Standard performance - Actual performance</a:t>
                      </a:r>
                      <a:endParaRPr lang="en-US" sz="16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847994"/>
                  </a:ext>
                </a:extLst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586163" y="38544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Content Placeholder 4"/>
          <p:cNvSpPr txBox="1"/>
          <p:nvPr/>
        </p:nvSpPr>
        <p:spPr>
          <a:xfrm>
            <a:off x="1425208" y="1561293"/>
            <a:ext cx="2532823" cy="2187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182880" indent="-182880" algn="ctr" defTabSz="731520">
              <a:lnSpc>
                <a:spcPct val="90000"/>
              </a:lnSpc>
              <a:spcBef>
                <a:spcPts val="800"/>
              </a:spcBef>
              <a:buSzPct val="100000"/>
              <a:buChar char="❑"/>
              <a:defRPr sz="2240"/>
            </a:pPr>
            <a:endParaRPr dirty="0"/>
          </a:p>
          <a:p>
            <a:pPr algn="ctr" defTabSz="365760">
              <a:lnSpc>
                <a:spcPct val="150000"/>
              </a:lnSpc>
              <a:spcBef>
                <a:spcPts val="900"/>
              </a:spcBef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Develop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the competencies of employees and improve their performance</a:t>
            </a:r>
            <a:endParaRPr dirty="0">
              <a:latin typeface="Times New Roman" panose="02020603050405020304" pitchFamily="18" charset="0"/>
              <a:ea typeface="Times"/>
              <a:cs typeface="Times New Roman" panose="02020603050405020304" pitchFamily="18" charset="0"/>
              <a:sym typeface="Times"/>
            </a:endParaRPr>
          </a:p>
        </p:txBody>
      </p:sp>
      <p:sp>
        <p:nvSpPr>
          <p:cNvPr id="17" name="Content Placeholder 4"/>
          <p:cNvSpPr txBox="1"/>
          <p:nvPr/>
        </p:nvSpPr>
        <p:spPr>
          <a:xfrm>
            <a:off x="4295981" y="1561293"/>
            <a:ext cx="2245201" cy="2541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 defTabSz="731520">
              <a:lnSpc>
                <a:spcPct val="90000"/>
              </a:lnSpc>
              <a:spcBef>
                <a:spcPts val="800"/>
              </a:spcBef>
              <a:buSzPct val="100000"/>
              <a:defRPr sz="2240"/>
            </a:pPr>
            <a:endParaRPr dirty="0"/>
          </a:p>
          <a:p>
            <a:pPr algn="ctr" defTabSz="365760">
              <a:lnSpc>
                <a:spcPct val="150000"/>
              </a:lnSpc>
              <a:spcBef>
                <a:spcPts val="900"/>
              </a:spcBef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Help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peple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to grow within 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organisation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ea typeface="Times"/>
              <a:cs typeface="Times New Roman" panose="02020603050405020304" pitchFamily="18" charset="0"/>
              <a:sym typeface="Times"/>
            </a:endParaRPr>
          </a:p>
        </p:txBody>
      </p:sp>
      <p:sp>
        <p:nvSpPr>
          <p:cNvPr id="18" name="Content Placeholder 4"/>
          <p:cNvSpPr txBox="1"/>
          <p:nvPr/>
        </p:nvSpPr>
        <p:spPr>
          <a:xfrm>
            <a:off x="6879132" y="1935931"/>
            <a:ext cx="2518662" cy="219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fontScale="47500" lnSpcReduction="20000"/>
          </a:bodyPr>
          <a:lstStyle/>
          <a:p>
            <a:pPr algn="ctr" fontAlgn="base">
              <a:lnSpc>
                <a:spcPct val="170000"/>
              </a:lnSpc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learning time for employees starting in new jobs on appointment, transfers or promotion.</a:t>
            </a:r>
          </a:p>
          <a:p>
            <a:pPr>
              <a:lnSpc>
                <a:spcPct val="170000"/>
              </a:lnSpc>
            </a:pP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dirty="0"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89881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6" name="agif2opt.gif" descr="agif2opt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388739"/>
            <a:ext cx="12192001" cy="81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he End"/>
          <p:cNvSpPr txBox="1"/>
          <p:nvPr/>
        </p:nvSpPr>
        <p:spPr>
          <a:xfrm>
            <a:off x="4545674" y="2596952"/>
            <a:ext cx="3435611" cy="1665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0100">
                <a:solidFill>
                  <a:srgbClr val="FF2F92"/>
                </a:solidFill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r>
              <a:rPr b="1" dirty="0">
                <a:latin typeface="Palace Script MT" panose="030303020206070C0B05" pitchFamily="66" charset="0"/>
              </a:rPr>
              <a:t>The End</a:t>
            </a:r>
          </a:p>
        </p:txBody>
      </p:sp>
      <p:sp>
        <p:nvSpPr>
          <p:cNvPr id="6" name="The End"/>
          <p:cNvSpPr txBox="1"/>
          <p:nvPr/>
        </p:nvSpPr>
        <p:spPr>
          <a:xfrm>
            <a:off x="7568887" y="4106716"/>
            <a:ext cx="4225886" cy="323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0100">
                <a:solidFill>
                  <a:srgbClr val="FF2F92"/>
                </a:solidFill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 algn="r"/>
            <a:r>
              <a:rPr lang="en-US" sz="2800" b="1" dirty="0" smtClean="0">
                <a:latin typeface="Chiller" panose="04020404031007020602" pitchFamily="82" charset="0"/>
              </a:rPr>
              <a:t>Presented </a:t>
            </a:r>
            <a:r>
              <a:rPr lang="en-US" sz="2800" b="1" dirty="0" smtClean="0">
                <a:latin typeface="Chiller" panose="04020404031007020602" pitchFamily="82" charset="0"/>
              </a:rPr>
              <a:t>by:</a:t>
            </a:r>
          </a:p>
          <a:p>
            <a:pPr algn="r"/>
            <a:r>
              <a:rPr lang="en-US" sz="2800" b="1" dirty="0" smtClean="0">
                <a:latin typeface="Chiller" panose="04020404031007020602" pitchFamily="82" charset="0"/>
              </a:rPr>
              <a:t>Miri </a:t>
            </a:r>
            <a:r>
              <a:rPr lang="en-US" sz="2800" b="1" dirty="0" err="1" smtClean="0">
                <a:latin typeface="Chiller" panose="04020404031007020602" pitchFamily="82" charset="0"/>
              </a:rPr>
              <a:t>Garrido</a:t>
            </a:r>
            <a:endParaRPr lang="en-US" sz="2800" b="1" dirty="0" smtClean="0">
              <a:latin typeface="Chiller" panose="04020404031007020602" pitchFamily="82" charset="0"/>
            </a:endParaRPr>
          </a:p>
          <a:p>
            <a:pPr algn="r"/>
            <a:r>
              <a:rPr lang="en-US" sz="2800" b="1" dirty="0">
                <a:latin typeface="Chiller" panose="04020404031007020602" pitchFamily="82" charset="0"/>
              </a:rPr>
              <a:t>Marco Antonio </a:t>
            </a:r>
            <a:r>
              <a:rPr lang="en-US" sz="2800" b="1" dirty="0" smtClean="0">
                <a:latin typeface="Chiller" panose="04020404031007020602" pitchFamily="82" charset="0"/>
              </a:rPr>
              <a:t>Moya Gomez </a:t>
            </a:r>
          </a:p>
          <a:p>
            <a:pPr algn="r"/>
            <a:r>
              <a:rPr lang="en-US" sz="2800" b="1" dirty="0" smtClean="0">
                <a:latin typeface="Chiller" panose="04020404031007020602" pitchFamily="82" charset="0"/>
              </a:rPr>
              <a:t>Arthur </a:t>
            </a:r>
            <a:r>
              <a:rPr lang="en-US" sz="2800" b="1" dirty="0" err="1" smtClean="0">
                <a:latin typeface="Chiller" panose="04020404031007020602" pitchFamily="82" charset="0"/>
              </a:rPr>
              <a:t>Zaqaryan</a:t>
            </a:r>
            <a:endParaRPr lang="en-US" sz="2800" b="1" dirty="0" smtClean="0">
              <a:latin typeface="Chiller" panose="04020404031007020602" pitchFamily="82" charset="0"/>
            </a:endParaRPr>
          </a:p>
          <a:p>
            <a:pPr algn="r"/>
            <a:r>
              <a:rPr lang="en-US" sz="2800" b="1" dirty="0" smtClean="0">
                <a:latin typeface="Chiller" panose="04020404031007020602" pitchFamily="82" charset="0"/>
              </a:rPr>
              <a:t>Patience </a:t>
            </a:r>
            <a:r>
              <a:rPr lang="en-US" sz="2800" b="1" dirty="0" err="1" smtClean="0">
                <a:latin typeface="Chiller" panose="04020404031007020602" pitchFamily="82" charset="0"/>
              </a:rPr>
              <a:t>Ofori</a:t>
            </a:r>
            <a:endParaRPr lang="en-US" sz="2800" b="1" dirty="0">
              <a:latin typeface="Chiller" panose="04020404031007020602" pitchFamily="82" charset="0"/>
            </a:endParaRPr>
          </a:p>
          <a:p>
            <a:pPr algn="r"/>
            <a:r>
              <a:rPr lang="en-US" sz="2800" b="1" dirty="0" err="1" smtClean="0">
                <a:latin typeface="Chiller" panose="04020404031007020602" pitchFamily="82" charset="0"/>
              </a:rPr>
              <a:t>Seadet</a:t>
            </a:r>
            <a:r>
              <a:rPr lang="en-US" sz="2800" b="1" dirty="0" smtClean="0">
                <a:latin typeface="Chiller" panose="04020404031007020602" pitchFamily="82" charset="0"/>
              </a:rPr>
              <a:t> </a:t>
            </a:r>
            <a:r>
              <a:rPr lang="en-US" sz="2800" b="1" dirty="0" err="1" smtClean="0">
                <a:latin typeface="Chiller" panose="04020404031007020602" pitchFamily="82" charset="0"/>
              </a:rPr>
              <a:t>Abdullayeva</a:t>
            </a:r>
            <a:endParaRPr lang="en-US" sz="2800" b="1" dirty="0">
              <a:latin typeface="Chiller" panose="04020404031007020602" pitchFamily="82" charset="0"/>
            </a:endParaRPr>
          </a:p>
          <a:p>
            <a:pPr algn="r"/>
            <a:endParaRPr sz="3600" b="1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799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Microsoft Office PowerPoint</Application>
  <PresentationFormat>Widescreen</PresentationFormat>
  <Paragraphs>42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Arial</vt:lpstr>
      <vt:lpstr>Bauhaus 93</vt:lpstr>
      <vt:lpstr>Berlin Sans FB Demi</vt:lpstr>
      <vt:lpstr>Caladea</vt:lpstr>
      <vt:lpstr>Calibri</vt:lpstr>
      <vt:lpstr>Calibri Light</vt:lpstr>
      <vt:lpstr>Chiller</vt:lpstr>
      <vt:lpstr>Palace Script MT</vt:lpstr>
      <vt:lpstr>Reem Kufi Regular</vt:lpstr>
      <vt:lpstr>SignPainter-HouseScript Semibol</vt:lpstr>
      <vt:lpstr>Snap ITC</vt:lpstr>
      <vt:lpstr>Times</vt:lpstr>
      <vt:lpstr>Times New Roman</vt:lpstr>
      <vt:lpstr>Office Theme</vt:lpstr>
      <vt:lpstr>PowerPoint Presentation</vt:lpstr>
      <vt:lpstr>Recruiting the Right People for the Right Job</vt:lpstr>
      <vt:lpstr>Maintaining a Safe Environment</vt:lpstr>
      <vt:lpstr>Employer-Employee Relations </vt:lpstr>
      <vt:lpstr>PowerPoint Presentation</vt:lpstr>
      <vt:lpstr>PowerPoint Presentation</vt:lpstr>
      <vt:lpstr>PowerPoint Presentation</vt:lpstr>
    </vt:vector>
  </TitlesOfParts>
  <Company>Ekonomicko-správní fakulta Masarykovy univerzity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created xsi:type="dcterms:W3CDTF">2019-04-11T12:57:08Z</dcterms:created>
  <dcterms:modified xsi:type="dcterms:W3CDTF">2019-04-11T14:49:35Z</dcterms:modified>
</cp:coreProperties>
</file>