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58" r:id="rId3"/>
    <p:sldId id="271" r:id="rId4"/>
    <p:sldId id="267" r:id="rId5"/>
    <p:sldId id="268" r:id="rId6"/>
    <p:sldId id="362" r:id="rId7"/>
    <p:sldId id="273" r:id="rId8"/>
    <p:sldId id="365" r:id="rId9"/>
    <p:sldId id="363" r:id="rId10"/>
    <p:sldId id="364" r:id="rId11"/>
    <p:sldId id="366" r:id="rId12"/>
    <p:sldId id="368" r:id="rId13"/>
    <p:sldId id="369" r:id="rId14"/>
    <p:sldId id="371" r:id="rId15"/>
    <p:sldId id="372" r:id="rId16"/>
    <p:sldId id="370" r:id="rId17"/>
    <p:sldId id="269" r:id="rId18"/>
    <p:sldId id="338" r:id="rId19"/>
    <p:sldId id="361" r:id="rId20"/>
    <p:sldId id="37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ča" initials="J" lastIdx="1" clrIdx="0">
    <p:extLst>
      <p:ext uri="{19B8F6BF-5375-455C-9EA6-DF929625EA0E}">
        <p15:presenceInfo xmlns:p15="http://schemas.microsoft.com/office/powerpoint/2012/main" userId="Janča" providerId="None"/>
      </p:ext>
    </p:extLst>
  </p:cmAuthor>
  <p:cmAuthor id="2" name="Švecová Jana" initials="ŠJ" lastIdx="2" clrIdx="1">
    <p:extLst>
      <p:ext uri="{19B8F6BF-5375-455C-9EA6-DF929625EA0E}">
        <p15:presenceInfo xmlns:p15="http://schemas.microsoft.com/office/powerpoint/2012/main" userId="Švecová Ja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72ECA"/>
    <a:srgbClr val="ECB7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1" d="100"/>
          <a:sy n="91" d="100"/>
        </p:scale>
        <p:origin x="12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cs-CZ"/>
              <a:t>Kliknutím lze upravit styl.</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lvl1pPr algn="l">
              <a:defRPr/>
            </a:lvl1pPr>
          </a:lstStyle>
          <a:p>
            <a:fld id="{7B838394-6203-412D-B3AD-61D901674531}" type="datetimeFigureOut">
              <a:rPr lang="en-CA" smtClean="0"/>
              <a:t>2019-05-15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0CFB181-6A30-494D-8807-3BED487821E9}" type="slidenum">
              <a:rPr lang="en-CA" smtClean="0"/>
              <a:t>‹#›</a:t>
            </a:fld>
            <a:endParaRPr lang="en-CA"/>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8557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7B838394-6203-412D-B3AD-61D901674531}" type="datetimeFigureOut">
              <a:rPr lang="en-CA" smtClean="0"/>
              <a:t>2019-05-15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0CFB181-6A30-494D-8807-3BED487821E9}" type="slidenum">
              <a:rPr lang="en-CA" smtClean="0"/>
              <a:t>‹#›</a:t>
            </a:fld>
            <a:endParaRPr lang="en-CA"/>
          </a:p>
        </p:txBody>
      </p:sp>
    </p:spTree>
    <p:extLst>
      <p:ext uri="{BB962C8B-B14F-4D97-AF65-F5344CB8AC3E}">
        <p14:creationId xmlns:p14="http://schemas.microsoft.com/office/powerpoint/2010/main" val="2125983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cs-CZ"/>
              <a:t>Kliknutím lze upravit styl.</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7B838394-6203-412D-B3AD-61D901674531}" type="datetimeFigureOut">
              <a:rPr lang="en-CA" smtClean="0"/>
              <a:t>2019-05-15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0CFB181-6A30-494D-8807-3BED487821E9}" type="slidenum">
              <a:rPr lang="en-CA" smtClean="0"/>
              <a:t>‹#›</a:t>
            </a:fld>
            <a:endParaRPr lang="en-CA"/>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669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7B838394-6203-412D-B3AD-61D901674531}" type="datetimeFigureOut">
              <a:rPr lang="en-CA" smtClean="0"/>
              <a:t>2019-05-15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0CFB181-6A30-494D-8807-3BED487821E9}" type="slidenum">
              <a:rPr lang="en-CA" smtClean="0"/>
              <a:t>‹#›</a:t>
            </a:fld>
            <a:endParaRPr lang="en-CA"/>
          </a:p>
        </p:txBody>
      </p:sp>
    </p:spTree>
    <p:extLst>
      <p:ext uri="{BB962C8B-B14F-4D97-AF65-F5344CB8AC3E}">
        <p14:creationId xmlns:p14="http://schemas.microsoft.com/office/powerpoint/2010/main" val="3513571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cs-CZ"/>
              <a:t>Kliknutím lze upravit styl.</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7B838394-6203-412D-B3AD-61D901674531}" type="datetimeFigureOut">
              <a:rPr lang="en-CA" smtClean="0"/>
              <a:t>2019-05-15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0CFB181-6A30-494D-8807-3BED487821E9}" type="slidenum">
              <a:rPr lang="en-CA" smtClean="0"/>
              <a:t>‹#›</a:t>
            </a:fld>
            <a:endParaRPr lang="en-CA"/>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4365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cs-CZ"/>
              <a:t>Kliknutím lze upravit styl.</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7B838394-6203-412D-B3AD-61D901674531}" type="datetimeFigureOut">
              <a:rPr lang="en-CA" smtClean="0"/>
              <a:t>2019-05-15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0CFB181-6A30-494D-8807-3BED487821E9}" type="slidenum">
              <a:rPr lang="en-CA" smtClean="0"/>
              <a:t>‹#›</a:t>
            </a:fld>
            <a:endParaRPr lang="en-CA"/>
          </a:p>
        </p:txBody>
      </p:sp>
    </p:spTree>
    <p:extLst>
      <p:ext uri="{BB962C8B-B14F-4D97-AF65-F5344CB8AC3E}">
        <p14:creationId xmlns:p14="http://schemas.microsoft.com/office/powerpoint/2010/main" val="669468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024128" y="2967788"/>
            <a:ext cx="4754880" cy="334157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cs-CZ"/>
              <a:t>Po kliknutí můžete upravovat styly textu v předloze.</a:t>
            </a:r>
          </a:p>
        </p:txBody>
      </p:sp>
      <p:sp>
        <p:nvSpPr>
          <p:cNvPr id="6" name="Content Placeholder 5"/>
          <p:cNvSpPr>
            <a:spLocks noGrp="1"/>
          </p:cNvSpPr>
          <p:nvPr>
            <p:ph sz="quarter" idx="4"/>
          </p:nvPr>
        </p:nvSpPr>
        <p:spPr>
          <a:xfrm>
            <a:off x="5990888" y="2967788"/>
            <a:ext cx="4754880" cy="334157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7B838394-6203-412D-B3AD-61D901674531}" type="datetimeFigureOut">
              <a:rPr lang="en-CA" smtClean="0"/>
              <a:t>2019-05-15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0CFB181-6A30-494D-8807-3BED487821E9}" type="slidenum">
              <a:rPr lang="en-CA" smtClean="0"/>
              <a:t>‹#›</a:t>
            </a:fld>
            <a:endParaRPr lang="en-CA"/>
          </a:p>
        </p:txBody>
      </p:sp>
    </p:spTree>
    <p:extLst>
      <p:ext uri="{BB962C8B-B14F-4D97-AF65-F5344CB8AC3E}">
        <p14:creationId xmlns:p14="http://schemas.microsoft.com/office/powerpoint/2010/main" val="43915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7B838394-6203-412D-B3AD-61D901674531}" type="datetimeFigureOut">
              <a:rPr lang="en-CA" smtClean="0"/>
              <a:t>2019-05-15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0CFB181-6A30-494D-8807-3BED487821E9}" type="slidenum">
              <a:rPr lang="en-CA" smtClean="0"/>
              <a:t>‹#›</a:t>
            </a:fld>
            <a:endParaRPr lang="en-CA"/>
          </a:p>
        </p:txBody>
      </p:sp>
    </p:spTree>
    <p:extLst>
      <p:ext uri="{BB962C8B-B14F-4D97-AF65-F5344CB8AC3E}">
        <p14:creationId xmlns:p14="http://schemas.microsoft.com/office/powerpoint/2010/main" val="4277171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838394-6203-412D-B3AD-61D901674531}" type="datetimeFigureOut">
              <a:rPr lang="en-CA" smtClean="0"/>
              <a:t>2019-05-15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0CFB181-6A30-494D-8807-3BED487821E9}" type="slidenum">
              <a:rPr lang="en-CA" smtClean="0"/>
              <a:t>‹#›</a:t>
            </a:fld>
            <a:endParaRPr lang="en-CA"/>
          </a:p>
        </p:txBody>
      </p:sp>
    </p:spTree>
    <p:extLst>
      <p:ext uri="{BB962C8B-B14F-4D97-AF65-F5344CB8AC3E}">
        <p14:creationId xmlns:p14="http://schemas.microsoft.com/office/powerpoint/2010/main" val="1805635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cs-CZ"/>
              <a:t>Kliknutím lze upravit styl.</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7B838394-6203-412D-B3AD-61D901674531}" type="datetimeFigureOut">
              <a:rPr lang="en-CA" smtClean="0"/>
              <a:t>2019-05-15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0CFB181-6A30-494D-8807-3BED487821E9}" type="slidenum">
              <a:rPr lang="en-CA" smtClean="0"/>
              <a:t>‹#›</a:t>
            </a:fld>
            <a:endParaRPr lang="en-CA"/>
          </a:p>
        </p:txBody>
      </p:sp>
    </p:spTree>
    <p:extLst>
      <p:ext uri="{BB962C8B-B14F-4D97-AF65-F5344CB8AC3E}">
        <p14:creationId xmlns:p14="http://schemas.microsoft.com/office/powerpoint/2010/main" val="887154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cs-CZ"/>
              <a:t>Kliknutím lze upravit styl.</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7B838394-6203-412D-B3AD-61D901674531}" type="datetimeFigureOut">
              <a:rPr lang="en-CA" smtClean="0"/>
              <a:t>2019-05-15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0CFB181-6A30-494D-8807-3BED487821E9}" type="slidenum">
              <a:rPr lang="en-CA" smtClean="0"/>
              <a:t>‹#›</a:t>
            </a:fld>
            <a:endParaRPr lang="en-CA"/>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7420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B838394-6203-412D-B3AD-61D901674531}" type="datetimeFigureOut">
              <a:rPr lang="en-CA" smtClean="0"/>
              <a:t>2019-05-15</a:t>
            </a:fld>
            <a:endParaRPr lang="en-CA"/>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CA"/>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0CFB181-6A30-494D-8807-3BED487821E9}" type="slidenum">
              <a:rPr lang="en-CA" smtClean="0"/>
              <a:t>‹#›</a:t>
            </a:fld>
            <a:endParaRPr lang="en-CA"/>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15425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Obsah obrázku strom&#10;&#10;Popis byl vytvořen automaticky">
            <a:extLst>
              <a:ext uri="{FF2B5EF4-FFF2-40B4-BE49-F238E27FC236}">
                <a16:creationId xmlns:a16="http://schemas.microsoft.com/office/drawing/2014/main" id="{DC346674-3E5B-415B-ADDA-3E2A8B6780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18796" cy="6858000"/>
          </a:xfrm>
          <a:prstGeom prst="rect">
            <a:avLst/>
          </a:prstGeom>
        </p:spPr>
      </p:pic>
      <p:sp>
        <p:nvSpPr>
          <p:cNvPr id="6" name="Nadpis 1">
            <a:extLst>
              <a:ext uri="{FF2B5EF4-FFF2-40B4-BE49-F238E27FC236}">
                <a16:creationId xmlns:a16="http://schemas.microsoft.com/office/drawing/2014/main" id="{278A58F4-F128-4F8A-BE1D-DA0614476256}"/>
              </a:ext>
            </a:extLst>
          </p:cNvPr>
          <p:cNvSpPr txBox="1">
            <a:spLocks/>
          </p:cNvSpPr>
          <p:nvPr/>
        </p:nvSpPr>
        <p:spPr>
          <a:xfrm>
            <a:off x="1564912" y="2034073"/>
            <a:ext cx="8459754" cy="2612571"/>
          </a:xfrm>
          <a:prstGeom prst="rect">
            <a:avLst/>
          </a:prstGeom>
          <a:solidFill>
            <a:schemeClr val="bg1"/>
          </a:solidFill>
          <a:ln>
            <a:solidFill>
              <a:schemeClr val="bg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0000"/>
              </a:lnSpc>
            </a:pPr>
            <a:r>
              <a:rPr lang="en-CA" sz="5000" b="1" cap="all" spc="100" dirty="0">
                <a:solidFill>
                  <a:schemeClr val="tx1">
                    <a:lumMod val="95000"/>
                    <a:lumOff val="5000"/>
                  </a:schemeClr>
                </a:solidFill>
                <a:latin typeface="Calibri Light" panose="020F0302020204030204" pitchFamily="34" charset="0"/>
                <a:cs typeface="Calibri Light" panose="020F0302020204030204" pitchFamily="34" charset="0"/>
              </a:rPr>
              <a:t>MPH_COSR</a:t>
            </a:r>
            <a:br>
              <a:rPr lang="en-CA" sz="5000" b="1" cap="all" spc="100" dirty="0">
                <a:solidFill>
                  <a:schemeClr val="tx1">
                    <a:lumMod val="95000"/>
                    <a:lumOff val="5000"/>
                  </a:schemeClr>
                </a:solidFill>
                <a:latin typeface="Calibri Light" panose="020F0302020204030204" pitchFamily="34" charset="0"/>
                <a:cs typeface="Calibri Light" panose="020F0302020204030204" pitchFamily="34" charset="0"/>
              </a:rPr>
            </a:br>
            <a:r>
              <a:rPr lang="cs-CZ" sz="5000" b="1" cap="all" spc="100" dirty="0">
                <a:solidFill>
                  <a:schemeClr val="tx1">
                    <a:lumMod val="95000"/>
                    <a:lumOff val="5000"/>
                  </a:schemeClr>
                </a:solidFill>
                <a:latin typeface="Calibri Light" panose="020F0302020204030204" pitchFamily="34" charset="0"/>
                <a:cs typeface="Calibri Light" panose="020F0302020204030204" pitchFamily="34" charset="0"/>
              </a:rPr>
              <a:t>Business &amp; </a:t>
            </a:r>
            <a:r>
              <a:rPr lang="cs-CZ" sz="5000" b="1" cap="all" spc="100" dirty="0" err="1">
                <a:solidFill>
                  <a:schemeClr val="tx1">
                    <a:lumMod val="95000"/>
                    <a:lumOff val="5000"/>
                  </a:schemeClr>
                </a:solidFill>
                <a:latin typeface="Calibri Light" panose="020F0302020204030204" pitchFamily="34" charset="0"/>
                <a:cs typeface="Calibri Light" panose="020F0302020204030204" pitchFamily="34" charset="0"/>
              </a:rPr>
              <a:t>Sustainability</a:t>
            </a:r>
            <a:endParaRPr lang="en-CA" sz="5000" b="1" cap="all" spc="100" dirty="0">
              <a:solidFill>
                <a:schemeClr val="tx1">
                  <a:lumMod val="95000"/>
                  <a:lumOff val="5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335826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50115C-4279-4689-B52F-69BB327E3063}"/>
              </a:ext>
            </a:extLst>
          </p:cNvPr>
          <p:cNvSpPr>
            <a:spLocks noGrp="1"/>
          </p:cNvSpPr>
          <p:nvPr>
            <p:ph type="title"/>
          </p:nvPr>
        </p:nvSpPr>
        <p:spPr>
          <a:xfrm>
            <a:off x="1024128" y="585216"/>
            <a:ext cx="8260549" cy="1499616"/>
          </a:xfrm>
        </p:spPr>
        <p:txBody>
          <a:bodyPr>
            <a:normAutofit/>
          </a:bodyPr>
          <a:lstStyle/>
          <a:p>
            <a:r>
              <a:rPr lang="cs-CZ" sz="4800" dirty="0" smtClean="0"/>
              <a:t>WHY TO INVEST IN </a:t>
            </a:r>
            <a:r>
              <a:rPr lang="cs-CZ" sz="4800" dirty="0" err="1" smtClean="0"/>
              <a:t>csr</a:t>
            </a:r>
            <a:r>
              <a:rPr lang="cs-CZ" sz="4800" dirty="0" smtClean="0"/>
              <a:t>? </a:t>
            </a:r>
            <a:endParaRPr lang="cs-CZ" sz="4800" dirty="0"/>
          </a:p>
        </p:txBody>
      </p:sp>
      <p:pic>
        <p:nvPicPr>
          <p:cNvPr id="4" name="Obrázek 3" descr="Obsah obrázku strom&#10;&#10;Popis byl vytvořen automaticky">
            <a:extLst>
              <a:ext uri="{FF2B5EF4-FFF2-40B4-BE49-F238E27FC236}">
                <a16:creationId xmlns:a16="http://schemas.microsoft.com/office/drawing/2014/main" id="{290F6276-EC54-4AA0-88A9-1B7B5BB80FB7}"/>
              </a:ext>
            </a:extLst>
          </p:cNvPr>
          <p:cNvPicPr>
            <a:picLocks noChangeAspect="1"/>
          </p:cNvPicPr>
          <p:nvPr/>
        </p:nvPicPr>
        <p:blipFill rotWithShape="1">
          <a:blip r:embed="rId2">
            <a:extLst>
              <a:ext uri="{28A0092B-C50C-407E-A947-70E740481C1C}">
                <a14:useLocalDpi xmlns:a14="http://schemas.microsoft.com/office/drawing/2010/main" val="0"/>
              </a:ext>
            </a:extLst>
          </a:blip>
          <a:srcRect t="11895" b="75154"/>
          <a:stretch/>
        </p:blipFill>
        <p:spPr>
          <a:xfrm>
            <a:off x="0" y="0"/>
            <a:ext cx="12192000" cy="727788"/>
          </a:xfrm>
          <a:prstGeom prst="rect">
            <a:avLst/>
          </a:prstGeom>
        </p:spPr>
      </p:pic>
      <p:sp>
        <p:nvSpPr>
          <p:cNvPr id="7" name="TextovéPole 6">
            <a:extLst>
              <a:ext uri="{FF2B5EF4-FFF2-40B4-BE49-F238E27FC236}">
                <a16:creationId xmlns:a16="http://schemas.microsoft.com/office/drawing/2014/main" id="{6EE55628-A24A-449B-9730-C07EA516E85B}"/>
              </a:ext>
            </a:extLst>
          </p:cNvPr>
          <p:cNvSpPr txBox="1"/>
          <p:nvPr/>
        </p:nvSpPr>
        <p:spPr>
          <a:xfrm>
            <a:off x="134441" y="3348189"/>
            <a:ext cx="11670298" cy="3231654"/>
          </a:xfrm>
          <a:prstGeom prst="rect">
            <a:avLst/>
          </a:prstGeom>
          <a:noFill/>
        </p:spPr>
        <p:txBody>
          <a:bodyPr wrap="square" rtlCol="0">
            <a:spAutoFit/>
          </a:bodyPr>
          <a:lstStyle/>
          <a:p>
            <a:pPr marL="679450" indent="-342900">
              <a:buFont typeface="+mj-lt"/>
              <a:buAutoNum type="arabicParenR"/>
            </a:pPr>
            <a:r>
              <a:rPr lang="en-CA" sz="1700" b="1" dirty="0" smtClean="0">
                <a:latin typeface="Palatino Linotype" panose="02040502050505030304" pitchFamily="18" charset="0"/>
              </a:rPr>
              <a:t>Stakeholders’ pressure </a:t>
            </a:r>
          </a:p>
          <a:p>
            <a:pPr marL="1079500" lvl="1" indent="-285750">
              <a:buFont typeface="Wingdings" panose="05000000000000000000" pitchFamily="2" charset="2"/>
              <a:buChar char="§"/>
            </a:pPr>
            <a:r>
              <a:rPr lang="en-CA" sz="1700" dirty="0" smtClean="0">
                <a:latin typeface="Palatino Linotype" panose="02040502050505030304" pitchFamily="18" charset="0"/>
              </a:rPr>
              <a:t>firms have multiple stakeholders who have expectations about firms’ social and environmental performance. </a:t>
            </a:r>
          </a:p>
          <a:p>
            <a:pPr marL="1079500" lvl="1" indent="-285750">
              <a:buFont typeface="Wingdings" panose="05000000000000000000" pitchFamily="2" charset="2"/>
              <a:buChar char="§"/>
            </a:pPr>
            <a:r>
              <a:rPr lang="en-CA" sz="1700" dirty="0" smtClean="0"/>
              <a:t>to</a:t>
            </a:r>
            <a:r>
              <a:rPr lang="en-CA" sz="1700" dirty="0" smtClean="0">
                <a:latin typeface="Palatino Linotype" panose="02040502050505030304" pitchFamily="18" charset="0"/>
              </a:rPr>
              <a:t> invest into them and thus show their legitimacy and commitment to community and their social interest </a:t>
            </a:r>
          </a:p>
          <a:p>
            <a:pPr marL="793750" lvl="1"/>
            <a:endParaRPr lang="en-CA" sz="1700" dirty="0" smtClean="0">
              <a:latin typeface="Palatino Linotype" panose="02040502050505030304" pitchFamily="18" charset="0"/>
            </a:endParaRPr>
          </a:p>
          <a:p>
            <a:pPr marL="679450" indent="-342900">
              <a:buFont typeface="+mj-lt"/>
              <a:buAutoNum type="arabicParenR"/>
            </a:pPr>
            <a:r>
              <a:rPr lang="en-CA" sz="1700" b="1" dirty="0" smtClean="0">
                <a:latin typeface="Palatino Linotype" panose="02040502050505030304" pitchFamily="18" charset="0"/>
              </a:rPr>
              <a:t>Managerial motivation </a:t>
            </a:r>
          </a:p>
          <a:p>
            <a:pPr marL="1136650" lvl="1" indent="-342900">
              <a:buFont typeface="Wingdings" panose="05000000000000000000" pitchFamily="2" charset="2"/>
              <a:buChar char="§"/>
            </a:pPr>
            <a:r>
              <a:rPr lang="en-CA" sz="1700" dirty="0" smtClean="0">
                <a:latin typeface="Palatino Linotype" panose="02040502050505030304" pitchFamily="18" charset="0"/>
              </a:rPr>
              <a:t>managers may personally believe that their firm has a moral imperative to invest in CSR activities</a:t>
            </a:r>
          </a:p>
          <a:p>
            <a:pPr marL="1136650" lvl="1" indent="-342900">
              <a:buFont typeface="Wingdings" panose="05000000000000000000" pitchFamily="2" charset="2"/>
              <a:buChar char="§"/>
            </a:pPr>
            <a:r>
              <a:rPr lang="en-CA" sz="1700" dirty="0" smtClean="0">
                <a:latin typeface="Palatino Linotype" panose="02040502050505030304" pitchFamily="18" charset="0"/>
              </a:rPr>
              <a:t>managers may suppose that engaging in CSR activities can improve their reputation</a:t>
            </a:r>
          </a:p>
          <a:p>
            <a:pPr marL="1136650" lvl="1" indent="-342900">
              <a:buFont typeface="Wingdings" panose="05000000000000000000" pitchFamily="2" charset="2"/>
              <a:buChar char="§"/>
            </a:pPr>
            <a:r>
              <a:rPr lang="en-CA" sz="1700" dirty="0" smtClean="0">
                <a:latin typeface="Palatino Linotype" panose="02040502050505030304" pitchFamily="18" charset="0"/>
              </a:rPr>
              <a:t>managers believe in the positive effect of being socially responsible on financial performance</a:t>
            </a:r>
          </a:p>
          <a:p>
            <a:pPr marL="1136650" lvl="1" indent="-342900">
              <a:buFont typeface="Wingdings" panose="05000000000000000000" pitchFamily="2" charset="2"/>
              <a:buChar char="§"/>
            </a:pPr>
            <a:endParaRPr lang="en-CA" sz="1700" dirty="0" smtClean="0">
              <a:latin typeface="Palatino Linotype" panose="02040502050505030304" pitchFamily="18" charset="0"/>
            </a:endParaRPr>
          </a:p>
          <a:p>
            <a:pPr marL="679450" indent="-342900">
              <a:buFont typeface="+mj-lt"/>
              <a:buAutoNum type="arabicParenR"/>
            </a:pPr>
            <a:r>
              <a:rPr lang="en-CA" sz="1700" b="1" dirty="0" smtClean="0">
                <a:latin typeface="Palatino Linotype" panose="02040502050505030304" pitchFamily="18" charset="0"/>
              </a:rPr>
              <a:t>Market environment</a:t>
            </a:r>
          </a:p>
          <a:p>
            <a:pPr marL="1136650" lvl="1" indent="-342900">
              <a:buFont typeface="Wingdings" panose="05000000000000000000" pitchFamily="2" charset="2"/>
              <a:buChar char="§"/>
            </a:pPr>
            <a:r>
              <a:rPr lang="en-CA" sz="1700" dirty="0" smtClean="0">
                <a:latin typeface="Palatino Linotype" panose="02040502050505030304" pitchFamily="18" charset="0"/>
              </a:rPr>
              <a:t>the adoption of CSR activities might be a key factor how to add value to products and directing customers’ attention to important social and environmental issues that go beyond product cost</a:t>
            </a:r>
            <a:endParaRPr lang="en-CA" sz="1700" dirty="0">
              <a:latin typeface="Palatino Linotype" panose="02040502050505030304" pitchFamily="18" charset="0"/>
            </a:endParaRPr>
          </a:p>
        </p:txBody>
      </p:sp>
      <p:grpSp>
        <p:nvGrpSpPr>
          <p:cNvPr id="6" name="Skupina 5"/>
          <p:cNvGrpSpPr/>
          <p:nvPr/>
        </p:nvGrpSpPr>
        <p:grpSpPr>
          <a:xfrm>
            <a:off x="4242486" y="1991145"/>
            <a:ext cx="3707027" cy="1263848"/>
            <a:chOff x="6636320" y="2687990"/>
            <a:chExt cx="4420813" cy="1594021"/>
          </a:xfrm>
        </p:grpSpPr>
        <p:grpSp>
          <p:nvGrpSpPr>
            <p:cNvPr id="15" name="Skupina 14"/>
            <p:cNvGrpSpPr/>
            <p:nvPr/>
          </p:nvGrpSpPr>
          <p:grpSpPr>
            <a:xfrm>
              <a:off x="9500182" y="2687990"/>
              <a:ext cx="1556951" cy="1594021"/>
              <a:chOff x="1767016" y="2670048"/>
              <a:chExt cx="1556951" cy="1594021"/>
            </a:xfrm>
          </p:grpSpPr>
          <p:pic>
            <p:nvPicPr>
              <p:cNvPr id="16" name="Obrázek 15">
                <a:extLst>
                  <a:ext uri="{FF2B5EF4-FFF2-40B4-BE49-F238E27FC236}">
                    <a16:creationId xmlns:a16="http://schemas.microsoft.com/office/drawing/2014/main" id="{50E70B63-5829-4B31-85FE-31ADC68D139D}"/>
                  </a:ext>
                </a:extLst>
              </p:cNvPr>
              <p:cNvPicPr>
                <a:picLocks noChangeAspect="1"/>
              </p:cNvPicPr>
              <p:nvPr/>
            </p:nvPicPr>
            <p:blipFill rotWithShape="1">
              <a:blip r:embed="rId3">
                <a:extLst>
                  <a:ext uri="{28A0092B-C50C-407E-A947-70E740481C1C}">
                    <a14:useLocalDpi xmlns:a14="http://schemas.microsoft.com/office/drawing/2010/main" val="0"/>
                  </a:ext>
                </a:extLst>
              </a:blip>
              <a:srcRect l="18463" t="4670" r="70696" b="83570"/>
              <a:stretch/>
            </p:blipFill>
            <p:spPr>
              <a:xfrm>
                <a:off x="1767016" y="2670048"/>
                <a:ext cx="1556951" cy="1594021"/>
              </a:xfrm>
              <a:prstGeom prst="rect">
                <a:avLst/>
              </a:prstGeom>
            </p:spPr>
          </p:pic>
          <p:sp>
            <p:nvSpPr>
              <p:cNvPr id="17" name="TextovéPole 16"/>
              <p:cNvSpPr txBox="1"/>
              <p:nvPr/>
            </p:nvSpPr>
            <p:spPr>
              <a:xfrm>
                <a:off x="1946190" y="3179592"/>
                <a:ext cx="1110047" cy="591363"/>
              </a:xfrm>
              <a:prstGeom prst="rect">
                <a:avLst/>
              </a:prstGeom>
              <a:solidFill>
                <a:schemeClr val="bg1"/>
              </a:solidFill>
            </p:spPr>
            <p:txBody>
              <a:bodyPr wrap="square" rtlCol="0">
                <a:spAutoFit/>
              </a:bodyPr>
              <a:lstStyle/>
              <a:p>
                <a:pPr algn="ctr"/>
                <a:r>
                  <a:rPr lang="cs-CZ" sz="2000" dirty="0">
                    <a:latin typeface="Palatino Linotype" panose="02040502050505030304" pitchFamily="18" charset="0"/>
                  </a:rPr>
                  <a:t>CSR</a:t>
                </a:r>
                <a:endParaRPr lang="cs-CZ" sz="2800" dirty="0">
                  <a:latin typeface="Palatino Linotype" panose="02040502050505030304" pitchFamily="18" charset="0"/>
                </a:endParaRPr>
              </a:p>
            </p:txBody>
          </p:sp>
        </p:grpSp>
        <p:grpSp>
          <p:nvGrpSpPr>
            <p:cNvPr id="18" name="Skupina 17"/>
            <p:cNvGrpSpPr/>
            <p:nvPr/>
          </p:nvGrpSpPr>
          <p:grpSpPr>
            <a:xfrm>
              <a:off x="6636320" y="2687990"/>
              <a:ext cx="1556951" cy="1594021"/>
              <a:chOff x="5478162" y="2689571"/>
              <a:chExt cx="1556951" cy="1594021"/>
            </a:xfrm>
          </p:grpSpPr>
          <p:pic>
            <p:nvPicPr>
              <p:cNvPr id="19" name="Obrázek 18">
                <a:extLst>
                  <a:ext uri="{FF2B5EF4-FFF2-40B4-BE49-F238E27FC236}">
                    <a16:creationId xmlns:a16="http://schemas.microsoft.com/office/drawing/2014/main" id="{50E70B63-5829-4B31-85FE-31ADC68D139D}"/>
                  </a:ext>
                </a:extLst>
              </p:cNvPr>
              <p:cNvPicPr>
                <a:picLocks noChangeAspect="1"/>
              </p:cNvPicPr>
              <p:nvPr/>
            </p:nvPicPr>
            <p:blipFill rotWithShape="1">
              <a:blip r:embed="rId3">
                <a:extLst>
                  <a:ext uri="{28A0092B-C50C-407E-A947-70E740481C1C}">
                    <a14:useLocalDpi xmlns:a14="http://schemas.microsoft.com/office/drawing/2010/main" val="0"/>
                  </a:ext>
                </a:extLst>
              </a:blip>
              <a:srcRect l="18463" t="4670" r="70696" b="83570"/>
              <a:stretch/>
            </p:blipFill>
            <p:spPr>
              <a:xfrm>
                <a:off x="5478162" y="2689571"/>
                <a:ext cx="1556951" cy="1594021"/>
              </a:xfrm>
              <a:prstGeom prst="rect">
                <a:avLst/>
              </a:prstGeom>
            </p:spPr>
          </p:pic>
          <p:sp>
            <p:nvSpPr>
              <p:cNvPr id="20" name="TextovéPole 19"/>
              <p:cNvSpPr txBox="1"/>
              <p:nvPr/>
            </p:nvSpPr>
            <p:spPr>
              <a:xfrm>
                <a:off x="5647039" y="3220606"/>
                <a:ext cx="1184188" cy="591363"/>
              </a:xfrm>
              <a:prstGeom prst="rect">
                <a:avLst/>
              </a:prstGeom>
              <a:solidFill>
                <a:schemeClr val="bg1"/>
              </a:solidFill>
            </p:spPr>
            <p:txBody>
              <a:bodyPr wrap="square" rtlCol="0">
                <a:spAutoFit/>
              </a:bodyPr>
              <a:lstStyle/>
              <a:p>
                <a:pPr algn="ctr"/>
                <a:r>
                  <a:rPr lang="cs-CZ" sz="2000" dirty="0">
                    <a:latin typeface="Palatino Linotype" panose="02040502050505030304" pitchFamily="18" charset="0"/>
                  </a:rPr>
                  <a:t>CFP</a:t>
                </a:r>
              </a:p>
            </p:txBody>
          </p:sp>
        </p:grpSp>
        <p:sp>
          <p:nvSpPr>
            <p:cNvPr id="3" name="Šipka doprava 2"/>
            <p:cNvSpPr/>
            <p:nvPr/>
          </p:nvSpPr>
          <p:spPr>
            <a:xfrm>
              <a:off x="8482202" y="3226143"/>
              <a:ext cx="729049" cy="385756"/>
            </a:xfrm>
            <a:prstGeom prst="rightArrow">
              <a:avLst/>
            </a:prstGeom>
            <a:solidFill>
              <a:srgbClr val="272ECA"/>
            </a:solidFill>
            <a:ln>
              <a:solidFill>
                <a:srgbClr val="272E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Tree>
    <p:extLst>
      <p:ext uri="{BB962C8B-B14F-4D97-AF65-F5344CB8AC3E}">
        <p14:creationId xmlns:p14="http://schemas.microsoft.com/office/powerpoint/2010/main" val="804486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50115C-4279-4689-B52F-69BB327E3063}"/>
              </a:ext>
            </a:extLst>
          </p:cNvPr>
          <p:cNvSpPr>
            <a:spLocks noGrp="1"/>
          </p:cNvSpPr>
          <p:nvPr>
            <p:ph type="title"/>
          </p:nvPr>
        </p:nvSpPr>
        <p:spPr>
          <a:xfrm>
            <a:off x="1024128" y="585216"/>
            <a:ext cx="8260549" cy="1499616"/>
          </a:xfrm>
        </p:spPr>
        <p:txBody>
          <a:bodyPr>
            <a:normAutofit/>
          </a:bodyPr>
          <a:lstStyle/>
          <a:p>
            <a:r>
              <a:rPr lang="cs-CZ" sz="4800" dirty="0" err="1" smtClean="0"/>
              <a:t>What</a:t>
            </a:r>
            <a:r>
              <a:rPr lang="cs-CZ" sz="4800" dirty="0" smtClean="0"/>
              <a:t> </a:t>
            </a:r>
            <a:r>
              <a:rPr lang="cs-CZ" sz="4800" dirty="0" err="1" smtClean="0"/>
              <a:t>about</a:t>
            </a:r>
            <a:r>
              <a:rPr lang="cs-CZ" sz="4800" dirty="0" smtClean="0"/>
              <a:t> </a:t>
            </a:r>
            <a:r>
              <a:rPr lang="cs-CZ" sz="4800" dirty="0" err="1" smtClean="0"/>
              <a:t>csr</a:t>
            </a:r>
            <a:r>
              <a:rPr lang="cs-CZ" sz="4800" dirty="0" smtClean="0"/>
              <a:t> reporting? </a:t>
            </a:r>
            <a:endParaRPr lang="cs-CZ" sz="4800" dirty="0"/>
          </a:p>
        </p:txBody>
      </p:sp>
      <p:pic>
        <p:nvPicPr>
          <p:cNvPr id="4" name="Obrázek 3" descr="Obsah obrázku strom&#10;&#10;Popis byl vytvořen automaticky">
            <a:extLst>
              <a:ext uri="{FF2B5EF4-FFF2-40B4-BE49-F238E27FC236}">
                <a16:creationId xmlns:a16="http://schemas.microsoft.com/office/drawing/2014/main" id="{290F6276-EC54-4AA0-88A9-1B7B5BB80FB7}"/>
              </a:ext>
            </a:extLst>
          </p:cNvPr>
          <p:cNvPicPr>
            <a:picLocks noChangeAspect="1"/>
          </p:cNvPicPr>
          <p:nvPr/>
        </p:nvPicPr>
        <p:blipFill rotWithShape="1">
          <a:blip r:embed="rId2">
            <a:extLst>
              <a:ext uri="{28A0092B-C50C-407E-A947-70E740481C1C}">
                <a14:useLocalDpi xmlns:a14="http://schemas.microsoft.com/office/drawing/2010/main" val="0"/>
              </a:ext>
            </a:extLst>
          </a:blip>
          <a:srcRect t="11895" b="75154"/>
          <a:stretch/>
        </p:blipFill>
        <p:spPr>
          <a:xfrm>
            <a:off x="0" y="0"/>
            <a:ext cx="12192000" cy="727788"/>
          </a:xfrm>
          <a:prstGeom prst="rect">
            <a:avLst/>
          </a:prstGeom>
        </p:spPr>
      </p:pic>
      <p:sp>
        <p:nvSpPr>
          <p:cNvPr id="7" name="TextovéPole 6">
            <a:extLst>
              <a:ext uri="{FF2B5EF4-FFF2-40B4-BE49-F238E27FC236}">
                <a16:creationId xmlns:a16="http://schemas.microsoft.com/office/drawing/2014/main" id="{6EE55628-A24A-449B-9730-C07EA516E85B}"/>
              </a:ext>
            </a:extLst>
          </p:cNvPr>
          <p:cNvSpPr txBox="1"/>
          <p:nvPr/>
        </p:nvSpPr>
        <p:spPr>
          <a:xfrm>
            <a:off x="260850" y="3817746"/>
            <a:ext cx="7116134" cy="2800767"/>
          </a:xfrm>
          <a:prstGeom prst="rect">
            <a:avLst/>
          </a:prstGeom>
          <a:noFill/>
        </p:spPr>
        <p:txBody>
          <a:bodyPr wrap="square" rtlCol="0">
            <a:spAutoFit/>
          </a:bodyPr>
          <a:lstStyle/>
          <a:p>
            <a:pPr marL="336550"/>
            <a:r>
              <a:rPr lang="en-US" sz="1600" dirty="0" smtClean="0">
                <a:latin typeface="Palatino Linotype" panose="02040502050505030304" pitchFamily="18" charset="0"/>
              </a:rPr>
              <a:t>When </a:t>
            </a:r>
            <a:r>
              <a:rPr lang="en-US" sz="1600" dirty="0">
                <a:latin typeface="Palatino Linotype" panose="02040502050505030304" pitchFamily="18" charset="0"/>
              </a:rPr>
              <a:t>firms behave proactively and invest in CSR activities, they want to put it publicly and demonstrate it to their </a:t>
            </a:r>
            <a:r>
              <a:rPr lang="en-US" sz="1600" dirty="0" smtClean="0">
                <a:latin typeface="Palatino Linotype" panose="02040502050505030304" pitchFamily="18" charset="0"/>
              </a:rPr>
              <a:t>stakeholders</a:t>
            </a:r>
            <a:r>
              <a:rPr lang="en-US" sz="1600" dirty="0">
                <a:latin typeface="Palatino Linotype" panose="02040502050505030304" pitchFamily="18" charset="0"/>
              </a:rPr>
              <a:t>. </a:t>
            </a:r>
            <a:endParaRPr lang="cs-CZ" sz="1600" dirty="0" smtClean="0">
              <a:latin typeface="Palatino Linotype" panose="02040502050505030304" pitchFamily="18" charset="0"/>
            </a:endParaRPr>
          </a:p>
          <a:p>
            <a:pPr marL="336550"/>
            <a:endParaRPr lang="cs-CZ" sz="1600" dirty="0">
              <a:latin typeface="Palatino Linotype" panose="02040502050505030304" pitchFamily="18" charset="0"/>
            </a:endParaRPr>
          </a:p>
          <a:p>
            <a:pPr marL="622300" indent="-285750">
              <a:buFont typeface="Wingdings" panose="05000000000000000000" pitchFamily="2" charset="2"/>
              <a:buChar char="§"/>
            </a:pPr>
            <a:r>
              <a:rPr lang="en-US" sz="1600" dirty="0" smtClean="0">
                <a:latin typeface="Palatino Linotype" panose="02040502050505030304" pitchFamily="18" charset="0"/>
              </a:rPr>
              <a:t>CSR </a:t>
            </a:r>
            <a:r>
              <a:rPr lang="en-US" sz="1600" dirty="0">
                <a:latin typeface="Palatino Linotype" panose="02040502050505030304" pitchFamily="18" charset="0"/>
              </a:rPr>
              <a:t>disclosure signals investment that generates positive economic returns and strong future performance is </a:t>
            </a:r>
            <a:r>
              <a:rPr lang="en-US" sz="1600" dirty="0" smtClean="0">
                <a:latin typeface="Palatino Linotype" panose="02040502050505030304" pitchFamily="18" charset="0"/>
              </a:rPr>
              <a:t>expected</a:t>
            </a:r>
            <a:endParaRPr lang="cs-CZ" sz="1600" dirty="0">
              <a:latin typeface="Palatino Linotype" panose="02040502050505030304" pitchFamily="18" charset="0"/>
            </a:endParaRPr>
          </a:p>
          <a:p>
            <a:pPr marL="622300" indent="-285750">
              <a:buFont typeface="Wingdings" panose="05000000000000000000" pitchFamily="2" charset="2"/>
              <a:buChar char="§"/>
            </a:pPr>
            <a:r>
              <a:rPr lang="en-US" sz="1600" dirty="0" smtClean="0">
                <a:latin typeface="Palatino Linotype" panose="02040502050505030304" pitchFamily="18" charset="0"/>
              </a:rPr>
              <a:t>firms </a:t>
            </a:r>
            <a:r>
              <a:rPr lang="en-US" sz="1600" dirty="0">
                <a:latin typeface="Palatino Linotype" panose="02040502050505030304" pitchFamily="18" charset="0"/>
              </a:rPr>
              <a:t>can effectively communicate with their stakeholders and influence their perception, </a:t>
            </a:r>
            <a:endParaRPr lang="cs-CZ" sz="1600" dirty="0" smtClean="0">
              <a:latin typeface="Palatino Linotype" panose="02040502050505030304" pitchFamily="18" charset="0"/>
            </a:endParaRPr>
          </a:p>
          <a:p>
            <a:pPr marL="336550"/>
            <a:endParaRPr lang="cs-CZ" sz="1600" dirty="0">
              <a:latin typeface="Palatino Linotype" panose="02040502050505030304" pitchFamily="18" charset="0"/>
            </a:endParaRPr>
          </a:p>
          <a:p>
            <a:pPr marL="336550"/>
            <a:r>
              <a:rPr lang="cs-CZ" sz="1600" b="1" dirty="0" smtClean="0">
                <a:latin typeface="Palatino Linotype" panose="02040502050505030304" pitchFamily="18" charset="0"/>
              </a:rPr>
              <a:t>HOWEVER … </a:t>
            </a:r>
          </a:p>
          <a:p>
            <a:pPr marL="622300" indent="-285750">
              <a:buFont typeface="Wingdings" panose="05000000000000000000" pitchFamily="2" charset="2"/>
              <a:buChar char="§"/>
            </a:pPr>
            <a:r>
              <a:rPr lang="en-US" sz="1600" dirty="0" smtClean="0">
                <a:latin typeface="Palatino Linotype" panose="02040502050505030304" pitchFamily="18" charset="0"/>
              </a:rPr>
              <a:t>composing </a:t>
            </a:r>
            <a:r>
              <a:rPr lang="en-US" sz="1600" dirty="0">
                <a:latin typeface="Palatino Linotype" panose="02040502050505030304" pitchFamily="18" charset="0"/>
              </a:rPr>
              <a:t>of CSR reports that have impactful content costs money </a:t>
            </a:r>
          </a:p>
          <a:p>
            <a:pPr marL="622300" indent="-285750">
              <a:buFont typeface="Wingdings" panose="05000000000000000000" pitchFamily="2" charset="2"/>
              <a:buChar char="§"/>
            </a:pPr>
            <a:r>
              <a:rPr lang="en-US" sz="1600" dirty="0" smtClean="0">
                <a:latin typeface="Palatino Linotype" panose="02040502050505030304" pitchFamily="18" charset="0"/>
              </a:rPr>
              <a:t>firm with better financial results will be able to bear these costs </a:t>
            </a:r>
            <a:r>
              <a:rPr lang="en-US" sz="1600" dirty="0">
                <a:latin typeface="Palatino Linotype" panose="02040502050505030304" pitchFamily="18" charset="0"/>
              </a:rPr>
              <a:t>easier </a:t>
            </a:r>
            <a:endParaRPr lang="en-CA" sz="1600" dirty="0">
              <a:latin typeface="Palatino Linotype" panose="02040502050505030304" pitchFamily="18" charset="0"/>
            </a:endParaRPr>
          </a:p>
        </p:txBody>
      </p:sp>
      <p:grpSp>
        <p:nvGrpSpPr>
          <p:cNvPr id="15" name="Skupina 14"/>
          <p:cNvGrpSpPr/>
          <p:nvPr/>
        </p:nvGrpSpPr>
        <p:grpSpPr>
          <a:xfrm>
            <a:off x="5568910" y="2038124"/>
            <a:ext cx="1305565" cy="1263848"/>
            <a:chOff x="1767016" y="2670048"/>
            <a:chExt cx="1556951" cy="1594021"/>
          </a:xfrm>
        </p:grpSpPr>
        <p:pic>
          <p:nvPicPr>
            <p:cNvPr id="16" name="Obrázek 15">
              <a:extLst>
                <a:ext uri="{FF2B5EF4-FFF2-40B4-BE49-F238E27FC236}">
                  <a16:creationId xmlns:a16="http://schemas.microsoft.com/office/drawing/2014/main" id="{50E70B63-5829-4B31-85FE-31ADC68D139D}"/>
                </a:ext>
              </a:extLst>
            </p:cNvPr>
            <p:cNvPicPr>
              <a:picLocks noChangeAspect="1"/>
            </p:cNvPicPr>
            <p:nvPr/>
          </p:nvPicPr>
          <p:blipFill rotWithShape="1">
            <a:blip r:embed="rId3">
              <a:extLst>
                <a:ext uri="{28A0092B-C50C-407E-A947-70E740481C1C}">
                  <a14:useLocalDpi xmlns:a14="http://schemas.microsoft.com/office/drawing/2010/main" val="0"/>
                </a:ext>
              </a:extLst>
            </a:blip>
            <a:srcRect l="18463" t="4670" r="70696" b="83570"/>
            <a:stretch/>
          </p:blipFill>
          <p:spPr>
            <a:xfrm>
              <a:off x="1767016" y="2670048"/>
              <a:ext cx="1556951" cy="1594021"/>
            </a:xfrm>
            <a:prstGeom prst="rect">
              <a:avLst/>
            </a:prstGeom>
          </p:spPr>
        </p:pic>
        <p:sp>
          <p:nvSpPr>
            <p:cNvPr id="17" name="TextovéPole 16"/>
            <p:cNvSpPr txBox="1"/>
            <p:nvPr/>
          </p:nvSpPr>
          <p:spPr>
            <a:xfrm>
              <a:off x="1961455" y="3241636"/>
              <a:ext cx="1110047" cy="591363"/>
            </a:xfrm>
            <a:prstGeom prst="rect">
              <a:avLst/>
            </a:prstGeom>
            <a:solidFill>
              <a:schemeClr val="bg1"/>
            </a:solidFill>
          </p:spPr>
          <p:txBody>
            <a:bodyPr wrap="square" rtlCol="0">
              <a:spAutoFit/>
            </a:bodyPr>
            <a:lstStyle/>
            <a:p>
              <a:pPr algn="ctr"/>
              <a:r>
                <a:rPr lang="cs-CZ" sz="2000" dirty="0">
                  <a:latin typeface="Palatino Linotype" panose="02040502050505030304" pitchFamily="18" charset="0"/>
                </a:rPr>
                <a:t>CSR</a:t>
              </a:r>
              <a:endParaRPr lang="cs-CZ" sz="2800" dirty="0">
                <a:latin typeface="Palatino Linotype" panose="02040502050505030304" pitchFamily="18" charset="0"/>
              </a:endParaRPr>
            </a:p>
          </p:txBody>
        </p:sp>
      </p:grpSp>
      <p:grpSp>
        <p:nvGrpSpPr>
          <p:cNvPr id="18" name="Skupina 17"/>
          <p:cNvGrpSpPr/>
          <p:nvPr/>
        </p:nvGrpSpPr>
        <p:grpSpPr>
          <a:xfrm>
            <a:off x="3167448" y="2038124"/>
            <a:ext cx="1305565" cy="1263848"/>
            <a:chOff x="5478162" y="2689571"/>
            <a:chExt cx="1556951" cy="1594021"/>
          </a:xfrm>
        </p:grpSpPr>
        <p:pic>
          <p:nvPicPr>
            <p:cNvPr id="19" name="Obrázek 18">
              <a:extLst>
                <a:ext uri="{FF2B5EF4-FFF2-40B4-BE49-F238E27FC236}">
                  <a16:creationId xmlns:a16="http://schemas.microsoft.com/office/drawing/2014/main" id="{50E70B63-5829-4B31-85FE-31ADC68D139D}"/>
                </a:ext>
              </a:extLst>
            </p:cNvPr>
            <p:cNvPicPr>
              <a:picLocks noChangeAspect="1"/>
            </p:cNvPicPr>
            <p:nvPr/>
          </p:nvPicPr>
          <p:blipFill rotWithShape="1">
            <a:blip r:embed="rId3">
              <a:extLst>
                <a:ext uri="{28A0092B-C50C-407E-A947-70E740481C1C}">
                  <a14:useLocalDpi xmlns:a14="http://schemas.microsoft.com/office/drawing/2010/main" val="0"/>
                </a:ext>
              </a:extLst>
            </a:blip>
            <a:srcRect l="18463" t="4670" r="70696" b="83570"/>
            <a:stretch/>
          </p:blipFill>
          <p:spPr>
            <a:xfrm>
              <a:off x="5478162" y="2689571"/>
              <a:ext cx="1556951" cy="1594021"/>
            </a:xfrm>
            <a:prstGeom prst="rect">
              <a:avLst/>
            </a:prstGeom>
          </p:spPr>
        </p:pic>
        <p:sp>
          <p:nvSpPr>
            <p:cNvPr id="20" name="TextovéPole 19"/>
            <p:cNvSpPr txBox="1"/>
            <p:nvPr/>
          </p:nvSpPr>
          <p:spPr>
            <a:xfrm>
              <a:off x="5647039" y="3220606"/>
              <a:ext cx="1184188" cy="591363"/>
            </a:xfrm>
            <a:prstGeom prst="rect">
              <a:avLst/>
            </a:prstGeom>
            <a:solidFill>
              <a:schemeClr val="bg1"/>
            </a:solidFill>
          </p:spPr>
          <p:txBody>
            <a:bodyPr wrap="square" rtlCol="0">
              <a:spAutoFit/>
            </a:bodyPr>
            <a:lstStyle/>
            <a:p>
              <a:pPr algn="ctr"/>
              <a:r>
                <a:rPr lang="cs-CZ" sz="2000" dirty="0">
                  <a:latin typeface="Palatino Linotype" panose="02040502050505030304" pitchFamily="18" charset="0"/>
                </a:rPr>
                <a:t>CFP</a:t>
              </a:r>
            </a:p>
          </p:txBody>
        </p:sp>
      </p:grpSp>
      <p:sp>
        <p:nvSpPr>
          <p:cNvPr id="3" name="Šipka doprava 2"/>
          <p:cNvSpPr/>
          <p:nvPr/>
        </p:nvSpPr>
        <p:spPr>
          <a:xfrm>
            <a:off x="4715293" y="2464808"/>
            <a:ext cx="611336" cy="305854"/>
          </a:xfrm>
          <a:prstGeom prst="rightArrow">
            <a:avLst/>
          </a:prstGeom>
          <a:solidFill>
            <a:srgbClr val="272ECA"/>
          </a:solidFill>
          <a:ln>
            <a:solidFill>
              <a:srgbClr val="272E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Šipka doprava 12"/>
          <p:cNvSpPr/>
          <p:nvPr/>
        </p:nvSpPr>
        <p:spPr>
          <a:xfrm>
            <a:off x="7162572" y="2442125"/>
            <a:ext cx="611336" cy="305854"/>
          </a:xfrm>
          <a:prstGeom prst="rightArrow">
            <a:avLst/>
          </a:prstGeom>
          <a:solidFill>
            <a:srgbClr val="272ECA"/>
          </a:solidFill>
          <a:ln>
            <a:solidFill>
              <a:srgbClr val="272E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4" name="Skupina 13"/>
          <p:cNvGrpSpPr/>
          <p:nvPr/>
        </p:nvGrpSpPr>
        <p:grpSpPr>
          <a:xfrm>
            <a:off x="8065436" y="2038124"/>
            <a:ext cx="1360851" cy="1328553"/>
            <a:chOff x="1767016" y="2670048"/>
            <a:chExt cx="1556951" cy="1594021"/>
          </a:xfrm>
        </p:grpSpPr>
        <p:pic>
          <p:nvPicPr>
            <p:cNvPr id="21" name="Obrázek 20">
              <a:extLst>
                <a:ext uri="{FF2B5EF4-FFF2-40B4-BE49-F238E27FC236}">
                  <a16:creationId xmlns:a16="http://schemas.microsoft.com/office/drawing/2014/main" id="{50E70B63-5829-4B31-85FE-31ADC68D139D}"/>
                </a:ext>
              </a:extLst>
            </p:cNvPr>
            <p:cNvPicPr>
              <a:picLocks noChangeAspect="1"/>
            </p:cNvPicPr>
            <p:nvPr/>
          </p:nvPicPr>
          <p:blipFill rotWithShape="1">
            <a:blip r:embed="rId3">
              <a:extLst>
                <a:ext uri="{28A0092B-C50C-407E-A947-70E740481C1C}">
                  <a14:useLocalDpi xmlns:a14="http://schemas.microsoft.com/office/drawing/2010/main" val="0"/>
                </a:ext>
              </a:extLst>
            </a:blip>
            <a:srcRect l="18463" t="4670" r="70696" b="83570"/>
            <a:stretch/>
          </p:blipFill>
          <p:spPr>
            <a:xfrm>
              <a:off x="1767016" y="2670048"/>
              <a:ext cx="1556951" cy="1594021"/>
            </a:xfrm>
            <a:prstGeom prst="rect">
              <a:avLst/>
            </a:prstGeom>
          </p:spPr>
        </p:pic>
        <p:sp>
          <p:nvSpPr>
            <p:cNvPr id="22" name="TextovéPole 21"/>
            <p:cNvSpPr txBox="1"/>
            <p:nvPr/>
          </p:nvSpPr>
          <p:spPr>
            <a:xfrm>
              <a:off x="1912426" y="3149841"/>
              <a:ext cx="1264508" cy="556800"/>
            </a:xfrm>
            <a:prstGeom prst="rect">
              <a:avLst/>
            </a:prstGeom>
            <a:solidFill>
              <a:schemeClr val="bg1"/>
            </a:solidFill>
          </p:spPr>
          <p:txBody>
            <a:bodyPr wrap="square" rtlCol="0">
              <a:spAutoFit/>
            </a:bodyPr>
            <a:lstStyle/>
            <a:p>
              <a:pPr algn="ctr"/>
              <a:r>
                <a:rPr lang="cs-CZ" sz="1200" dirty="0" smtClean="0">
                  <a:latin typeface="Palatino Linotype" panose="02040502050505030304" pitchFamily="18" charset="0"/>
                </a:rPr>
                <a:t>CSR REPORTING</a:t>
              </a:r>
              <a:endParaRPr lang="cs-CZ" sz="1200" dirty="0">
                <a:latin typeface="Palatino Linotype" panose="02040502050505030304" pitchFamily="18" charset="0"/>
              </a:endParaRPr>
            </a:p>
          </p:txBody>
        </p:sp>
      </p:grpSp>
    </p:spTree>
    <p:extLst>
      <p:ext uri="{BB962C8B-B14F-4D97-AF65-F5344CB8AC3E}">
        <p14:creationId xmlns:p14="http://schemas.microsoft.com/office/powerpoint/2010/main" val="1879829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50115C-4279-4689-B52F-69BB327E3063}"/>
              </a:ext>
            </a:extLst>
          </p:cNvPr>
          <p:cNvSpPr>
            <a:spLocks noGrp="1"/>
          </p:cNvSpPr>
          <p:nvPr>
            <p:ph type="title"/>
          </p:nvPr>
        </p:nvSpPr>
        <p:spPr>
          <a:xfrm>
            <a:off x="1024128" y="585216"/>
            <a:ext cx="9763321" cy="1499616"/>
          </a:xfrm>
        </p:spPr>
        <p:txBody>
          <a:bodyPr>
            <a:normAutofit/>
          </a:bodyPr>
          <a:lstStyle/>
          <a:p>
            <a:r>
              <a:rPr lang="cs-CZ" sz="4800" dirty="0" smtClean="0"/>
              <a:t>HOWEVER … IT </a:t>
            </a:r>
            <a:r>
              <a:rPr lang="en-CA" sz="4800" dirty="0"/>
              <a:t>requires financial resources</a:t>
            </a:r>
            <a:endParaRPr lang="cs-CZ" sz="4800" dirty="0"/>
          </a:p>
        </p:txBody>
      </p:sp>
      <p:pic>
        <p:nvPicPr>
          <p:cNvPr id="4" name="Obrázek 3" descr="Obsah obrázku strom&#10;&#10;Popis byl vytvořen automaticky">
            <a:extLst>
              <a:ext uri="{FF2B5EF4-FFF2-40B4-BE49-F238E27FC236}">
                <a16:creationId xmlns:a16="http://schemas.microsoft.com/office/drawing/2014/main" id="{290F6276-EC54-4AA0-88A9-1B7B5BB80FB7}"/>
              </a:ext>
            </a:extLst>
          </p:cNvPr>
          <p:cNvPicPr>
            <a:picLocks noChangeAspect="1"/>
          </p:cNvPicPr>
          <p:nvPr/>
        </p:nvPicPr>
        <p:blipFill rotWithShape="1">
          <a:blip r:embed="rId2">
            <a:extLst>
              <a:ext uri="{28A0092B-C50C-407E-A947-70E740481C1C}">
                <a14:useLocalDpi xmlns:a14="http://schemas.microsoft.com/office/drawing/2010/main" val="0"/>
              </a:ext>
            </a:extLst>
          </a:blip>
          <a:srcRect t="11895" b="75154"/>
          <a:stretch/>
        </p:blipFill>
        <p:spPr>
          <a:xfrm>
            <a:off x="0" y="0"/>
            <a:ext cx="12192000" cy="727788"/>
          </a:xfrm>
          <a:prstGeom prst="rect">
            <a:avLst/>
          </a:prstGeom>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133" y="2509410"/>
            <a:ext cx="6586347" cy="3293174"/>
          </a:xfrm>
          <a:prstGeom prst="rect">
            <a:avLst/>
          </a:prstGeom>
        </p:spPr>
      </p:pic>
      <p:sp>
        <p:nvSpPr>
          <p:cNvPr id="5" name="TextovéPole 4"/>
          <p:cNvSpPr txBox="1"/>
          <p:nvPr/>
        </p:nvSpPr>
        <p:spPr>
          <a:xfrm>
            <a:off x="7883612" y="2509410"/>
            <a:ext cx="3855308" cy="3093154"/>
          </a:xfrm>
          <a:prstGeom prst="rect">
            <a:avLst/>
          </a:prstGeom>
          <a:noFill/>
        </p:spPr>
        <p:txBody>
          <a:bodyPr wrap="square" rtlCol="0">
            <a:spAutoFit/>
          </a:bodyPr>
          <a:lstStyle/>
          <a:p>
            <a:pPr>
              <a:spcAft>
                <a:spcPts val="600"/>
              </a:spcAft>
            </a:pPr>
            <a:r>
              <a:rPr lang="cs-CZ" sz="2000" b="1" dirty="0">
                <a:latin typeface="Palatino Linotype" panose="02040502050505030304" pitchFamily="18" charset="0"/>
              </a:rPr>
              <a:t>P</a:t>
            </a:r>
            <a:r>
              <a:rPr lang="en-CA" sz="2000" b="1" dirty="0" err="1">
                <a:latin typeface="Palatino Linotype" panose="02040502050505030304" pitchFamily="18" charset="0"/>
              </a:rPr>
              <a:t>erformance</a:t>
            </a:r>
            <a:r>
              <a:rPr lang="en-CA" sz="2000" b="1" dirty="0">
                <a:latin typeface="Palatino Linotype" panose="02040502050505030304" pitchFamily="18" charset="0"/>
              </a:rPr>
              <a:t> </a:t>
            </a:r>
            <a:r>
              <a:rPr lang="cs-CZ" sz="2000" b="1" dirty="0">
                <a:latin typeface="Palatino Linotype" panose="02040502050505030304" pitchFamily="18" charset="0"/>
              </a:rPr>
              <a:t>F</a:t>
            </a:r>
            <a:r>
              <a:rPr lang="en-CA" sz="2000" b="1" dirty="0" err="1" smtClean="0">
                <a:latin typeface="Palatino Linotype" panose="02040502050505030304" pitchFamily="18" charset="0"/>
              </a:rPr>
              <a:t>eedback</a:t>
            </a:r>
            <a:r>
              <a:rPr lang="en-CA" sz="2000" b="1" dirty="0" smtClean="0">
                <a:latin typeface="Palatino Linotype" panose="02040502050505030304" pitchFamily="18" charset="0"/>
              </a:rPr>
              <a:t> </a:t>
            </a:r>
            <a:r>
              <a:rPr lang="cs-CZ" sz="2000" b="1" dirty="0" smtClean="0">
                <a:latin typeface="Palatino Linotype" panose="02040502050505030304" pitchFamily="18" charset="0"/>
              </a:rPr>
              <a:t>T</a:t>
            </a:r>
            <a:r>
              <a:rPr lang="en-CA" sz="2000" b="1" dirty="0" err="1" smtClean="0">
                <a:latin typeface="Palatino Linotype" panose="02040502050505030304" pitchFamily="18" charset="0"/>
              </a:rPr>
              <a:t>heory</a:t>
            </a:r>
            <a:r>
              <a:rPr lang="cs-CZ" sz="2000" b="1" dirty="0" smtClean="0">
                <a:latin typeface="Palatino Linotype" panose="02040502050505030304" pitchFamily="18" charset="0"/>
              </a:rPr>
              <a:t> </a:t>
            </a:r>
          </a:p>
          <a:p>
            <a:pPr marL="285750" indent="-285750" algn="just">
              <a:buFont typeface="Wingdings" panose="05000000000000000000" pitchFamily="2" charset="2"/>
              <a:buChar char="§"/>
            </a:pPr>
            <a:r>
              <a:rPr lang="en-US" sz="1700" dirty="0" smtClean="0">
                <a:latin typeface="Palatino Linotype" panose="02040502050505030304" pitchFamily="18" charset="0"/>
              </a:rPr>
              <a:t>Performance </a:t>
            </a:r>
            <a:r>
              <a:rPr lang="en-US" sz="1700" dirty="0">
                <a:latin typeface="Palatino Linotype" panose="02040502050505030304" pitchFamily="18" charset="0"/>
              </a:rPr>
              <a:t>feedback (attainment of firms’ financial goals) is a potential behavioral driver of changes in corporate strategy and thus in socially responsible strategy as well. These changes are caused mainly by the non-satisfactory performance of the firm, which results in shareholders’ pressure on the </a:t>
            </a:r>
            <a:r>
              <a:rPr lang="en-US" sz="1700" dirty="0" smtClean="0">
                <a:latin typeface="Palatino Linotype" panose="02040502050505030304" pitchFamily="18" charset="0"/>
              </a:rPr>
              <a:t>managers</a:t>
            </a:r>
            <a:r>
              <a:rPr lang="cs-CZ" sz="1700" dirty="0" smtClean="0">
                <a:latin typeface="Palatino Linotype" panose="02040502050505030304" pitchFamily="18" charset="0"/>
              </a:rPr>
              <a:t>.</a:t>
            </a:r>
            <a:r>
              <a:rPr lang="en-US" sz="1700" dirty="0" smtClean="0">
                <a:latin typeface="Palatino Linotype" panose="02040502050505030304" pitchFamily="18" charset="0"/>
              </a:rPr>
              <a:t> </a:t>
            </a:r>
            <a:endParaRPr lang="en-CA" sz="1700" dirty="0">
              <a:latin typeface="Palatino Linotype" panose="02040502050505030304" pitchFamily="18" charset="0"/>
            </a:endParaRPr>
          </a:p>
        </p:txBody>
      </p:sp>
    </p:spTree>
    <p:extLst>
      <p:ext uri="{BB962C8B-B14F-4D97-AF65-F5344CB8AC3E}">
        <p14:creationId xmlns:p14="http://schemas.microsoft.com/office/powerpoint/2010/main" val="16231405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50115C-4279-4689-B52F-69BB327E3063}"/>
              </a:ext>
            </a:extLst>
          </p:cNvPr>
          <p:cNvSpPr>
            <a:spLocks noGrp="1"/>
          </p:cNvSpPr>
          <p:nvPr>
            <p:ph type="title"/>
          </p:nvPr>
        </p:nvSpPr>
        <p:spPr>
          <a:xfrm>
            <a:off x="1024128" y="585216"/>
            <a:ext cx="9763321" cy="1499616"/>
          </a:xfrm>
        </p:spPr>
        <p:txBody>
          <a:bodyPr>
            <a:normAutofit/>
          </a:bodyPr>
          <a:lstStyle/>
          <a:p>
            <a:r>
              <a:rPr lang="en-US" sz="4800" dirty="0" smtClean="0"/>
              <a:t>non-satisfactory performance</a:t>
            </a:r>
            <a:endParaRPr lang="cs-CZ" sz="4800" dirty="0"/>
          </a:p>
        </p:txBody>
      </p:sp>
      <p:pic>
        <p:nvPicPr>
          <p:cNvPr id="4" name="Obrázek 3" descr="Obsah obrázku strom&#10;&#10;Popis byl vytvořen automaticky">
            <a:extLst>
              <a:ext uri="{FF2B5EF4-FFF2-40B4-BE49-F238E27FC236}">
                <a16:creationId xmlns:a16="http://schemas.microsoft.com/office/drawing/2014/main" id="{290F6276-EC54-4AA0-88A9-1B7B5BB80FB7}"/>
              </a:ext>
            </a:extLst>
          </p:cNvPr>
          <p:cNvPicPr>
            <a:picLocks noChangeAspect="1"/>
          </p:cNvPicPr>
          <p:nvPr/>
        </p:nvPicPr>
        <p:blipFill rotWithShape="1">
          <a:blip r:embed="rId2">
            <a:extLst>
              <a:ext uri="{28A0092B-C50C-407E-A947-70E740481C1C}">
                <a14:useLocalDpi xmlns:a14="http://schemas.microsoft.com/office/drawing/2010/main" val="0"/>
              </a:ext>
            </a:extLst>
          </a:blip>
          <a:srcRect t="11895" b="75154"/>
          <a:stretch/>
        </p:blipFill>
        <p:spPr>
          <a:xfrm>
            <a:off x="0" y="0"/>
            <a:ext cx="12192000" cy="727788"/>
          </a:xfrm>
          <a:prstGeom prst="rect">
            <a:avLst/>
          </a:prstGeom>
        </p:spPr>
      </p:pic>
      <p:sp>
        <p:nvSpPr>
          <p:cNvPr id="5" name="TextovéPole 4"/>
          <p:cNvSpPr txBox="1"/>
          <p:nvPr/>
        </p:nvSpPr>
        <p:spPr>
          <a:xfrm>
            <a:off x="777733" y="1940999"/>
            <a:ext cx="9181813" cy="723275"/>
          </a:xfrm>
          <a:prstGeom prst="rect">
            <a:avLst/>
          </a:prstGeom>
          <a:noFill/>
        </p:spPr>
        <p:txBody>
          <a:bodyPr wrap="square" rtlCol="0">
            <a:spAutoFit/>
          </a:bodyPr>
          <a:lstStyle/>
          <a:p>
            <a:pPr>
              <a:spcAft>
                <a:spcPts val="600"/>
              </a:spcAft>
            </a:pPr>
            <a:r>
              <a:rPr lang="cs-CZ" dirty="0" smtClean="0">
                <a:latin typeface="Palatino Linotype" panose="02040502050505030304" pitchFamily="18" charset="0"/>
              </a:rPr>
              <a:t>N</a:t>
            </a:r>
            <a:r>
              <a:rPr lang="en-US" dirty="0" smtClean="0">
                <a:latin typeface="Palatino Linotype" panose="02040502050505030304" pitchFamily="18" charset="0"/>
              </a:rPr>
              <a:t>on-satisfactory performance</a:t>
            </a:r>
            <a:r>
              <a:rPr lang="cs-CZ" dirty="0">
                <a:latin typeface="Palatino Linotype" panose="02040502050505030304" pitchFamily="18" charset="0"/>
              </a:rPr>
              <a:t> </a:t>
            </a:r>
            <a:r>
              <a:rPr lang="cs-CZ" dirty="0" smtClean="0">
                <a:latin typeface="Palatino Linotype" panose="02040502050505030304" pitchFamily="18" charset="0"/>
              </a:rPr>
              <a:t>=&gt; </a:t>
            </a:r>
            <a:r>
              <a:rPr lang="en-US" b="1" dirty="0" smtClean="0">
                <a:solidFill>
                  <a:srgbClr val="FF0000"/>
                </a:solidFill>
                <a:latin typeface="Palatino Linotype" panose="02040502050505030304" pitchFamily="18" charset="0"/>
              </a:rPr>
              <a:t>firms</a:t>
            </a:r>
            <a:r>
              <a:rPr lang="en-US" b="1" dirty="0">
                <a:solidFill>
                  <a:srgbClr val="FF0000"/>
                </a:solidFill>
                <a:latin typeface="Palatino Linotype" panose="02040502050505030304" pitchFamily="18" charset="0"/>
              </a:rPr>
              <a:t>' financial results are </a:t>
            </a:r>
            <a:r>
              <a:rPr lang="en-US" b="1" dirty="0" smtClean="0">
                <a:solidFill>
                  <a:srgbClr val="FF0000"/>
                </a:solidFill>
                <a:latin typeface="Palatino Linotype" panose="02040502050505030304" pitchFamily="18" charset="0"/>
              </a:rPr>
              <a:t>poor</a:t>
            </a:r>
            <a:r>
              <a:rPr lang="cs-CZ" b="1" dirty="0">
                <a:solidFill>
                  <a:srgbClr val="FF0000"/>
                </a:solidFill>
                <a:latin typeface="Palatino Linotype" panose="02040502050505030304" pitchFamily="18" charset="0"/>
              </a:rPr>
              <a:t> </a:t>
            </a:r>
            <a:endParaRPr lang="cs-CZ" b="1" dirty="0" smtClean="0">
              <a:solidFill>
                <a:srgbClr val="FF0000"/>
              </a:solidFill>
              <a:latin typeface="Palatino Linotype" panose="02040502050505030304" pitchFamily="18" charset="0"/>
            </a:endParaRPr>
          </a:p>
          <a:p>
            <a:pPr>
              <a:spcAft>
                <a:spcPts val="600"/>
              </a:spcAft>
            </a:pPr>
            <a:endParaRPr lang="cs-CZ" dirty="0" smtClean="0"/>
          </a:p>
        </p:txBody>
      </p:sp>
      <p:sp>
        <p:nvSpPr>
          <p:cNvPr id="6" name="Šipka doprava 5"/>
          <p:cNvSpPr/>
          <p:nvPr/>
        </p:nvSpPr>
        <p:spPr>
          <a:xfrm>
            <a:off x="1231950" y="5740061"/>
            <a:ext cx="252000" cy="1800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ovéPole 9"/>
          <p:cNvSpPr txBox="1"/>
          <p:nvPr/>
        </p:nvSpPr>
        <p:spPr>
          <a:xfrm>
            <a:off x="1024128" y="2521945"/>
            <a:ext cx="5904807" cy="4154984"/>
          </a:xfrm>
          <a:prstGeom prst="rect">
            <a:avLst/>
          </a:prstGeom>
          <a:noFill/>
        </p:spPr>
        <p:txBody>
          <a:bodyPr wrap="square" rtlCol="0">
            <a:spAutoFit/>
          </a:bodyPr>
          <a:lstStyle/>
          <a:p>
            <a:pPr>
              <a:spcAft>
                <a:spcPts val="600"/>
              </a:spcAft>
            </a:pPr>
            <a:r>
              <a:rPr lang="en-CA" sz="2000" b="1" dirty="0" smtClean="0">
                <a:latin typeface="Palatino Linotype" panose="02040502050505030304" pitchFamily="18" charset="0"/>
              </a:rPr>
              <a:t>What may happen in this situation? </a:t>
            </a:r>
          </a:p>
          <a:p>
            <a:pPr marL="285750" indent="-285750">
              <a:spcAft>
                <a:spcPts val="600"/>
              </a:spcAft>
              <a:buFont typeface="Wingdings" panose="05000000000000000000" pitchFamily="2" charset="2"/>
              <a:buChar char="§"/>
            </a:pPr>
            <a:r>
              <a:rPr lang="en-US" dirty="0" smtClean="0">
                <a:latin typeface="Palatino Linotype" panose="02040502050505030304" pitchFamily="18" charset="0"/>
              </a:rPr>
              <a:t>shareholders </a:t>
            </a:r>
            <a:r>
              <a:rPr lang="en-US" dirty="0">
                <a:latin typeface="Palatino Linotype" panose="02040502050505030304" pitchFamily="18" charset="0"/>
              </a:rPr>
              <a:t>may feel the need for closer monitoring firms’ performance and eliminate managers’ </a:t>
            </a:r>
            <a:r>
              <a:rPr lang="en-CA" dirty="0" smtClean="0">
                <a:latin typeface="Palatino Linotype" panose="02040502050505030304" pitchFamily="18" charset="0"/>
              </a:rPr>
              <a:t>attitude </a:t>
            </a:r>
            <a:r>
              <a:rPr lang="en-US" dirty="0" smtClean="0">
                <a:latin typeface="Palatino Linotype" panose="02040502050505030304" pitchFamily="18" charset="0"/>
              </a:rPr>
              <a:t>in </a:t>
            </a:r>
            <a:r>
              <a:rPr lang="en-US" dirty="0" smtClean="0">
                <a:latin typeface="Palatino Linotype" panose="02040502050505030304" pitchFamily="18" charset="0"/>
              </a:rPr>
              <a:t>decision-making </a:t>
            </a:r>
            <a:endParaRPr lang="cs-CZ" dirty="0" smtClean="0">
              <a:latin typeface="Palatino Linotype" panose="02040502050505030304" pitchFamily="18" charset="0"/>
            </a:endParaRPr>
          </a:p>
          <a:p>
            <a:pPr marL="285750" indent="-285750">
              <a:spcAft>
                <a:spcPts val="600"/>
              </a:spcAft>
              <a:buFont typeface="Wingdings" panose="05000000000000000000" pitchFamily="2" charset="2"/>
              <a:buChar char="§"/>
            </a:pPr>
            <a:r>
              <a:rPr lang="en-US" dirty="0" smtClean="0">
                <a:latin typeface="Palatino Linotype" panose="02040502050505030304" pitchFamily="18" charset="0"/>
              </a:rPr>
              <a:t>managers </a:t>
            </a:r>
            <a:r>
              <a:rPr lang="en-US" dirty="0">
                <a:latin typeface="Palatino Linotype" panose="02040502050505030304" pitchFamily="18" charset="0"/>
              </a:rPr>
              <a:t>have a restricted amount of discretionary resources available, which results in cutting cost (such as CSR expenditures</a:t>
            </a:r>
            <a:r>
              <a:rPr lang="en-US" dirty="0" smtClean="0">
                <a:latin typeface="Palatino Linotype" panose="02040502050505030304" pitchFamily="18" charset="0"/>
              </a:rPr>
              <a:t>)</a:t>
            </a:r>
            <a:r>
              <a:rPr lang="cs-CZ" dirty="0" smtClean="0">
                <a:latin typeface="Palatino Linotype" panose="02040502050505030304" pitchFamily="18" charset="0"/>
              </a:rPr>
              <a:t> </a:t>
            </a:r>
          </a:p>
          <a:p>
            <a:pPr marL="285750" indent="-285750">
              <a:spcAft>
                <a:spcPts val="600"/>
              </a:spcAft>
              <a:buFont typeface="Wingdings" panose="05000000000000000000" pitchFamily="2" charset="2"/>
              <a:buChar char="§"/>
            </a:pPr>
            <a:r>
              <a:rPr lang="en-US" dirty="0" smtClean="0">
                <a:latin typeface="Palatino Linotype" panose="02040502050505030304" pitchFamily="18" charset="0"/>
              </a:rPr>
              <a:t>managers </a:t>
            </a:r>
            <a:r>
              <a:rPr lang="en-US" dirty="0">
                <a:latin typeface="Palatino Linotype" panose="02040502050505030304" pitchFamily="18" charset="0"/>
              </a:rPr>
              <a:t>are worried about the potential loss a favor of a various group of </a:t>
            </a:r>
            <a:r>
              <a:rPr lang="en-US" dirty="0" smtClean="0">
                <a:latin typeface="Palatino Linotype" panose="02040502050505030304" pitchFamily="18" charset="0"/>
              </a:rPr>
              <a:t>stakeholders</a:t>
            </a:r>
            <a:endParaRPr lang="cs-CZ" dirty="0" smtClean="0">
              <a:latin typeface="Palatino Linotype" panose="02040502050505030304" pitchFamily="18" charset="0"/>
            </a:endParaRPr>
          </a:p>
          <a:p>
            <a:pPr marL="285750" indent="-285750">
              <a:spcAft>
                <a:spcPts val="600"/>
              </a:spcAft>
              <a:buFont typeface="Wingdings" panose="05000000000000000000" pitchFamily="2" charset="2"/>
              <a:buChar char="§"/>
            </a:pPr>
            <a:endParaRPr lang="cs-CZ" dirty="0" smtClean="0">
              <a:latin typeface="Palatino Linotype" panose="02040502050505030304" pitchFamily="18" charset="0"/>
            </a:endParaRPr>
          </a:p>
          <a:p>
            <a:pPr>
              <a:spcAft>
                <a:spcPts val="600"/>
              </a:spcAft>
            </a:pPr>
            <a:r>
              <a:rPr lang="cs-CZ" dirty="0" smtClean="0">
                <a:latin typeface="Palatino Linotype" panose="02040502050505030304" pitchFamily="18" charset="0"/>
              </a:rPr>
              <a:t> 	 </a:t>
            </a:r>
            <a:r>
              <a:rPr lang="en-US" dirty="0" smtClean="0">
                <a:latin typeface="Palatino Linotype" panose="02040502050505030304" pitchFamily="18" charset="0"/>
              </a:rPr>
              <a:t>Therefore</a:t>
            </a:r>
            <a:r>
              <a:rPr lang="en-US" dirty="0">
                <a:latin typeface="Palatino Linotype" panose="02040502050505030304" pitchFamily="18" charset="0"/>
              </a:rPr>
              <a:t>, poor financial performance will consequently result in a decrease in CSR performance. </a:t>
            </a:r>
            <a:endParaRPr lang="cs-CZ" dirty="0" smtClean="0">
              <a:latin typeface="Palatino Linotype" panose="02040502050505030304" pitchFamily="18" charset="0"/>
            </a:endParaRPr>
          </a:p>
          <a:p>
            <a:pPr>
              <a:spcAft>
                <a:spcPts val="600"/>
              </a:spcAft>
            </a:pPr>
            <a:r>
              <a:rPr lang="cs-CZ" dirty="0" smtClean="0"/>
              <a:t>	</a:t>
            </a:r>
            <a:endParaRPr lang="en-CA" sz="1700" dirty="0">
              <a:latin typeface="Palatino Linotype" panose="02040502050505030304" pitchFamily="18" charset="0"/>
            </a:endParaRPr>
          </a:p>
        </p:txBody>
      </p:sp>
      <p:grpSp>
        <p:nvGrpSpPr>
          <p:cNvPr id="15" name="Skupina 14"/>
          <p:cNvGrpSpPr/>
          <p:nvPr/>
        </p:nvGrpSpPr>
        <p:grpSpPr>
          <a:xfrm>
            <a:off x="8083626" y="3298043"/>
            <a:ext cx="2254085" cy="2243377"/>
            <a:chOff x="5478162" y="2689571"/>
            <a:chExt cx="1556951" cy="1594021"/>
          </a:xfrm>
        </p:grpSpPr>
        <p:pic>
          <p:nvPicPr>
            <p:cNvPr id="16" name="Obrázek 15">
              <a:extLst>
                <a:ext uri="{FF2B5EF4-FFF2-40B4-BE49-F238E27FC236}">
                  <a16:creationId xmlns:a16="http://schemas.microsoft.com/office/drawing/2014/main" id="{50E70B63-5829-4B31-85FE-31ADC68D139D}"/>
                </a:ext>
              </a:extLst>
            </p:cNvPr>
            <p:cNvPicPr>
              <a:picLocks noChangeAspect="1"/>
            </p:cNvPicPr>
            <p:nvPr/>
          </p:nvPicPr>
          <p:blipFill rotWithShape="1">
            <a:blip r:embed="rId3">
              <a:extLst>
                <a:ext uri="{28A0092B-C50C-407E-A947-70E740481C1C}">
                  <a14:useLocalDpi xmlns:a14="http://schemas.microsoft.com/office/drawing/2010/main" val="0"/>
                </a:ext>
              </a:extLst>
            </a:blip>
            <a:srcRect l="18463" t="4670" r="70696" b="83570"/>
            <a:stretch/>
          </p:blipFill>
          <p:spPr>
            <a:xfrm>
              <a:off x="5478162" y="2689571"/>
              <a:ext cx="1556951" cy="1594021"/>
            </a:xfrm>
            <a:prstGeom prst="rect">
              <a:avLst/>
            </a:prstGeom>
          </p:spPr>
        </p:pic>
        <p:sp>
          <p:nvSpPr>
            <p:cNvPr id="17" name="TextovéPole 16"/>
            <p:cNvSpPr txBox="1"/>
            <p:nvPr/>
          </p:nvSpPr>
          <p:spPr>
            <a:xfrm>
              <a:off x="5653536" y="3259346"/>
              <a:ext cx="1184188" cy="415509"/>
            </a:xfrm>
            <a:prstGeom prst="rect">
              <a:avLst/>
            </a:prstGeom>
            <a:solidFill>
              <a:schemeClr val="bg1"/>
            </a:solidFill>
          </p:spPr>
          <p:txBody>
            <a:bodyPr wrap="square" rtlCol="0">
              <a:spAutoFit/>
            </a:bodyPr>
            <a:lstStyle/>
            <a:p>
              <a:pPr algn="ctr"/>
              <a:r>
                <a:rPr lang="cs-CZ" sz="3200" dirty="0" smtClean="0">
                  <a:latin typeface="Palatino Linotype" panose="02040502050505030304" pitchFamily="18" charset="0"/>
                </a:rPr>
                <a:t>GOAL</a:t>
              </a:r>
              <a:endParaRPr lang="cs-CZ" sz="3200" dirty="0">
                <a:latin typeface="Palatino Linotype" panose="02040502050505030304" pitchFamily="18" charset="0"/>
              </a:endParaRPr>
            </a:p>
          </p:txBody>
        </p:sp>
      </p:grpSp>
      <p:sp>
        <p:nvSpPr>
          <p:cNvPr id="22" name="Násobení 21"/>
          <p:cNvSpPr/>
          <p:nvPr/>
        </p:nvSpPr>
        <p:spPr>
          <a:xfrm>
            <a:off x="8078732" y="3519731"/>
            <a:ext cx="2232000" cy="1800000"/>
          </a:xfrm>
          <a:prstGeom prst="mathMultiply">
            <a:avLst>
              <a:gd name="adj1" fmla="val 7045"/>
            </a:avLst>
          </a:prstGeom>
          <a:solidFill>
            <a:srgbClr val="FF0000">
              <a:alpha val="39000"/>
            </a:srgbClr>
          </a:solidFill>
          <a:ln w="3175">
            <a:solidFill>
              <a:schemeClr val="accent1">
                <a:shade val="5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pPr algn="ctr"/>
            <a:endParaRPr lang="en-CA"/>
          </a:p>
        </p:txBody>
      </p:sp>
    </p:spTree>
    <p:extLst>
      <p:ext uri="{BB962C8B-B14F-4D97-AF65-F5344CB8AC3E}">
        <p14:creationId xmlns:p14="http://schemas.microsoft.com/office/powerpoint/2010/main" val="27367931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50115C-4279-4689-B52F-69BB327E3063}"/>
              </a:ext>
            </a:extLst>
          </p:cNvPr>
          <p:cNvSpPr>
            <a:spLocks noGrp="1"/>
          </p:cNvSpPr>
          <p:nvPr>
            <p:ph type="title"/>
          </p:nvPr>
        </p:nvSpPr>
        <p:spPr>
          <a:xfrm>
            <a:off x="1024128" y="585216"/>
            <a:ext cx="9763321" cy="1499616"/>
          </a:xfrm>
        </p:spPr>
        <p:txBody>
          <a:bodyPr>
            <a:normAutofit/>
          </a:bodyPr>
          <a:lstStyle/>
          <a:p>
            <a:r>
              <a:rPr lang="en-US" sz="4800" dirty="0" smtClean="0"/>
              <a:t>non-satisfactory performance</a:t>
            </a:r>
            <a:endParaRPr lang="cs-CZ" sz="4800" dirty="0"/>
          </a:p>
        </p:txBody>
      </p:sp>
      <p:pic>
        <p:nvPicPr>
          <p:cNvPr id="4" name="Obrázek 3" descr="Obsah obrázku strom&#10;&#10;Popis byl vytvořen automaticky">
            <a:extLst>
              <a:ext uri="{FF2B5EF4-FFF2-40B4-BE49-F238E27FC236}">
                <a16:creationId xmlns:a16="http://schemas.microsoft.com/office/drawing/2014/main" id="{290F6276-EC54-4AA0-88A9-1B7B5BB80FB7}"/>
              </a:ext>
            </a:extLst>
          </p:cNvPr>
          <p:cNvPicPr>
            <a:picLocks noChangeAspect="1"/>
          </p:cNvPicPr>
          <p:nvPr/>
        </p:nvPicPr>
        <p:blipFill rotWithShape="1">
          <a:blip r:embed="rId2">
            <a:extLst>
              <a:ext uri="{28A0092B-C50C-407E-A947-70E740481C1C}">
                <a14:useLocalDpi xmlns:a14="http://schemas.microsoft.com/office/drawing/2010/main" val="0"/>
              </a:ext>
            </a:extLst>
          </a:blip>
          <a:srcRect t="11895" b="75154"/>
          <a:stretch/>
        </p:blipFill>
        <p:spPr>
          <a:xfrm>
            <a:off x="0" y="0"/>
            <a:ext cx="12192000" cy="727788"/>
          </a:xfrm>
          <a:prstGeom prst="rect">
            <a:avLst/>
          </a:prstGeom>
        </p:spPr>
      </p:pic>
      <p:sp>
        <p:nvSpPr>
          <p:cNvPr id="5" name="TextovéPole 4"/>
          <p:cNvSpPr txBox="1"/>
          <p:nvPr/>
        </p:nvSpPr>
        <p:spPr>
          <a:xfrm>
            <a:off x="777733" y="1940999"/>
            <a:ext cx="9181813" cy="723275"/>
          </a:xfrm>
          <a:prstGeom prst="rect">
            <a:avLst/>
          </a:prstGeom>
          <a:noFill/>
        </p:spPr>
        <p:txBody>
          <a:bodyPr wrap="square" rtlCol="0">
            <a:spAutoFit/>
          </a:bodyPr>
          <a:lstStyle/>
          <a:p>
            <a:pPr>
              <a:spcAft>
                <a:spcPts val="600"/>
              </a:spcAft>
            </a:pPr>
            <a:r>
              <a:rPr lang="cs-CZ" dirty="0" smtClean="0">
                <a:latin typeface="Palatino Linotype" panose="02040502050505030304" pitchFamily="18" charset="0"/>
              </a:rPr>
              <a:t>N</a:t>
            </a:r>
            <a:r>
              <a:rPr lang="en-US" dirty="0" smtClean="0">
                <a:latin typeface="Palatino Linotype" panose="02040502050505030304" pitchFamily="18" charset="0"/>
              </a:rPr>
              <a:t>on-satisfactory performance</a:t>
            </a:r>
            <a:r>
              <a:rPr lang="cs-CZ" dirty="0">
                <a:latin typeface="Palatino Linotype" panose="02040502050505030304" pitchFamily="18" charset="0"/>
              </a:rPr>
              <a:t> </a:t>
            </a:r>
            <a:r>
              <a:rPr lang="cs-CZ" dirty="0" smtClean="0">
                <a:latin typeface="Palatino Linotype" panose="02040502050505030304" pitchFamily="18" charset="0"/>
              </a:rPr>
              <a:t>=&gt; </a:t>
            </a:r>
            <a:r>
              <a:rPr lang="en-US" b="1" dirty="0" smtClean="0">
                <a:solidFill>
                  <a:srgbClr val="FF0000"/>
                </a:solidFill>
                <a:latin typeface="Palatino Linotype" panose="02040502050505030304" pitchFamily="18" charset="0"/>
              </a:rPr>
              <a:t>firms</a:t>
            </a:r>
            <a:r>
              <a:rPr lang="en-US" b="1" dirty="0">
                <a:solidFill>
                  <a:srgbClr val="FF0000"/>
                </a:solidFill>
                <a:latin typeface="Palatino Linotype" panose="02040502050505030304" pitchFamily="18" charset="0"/>
              </a:rPr>
              <a:t>' financial results are </a:t>
            </a:r>
            <a:r>
              <a:rPr lang="en-US" b="1" dirty="0" smtClean="0">
                <a:solidFill>
                  <a:srgbClr val="FF0000"/>
                </a:solidFill>
                <a:latin typeface="Palatino Linotype" panose="02040502050505030304" pitchFamily="18" charset="0"/>
              </a:rPr>
              <a:t>poor</a:t>
            </a:r>
            <a:r>
              <a:rPr lang="cs-CZ" b="1" dirty="0">
                <a:solidFill>
                  <a:srgbClr val="FF0000"/>
                </a:solidFill>
                <a:latin typeface="Palatino Linotype" panose="02040502050505030304" pitchFamily="18" charset="0"/>
              </a:rPr>
              <a:t> </a:t>
            </a:r>
            <a:endParaRPr lang="cs-CZ" b="1" dirty="0" smtClean="0">
              <a:solidFill>
                <a:srgbClr val="FF0000"/>
              </a:solidFill>
              <a:latin typeface="Palatino Linotype" panose="02040502050505030304" pitchFamily="18" charset="0"/>
            </a:endParaRPr>
          </a:p>
          <a:p>
            <a:pPr>
              <a:spcAft>
                <a:spcPts val="600"/>
              </a:spcAft>
            </a:pPr>
            <a:endParaRPr lang="cs-CZ" dirty="0" smtClean="0"/>
          </a:p>
        </p:txBody>
      </p:sp>
      <p:sp>
        <p:nvSpPr>
          <p:cNvPr id="6" name="Šipka doprava 5"/>
          <p:cNvSpPr/>
          <p:nvPr/>
        </p:nvSpPr>
        <p:spPr>
          <a:xfrm>
            <a:off x="1180641" y="5505280"/>
            <a:ext cx="252000" cy="1800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ovéPole 10"/>
          <p:cNvSpPr txBox="1"/>
          <p:nvPr/>
        </p:nvSpPr>
        <p:spPr>
          <a:xfrm>
            <a:off x="1024128" y="2577331"/>
            <a:ext cx="6105721" cy="3801041"/>
          </a:xfrm>
          <a:prstGeom prst="rect">
            <a:avLst/>
          </a:prstGeom>
          <a:noFill/>
        </p:spPr>
        <p:txBody>
          <a:bodyPr wrap="square" rtlCol="0">
            <a:spAutoFit/>
          </a:bodyPr>
          <a:lstStyle/>
          <a:p>
            <a:pPr>
              <a:spcAft>
                <a:spcPts val="600"/>
              </a:spcAft>
            </a:pPr>
            <a:r>
              <a:rPr lang="en-CA" dirty="0" smtClean="0">
                <a:latin typeface="Palatino Linotype" panose="02040502050505030304" pitchFamily="18" charset="0"/>
              </a:rPr>
              <a:t> </a:t>
            </a:r>
            <a:r>
              <a:rPr lang="en-CA" b="1" dirty="0" smtClean="0">
                <a:latin typeface="Palatino Linotype" panose="02040502050505030304" pitchFamily="18" charset="0"/>
              </a:rPr>
              <a:t>What may happen in this situation? </a:t>
            </a:r>
          </a:p>
          <a:p>
            <a:pPr marL="285750" indent="-285750">
              <a:spcAft>
                <a:spcPts val="600"/>
              </a:spcAft>
              <a:buFont typeface="Wingdings" panose="05000000000000000000" pitchFamily="2" charset="2"/>
              <a:buChar char="§"/>
            </a:pPr>
            <a:r>
              <a:rPr lang="en-CA" dirty="0" smtClean="0">
                <a:latin typeface="Palatino Linotype" panose="02040502050505030304" pitchFamily="18" charset="0"/>
              </a:rPr>
              <a:t>firm changes its attitude to disclose CSR information. </a:t>
            </a:r>
          </a:p>
          <a:p>
            <a:pPr marL="285750" indent="-285750">
              <a:spcAft>
                <a:spcPts val="600"/>
              </a:spcAft>
              <a:buFont typeface="Wingdings" panose="05000000000000000000" pitchFamily="2" charset="2"/>
              <a:buChar char="§"/>
            </a:pPr>
            <a:r>
              <a:rPr lang="en-CA" dirty="0" smtClean="0">
                <a:latin typeface="Palatino Linotype" panose="02040502050505030304" pitchFamily="18" charset="0"/>
              </a:rPr>
              <a:t>firm may attempt to increase their effort to disclosure CSR information and thus counterbalances negative financial results. </a:t>
            </a:r>
            <a:endParaRPr lang="cs-CZ" dirty="0" smtClean="0">
              <a:latin typeface="Palatino Linotype" panose="02040502050505030304" pitchFamily="18" charset="0"/>
            </a:endParaRPr>
          </a:p>
          <a:p>
            <a:pPr marL="285750" indent="-285750">
              <a:spcAft>
                <a:spcPts val="600"/>
              </a:spcAft>
              <a:buFont typeface="Wingdings" panose="05000000000000000000" pitchFamily="2" charset="2"/>
              <a:buChar char="§"/>
            </a:pPr>
            <a:r>
              <a:rPr lang="cs-CZ" dirty="0">
                <a:latin typeface="Palatino Linotype" panose="02040502050505030304" pitchFamily="18" charset="0"/>
              </a:rPr>
              <a:t>b</a:t>
            </a:r>
            <a:r>
              <a:rPr lang="cs-CZ" dirty="0" smtClean="0">
                <a:latin typeface="Palatino Linotype" panose="02040502050505030304" pitchFamily="18" charset="0"/>
              </a:rPr>
              <a:t>y </a:t>
            </a:r>
            <a:r>
              <a:rPr lang="en-CA" dirty="0">
                <a:latin typeface="Palatino Linotype" panose="02040502050505030304" pitchFamily="18" charset="0"/>
              </a:rPr>
              <a:t>CSR </a:t>
            </a:r>
            <a:r>
              <a:rPr lang="en-CA" dirty="0" smtClean="0">
                <a:latin typeface="Palatino Linotype" panose="02040502050505030304" pitchFamily="18" charset="0"/>
              </a:rPr>
              <a:t>managers </a:t>
            </a:r>
            <a:r>
              <a:rPr lang="en-CA" dirty="0">
                <a:latin typeface="Palatino Linotype" panose="02040502050505030304" pitchFamily="18" charset="0"/>
              </a:rPr>
              <a:t>may change the perception of the most powerful stakeholders and reduce investors´ </a:t>
            </a:r>
            <a:r>
              <a:rPr lang="en-CA" dirty="0" smtClean="0">
                <a:latin typeface="Palatino Linotype" panose="02040502050505030304" pitchFamily="18" charset="0"/>
              </a:rPr>
              <a:t>uncertainty</a:t>
            </a:r>
            <a:endParaRPr lang="cs-CZ" dirty="0" smtClean="0">
              <a:latin typeface="Palatino Linotype" panose="02040502050505030304" pitchFamily="18" charset="0"/>
            </a:endParaRPr>
          </a:p>
          <a:p>
            <a:pPr marL="285750" indent="-285750">
              <a:spcAft>
                <a:spcPts val="600"/>
              </a:spcAft>
              <a:buFont typeface="Wingdings" panose="05000000000000000000" pitchFamily="2" charset="2"/>
              <a:buChar char="§"/>
            </a:pPr>
            <a:endParaRPr lang="en-CA" dirty="0" smtClean="0">
              <a:latin typeface="Palatino Linotype" panose="02040502050505030304" pitchFamily="18" charset="0"/>
            </a:endParaRPr>
          </a:p>
          <a:p>
            <a:pPr>
              <a:spcAft>
                <a:spcPts val="600"/>
              </a:spcAft>
            </a:pPr>
            <a:r>
              <a:rPr lang="cs-CZ" dirty="0" smtClean="0">
                <a:latin typeface="Palatino Linotype" panose="02040502050505030304" pitchFamily="18" charset="0"/>
              </a:rPr>
              <a:t>	</a:t>
            </a:r>
            <a:r>
              <a:rPr lang="en-CA" dirty="0" smtClean="0">
                <a:latin typeface="Palatino Linotype" panose="02040502050505030304" pitchFamily="18" charset="0"/>
              </a:rPr>
              <a:t>Therefore, CSR reports may help to firm </a:t>
            </a:r>
            <a:r>
              <a:rPr lang="en-CA" b="1" dirty="0" smtClean="0">
                <a:solidFill>
                  <a:srgbClr val="FF0000"/>
                </a:solidFill>
                <a:latin typeface="Palatino Linotype" panose="02040502050505030304" pitchFamily="18" charset="0"/>
              </a:rPr>
              <a:t>hides its poor performance</a:t>
            </a:r>
            <a:r>
              <a:rPr lang="en-CA" dirty="0" smtClean="0">
                <a:latin typeface="Palatino Linotype" panose="02040502050505030304" pitchFamily="18" charset="0"/>
              </a:rPr>
              <a:t> and consequently contribute to reversing its negative future development. </a:t>
            </a:r>
            <a:endParaRPr lang="en-CA" sz="1700" dirty="0">
              <a:latin typeface="Palatino Linotype" panose="02040502050505030304" pitchFamily="18" charset="0"/>
            </a:endParaRPr>
          </a:p>
        </p:txBody>
      </p:sp>
      <p:grpSp>
        <p:nvGrpSpPr>
          <p:cNvPr id="9" name="Skupina 8"/>
          <p:cNvGrpSpPr/>
          <p:nvPr/>
        </p:nvGrpSpPr>
        <p:grpSpPr>
          <a:xfrm>
            <a:off x="8088520" y="3583458"/>
            <a:ext cx="2254085" cy="2243377"/>
            <a:chOff x="5478162" y="2689571"/>
            <a:chExt cx="1556951" cy="1594021"/>
          </a:xfrm>
        </p:grpSpPr>
        <p:pic>
          <p:nvPicPr>
            <p:cNvPr id="12" name="Obrázek 11">
              <a:extLst>
                <a:ext uri="{FF2B5EF4-FFF2-40B4-BE49-F238E27FC236}">
                  <a16:creationId xmlns:a16="http://schemas.microsoft.com/office/drawing/2014/main" id="{50E70B63-5829-4B31-85FE-31ADC68D139D}"/>
                </a:ext>
              </a:extLst>
            </p:cNvPr>
            <p:cNvPicPr>
              <a:picLocks noChangeAspect="1"/>
            </p:cNvPicPr>
            <p:nvPr/>
          </p:nvPicPr>
          <p:blipFill rotWithShape="1">
            <a:blip r:embed="rId3">
              <a:extLst>
                <a:ext uri="{28A0092B-C50C-407E-A947-70E740481C1C}">
                  <a14:useLocalDpi xmlns:a14="http://schemas.microsoft.com/office/drawing/2010/main" val="0"/>
                </a:ext>
              </a:extLst>
            </a:blip>
            <a:srcRect l="18463" t="4670" r="70696" b="83570"/>
            <a:stretch/>
          </p:blipFill>
          <p:spPr>
            <a:xfrm>
              <a:off x="5478162" y="2689571"/>
              <a:ext cx="1556951" cy="1594021"/>
            </a:xfrm>
            <a:prstGeom prst="rect">
              <a:avLst/>
            </a:prstGeom>
          </p:spPr>
        </p:pic>
        <p:sp>
          <p:nvSpPr>
            <p:cNvPr id="13" name="TextovéPole 12"/>
            <p:cNvSpPr txBox="1"/>
            <p:nvPr/>
          </p:nvSpPr>
          <p:spPr>
            <a:xfrm>
              <a:off x="5653536" y="3259346"/>
              <a:ext cx="1184188" cy="415509"/>
            </a:xfrm>
            <a:prstGeom prst="rect">
              <a:avLst/>
            </a:prstGeom>
            <a:solidFill>
              <a:schemeClr val="bg1"/>
            </a:solidFill>
          </p:spPr>
          <p:txBody>
            <a:bodyPr wrap="square" rtlCol="0">
              <a:spAutoFit/>
            </a:bodyPr>
            <a:lstStyle/>
            <a:p>
              <a:pPr algn="ctr"/>
              <a:r>
                <a:rPr lang="cs-CZ" sz="3200" dirty="0" smtClean="0">
                  <a:latin typeface="Palatino Linotype" panose="02040502050505030304" pitchFamily="18" charset="0"/>
                </a:rPr>
                <a:t>GOAL</a:t>
              </a:r>
              <a:endParaRPr lang="cs-CZ" sz="3200" dirty="0">
                <a:latin typeface="Palatino Linotype" panose="02040502050505030304" pitchFamily="18" charset="0"/>
              </a:endParaRPr>
            </a:p>
          </p:txBody>
        </p:sp>
      </p:grpSp>
      <p:sp>
        <p:nvSpPr>
          <p:cNvPr id="3" name="Násobení 2"/>
          <p:cNvSpPr/>
          <p:nvPr/>
        </p:nvSpPr>
        <p:spPr>
          <a:xfrm>
            <a:off x="8083626" y="3777729"/>
            <a:ext cx="2232000" cy="1800000"/>
          </a:xfrm>
          <a:prstGeom prst="mathMultiply">
            <a:avLst>
              <a:gd name="adj1" fmla="val 7045"/>
            </a:avLst>
          </a:prstGeom>
          <a:solidFill>
            <a:srgbClr val="FF0000">
              <a:alpha val="39000"/>
            </a:srgbClr>
          </a:solidFill>
          <a:ln w="3175">
            <a:solidFill>
              <a:schemeClr val="accent1">
                <a:shade val="5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pPr algn="ctr"/>
            <a:endParaRPr lang="en-CA"/>
          </a:p>
        </p:txBody>
      </p:sp>
    </p:spTree>
    <p:extLst>
      <p:ext uri="{BB962C8B-B14F-4D97-AF65-F5344CB8AC3E}">
        <p14:creationId xmlns:p14="http://schemas.microsoft.com/office/powerpoint/2010/main" val="3659566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50115C-4279-4689-B52F-69BB327E3063}"/>
              </a:ext>
            </a:extLst>
          </p:cNvPr>
          <p:cNvSpPr>
            <a:spLocks noGrp="1"/>
          </p:cNvSpPr>
          <p:nvPr>
            <p:ph type="title"/>
          </p:nvPr>
        </p:nvSpPr>
        <p:spPr>
          <a:xfrm>
            <a:off x="1024128" y="585216"/>
            <a:ext cx="9763321" cy="1499616"/>
          </a:xfrm>
        </p:spPr>
        <p:txBody>
          <a:bodyPr>
            <a:normAutofit/>
          </a:bodyPr>
          <a:lstStyle/>
          <a:p>
            <a:r>
              <a:rPr lang="en-US" sz="4800" dirty="0" smtClean="0"/>
              <a:t>satisfactory performance</a:t>
            </a:r>
            <a:endParaRPr lang="cs-CZ" sz="4800" dirty="0"/>
          </a:p>
        </p:txBody>
      </p:sp>
      <p:pic>
        <p:nvPicPr>
          <p:cNvPr id="4" name="Obrázek 3" descr="Obsah obrázku strom&#10;&#10;Popis byl vytvořen automaticky">
            <a:extLst>
              <a:ext uri="{FF2B5EF4-FFF2-40B4-BE49-F238E27FC236}">
                <a16:creationId xmlns:a16="http://schemas.microsoft.com/office/drawing/2014/main" id="{290F6276-EC54-4AA0-88A9-1B7B5BB80FB7}"/>
              </a:ext>
            </a:extLst>
          </p:cNvPr>
          <p:cNvPicPr>
            <a:picLocks noChangeAspect="1"/>
          </p:cNvPicPr>
          <p:nvPr/>
        </p:nvPicPr>
        <p:blipFill rotWithShape="1">
          <a:blip r:embed="rId2">
            <a:extLst>
              <a:ext uri="{28A0092B-C50C-407E-A947-70E740481C1C}">
                <a14:useLocalDpi xmlns:a14="http://schemas.microsoft.com/office/drawing/2010/main" val="0"/>
              </a:ext>
            </a:extLst>
          </a:blip>
          <a:srcRect t="11895" b="75154"/>
          <a:stretch/>
        </p:blipFill>
        <p:spPr>
          <a:xfrm>
            <a:off x="0" y="0"/>
            <a:ext cx="12192000" cy="727788"/>
          </a:xfrm>
          <a:prstGeom prst="rect">
            <a:avLst/>
          </a:prstGeom>
        </p:spPr>
      </p:pic>
      <p:sp>
        <p:nvSpPr>
          <p:cNvPr id="5" name="TextovéPole 4"/>
          <p:cNvSpPr txBox="1"/>
          <p:nvPr/>
        </p:nvSpPr>
        <p:spPr>
          <a:xfrm>
            <a:off x="777733" y="1940999"/>
            <a:ext cx="9181813" cy="369332"/>
          </a:xfrm>
          <a:prstGeom prst="rect">
            <a:avLst/>
          </a:prstGeom>
          <a:noFill/>
        </p:spPr>
        <p:txBody>
          <a:bodyPr wrap="square" rtlCol="0">
            <a:spAutoFit/>
          </a:bodyPr>
          <a:lstStyle/>
          <a:p>
            <a:pPr>
              <a:spcAft>
                <a:spcPts val="600"/>
              </a:spcAft>
            </a:pPr>
            <a:r>
              <a:rPr lang="en-CA" dirty="0" smtClean="0">
                <a:latin typeface="Palatino Linotype" panose="02040502050505030304" pitchFamily="18" charset="0"/>
              </a:rPr>
              <a:t>Satisfactory performance =&gt; </a:t>
            </a:r>
            <a:r>
              <a:rPr lang="en-CA" b="1" dirty="0" smtClean="0">
                <a:solidFill>
                  <a:srgbClr val="FF0000"/>
                </a:solidFill>
                <a:latin typeface="Palatino Linotype" panose="02040502050505030304" pitchFamily="18" charset="0"/>
              </a:rPr>
              <a:t>firm reaches its financial results</a:t>
            </a:r>
          </a:p>
        </p:txBody>
      </p:sp>
      <p:sp>
        <p:nvSpPr>
          <p:cNvPr id="10" name="TextovéPole 9"/>
          <p:cNvSpPr txBox="1"/>
          <p:nvPr/>
        </p:nvSpPr>
        <p:spPr>
          <a:xfrm>
            <a:off x="777733" y="2423091"/>
            <a:ext cx="7229445" cy="4216539"/>
          </a:xfrm>
          <a:prstGeom prst="rect">
            <a:avLst/>
          </a:prstGeom>
          <a:noFill/>
        </p:spPr>
        <p:txBody>
          <a:bodyPr wrap="square" rtlCol="0">
            <a:spAutoFit/>
          </a:bodyPr>
          <a:lstStyle/>
          <a:p>
            <a:pPr>
              <a:spcAft>
                <a:spcPts val="600"/>
              </a:spcAft>
            </a:pPr>
            <a:r>
              <a:rPr lang="en-CA" sz="1700" b="1" dirty="0" smtClean="0">
                <a:latin typeface="Palatino Linotype" panose="02040502050505030304" pitchFamily="18" charset="0"/>
              </a:rPr>
              <a:t>What may </a:t>
            </a:r>
            <a:r>
              <a:rPr lang="en-CA" sz="1700" b="1" dirty="0">
                <a:latin typeface="Palatino Linotype" panose="02040502050505030304" pitchFamily="18" charset="0"/>
              </a:rPr>
              <a:t>happen in this situation? </a:t>
            </a:r>
          </a:p>
          <a:p>
            <a:pPr marL="285750" indent="-285750">
              <a:spcAft>
                <a:spcPts val="600"/>
              </a:spcAft>
              <a:buFont typeface="Wingdings" panose="05000000000000000000" pitchFamily="2" charset="2"/>
              <a:buChar char="§"/>
            </a:pPr>
            <a:r>
              <a:rPr lang="en-US" sz="1700" dirty="0" smtClean="0">
                <a:latin typeface="Palatino Linotype" panose="02040502050505030304" pitchFamily="18" charset="0"/>
              </a:rPr>
              <a:t>the </a:t>
            </a:r>
            <a:r>
              <a:rPr lang="en-US" sz="1700" dirty="0">
                <a:latin typeface="Palatino Linotype" panose="02040502050505030304" pitchFamily="18" charset="0"/>
              </a:rPr>
              <a:t>changes in investment in CSR activities and CSR reporting are not </a:t>
            </a:r>
            <a:r>
              <a:rPr lang="en-US" sz="1700" dirty="0" smtClean="0">
                <a:latin typeface="Palatino Linotype" panose="02040502050505030304" pitchFamily="18" charset="0"/>
              </a:rPr>
              <a:t>necessary</a:t>
            </a:r>
            <a:endParaRPr lang="cs-CZ" sz="1700" dirty="0">
              <a:latin typeface="Palatino Linotype" panose="02040502050505030304" pitchFamily="18" charset="0"/>
            </a:endParaRPr>
          </a:p>
          <a:p>
            <a:pPr marL="285750" indent="-285750">
              <a:spcAft>
                <a:spcPts val="600"/>
              </a:spcAft>
              <a:buFont typeface="Wingdings" panose="05000000000000000000" pitchFamily="2" charset="2"/>
              <a:buChar char="§"/>
            </a:pPr>
            <a:r>
              <a:rPr lang="en-US" sz="1700" dirty="0" smtClean="0">
                <a:latin typeface="Palatino Linotype" panose="02040502050505030304" pitchFamily="18" charset="0"/>
              </a:rPr>
              <a:t>firm </a:t>
            </a:r>
            <a:r>
              <a:rPr lang="en-US" sz="1700" dirty="0">
                <a:latin typeface="Palatino Linotype" panose="02040502050505030304" pitchFamily="18" charset="0"/>
              </a:rPr>
              <a:t>is not under shareholders’ pressure, because they see that the firm is on a good pathway. </a:t>
            </a:r>
            <a:endParaRPr lang="cs-CZ" sz="1700" dirty="0" smtClean="0">
              <a:latin typeface="Palatino Linotype" panose="02040502050505030304" pitchFamily="18" charset="0"/>
            </a:endParaRPr>
          </a:p>
          <a:p>
            <a:pPr marL="285750" indent="-285750">
              <a:spcAft>
                <a:spcPts val="600"/>
              </a:spcAft>
              <a:buFont typeface="Wingdings" panose="05000000000000000000" pitchFamily="2" charset="2"/>
              <a:buChar char="§"/>
            </a:pPr>
            <a:r>
              <a:rPr lang="en-CA" sz="1700" dirty="0" smtClean="0">
                <a:latin typeface="Palatino Linotype" panose="02040502050505030304" pitchFamily="18" charset="0"/>
              </a:rPr>
              <a:t>managers</a:t>
            </a:r>
            <a:r>
              <a:rPr lang="cs-CZ" sz="1700" dirty="0" smtClean="0">
                <a:latin typeface="Palatino Linotype" panose="02040502050505030304" pitchFamily="18" charset="0"/>
              </a:rPr>
              <a:t> </a:t>
            </a:r>
            <a:r>
              <a:rPr lang="en-US" sz="1700" dirty="0" smtClean="0">
                <a:latin typeface="Palatino Linotype" panose="02040502050505030304" pitchFamily="18" charset="0"/>
              </a:rPr>
              <a:t>even </a:t>
            </a:r>
            <a:r>
              <a:rPr lang="en-US" sz="1700" dirty="0">
                <a:latin typeface="Palatino Linotype" panose="02040502050505030304" pitchFamily="18" charset="0"/>
              </a:rPr>
              <a:t>get greater trust in their judgment and larger latitude in </a:t>
            </a:r>
            <a:r>
              <a:rPr lang="en-US" sz="1700" dirty="0" smtClean="0">
                <a:latin typeface="Palatino Linotype" panose="02040502050505030304" pitchFamily="18" charset="0"/>
              </a:rPr>
              <a:t>decision-making</a:t>
            </a:r>
            <a:r>
              <a:rPr lang="cs-CZ" sz="1700" dirty="0" smtClean="0">
                <a:latin typeface="Palatino Linotype" panose="02040502050505030304" pitchFamily="18" charset="0"/>
              </a:rPr>
              <a:t> and </a:t>
            </a:r>
            <a:r>
              <a:rPr lang="en-US" sz="1700" dirty="0" smtClean="0">
                <a:latin typeface="Palatino Linotype" panose="02040502050505030304" pitchFamily="18" charset="0"/>
              </a:rPr>
              <a:t>may </a:t>
            </a:r>
            <a:r>
              <a:rPr lang="en-US" sz="1700" dirty="0">
                <a:latin typeface="Palatino Linotype" panose="02040502050505030304" pitchFamily="18" charset="0"/>
              </a:rPr>
              <a:t>be motivated to increase their expenditure on CSR activities and to improve their CSR disclosure. </a:t>
            </a:r>
            <a:endParaRPr lang="cs-CZ" sz="1700" dirty="0" smtClean="0">
              <a:latin typeface="Palatino Linotype" panose="02040502050505030304" pitchFamily="18" charset="0"/>
            </a:endParaRPr>
          </a:p>
          <a:p>
            <a:pPr>
              <a:spcAft>
                <a:spcPts val="600"/>
              </a:spcAft>
            </a:pPr>
            <a:endParaRPr lang="cs-CZ" sz="1700" dirty="0" smtClean="0">
              <a:latin typeface="Palatino Linotype" panose="02040502050505030304" pitchFamily="18" charset="0"/>
            </a:endParaRPr>
          </a:p>
          <a:p>
            <a:pPr>
              <a:spcAft>
                <a:spcPts val="600"/>
              </a:spcAft>
            </a:pPr>
            <a:r>
              <a:rPr lang="cs-CZ" sz="1700" b="1" dirty="0" smtClean="0">
                <a:latin typeface="Palatino Linotype" panose="02040502050505030304" pitchFamily="18" charset="0"/>
              </a:rPr>
              <a:t>HOWEVER … </a:t>
            </a:r>
          </a:p>
          <a:p>
            <a:pPr marL="285750" indent="-285750">
              <a:spcAft>
                <a:spcPts val="600"/>
              </a:spcAft>
              <a:buFont typeface="Wingdings" panose="05000000000000000000" pitchFamily="2" charset="2"/>
              <a:buChar char="§"/>
            </a:pPr>
            <a:r>
              <a:rPr lang="en-US" sz="1700" dirty="0" smtClean="0">
                <a:latin typeface="Palatino Linotype" panose="02040502050505030304" pitchFamily="18" charset="0"/>
              </a:rPr>
              <a:t>thanks </a:t>
            </a:r>
            <a:r>
              <a:rPr lang="en-US" sz="1700" dirty="0">
                <a:latin typeface="Palatino Linotype" panose="02040502050505030304" pitchFamily="18" charset="0"/>
              </a:rPr>
              <a:t>to shareholders' myopia some managers will not make an effort to report about their CSR activities. They want to keep </a:t>
            </a:r>
            <a:r>
              <a:rPr lang="en-US" sz="1700" b="1" dirty="0">
                <a:solidFill>
                  <a:srgbClr val="FF0000"/>
                </a:solidFill>
                <a:latin typeface="Palatino Linotype" panose="02040502050505030304" pitchFamily="18" charset="0"/>
              </a:rPr>
              <a:t>away complaints </a:t>
            </a:r>
            <a:r>
              <a:rPr lang="en-US" sz="1700" dirty="0">
                <a:latin typeface="Palatino Linotype" panose="02040502050505030304" pitchFamily="18" charset="0"/>
              </a:rPr>
              <a:t>from their shareholders that CSR investments are highly uncertain and thus decrease their future expected </a:t>
            </a:r>
            <a:r>
              <a:rPr lang="en-US" sz="1700" dirty="0" smtClean="0">
                <a:latin typeface="Palatino Linotype" panose="02040502050505030304" pitchFamily="18" charset="0"/>
              </a:rPr>
              <a:t>profit</a:t>
            </a:r>
            <a:endParaRPr lang="en-CA" sz="1700" dirty="0">
              <a:latin typeface="Palatino Linotype" panose="02040502050505030304" pitchFamily="18" charset="0"/>
            </a:endParaRPr>
          </a:p>
        </p:txBody>
      </p:sp>
      <p:grpSp>
        <p:nvGrpSpPr>
          <p:cNvPr id="7" name="Skupina 6"/>
          <p:cNvGrpSpPr/>
          <p:nvPr/>
        </p:nvGrpSpPr>
        <p:grpSpPr>
          <a:xfrm>
            <a:off x="8832503" y="3298043"/>
            <a:ext cx="2254085" cy="2243377"/>
            <a:chOff x="5478162" y="2689571"/>
            <a:chExt cx="1556951" cy="1594021"/>
          </a:xfrm>
        </p:grpSpPr>
        <p:pic>
          <p:nvPicPr>
            <p:cNvPr id="8" name="Obrázek 7">
              <a:extLst>
                <a:ext uri="{FF2B5EF4-FFF2-40B4-BE49-F238E27FC236}">
                  <a16:creationId xmlns:a16="http://schemas.microsoft.com/office/drawing/2014/main" id="{50E70B63-5829-4B31-85FE-31ADC68D139D}"/>
                </a:ext>
              </a:extLst>
            </p:cNvPr>
            <p:cNvPicPr>
              <a:picLocks noChangeAspect="1"/>
            </p:cNvPicPr>
            <p:nvPr/>
          </p:nvPicPr>
          <p:blipFill rotWithShape="1">
            <a:blip r:embed="rId3">
              <a:extLst>
                <a:ext uri="{28A0092B-C50C-407E-A947-70E740481C1C}">
                  <a14:useLocalDpi xmlns:a14="http://schemas.microsoft.com/office/drawing/2010/main" val="0"/>
                </a:ext>
              </a:extLst>
            </a:blip>
            <a:srcRect l="18463" t="4670" r="70696" b="83570"/>
            <a:stretch/>
          </p:blipFill>
          <p:spPr>
            <a:xfrm>
              <a:off x="5478162" y="2689571"/>
              <a:ext cx="1556951" cy="1594021"/>
            </a:xfrm>
            <a:prstGeom prst="rect">
              <a:avLst/>
            </a:prstGeom>
          </p:spPr>
        </p:pic>
        <p:sp>
          <p:nvSpPr>
            <p:cNvPr id="9" name="TextovéPole 8"/>
            <p:cNvSpPr txBox="1"/>
            <p:nvPr/>
          </p:nvSpPr>
          <p:spPr>
            <a:xfrm>
              <a:off x="5653536" y="3259346"/>
              <a:ext cx="1184188" cy="415509"/>
            </a:xfrm>
            <a:prstGeom prst="rect">
              <a:avLst/>
            </a:prstGeom>
            <a:solidFill>
              <a:schemeClr val="bg1"/>
            </a:solidFill>
          </p:spPr>
          <p:txBody>
            <a:bodyPr wrap="square" rtlCol="0">
              <a:spAutoFit/>
            </a:bodyPr>
            <a:lstStyle/>
            <a:p>
              <a:pPr algn="ctr"/>
              <a:r>
                <a:rPr lang="cs-CZ" sz="3200" dirty="0" smtClean="0">
                  <a:latin typeface="Palatino Linotype" panose="02040502050505030304" pitchFamily="18" charset="0"/>
                </a:rPr>
                <a:t>GOAL</a:t>
              </a:r>
              <a:endParaRPr lang="cs-CZ" sz="3200" dirty="0">
                <a:latin typeface="Palatino Linotype" panose="02040502050505030304" pitchFamily="18" charset="0"/>
              </a:endParaRPr>
            </a:p>
          </p:txBody>
        </p:sp>
      </p:grpSp>
    </p:spTree>
    <p:extLst>
      <p:ext uri="{BB962C8B-B14F-4D97-AF65-F5344CB8AC3E}">
        <p14:creationId xmlns:p14="http://schemas.microsoft.com/office/powerpoint/2010/main" val="6773028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firms </a:t>
            </a:r>
            <a:r>
              <a:rPr lang="en-US" dirty="0" smtClean="0"/>
              <a:t>listed </a:t>
            </a:r>
            <a:r>
              <a:rPr lang="en-US" dirty="0"/>
              <a:t>on stock exchanges</a:t>
            </a:r>
            <a:endParaRPr lang="en-CA" dirty="0"/>
          </a:p>
        </p:txBody>
      </p:sp>
      <p:sp>
        <p:nvSpPr>
          <p:cNvPr id="3" name="Zástupný symbol pro obsah 2"/>
          <p:cNvSpPr>
            <a:spLocks noGrp="1"/>
          </p:cNvSpPr>
          <p:nvPr>
            <p:ph idx="1"/>
          </p:nvPr>
        </p:nvSpPr>
        <p:spPr>
          <a:xfrm>
            <a:off x="616355" y="2483709"/>
            <a:ext cx="7773883" cy="2787684"/>
          </a:xfrm>
        </p:spPr>
        <p:txBody>
          <a:bodyPr>
            <a:normAutofit/>
          </a:bodyPr>
          <a:lstStyle/>
          <a:p>
            <a:pPr marL="0" indent="0">
              <a:buNone/>
            </a:pPr>
            <a:r>
              <a:rPr lang="en-CA" b="1" dirty="0" smtClean="0">
                <a:latin typeface="Palatino Linotype" panose="02040502050505030304" pitchFamily="18" charset="0"/>
              </a:rPr>
              <a:t>Socially responsible companies   </a:t>
            </a:r>
          </a:p>
          <a:p>
            <a:pPr>
              <a:buClrTx/>
              <a:buFont typeface="Wingdings" panose="05000000000000000000" pitchFamily="2" charset="2"/>
              <a:buChar char="§"/>
            </a:pPr>
            <a:r>
              <a:rPr lang="cs-CZ" dirty="0" smtClean="0">
                <a:latin typeface="Palatino Linotype" panose="02040502050505030304" pitchFamily="18" charset="0"/>
              </a:rPr>
              <a:t>  </a:t>
            </a:r>
            <a:r>
              <a:rPr lang="en-US" dirty="0" smtClean="0">
                <a:latin typeface="Palatino Linotype" panose="02040502050505030304" pitchFamily="18" charset="0"/>
              </a:rPr>
              <a:t>may </a:t>
            </a:r>
            <a:r>
              <a:rPr lang="en-US" dirty="0">
                <a:latin typeface="Palatino Linotype" panose="02040502050505030304" pitchFamily="18" charset="0"/>
              </a:rPr>
              <a:t>attract new investors, who specialized on sustainable businesses or just consider CSR disclosure as a signal of investments that generate positive economic returns and are provided by firms that expect strong future </a:t>
            </a:r>
            <a:r>
              <a:rPr lang="en-US" dirty="0" smtClean="0">
                <a:latin typeface="Palatino Linotype" panose="02040502050505030304" pitchFamily="18" charset="0"/>
              </a:rPr>
              <a:t>performance. </a:t>
            </a:r>
            <a:endParaRPr lang="cs-CZ" dirty="0" smtClean="0">
              <a:latin typeface="Palatino Linotype" panose="02040502050505030304" pitchFamily="18" charset="0"/>
            </a:endParaRPr>
          </a:p>
          <a:p>
            <a:endParaRPr lang="en-CA" sz="2400" dirty="0">
              <a:latin typeface="Palatino Linotype" panose="02040502050505030304" pitchFamily="18" charset="0"/>
            </a:endParaRPr>
          </a:p>
          <a:p>
            <a:endParaRPr lang="en-CA" dirty="0"/>
          </a:p>
        </p:txBody>
      </p:sp>
      <p:pic>
        <p:nvPicPr>
          <p:cNvPr id="4" name="Obrázek 3" descr="Obsah obrázku strom&#10;&#10;Popis byl vytvořen automaticky">
            <a:extLst>
              <a:ext uri="{FF2B5EF4-FFF2-40B4-BE49-F238E27FC236}">
                <a16:creationId xmlns:a16="http://schemas.microsoft.com/office/drawing/2014/main" id="{290F6276-EC54-4AA0-88A9-1B7B5BB80FB7}"/>
              </a:ext>
            </a:extLst>
          </p:cNvPr>
          <p:cNvPicPr>
            <a:picLocks noChangeAspect="1"/>
          </p:cNvPicPr>
          <p:nvPr/>
        </p:nvPicPr>
        <p:blipFill rotWithShape="1">
          <a:blip r:embed="rId2">
            <a:extLst>
              <a:ext uri="{28A0092B-C50C-407E-A947-70E740481C1C}">
                <a14:useLocalDpi xmlns:a14="http://schemas.microsoft.com/office/drawing/2010/main" val="0"/>
              </a:ext>
            </a:extLst>
          </a:blip>
          <a:srcRect t="11895" b="75154"/>
          <a:stretch/>
        </p:blipFill>
        <p:spPr>
          <a:xfrm>
            <a:off x="0" y="0"/>
            <a:ext cx="12192000" cy="727788"/>
          </a:xfrm>
          <a:prstGeom prst="rect">
            <a:avLst/>
          </a:prstGeom>
        </p:spPr>
      </p:pic>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2051" y="4346520"/>
            <a:ext cx="2138749" cy="2080064"/>
          </a:xfrm>
          <a:prstGeom prst="rect">
            <a:avLst/>
          </a:prstGeom>
        </p:spPr>
      </p:pic>
    </p:spTree>
    <p:extLst>
      <p:ext uri="{BB962C8B-B14F-4D97-AF65-F5344CB8AC3E}">
        <p14:creationId xmlns:p14="http://schemas.microsoft.com/office/powerpoint/2010/main" val="6162336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50115C-4279-4689-B52F-69BB327E3063}"/>
              </a:ext>
            </a:extLst>
          </p:cNvPr>
          <p:cNvSpPr>
            <a:spLocks noGrp="1"/>
          </p:cNvSpPr>
          <p:nvPr>
            <p:ph type="title"/>
          </p:nvPr>
        </p:nvSpPr>
        <p:spPr>
          <a:xfrm>
            <a:off x="1024127" y="585216"/>
            <a:ext cx="10732444" cy="1499616"/>
          </a:xfrm>
        </p:spPr>
        <p:txBody>
          <a:bodyPr/>
          <a:lstStyle/>
          <a:p>
            <a:r>
              <a:rPr lang="cs-CZ" dirty="0" smtClean="0"/>
              <a:t>ESG</a:t>
            </a:r>
            <a:r>
              <a:rPr lang="cs-CZ" dirty="0"/>
              <a:t>, </a:t>
            </a:r>
            <a:r>
              <a:rPr lang="cs-CZ" dirty="0" smtClean="0"/>
              <a:t>SRI …</a:t>
            </a:r>
            <a:endParaRPr lang="en-CA" dirty="0"/>
          </a:p>
        </p:txBody>
      </p:sp>
      <p:pic>
        <p:nvPicPr>
          <p:cNvPr id="4" name="Obrázek 3" descr="Obsah obrázku strom&#10;&#10;Popis byl vytvořen automaticky">
            <a:extLst>
              <a:ext uri="{FF2B5EF4-FFF2-40B4-BE49-F238E27FC236}">
                <a16:creationId xmlns:a16="http://schemas.microsoft.com/office/drawing/2014/main" id="{290F6276-EC54-4AA0-88A9-1B7B5BB80FB7}"/>
              </a:ext>
            </a:extLst>
          </p:cNvPr>
          <p:cNvPicPr>
            <a:picLocks noChangeAspect="1"/>
          </p:cNvPicPr>
          <p:nvPr/>
        </p:nvPicPr>
        <p:blipFill rotWithShape="1">
          <a:blip r:embed="rId2">
            <a:extLst>
              <a:ext uri="{28A0092B-C50C-407E-A947-70E740481C1C}">
                <a14:useLocalDpi xmlns:a14="http://schemas.microsoft.com/office/drawing/2010/main" val="0"/>
              </a:ext>
            </a:extLst>
          </a:blip>
          <a:srcRect t="11895" b="75154"/>
          <a:stretch/>
        </p:blipFill>
        <p:spPr>
          <a:xfrm>
            <a:off x="0" y="0"/>
            <a:ext cx="12192000" cy="727788"/>
          </a:xfrm>
          <a:prstGeom prst="rect">
            <a:avLst/>
          </a:prstGeom>
        </p:spPr>
      </p:pic>
      <p:sp>
        <p:nvSpPr>
          <p:cNvPr id="3" name="TextovéPole 2">
            <a:extLst>
              <a:ext uri="{FF2B5EF4-FFF2-40B4-BE49-F238E27FC236}">
                <a16:creationId xmlns:a16="http://schemas.microsoft.com/office/drawing/2014/main" id="{6E21A22F-537C-4806-B059-03F64B0483AD}"/>
              </a:ext>
            </a:extLst>
          </p:cNvPr>
          <p:cNvSpPr txBox="1"/>
          <p:nvPr/>
        </p:nvSpPr>
        <p:spPr>
          <a:xfrm>
            <a:off x="1186249" y="2084832"/>
            <a:ext cx="10809033" cy="3785652"/>
          </a:xfrm>
          <a:prstGeom prst="rect">
            <a:avLst/>
          </a:prstGeom>
          <a:noFill/>
        </p:spPr>
        <p:txBody>
          <a:bodyPr wrap="square" rtlCol="0">
            <a:spAutoFit/>
          </a:bodyPr>
          <a:lstStyle/>
          <a:p>
            <a:r>
              <a:rPr lang="en-CA" sz="2000" b="1" dirty="0">
                <a:latin typeface="Palatino Linotype" panose="02040502050505030304" pitchFamily="18" charset="0"/>
              </a:rPr>
              <a:t>Environmental, Social and Governance</a:t>
            </a:r>
            <a:r>
              <a:rPr lang="cs-CZ" sz="2000" b="1" dirty="0">
                <a:latin typeface="Palatino Linotype" panose="02040502050505030304" pitchFamily="18" charset="0"/>
              </a:rPr>
              <a:t> </a:t>
            </a:r>
            <a:r>
              <a:rPr lang="en-CA" sz="2000" b="1" dirty="0">
                <a:latin typeface="Palatino Linotype" panose="02040502050505030304" pitchFamily="18" charset="0"/>
              </a:rPr>
              <a:t>“</a:t>
            </a:r>
            <a:r>
              <a:rPr lang="en-CA" sz="2000" b="1" i="1" dirty="0">
                <a:latin typeface="Palatino Linotype" panose="02040502050505030304" pitchFamily="18" charset="0"/>
              </a:rPr>
              <a:t>ESG</a:t>
            </a:r>
            <a:r>
              <a:rPr lang="en-CA" sz="2000" b="1" dirty="0">
                <a:latin typeface="Palatino Linotype" panose="02040502050505030304" pitchFamily="18" charset="0"/>
              </a:rPr>
              <a:t>”</a:t>
            </a:r>
            <a:r>
              <a:rPr lang="cs-CZ" sz="2000" b="1" dirty="0">
                <a:latin typeface="Palatino Linotype" panose="02040502050505030304" pitchFamily="18" charset="0"/>
              </a:rPr>
              <a:t> </a:t>
            </a:r>
            <a:r>
              <a:rPr lang="en-CA" sz="2000" b="1" dirty="0">
                <a:latin typeface="Palatino Linotype" panose="02040502050505030304" pitchFamily="18" charset="0"/>
              </a:rPr>
              <a:t> </a:t>
            </a:r>
            <a:endParaRPr lang="cs-CZ" sz="2000" b="1" dirty="0">
              <a:latin typeface="Palatino Linotype" panose="02040502050505030304" pitchFamily="18" charset="0"/>
            </a:endParaRPr>
          </a:p>
          <a:p>
            <a:pPr marL="342900" indent="-342900">
              <a:buFont typeface="Arial" panose="020B0604020202020204" pitchFamily="34" charset="0"/>
              <a:buChar char="•"/>
            </a:pPr>
            <a:r>
              <a:rPr lang="en-CA" sz="2000" dirty="0" smtClean="0">
                <a:latin typeface="Palatino Linotype" panose="02040502050505030304" pitchFamily="18" charset="0"/>
              </a:rPr>
              <a:t>are </a:t>
            </a:r>
            <a:r>
              <a:rPr lang="en-CA" sz="2000" dirty="0">
                <a:latin typeface="Palatino Linotype" panose="02040502050505030304" pitchFamily="18" charset="0"/>
              </a:rPr>
              <a:t>the criteria that evaluate a company’s </a:t>
            </a:r>
            <a:r>
              <a:rPr lang="en-CA" sz="2000" dirty="0" smtClean="0">
                <a:latin typeface="Palatino Linotype" panose="02040502050505030304" pitchFamily="18" charset="0"/>
              </a:rPr>
              <a:t>practices</a:t>
            </a:r>
            <a:endParaRPr lang="cs-CZ" sz="2000" dirty="0" smtClean="0">
              <a:latin typeface="Palatino Linotype" panose="02040502050505030304" pitchFamily="18" charset="0"/>
            </a:endParaRPr>
          </a:p>
          <a:p>
            <a:pPr marL="342900" indent="-342900">
              <a:buFont typeface="Arial" panose="020B0604020202020204" pitchFamily="34" charset="0"/>
              <a:buChar char="•"/>
            </a:pPr>
            <a:r>
              <a:rPr lang="en-CA" sz="2000" dirty="0">
                <a:latin typeface="Palatino Linotype" panose="02040502050505030304" pitchFamily="18" charset="0"/>
              </a:rPr>
              <a:t>used by investors and lenders</a:t>
            </a:r>
            <a:endParaRPr lang="cs-CZ" sz="2000" dirty="0">
              <a:latin typeface="Palatino Linotype" panose="02040502050505030304" pitchFamily="18" charset="0"/>
            </a:endParaRPr>
          </a:p>
          <a:p>
            <a:pPr marL="342900" indent="-342900">
              <a:buFont typeface="Arial" panose="020B0604020202020204" pitchFamily="34" charset="0"/>
              <a:buChar char="•"/>
            </a:pPr>
            <a:r>
              <a:rPr lang="en-CA" sz="2000" dirty="0">
                <a:latin typeface="Palatino Linotype" panose="02040502050505030304" pitchFamily="18" charset="0"/>
              </a:rPr>
              <a:t>sometimes ESG and “sustainability” are used interchangeably, however the latter is more commonly used by </a:t>
            </a:r>
            <a:r>
              <a:rPr lang="en-CA" sz="2000" dirty="0" smtClean="0">
                <a:latin typeface="Palatino Linotype" panose="02040502050505030304" pitchFamily="18" charset="0"/>
              </a:rPr>
              <a:t>companies</a:t>
            </a:r>
            <a:endParaRPr lang="cs-CZ" sz="2000" dirty="0" smtClean="0">
              <a:latin typeface="Palatino Linotype" panose="02040502050505030304" pitchFamily="18" charset="0"/>
            </a:endParaRPr>
          </a:p>
          <a:p>
            <a:endParaRPr lang="cs-CZ" sz="2000" dirty="0">
              <a:latin typeface="Palatino Linotype" panose="02040502050505030304" pitchFamily="18" charset="0"/>
            </a:endParaRPr>
          </a:p>
          <a:p>
            <a:endParaRPr lang="cs-CZ" sz="2000" dirty="0" smtClean="0">
              <a:latin typeface="Palatino Linotype" panose="02040502050505030304" pitchFamily="18" charset="0"/>
            </a:endParaRPr>
          </a:p>
          <a:p>
            <a:endParaRPr lang="cs-CZ" sz="2000" dirty="0">
              <a:latin typeface="Palatino Linotype" panose="02040502050505030304" pitchFamily="18" charset="0"/>
            </a:endParaRPr>
          </a:p>
          <a:p>
            <a:endParaRPr lang="cs-CZ" sz="2000" dirty="0">
              <a:latin typeface="Palatino Linotype" panose="02040502050505030304" pitchFamily="18" charset="0"/>
            </a:endParaRPr>
          </a:p>
          <a:p>
            <a:r>
              <a:rPr lang="cs-CZ" sz="2000" b="1" dirty="0" err="1" smtClean="0">
                <a:latin typeface="Palatino Linotype" panose="02040502050505030304" pitchFamily="18" charset="0"/>
              </a:rPr>
              <a:t>Responsible</a:t>
            </a:r>
            <a:r>
              <a:rPr lang="cs-CZ" sz="2000" b="1" dirty="0" smtClean="0">
                <a:latin typeface="Palatino Linotype" panose="02040502050505030304" pitchFamily="18" charset="0"/>
              </a:rPr>
              <a:t> and </a:t>
            </a:r>
            <a:r>
              <a:rPr lang="cs-CZ" sz="2000" b="1" dirty="0" err="1" smtClean="0">
                <a:latin typeface="Palatino Linotype" panose="02040502050505030304" pitchFamily="18" charset="0"/>
              </a:rPr>
              <a:t>Impact</a:t>
            </a:r>
            <a:r>
              <a:rPr lang="cs-CZ" sz="2000" b="1" dirty="0" smtClean="0">
                <a:latin typeface="Palatino Linotype" panose="02040502050505030304" pitchFamily="18" charset="0"/>
              </a:rPr>
              <a:t> </a:t>
            </a:r>
            <a:r>
              <a:rPr lang="cs-CZ" sz="2000" b="1" dirty="0" err="1">
                <a:latin typeface="Palatino Linotype" panose="02040502050505030304" pitchFamily="18" charset="0"/>
              </a:rPr>
              <a:t>I</a:t>
            </a:r>
            <a:r>
              <a:rPr lang="cs-CZ" sz="2000" b="1" dirty="0" err="1" smtClean="0">
                <a:latin typeface="Palatino Linotype" panose="02040502050505030304" pitchFamily="18" charset="0"/>
              </a:rPr>
              <a:t>nvesting</a:t>
            </a:r>
            <a:r>
              <a:rPr lang="cs-CZ" sz="2000" b="1" dirty="0" smtClean="0">
                <a:latin typeface="Palatino Linotype" panose="02040502050505030304" pitchFamily="18" charset="0"/>
              </a:rPr>
              <a:t> </a:t>
            </a:r>
            <a:r>
              <a:rPr lang="en-CA" sz="2000" b="1" dirty="0" smtClean="0">
                <a:latin typeface="Palatino Linotype" panose="02040502050505030304" pitchFamily="18" charset="0"/>
              </a:rPr>
              <a:t>“</a:t>
            </a:r>
            <a:r>
              <a:rPr lang="en-CA" sz="2000" b="1" i="1" dirty="0" smtClean="0">
                <a:latin typeface="Palatino Linotype" panose="02040502050505030304" pitchFamily="18" charset="0"/>
              </a:rPr>
              <a:t>SRI</a:t>
            </a:r>
            <a:r>
              <a:rPr lang="en-CA" sz="2000" b="1" dirty="0">
                <a:latin typeface="Palatino Linotype" panose="02040502050505030304" pitchFamily="18" charset="0"/>
              </a:rPr>
              <a:t>”</a:t>
            </a:r>
            <a:endParaRPr lang="cs-CZ" sz="2000" b="1" dirty="0">
              <a:latin typeface="Palatino Linotype" panose="02040502050505030304" pitchFamily="18" charset="0"/>
            </a:endParaRPr>
          </a:p>
          <a:p>
            <a:pPr marL="342900" indent="-342900">
              <a:buFont typeface="Arial" panose="020B0604020202020204" pitchFamily="34" charset="0"/>
              <a:buChar char="•"/>
            </a:pPr>
            <a:r>
              <a:rPr lang="en-CA" sz="2000" dirty="0">
                <a:latin typeface="Palatino Linotype" panose="02040502050505030304" pitchFamily="18" charset="0"/>
              </a:rPr>
              <a:t>relates to an actual investment strategy, where one’s focus is on socially responsible companies (this is where CSR and ESG reporting come into play).</a:t>
            </a:r>
          </a:p>
        </p:txBody>
      </p:sp>
      <p:pic>
        <p:nvPicPr>
          <p:cNvPr id="5" name="Obrázek 4"/>
          <p:cNvPicPr>
            <a:picLocks noChangeAspect="1"/>
          </p:cNvPicPr>
          <p:nvPr/>
        </p:nvPicPr>
        <p:blipFill rotWithShape="1">
          <a:blip r:embed="rId3" cstate="hqprint">
            <a:extLst>
              <a:ext uri="{28A0092B-C50C-407E-A947-70E740481C1C}">
                <a14:useLocalDpi xmlns:a14="http://schemas.microsoft.com/office/drawing/2010/main" val="0"/>
              </a:ext>
            </a:extLst>
          </a:blip>
          <a:srcRect t="25678" b="29665"/>
          <a:stretch/>
        </p:blipFill>
        <p:spPr>
          <a:xfrm rot="1236672">
            <a:off x="9919446" y="1883336"/>
            <a:ext cx="1718891" cy="402991"/>
          </a:xfrm>
          <a:prstGeom prst="rect">
            <a:avLst/>
          </a:prstGeom>
        </p:spPr>
      </p:pic>
      <p:pic>
        <p:nvPicPr>
          <p:cNvPr id="6" name="Obrázek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786896">
            <a:off x="223876" y="4041250"/>
            <a:ext cx="1924744" cy="576575"/>
          </a:xfrm>
          <a:prstGeom prst="rect">
            <a:avLst/>
          </a:prstGeom>
        </p:spPr>
      </p:pic>
    </p:spTree>
    <p:extLst>
      <p:ext uri="{BB962C8B-B14F-4D97-AF65-F5344CB8AC3E}">
        <p14:creationId xmlns:p14="http://schemas.microsoft.com/office/powerpoint/2010/main" val="18980713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adpis 1">
            <a:extLst>
              <a:ext uri="{FF2B5EF4-FFF2-40B4-BE49-F238E27FC236}">
                <a16:creationId xmlns:a16="http://schemas.microsoft.com/office/drawing/2014/main" id="{E47A7872-0896-4D28-A22D-4D69822ED722}"/>
              </a:ext>
            </a:extLst>
          </p:cNvPr>
          <p:cNvSpPr txBox="1">
            <a:spLocks/>
          </p:cNvSpPr>
          <p:nvPr/>
        </p:nvSpPr>
        <p:spPr>
          <a:xfrm>
            <a:off x="1024128" y="585216"/>
            <a:ext cx="97200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cs-CZ" dirty="0" smtClean="0"/>
              <a:t>INVESTMENT MARKET</a:t>
            </a:r>
            <a:endParaRPr lang="cs-CZ" dirty="0"/>
          </a:p>
        </p:txBody>
      </p:sp>
      <p:pic>
        <p:nvPicPr>
          <p:cNvPr id="11" name="Zástupný symbol pro obsah 3">
            <a:extLst>
              <a:ext uri="{FF2B5EF4-FFF2-40B4-BE49-F238E27FC236}">
                <a16:creationId xmlns:a16="http://schemas.microsoft.com/office/drawing/2014/main" id="{27C80F3C-20D6-4F0E-A718-304613C01E06}"/>
              </a:ext>
            </a:extLst>
          </p:cNvPr>
          <p:cNvPicPr>
            <a:picLocks noGrp="1" noChangeAspect="1"/>
          </p:cNvPicPr>
          <p:nvPr>
            <p:ph idx="1"/>
          </p:nvPr>
        </p:nvPicPr>
        <p:blipFill>
          <a:blip r:embed="rId2"/>
          <a:stretch>
            <a:fillRect/>
          </a:stretch>
        </p:blipFill>
        <p:spPr>
          <a:xfrm>
            <a:off x="1328928" y="1741055"/>
            <a:ext cx="7505179" cy="4531729"/>
          </a:xfrm>
          <a:prstGeom prst="rect">
            <a:avLst/>
          </a:prstGeom>
        </p:spPr>
      </p:pic>
      <p:sp>
        <p:nvSpPr>
          <p:cNvPr id="12" name="Zástupný symbol pro obsah 2">
            <a:extLst>
              <a:ext uri="{FF2B5EF4-FFF2-40B4-BE49-F238E27FC236}">
                <a16:creationId xmlns:a16="http://schemas.microsoft.com/office/drawing/2014/main" id="{C52D45F9-C5AA-4379-8F62-86A10C5284A9}"/>
              </a:ext>
            </a:extLst>
          </p:cNvPr>
          <p:cNvSpPr txBox="1">
            <a:spLocks/>
          </p:cNvSpPr>
          <p:nvPr/>
        </p:nvSpPr>
        <p:spPr>
          <a:xfrm>
            <a:off x="988891" y="6365147"/>
            <a:ext cx="7748709" cy="3693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600" dirty="0">
                <a:latin typeface="Times New Roman" panose="02020603050405020304" pitchFamily="18" charset="0"/>
                <a:cs typeface="Times New Roman" panose="02020603050405020304" pitchFamily="18" charset="0"/>
              </a:rPr>
              <a:t>Zdroj: http://www.visualcapitalist.com/millennials-sustainable-investing-mainstream/</a:t>
            </a:r>
          </a:p>
          <a:p>
            <a:pPr marL="0" indent="0">
              <a:buNone/>
            </a:pPr>
            <a:endParaRPr lang="cs-CZ" sz="2000" b="1" dirty="0">
              <a:latin typeface="Times New Roman" panose="02020603050405020304" pitchFamily="18" charset="0"/>
              <a:cs typeface="Times New Roman" panose="02020603050405020304" pitchFamily="18" charset="0"/>
            </a:endParaRPr>
          </a:p>
        </p:txBody>
      </p:sp>
      <p:pic>
        <p:nvPicPr>
          <p:cNvPr id="7" name="Obrázek 6" descr="Obsah obrázku strom&#10;&#10;Popis byl vytvořen automaticky">
            <a:extLst>
              <a:ext uri="{FF2B5EF4-FFF2-40B4-BE49-F238E27FC236}">
                <a16:creationId xmlns:a16="http://schemas.microsoft.com/office/drawing/2014/main" id="{260DFD22-888A-403A-B5BB-805B9A4C0519}"/>
              </a:ext>
            </a:extLst>
          </p:cNvPr>
          <p:cNvPicPr>
            <a:picLocks noChangeAspect="1"/>
          </p:cNvPicPr>
          <p:nvPr/>
        </p:nvPicPr>
        <p:blipFill rotWithShape="1">
          <a:blip r:embed="rId3">
            <a:extLst>
              <a:ext uri="{28A0092B-C50C-407E-A947-70E740481C1C}">
                <a14:useLocalDpi xmlns:a14="http://schemas.microsoft.com/office/drawing/2010/main" val="0"/>
              </a:ext>
            </a:extLst>
          </a:blip>
          <a:srcRect t="11895" b="75154"/>
          <a:stretch/>
        </p:blipFill>
        <p:spPr>
          <a:xfrm>
            <a:off x="0" y="0"/>
            <a:ext cx="12192000" cy="727788"/>
          </a:xfrm>
          <a:prstGeom prst="rect">
            <a:avLst/>
          </a:prstGeom>
        </p:spPr>
      </p:pic>
    </p:spTree>
    <p:extLst>
      <p:ext uri="{BB962C8B-B14F-4D97-AF65-F5344CB8AC3E}">
        <p14:creationId xmlns:p14="http://schemas.microsoft.com/office/powerpoint/2010/main" val="41459248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C8A24B-D371-4CDF-82C9-76DF6623BE8A}"/>
              </a:ext>
            </a:extLst>
          </p:cNvPr>
          <p:cNvSpPr>
            <a:spLocks noGrp="1"/>
          </p:cNvSpPr>
          <p:nvPr>
            <p:ph type="title"/>
          </p:nvPr>
        </p:nvSpPr>
        <p:spPr/>
        <p:txBody>
          <a:bodyPr/>
          <a:lstStyle/>
          <a:p>
            <a:r>
              <a:rPr lang="en-CA" dirty="0"/>
              <a:t>relationship between CSR and CFP </a:t>
            </a:r>
          </a:p>
        </p:txBody>
      </p:sp>
      <p:sp>
        <p:nvSpPr>
          <p:cNvPr id="3" name="Zástupný obsah 2">
            <a:extLst>
              <a:ext uri="{FF2B5EF4-FFF2-40B4-BE49-F238E27FC236}">
                <a16:creationId xmlns:a16="http://schemas.microsoft.com/office/drawing/2014/main" id="{823762F1-1CD1-47DE-9419-D82DF3052524}"/>
              </a:ext>
            </a:extLst>
          </p:cNvPr>
          <p:cNvSpPr>
            <a:spLocks noGrp="1"/>
          </p:cNvSpPr>
          <p:nvPr>
            <p:ph idx="1"/>
          </p:nvPr>
        </p:nvSpPr>
        <p:spPr>
          <a:xfrm>
            <a:off x="4710503" y="2281175"/>
            <a:ext cx="6719497" cy="3655269"/>
          </a:xfrm>
        </p:spPr>
        <p:txBody>
          <a:bodyPr>
            <a:normAutofit lnSpcReduction="10000"/>
          </a:bodyPr>
          <a:lstStyle/>
          <a:p>
            <a:r>
              <a:rPr lang="en-CA" b="1" dirty="0">
                <a:latin typeface="Palatino Linotype" panose="02040502050505030304" pitchFamily="18" charset="0"/>
              </a:rPr>
              <a:t>88%</a:t>
            </a:r>
            <a:r>
              <a:rPr lang="cs-CZ" b="1" dirty="0">
                <a:latin typeface="Palatino Linotype" panose="02040502050505030304" pitchFamily="18" charset="0"/>
              </a:rPr>
              <a:t> </a:t>
            </a:r>
            <a:r>
              <a:rPr lang="en-CA" dirty="0">
                <a:latin typeface="Palatino Linotype" panose="02040502050505030304" pitchFamily="18" charset="0"/>
              </a:rPr>
              <a:t>of the research shows that solid ESG practices result in </a:t>
            </a:r>
            <a:r>
              <a:rPr lang="en-CA" i="1" dirty="0">
                <a:latin typeface="Palatino Linotype" panose="02040502050505030304" pitchFamily="18" charset="0"/>
              </a:rPr>
              <a:t>better </a:t>
            </a:r>
            <a:r>
              <a:rPr lang="en-CA" b="1" dirty="0">
                <a:latin typeface="Palatino Linotype" panose="02040502050505030304" pitchFamily="18" charset="0"/>
              </a:rPr>
              <a:t>operational performance </a:t>
            </a:r>
            <a:r>
              <a:rPr lang="en-CA" dirty="0">
                <a:latin typeface="Palatino Linotype" panose="02040502050505030304" pitchFamily="18" charset="0"/>
              </a:rPr>
              <a:t>of </a:t>
            </a:r>
            <a:r>
              <a:rPr lang="en-CA" dirty="0" smtClean="0">
                <a:latin typeface="Palatino Linotype" panose="02040502050505030304" pitchFamily="18" charset="0"/>
              </a:rPr>
              <a:t>firms</a:t>
            </a:r>
            <a:endParaRPr lang="cs-CZ" dirty="0" smtClean="0">
              <a:latin typeface="Palatino Linotype" panose="02040502050505030304" pitchFamily="18" charset="0"/>
            </a:endParaRPr>
          </a:p>
          <a:p>
            <a:endParaRPr lang="en-CA" dirty="0">
              <a:latin typeface="Palatino Linotype" panose="02040502050505030304" pitchFamily="18" charset="0"/>
            </a:endParaRPr>
          </a:p>
          <a:p>
            <a:r>
              <a:rPr lang="en-CA" b="1" dirty="0" smtClean="0">
                <a:latin typeface="Palatino Linotype" panose="02040502050505030304" pitchFamily="18" charset="0"/>
              </a:rPr>
              <a:t>90</a:t>
            </a:r>
            <a:r>
              <a:rPr lang="en-CA" b="1" dirty="0">
                <a:latin typeface="Palatino Linotype" panose="02040502050505030304" pitchFamily="18" charset="0"/>
              </a:rPr>
              <a:t>%</a:t>
            </a:r>
            <a:r>
              <a:rPr lang="cs-CZ" b="1" dirty="0">
                <a:latin typeface="Palatino Linotype" panose="02040502050505030304" pitchFamily="18" charset="0"/>
              </a:rPr>
              <a:t> </a:t>
            </a:r>
            <a:r>
              <a:rPr lang="en-CA" dirty="0">
                <a:latin typeface="Palatino Linotype" panose="02040502050505030304" pitchFamily="18" charset="0"/>
              </a:rPr>
              <a:t>of the studies on the cost of capital show that </a:t>
            </a:r>
            <a:r>
              <a:rPr lang="en-CA" i="1" dirty="0">
                <a:latin typeface="Palatino Linotype" panose="02040502050505030304" pitchFamily="18" charset="0"/>
              </a:rPr>
              <a:t>sound sustainability standards lower the </a:t>
            </a:r>
            <a:r>
              <a:rPr lang="en-CA" b="1" dirty="0">
                <a:latin typeface="Palatino Linotype" panose="02040502050505030304" pitchFamily="18" charset="0"/>
              </a:rPr>
              <a:t>cost of capital </a:t>
            </a:r>
            <a:r>
              <a:rPr lang="en-CA" i="1" dirty="0">
                <a:latin typeface="Palatino Linotype" panose="02040502050505030304" pitchFamily="18" charset="0"/>
              </a:rPr>
              <a:t>of </a:t>
            </a:r>
            <a:r>
              <a:rPr lang="en-CA" i="1" dirty="0" smtClean="0">
                <a:latin typeface="Palatino Linotype" panose="02040502050505030304" pitchFamily="18" charset="0"/>
              </a:rPr>
              <a:t>companies</a:t>
            </a:r>
            <a:endParaRPr lang="cs-CZ" i="1" dirty="0" smtClean="0">
              <a:latin typeface="Palatino Linotype" panose="02040502050505030304" pitchFamily="18" charset="0"/>
            </a:endParaRPr>
          </a:p>
          <a:p>
            <a:endParaRPr lang="en-CA" dirty="0">
              <a:latin typeface="Palatino Linotype" panose="02040502050505030304" pitchFamily="18" charset="0"/>
            </a:endParaRPr>
          </a:p>
          <a:p>
            <a:r>
              <a:rPr lang="en-CA" b="1" dirty="0" smtClean="0">
                <a:latin typeface="Palatino Linotype" panose="02040502050505030304" pitchFamily="18" charset="0"/>
              </a:rPr>
              <a:t>80</a:t>
            </a:r>
            <a:r>
              <a:rPr lang="en-CA" b="1" dirty="0">
                <a:latin typeface="Palatino Linotype" panose="02040502050505030304" pitchFamily="18" charset="0"/>
              </a:rPr>
              <a:t>%</a:t>
            </a:r>
            <a:r>
              <a:rPr lang="cs-CZ" b="1" dirty="0">
                <a:latin typeface="Palatino Linotype" panose="02040502050505030304" pitchFamily="18" charset="0"/>
              </a:rPr>
              <a:t> </a:t>
            </a:r>
            <a:r>
              <a:rPr lang="en-CA" dirty="0">
                <a:latin typeface="Palatino Linotype" panose="02040502050505030304" pitchFamily="18" charset="0"/>
              </a:rPr>
              <a:t>of the studies show that </a:t>
            </a:r>
            <a:r>
              <a:rPr lang="en-CA" b="1" dirty="0">
                <a:latin typeface="Palatino Linotype" panose="02040502050505030304" pitchFamily="18" charset="0"/>
              </a:rPr>
              <a:t>stock price </a:t>
            </a:r>
            <a:r>
              <a:rPr lang="en-CA" i="1" dirty="0">
                <a:latin typeface="Palatino Linotype" panose="02040502050505030304" pitchFamily="18" charset="0"/>
              </a:rPr>
              <a:t>performance of companies is positively influenced</a:t>
            </a:r>
            <a:r>
              <a:rPr lang="cs-CZ" i="1" dirty="0">
                <a:latin typeface="Palatino Linotype" panose="02040502050505030304" pitchFamily="18" charset="0"/>
              </a:rPr>
              <a:t> </a:t>
            </a:r>
            <a:r>
              <a:rPr lang="en-CA" dirty="0">
                <a:latin typeface="Palatino Linotype" panose="02040502050505030304" pitchFamily="18" charset="0"/>
              </a:rPr>
              <a:t>by good sustainability practices.</a:t>
            </a:r>
          </a:p>
        </p:txBody>
      </p:sp>
      <p:pic>
        <p:nvPicPr>
          <p:cNvPr id="4" name="Obrázek 3">
            <a:extLst>
              <a:ext uri="{FF2B5EF4-FFF2-40B4-BE49-F238E27FC236}">
                <a16:creationId xmlns:a16="http://schemas.microsoft.com/office/drawing/2014/main" id="{FC573FF5-45E7-4A28-8AB4-CD2B73E8CCE7}"/>
              </a:ext>
            </a:extLst>
          </p:cNvPr>
          <p:cNvPicPr>
            <a:picLocks noChangeAspect="1"/>
          </p:cNvPicPr>
          <p:nvPr/>
        </p:nvPicPr>
        <p:blipFill>
          <a:blip r:embed="rId2"/>
          <a:stretch>
            <a:fillRect/>
          </a:stretch>
        </p:blipFill>
        <p:spPr>
          <a:xfrm>
            <a:off x="1024128" y="2084832"/>
            <a:ext cx="2852635" cy="4047955"/>
          </a:xfrm>
          <a:prstGeom prst="rect">
            <a:avLst/>
          </a:prstGeom>
        </p:spPr>
      </p:pic>
      <p:pic>
        <p:nvPicPr>
          <p:cNvPr id="5" name="Obrázek 4" descr="Obsah obrázku strom&#10;&#10;Popis byl vytvořen automaticky">
            <a:extLst>
              <a:ext uri="{FF2B5EF4-FFF2-40B4-BE49-F238E27FC236}">
                <a16:creationId xmlns:a16="http://schemas.microsoft.com/office/drawing/2014/main" id="{EF3928B3-F14E-4CD0-9B5C-52487C65E4A1}"/>
              </a:ext>
            </a:extLst>
          </p:cNvPr>
          <p:cNvPicPr>
            <a:picLocks noChangeAspect="1"/>
          </p:cNvPicPr>
          <p:nvPr/>
        </p:nvPicPr>
        <p:blipFill rotWithShape="1">
          <a:blip r:embed="rId3">
            <a:extLst>
              <a:ext uri="{28A0092B-C50C-407E-A947-70E740481C1C}">
                <a14:useLocalDpi xmlns:a14="http://schemas.microsoft.com/office/drawing/2010/main" val="0"/>
              </a:ext>
            </a:extLst>
          </a:blip>
          <a:srcRect t="11895" b="75154"/>
          <a:stretch/>
        </p:blipFill>
        <p:spPr>
          <a:xfrm>
            <a:off x="0" y="0"/>
            <a:ext cx="12192000" cy="727788"/>
          </a:xfrm>
          <a:prstGeom prst="rect">
            <a:avLst/>
          </a:prstGeom>
        </p:spPr>
      </p:pic>
    </p:spTree>
    <p:extLst>
      <p:ext uri="{BB962C8B-B14F-4D97-AF65-F5344CB8AC3E}">
        <p14:creationId xmlns:p14="http://schemas.microsoft.com/office/powerpoint/2010/main" val="2956334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50115C-4279-4689-B52F-69BB327E3063}"/>
              </a:ext>
            </a:extLst>
          </p:cNvPr>
          <p:cNvSpPr>
            <a:spLocks noGrp="1"/>
          </p:cNvSpPr>
          <p:nvPr>
            <p:ph type="title"/>
          </p:nvPr>
        </p:nvSpPr>
        <p:spPr/>
        <p:txBody>
          <a:bodyPr/>
          <a:lstStyle/>
          <a:p>
            <a:r>
              <a:rPr lang="cs-CZ" dirty="0"/>
              <a:t>Business &amp; </a:t>
            </a:r>
            <a:r>
              <a:rPr lang="cs-CZ" dirty="0" err="1"/>
              <a:t>Sustainability</a:t>
            </a:r>
            <a:endParaRPr lang="en-CA" dirty="0"/>
          </a:p>
        </p:txBody>
      </p:sp>
      <p:pic>
        <p:nvPicPr>
          <p:cNvPr id="4" name="Obrázek 3" descr="Obsah obrázku strom&#10;&#10;Popis byl vytvořen automaticky">
            <a:extLst>
              <a:ext uri="{FF2B5EF4-FFF2-40B4-BE49-F238E27FC236}">
                <a16:creationId xmlns:a16="http://schemas.microsoft.com/office/drawing/2014/main" id="{290F6276-EC54-4AA0-88A9-1B7B5BB80FB7}"/>
              </a:ext>
            </a:extLst>
          </p:cNvPr>
          <p:cNvPicPr>
            <a:picLocks noChangeAspect="1"/>
          </p:cNvPicPr>
          <p:nvPr/>
        </p:nvPicPr>
        <p:blipFill rotWithShape="1">
          <a:blip r:embed="rId2">
            <a:extLst>
              <a:ext uri="{28A0092B-C50C-407E-A947-70E740481C1C}">
                <a14:useLocalDpi xmlns:a14="http://schemas.microsoft.com/office/drawing/2010/main" val="0"/>
              </a:ext>
            </a:extLst>
          </a:blip>
          <a:srcRect t="11895" b="75154"/>
          <a:stretch/>
        </p:blipFill>
        <p:spPr>
          <a:xfrm>
            <a:off x="0" y="0"/>
            <a:ext cx="12192000" cy="727788"/>
          </a:xfrm>
          <a:prstGeom prst="rect">
            <a:avLst/>
          </a:prstGeom>
        </p:spPr>
      </p:pic>
      <p:sp>
        <p:nvSpPr>
          <p:cNvPr id="8" name="Zástupný symbol pro obsah 5">
            <a:extLst>
              <a:ext uri="{FF2B5EF4-FFF2-40B4-BE49-F238E27FC236}">
                <a16:creationId xmlns:a16="http://schemas.microsoft.com/office/drawing/2014/main" id="{B61F2EB8-4EF9-4025-AC4B-08A4D8A356F6}"/>
              </a:ext>
            </a:extLst>
          </p:cNvPr>
          <p:cNvSpPr txBox="1">
            <a:spLocks/>
          </p:cNvSpPr>
          <p:nvPr/>
        </p:nvSpPr>
        <p:spPr>
          <a:xfrm>
            <a:off x="768489" y="2084831"/>
            <a:ext cx="5483422" cy="4066587"/>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Clr>
                <a:schemeClr val="tx1"/>
              </a:buClr>
              <a:buFont typeface="Tw Cen MT" panose="020B0602020104020603" pitchFamily="34" charset="0"/>
              <a:buNone/>
            </a:pPr>
            <a:r>
              <a:rPr lang="cs-CZ" sz="2400" b="1" dirty="0">
                <a:latin typeface="Palatino Linotype" panose="02040502050505030304" pitchFamily="18" charset="0"/>
              </a:rPr>
              <a:t>News</a:t>
            </a:r>
            <a:r>
              <a:rPr lang="cs-CZ" sz="2400" dirty="0">
                <a:latin typeface="Palatino Linotype" panose="02040502050505030304" pitchFamily="18" charset="0"/>
              </a:rPr>
              <a:t>:</a:t>
            </a:r>
            <a:r>
              <a:rPr lang="cs-CZ" sz="2400" b="1" dirty="0">
                <a:latin typeface="Palatino Linotype" panose="02040502050505030304" pitchFamily="18" charset="0"/>
              </a:rPr>
              <a:t> </a:t>
            </a:r>
            <a:r>
              <a:rPr lang="en-CA" b="1" i="1" dirty="0">
                <a:latin typeface="Palatino Linotype" panose="02040502050505030304" pitchFamily="18" charset="0"/>
              </a:rPr>
              <a:t>Humans have used a year’s worth of Earth’s resources in just seven months</a:t>
            </a:r>
            <a:r>
              <a:rPr lang="cs-CZ" b="1" i="1" dirty="0">
                <a:latin typeface="Palatino Linotype" panose="02040502050505030304" pitchFamily="18" charset="0"/>
              </a:rPr>
              <a:t> </a:t>
            </a:r>
          </a:p>
          <a:p>
            <a:pPr marL="265113" indent="-265113" algn="just">
              <a:spcBef>
                <a:spcPts val="1800"/>
              </a:spcBef>
              <a:buClr>
                <a:schemeClr val="tx1"/>
              </a:buClr>
              <a:buFont typeface="Wingdings" panose="05000000000000000000" pitchFamily="2" charset="2"/>
              <a:buChar char="§"/>
            </a:pPr>
            <a:r>
              <a:rPr lang="cs-CZ" sz="1800" dirty="0">
                <a:latin typeface="Palatino Linotype" panose="02040502050505030304" pitchFamily="18" charset="0"/>
              </a:rPr>
              <a:t>„In 2018 </a:t>
            </a:r>
            <a:r>
              <a:rPr lang="en-CA" sz="1800" dirty="0">
                <a:latin typeface="Palatino Linotype" panose="02040502050505030304" pitchFamily="18" charset="0"/>
              </a:rPr>
              <a:t>the annual date when people have caused a year’s worth of ecological damage – </a:t>
            </a:r>
            <a:r>
              <a:rPr lang="en-CA" sz="1800" b="1" dirty="0">
                <a:latin typeface="Palatino Linotype" panose="02040502050505030304" pitchFamily="18" charset="0"/>
              </a:rPr>
              <a:t>Earth Overshoot Day </a:t>
            </a:r>
            <a:r>
              <a:rPr lang="en-CA" sz="1800" dirty="0">
                <a:latin typeface="Palatino Linotype" panose="02040502050505030304" pitchFamily="18" charset="0"/>
              </a:rPr>
              <a:t>–</a:t>
            </a:r>
            <a:r>
              <a:rPr lang="en-CA" sz="1800" b="1" dirty="0">
                <a:solidFill>
                  <a:srgbClr val="FF0000"/>
                </a:solidFill>
                <a:latin typeface="Palatino Linotype" panose="02040502050505030304" pitchFamily="18" charset="0"/>
              </a:rPr>
              <a:t>August 1</a:t>
            </a:r>
            <a:r>
              <a:rPr lang="cs-CZ" sz="1800" dirty="0">
                <a:latin typeface="Palatino Linotype" panose="02040502050505030304" pitchFamily="18" charset="0"/>
              </a:rPr>
              <a:t>.“</a:t>
            </a:r>
          </a:p>
          <a:p>
            <a:pPr marL="265113" indent="-265113">
              <a:buClr>
                <a:schemeClr val="tx1"/>
              </a:buClr>
              <a:buFont typeface="Wingdings" panose="05000000000000000000" pitchFamily="2" charset="2"/>
              <a:buChar char="§"/>
            </a:pPr>
            <a:endParaRPr lang="en-CA" sz="2000" dirty="0">
              <a:latin typeface="Palatino Linotype" panose="02040502050505030304" pitchFamily="18" charset="0"/>
            </a:endParaRPr>
          </a:p>
          <a:p>
            <a:pPr marL="265113" indent="-265113">
              <a:buClr>
                <a:schemeClr val="tx1"/>
              </a:buClr>
              <a:buFont typeface="Wingdings" panose="05000000000000000000" pitchFamily="2" charset="2"/>
              <a:buChar char="§"/>
            </a:pPr>
            <a:endParaRPr lang="en-CA" sz="2000" dirty="0">
              <a:latin typeface="Palatino Linotype" panose="02040502050505030304" pitchFamily="18" charset="0"/>
            </a:endParaRPr>
          </a:p>
          <a:p>
            <a:pPr marL="0" indent="0">
              <a:buClr>
                <a:schemeClr val="tx1"/>
              </a:buClr>
              <a:buFont typeface="Tw Cen MT" panose="020B0602020104020603" pitchFamily="34" charset="0"/>
              <a:buNone/>
            </a:pPr>
            <a:endParaRPr lang="cs-CZ" sz="2000" dirty="0">
              <a:latin typeface="Palatino Linotype" panose="02040502050505030304" pitchFamily="18" charset="0"/>
            </a:endParaRPr>
          </a:p>
        </p:txBody>
      </p:sp>
      <p:pic>
        <p:nvPicPr>
          <p:cNvPr id="9" name="Obrázek 8">
            <a:extLst>
              <a:ext uri="{FF2B5EF4-FFF2-40B4-BE49-F238E27FC236}">
                <a16:creationId xmlns:a16="http://schemas.microsoft.com/office/drawing/2014/main" id="{948F41C0-977B-4944-BED0-A4BE3B36E287}"/>
              </a:ext>
            </a:extLst>
          </p:cNvPr>
          <p:cNvPicPr>
            <a:picLocks noChangeAspect="1"/>
          </p:cNvPicPr>
          <p:nvPr/>
        </p:nvPicPr>
        <p:blipFill>
          <a:blip r:embed="rId3"/>
          <a:stretch>
            <a:fillRect/>
          </a:stretch>
        </p:blipFill>
        <p:spPr>
          <a:xfrm>
            <a:off x="1996898" y="4204593"/>
            <a:ext cx="2310912" cy="1524795"/>
          </a:xfrm>
          <a:prstGeom prst="rect">
            <a:avLst/>
          </a:prstGeom>
        </p:spPr>
      </p:pic>
      <p:pic>
        <p:nvPicPr>
          <p:cNvPr id="11" name="Obrázek 10">
            <a:extLst>
              <a:ext uri="{FF2B5EF4-FFF2-40B4-BE49-F238E27FC236}">
                <a16:creationId xmlns:a16="http://schemas.microsoft.com/office/drawing/2014/main" id="{998BC5FC-8248-4107-B7E1-34AEA80F058B}"/>
              </a:ext>
            </a:extLst>
          </p:cNvPr>
          <p:cNvPicPr>
            <a:picLocks noChangeAspect="1"/>
          </p:cNvPicPr>
          <p:nvPr/>
        </p:nvPicPr>
        <p:blipFill>
          <a:blip r:embed="rId4"/>
          <a:stretch>
            <a:fillRect/>
          </a:stretch>
        </p:blipFill>
        <p:spPr>
          <a:xfrm>
            <a:off x="6840823" y="2487440"/>
            <a:ext cx="4911046" cy="3663978"/>
          </a:xfrm>
          <a:prstGeom prst="rect">
            <a:avLst/>
          </a:prstGeom>
        </p:spPr>
      </p:pic>
    </p:spTree>
    <p:extLst>
      <p:ext uri="{BB962C8B-B14F-4D97-AF65-F5344CB8AC3E}">
        <p14:creationId xmlns:p14="http://schemas.microsoft.com/office/powerpoint/2010/main" val="21693951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C8A24B-D371-4CDF-82C9-76DF6623BE8A}"/>
              </a:ext>
            </a:extLst>
          </p:cNvPr>
          <p:cNvSpPr>
            <a:spLocks noGrp="1"/>
          </p:cNvSpPr>
          <p:nvPr>
            <p:ph type="title"/>
          </p:nvPr>
        </p:nvSpPr>
        <p:spPr>
          <a:xfrm>
            <a:off x="2238778" y="2441312"/>
            <a:ext cx="7423836" cy="1499616"/>
          </a:xfrm>
        </p:spPr>
        <p:txBody>
          <a:bodyPr/>
          <a:lstStyle/>
          <a:p>
            <a:r>
              <a:rPr lang="cs-CZ" dirty="0" smtClean="0"/>
              <a:t>THANK YOU FOR YOUR ATTENTION</a:t>
            </a:r>
            <a:endParaRPr lang="en-CA" dirty="0"/>
          </a:p>
        </p:txBody>
      </p:sp>
      <p:pic>
        <p:nvPicPr>
          <p:cNvPr id="5" name="Obrázek 4" descr="Obsah obrázku strom&#10;&#10;Popis byl vytvořen automaticky">
            <a:extLst>
              <a:ext uri="{FF2B5EF4-FFF2-40B4-BE49-F238E27FC236}">
                <a16:creationId xmlns:a16="http://schemas.microsoft.com/office/drawing/2014/main" id="{EF3928B3-F14E-4CD0-9B5C-52487C65E4A1}"/>
              </a:ext>
            </a:extLst>
          </p:cNvPr>
          <p:cNvPicPr>
            <a:picLocks noChangeAspect="1"/>
          </p:cNvPicPr>
          <p:nvPr/>
        </p:nvPicPr>
        <p:blipFill rotWithShape="1">
          <a:blip r:embed="rId2">
            <a:extLst>
              <a:ext uri="{28A0092B-C50C-407E-A947-70E740481C1C}">
                <a14:useLocalDpi xmlns:a14="http://schemas.microsoft.com/office/drawing/2010/main" val="0"/>
              </a:ext>
            </a:extLst>
          </a:blip>
          <a:srcRect t="11895" b="75154"/>
          <a:stretch/>
        </p:blipFill>
        <p:spPr>
          <a:xfrm>
            <a:off x="0" y="0"/>
            <a:ext cx="12192000" cy="727788"/>
          </a:xfrm>
          <a:prstGeom prst="rect">
            <a:avLst/>
          </a:prstGeom>
        </p:spPr>
      </p:pic>
    </p:spTree>
    <p:extLst>
      <p:ext uri="{BB962C8B-B14F-4D97-AF65-F5344CB8AC3E}">
        <p14:creationId xmlns:p14="http://schemas.microsoft.com/office/powerpoint/2010/main" val="2686105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Skupina 7">
            <a:extLst>
              <a:ext uri="{FF2B5EF4-FFF2-40B4-BE49-F238E27FC236}">
                <a16:creationId xmlns:a16="http://schemas.microsoft.com/office/drawing/2014/main" id="{AAFB0A82-31F1-42A0-9B68-2DAE28B98D1D}"/>
              </a:ext>
            </a:extLst>
          </p:cNvPr>
          <p:cNvGrpSpPr/>
          <p:nvPr/>
        </p:nvGrpSpPr>
        <p:grpSpPr>
          <a:xfrm rot="21035151">
            <a:off x="646095" y="2526385"/>
            <a:ext cx="4074231" cy="1259241"/>
            <a:chOff x="1231547" y="1235603"/>
            <a:chExt cx="9277350" cy="2828926"/>
          </a:xfrm>
        </p:grpSpPr>
        <p:pic>
          <p:nvPicPr>
            <p:cNvPr id="6" name="Obrázek 5">
              <a:extLst>
                <a:ext uri="{FF2B5EF4-FFF2-40B4-BE49-F238E27FC236}">
                  <a16:creationId xmlns:a16="http://schemas.microsoft.com/office/drawing/2014/main" id="{21D0FB7C-5B1B-4ECA-85F0-497E12412117}"/>
                </a:ext>
              </a:extLst>
            </p:cNvPr>
            <p:cNvPicPr>
              <a:picLocks noChangeAspect="1"/>
            </p:cNvPicPr>
            <p:nvPr/>
          </p:nvPicPr>
          <p:blipFill>
            <a:blip r:embed="rId2"/>
            <a:stretch>
              <a:fillRect/>
            </a:stretch>
          </p:blipFill>
          <p:spPr>
            <a:xfrm>
              <a:off x="1231547" y="1235604"/>
              <a:ext cx="9277350" cy="2828925"/>
            </a:xfrm>
            <a:prstGeom prst="rect">
              <a:avLst/>
            </a:prstGeom>
          </p:spPr>
        </p:pic>
        <p:pic>
          <p:nvPicPr>
            <p:cNvPr id="5" name="Obrázek 4">
              <a:extLst>
                <a:ext uri="{FF2B5EF4-FFF2-40B4-BE49-F238E27FC236}">
                  <a16:creationId xmlns:a16="http://schemas.microsoft.com/office/drawing/2014/main" id="{B38163BC-26C9-432C-B463-437E7DE035E3}"/>
                </a:ext>
              </a:extLst>
            </p:cNvPr>
            <p:cNvPicPr>
              <a:picLocks noChangeAspect="1"/>
            </p:cNvPicPr>
            <p:nvPr/>
          </p:nvPicPr>
          <p:blipFill>
            <a:blip r:embed="rId3"/>
            <a:stretch>
              <a:fillRect/>
            </a:stretch>
          </p:blipFill>
          <p:spPr>
            <a:xfrm>
              <a:off x="1231547" y="1235603"/>
              <a:ext cx="2361670" cy="706085"/>
            </a:xfrm>
            <a:prstGeom prst="rect">
              <a:avLst/>
            </a:prstGeom>
          </p:spPr>
        </p:pic>
        <p:pic>
          <p:nvPicPr>
            <p:cNvPr id="7" name="Obrázek 6">
              <a:extLst>
                <a:ext uri="{FF2B5EF4-FFF2-40B4-BE49-F238E27FC236}">
                  <a16:creationId xmlns:a16="http://schemas.microsoft.com/office/drawing/2014/main" id="{43E62160-C268-48F4-95AE-80AACD8B4813}"/>
                </a:ext>
              </a:extLst>
            </p:cNvPr>
            <p:cNvPicPr>
              <a:picLocks noChangeAspect="1"/>
            </p:cNvPicPr>
            <p:nvPr/>
          </p:nvPicPr>
          <p:blipFill>
            <a:blip r:embed="rId4"/>
            <a:stretch>
              <a:fillRect/>
            </a:stretch>
          </p:blipFill>
          <p:spPr>
            <a:xfrm>
              <a:off x="3593217" y="1277936"/>
              <a:ext cx="3267075" cy="542925"/>
            </a:xfrm>
            <a:prstGeom prst="rect">
              <a:avLst/>
            </a:prstGeom>
          </p:spPr>
        </p:pic>
      </p:grpSp>
      <p:grpSp>
        <p:nvGrpSpPr>
          <p:cNvPr id="13" name="Skupina 12">
            <a:extLst>
              <a:ext uri="{FF2B5EF4-FFF2-40B4-BE49-F238E27FC236}">
                <a16:creationId xmlns:a16="http://schemas.microsoft.com/office/drawing/2014/main" id="{FFBBBBB4-3B6A-413C-BEC0-FC5D12BCD1A9}"/>
              </a:ext>
            </a:extLst>
          </p:cNvPr>
          <p:cNvGrpSpPr/>
          <p:nvPr/>
        </p:nvGrpSpPr>
        <p:grpSpPr>
          <a:xfrm rot="1087018">
            <a:off x="4708318" y="4673659"/>
            <a:ext cx="6781835" cy="859316"/>
            <a:chOff x="3273778" y="4019295"/>
            <a:chExt cx="9470318" cy="1150764"/>
          </a:xfrm>
        </p:grpSpPr>
        <p:pic>
          <p:nvPicPr>
            <p:cNvPr id="9" name="Obrázek 8">
              <a:extLst>
                <a:ext uri="{FF2B5EF4-FFF2-40B4-BE49-F238E27FC236}">
                  <a16:creationId xmlns:a16="http://schemas.microsoft.com/office/drawing/2014/main" id="{5944F2E4-E3C1-4676-A639-2697E9C7AAF5}"/>
                </a:ext>
              </a:extLst>
            </p:cNvPr>
            <p:cNvPicPr>
              <a:picLocks noChangeAspect="1"/>
            </p:cNvPicPr>
            <p:nvPr/>
          </p:nvPicPr>
          <p:blipFill>
            <a:blip r:embed="rId5"/>
            <a:stretch>
              <a:fillRect/>
            </a:stretch>
          </p:blipFill>
          <p:spPr>
            <a:xfrm>
              <a:off x="3398042" y="4594678"/>
              <a:ext cx="9346054" cy="575381"/>
            </a:xfrm>
            <a:prstGeom prst="rect">
              <a:avLst/>
            </a:prstGeom>
          </p:spPr>
        </p:pic>
        <p:pic>
          <p:nvPicPr>
            <p:cNvPr id="10" name="Obrázek 9">
              <a:extLst>
                <a:ext uri="{FF2B5EF4-FFF2-40B4-BE49-F238E27FC236}">
                  <a16:creationId xmlns:a16="http://schemas.microsoft.com/office/drawing/2014/main" id="{CD9FAAA3-F898-46DE-B136-3F4A08ECF83F}"/>
                </a:ext>
              </a:extLst>
            </p:cNvPr>
            <p:cNvPicPr>
              <a:picLocks noChangeAspect="1"/>
            </p:cNvPicPr>
            <p:nvPr/>
          </p:nvPicPr>
          <p:blipFill rotWithShape="1">
            <a:blip r:embed="rId6"/>
            <a:srcRect l="19166" t="2568"/>
            <a:stretch/>
          </p:blipFill>
          <p:spPr>
            <a:xfrm>
              <a:off x="3273778" y="4019296"/>
              <a:ext cx="9470318" cy="575382"/>
            </a:xfrm>
            <a:prstGeom prst="rect">
              <a:avLst/>
            </a:prstGeom>
          </p:spPr>
        </p:pic>
        <p:pic>
          <p:nvPicPr>
            <p:cNvPr id="11" name="Obrázek 10">
              <a:extLst>
                <a:ext uri="{FF2B5EF4-FFF2-40B4-BE49-F238E27FC236}">
                  <a16:creationId xmlns:a16="http://schemas.microsoft.com/office/drawing/2014/main" id="{0778B17B-A661-4807-93FA-05D16982FBD0}"/>
                </a:ext>
              </a:extLst>
            </p:cNvPr>
            <p:cNvPicPr>
              <a:picLocks noChangeAspect="1"/>
            </p:cNvPicPr>
            <p:nvPr/>
          </p:nvPicPr>
          <p:blipFill>
            <a:blip r:embed="rId7"/>
            <a:stretch>
              <a:fillRect/>
            </a:stretch>
          </p:blipFill>
          <p:spPr>
            <a:xfrm>
              <a:off x="3273778" y="4019295"/>
              <a:ext cx="1807827" cy="572400"/>
            </a:xfrm>
            <a:prstGeom prst="rect">
              <a:avLst/>
            </a:prstGeom>
          </p:spPr>
        </p:pic>
        <p:pic>
          <p:nvPicPr>
            <p:cNvPr id="12" name="Obrázek 11">
              <a:extLst>
                <a:ext uri="{FF2B5EF4-FFF2-40B4-BE49-F238E27FC236}">
                  <a16:creationId xmlns:a16="http://schemas.microsoft.com/office/drawing/2014/main" id="{CA7D0AFD-05AD-4DF0-8A31-A6ECE7B64093}"/>
                </a:ext>
              </a:extLst>
            </p:cNvPr>
            <p:cNvPicPr>
              <a:picLocks noChangeAspect="1"/>
            </p:cNvPicPr>
            <p:nvPr/>
          </p:nvPicPr>
          <p:blipFill>
            <a:blip r:embed="rId8"/>
            <a:stretch>
              <a:fillRect/>
            </a:stretch>
          </p:blipFill>
          <p:spPr>
            <a:xfrm>
              <a:off x="5081605" y="4164269"/>
              <a:ext cx="861657" cy="282452"/>
            </a:xfrm>
            <a:prstGeom prst="rect">
              <a:avLst/>
            </a:prstGeom>
          </p:spPr>
        </p:pic>
      </p:grpSp>
      <p:grpSp>
        <p:nvGrpSpPr>
          <p:cNvPr id="19" name="Skupina 18">
            <a:extLst>
              <a:ext uri="{FF2B5EF4-FFF2-40B4-BE49-F238E27FC236}">
                <a16:creationId xmlns:a16="http://schemas.microsoft.com/office/drawing/2014/main" id="{494ABDD3-D73C-4106-9D5D-D682D5982E16}"/>
              </a:ext>
            </a:extLst>
          </p:cNvPr>
          <p:cNvGrpSpPr/>
          <p:nvPr/>
        </p:nvGrpSpPr>
        <p:grpSpPr>
          <a:xfrm>
            <a:off x="1272708" y="4899139"/>
            <a:ext cx="5194524" cy="1093336"/>
            <a:chOff x="1500265" y="4631223"/>
            <a:chExt cx="5194524" cy="1093336"/>
          </a:xfrm>
        </p:grpSpPr>
        <p:pic>
          <p:nvPicPr>
            <p:cNvPr id="14" name="Obrázek 13">
              <a:extLst>
                <a:ext uri="{FF2B5EF4-FFF2-40B4-BE49-F238E27FC236}">
                  <a16:creationId xmlns:a16="http://schemas.microsoft.com/office/drawing/2014/main" id="{505A7F61-510C-4006-8DEF-18F02F9582E5}"/>
                </a:ext>
              </a:extLst>
            </p:cNvPr>
            <p:cNvPicPr>
              <a:picLocks noChangeAspect="1"/>
            </p:cNvPicPr>
            <p:nvPr/>
          </p:nvPicPr>
          <p:blipFill>
            <a:blip r:embed="rId9"/>
            <a:stretch>
              <a:fillRect/>
            </a:stretch>
          </p:blipFill>
          <p:spPr>
            <a:xfrm>
              <a:off x="1629834" y="5075699"/>
              <a:ext cx="5064955" cy="648860"/>
            </a:xfrm>
            <a:prstGeom prst="rect">
              <a:avLst/>
            </a:prstGeom>
          </p:spPr>
        </p:pic>
        <p:pic>
          <p:nvPicPr>
            <p:cNvPr id="18" name="Obrázek 17">
              <a:extLst>
                <a:ext uri="{FF2B5EF4-FFF2-40B4-BE49-F238E27FC236}">
                  <a16:creationId xmlns:a16="http://schemas.microsoft.com/office/drawing/2014/main" id="{144D7ED3-FEA3-475A-8D26-3A672292ABBC}"/>
                </a:ext>
              </a:extLst>
            </p:cNvPr>
            <p:cNvPicPr>
              <a:picLocks noChangeAspect="1"/>
            </p:cNvPicPr>
            <p:nvPr/>
          </p:nvPicPr>
          <p:blipFill rotWithShape="1">
            <a:blip r:embed="rId10"/>
            <a:srcRect t="7836" r="5957" b="16721"/>
            <a:stretch/>
          </p:blipFill>
          <p:spPr>
            <a:xfrm>
              <a:off x="1500265" y="4631223"/>
              <a:ext cx="1271986" cy="395219"/>
            </a:xfrm>
            <a:prstGeom prst="rect">
              <a:avLst/>
            </a:prstGeom>
          </p:spPr>
        </p:pic>
      </p:grpSp>
      <p:grpSp>
        <p:nvGrpSpPr>
          <p:cNvPr id="29" name="Skupina 28">
            <a:extLst>
              <a:ext uri="{FF2B5EF4-FFF2-40B4-BE49-F238E27FC236}">
                <a16:creationId xmlns:a16="http://schemas.microsoft.com/office/drawing/2014/main" id="{4210C648-BAB5-433E-A793-EAC1BAA4D738}"/>
              </a:ext>
            </a:extLst>
          </p:cNvPr>
          <p:cNvGrpSpPr/>
          <p:nvPr/>
        </p:nvGrpSpPr>
        <p:grpSpPr>
          <a:xfrm>
            <a:off x="6653764" y="2482335"/>
            <a:ext cx="4234948" cy="1436624"/>
            <a:chOff x="6173712" y="2179248"/>
            <a:chExt cx="4234948" cy="1436624"/>
          </a:xfrm>
        </p:grpSpPr>
        <p:pic>
          <p:nvPicPr>
            <p:cNvPr id="16" name="Obrázek 15">
              <a:extLst>
                <a:ext uri="{FF2B5EF4-FFF2-40B4-BE49-F238E27FC236}">
                  <a16:creationId xmlns:a16="http://schemas.microsoft.com/office/drawing/2014/main" id="{13D1633B-8A67-4E7B-8BAF-D31DC3B54D85}"/>
                </a:ext>
              </a:extLst>
            </p:cNvPr>
            <p:cNvPicPr>
              <a:picLocks noChangeAspect="1"/>
            </p:cNvPicPr>
            <p:nvPr/>
          </p:nvPicPr>
          <p:blipFill>
            <a:blip r:embed="rId11"/>
            <a:stretch>
              <a:fillRect/>
            </a:stretch>
          </p:blipFill>
          <p:spPr>
            <a:xfrm rot="341165">
              <a:off x="6173712" y="2978224"/>
              <a:ext cx="4234948" cy="637648"/>
            </a:xfrm>
            <a:prstGeom prst="rect">
              <a:avLst/>
            </a:prstGeom>
          </p:spPr>
        </p:pic>
        <p:pic>
          <p:nvPicPr>
            <p:cNvPr id="20" name="Obrázek 19">
              <a:extLst>
                <a:ext uri="{FF2B5EF4-FFF2-40B4-BE49-F238E27FC236}">
                  <a16:creationId xmlns:a16="http://schemas.microsoft.com/office/drawing/2014/main" id="{32330B24-ECC2-4142-8C64-E965199CDB0C}"/>
                </a:ext>
              </a:extLst>
            </p:cNvPr>
            <p:cNvPicPr>
              <a:picLocks noChangeAspect="1"/>
            </p:cNvPicPr>
            <p:nvPr/>
          </p:nvPicPr>
          <p:blipFill>
            <a:blip r:embed="rId12"/>
            <a:stretch>
              <a:fillRect/>
            </a:stretch>
          </p:blipFill>
          <p:spPr>
            <a:xfrm rot="315303">
              <a:off x="7855517" y="2636781"/>
              <a:ext cx="2162175" cy="438150"/>
            </a:xfrm>
            <a:prstGeom prst="rect">
              <a:avLst/>
            </a:prstGeom>
          </p:spPr>
        </p:pic>
        <p:pic>
          <p:nvPicPr>
            <p:cNvPr id="25" name="Obrázek 24">
              <a:extLst>
                <a:ext uri="{FF2B5EF4-FFF2-40B4-BE49-F238E27FC236}">
                  <a16:creationId xmlns:a16="http://schemas.microsoft.com/office/drawing/2014/main" id="{85BC175C-24CE-4430-8186-757B83D61FC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317320">
              <a:off x="6295639" y="2179248"/>
              <a:ext cx="1514949" cy="708074"/>
            </a:xfrm>
            <a:prstGeom prst="rect">
              <a:avLst/>
            </a:prstGeom>
          </p:spPr>
        </p:pic>
      </p:grpSp>
      <p:pic>
        <p:nvPicPr>
          <p:cNvPr id="26" name="Obrázek 25" descr="Obsah obrázku strom&#10;&#10;Popis byl vytvořen automaticky">
            <a:extLst>
              <a:ext uri="{FF2B5EF4-FFF2-40B4-BE49-F238E27FC236}">
                <a16:creationId xmlns:a16="http://schemas.microsoft.com/office/drawing/2014/main" id="{8412449A-EDE7-45C5-B217-8F8AFD0083C6}"/>
              </a:ext>
            </a:extLst>
          </p:cNvPr>
          <p:cNvPicPr>
            <a:picLocks noChangeAspect="1"/>
          </p:cNvPicPr>
          <p:nvPr/>
        </p:nvPicPr>
        <p:blipFill rotWithShape="1">
          <a:blip r:embed="rId14">
            <a:extLst>
              <a:ext uri="{28A0092B-C50C-407E-A947-70E740481C1C}">
                <a14:useLocalDpi xmlns:a14="http://schemas.microsoft.com/office/drawing/2010/main" val="0"/>
              </a:ext>
            </a:extLst>
          </a:blip>
          <a:srcRect t="11895" b="75154"/>
          <a:stretch/>
        </p:blipFill>
        <p:spPr>
          <a:xfrm>
            <a:off x="0" y="0"/>
            <a:ext cx="12192000" cy="727788"/>
          </a:xfrm>
          <a:prstGeom prst="rect">
            <a:avLst/>
          </a:prstGeom>
        </p:spPr>
      </p:pic>
      <p:sp>
        <p:nvSpPr>
          <p:cNvPr id="27" name="Nadpis 1">
            <a:extLst>
              <a:ext uri="{FF2B5EF4-FFF2-40B4-BE49-F238E27FC236}">
                <a16:creationId xmlns:a16="http://schemas.microsoft.com/office/drawing/2014/main" id="{26B8B496-4672-43DD-AF76-BC3735BE74E6}"/>
              </a:ext>
            </a:extLst>
          </p:cNvPr>
          <p:cNvSpPr>
            <a:spLocks noGrp="1"/>
          </p:cNvSpPr>
          <p:nvPr>
            <p:ph type="title"/>
          </p:nvPr>
        </p:nvSpPr>
        <p:spPr>
          <a:xfrm>
            <a:off x="1024128" y="585216"/>
            <a:ext cx="9720072" cy="1499616"/>
          </a:xfrm>
        </p:spPr>
        <p:txBody>
          <a:bodyPr/>
          <a:lstStyle/>
          <a:p>
            <a:r>
              <a:rPr lang="cs-CZ" dirty="0"/>
              <a:t>Business &amp; </a:t>
            </a:r>
            <a:r>
              <a:rPr lang="cs-CZ" dirty="0" err="1"/>
              <a:t>Sustainability</a:t>
            </a:r>
            <a:endParaRPr lang="en-CA" dirty="0"/>
          </a:p>
        </p:txBody>
      </p:sp>
    </p:spTree>
    <p:extLst>
      <p:ext uri="{BB962C8B-B14F-4D97-AF65-F5344CB8AC3E}">
        <p14:creationId xmlns:p14="http://schemas.microsoft.com/office/powerpoint/2010/main" val="4047693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50115C-4279-4689-B52F-69BB327E3063}"/>
              </a:ext>
            </a:extLst>
          </p:cNvPr>
          <p:cNvSpPr>
            <a:spLocks noGrp="1"/>
          </p:cNvSpPr>
          <p:nvPr>
            <p:ph type="title"/>
          </p:nvPr>
        </p:nvSpPr>
        <p:spPr>
          <a:xfrm>
            <a:off x="1024127" y="585216"/>
            <a:ext cx="10732444" cy="1499616"/>
          </a:xfrm>
        </p:spPr>
        <p:txBody>
          <a:bodyPr/>
          <a:lstStyle/>
          <a:p>
            <a:r>
              <a:rPr lang="cs-CZ" dirty="0" err="1"/>
              <a:t>Why</a:t>
            </a:r>
            <a:r>
              <a:rPr lang="cs-CZ" dirty="0"/>
              <a:t> </a:t>
            </a:r>
            <a:r>
              <a:rPr lang="cs-CZ" dirty="0" err="1"/>
              <a:t>companies</a:t>
            </a:r>
            <a:r>
              <a:rPr lang="cs-CZ" dirty="0"/>
              <a:t> </a:t>
            </a:r>
            <a:r>
              <a:rPr lang="cs-CZ" dirty="0" err="1"/>
              <a:t>should</a:t>
            </a:r>
            <a:r>
              <a:rPr lang="cs-CZ" dirty="0"/>
              <a:t> care?</a:t>
            </a:r>
            <a:endParaRPr lang="en-CA" dirty="0"/>
          </a:p>
        </p:txBody>
      </p:sp>
      <p:pic>
        <p:nvPicPr>
          <p:cNvPr id="4" name="Obrázek 3" descr="Obsah obrázku strom&#10;&#10;Popis byl vytvořen automaticky">
            <a:extLst>
              <a:ext uri="{FF2B5EF4-FFF2-40B4-BE49-F238E27FC236}">
                <a16:creationId xmlns:a16="http://schemas.microsoft.com/office/drawing/2014/main" id="{290F6276-EC54-4AA0-88A9-1B7B5BB80FB7}"/>
              </a:ext>
            </a:extLst>
          </p:cNvPr>
          <p:cNvPicPr>
            <a:picLocks noChangeAspect="1"/>
          </p:cNvPicPr>
          <p:nvPr/>
        </p:nvPicPr>
        <p:blipFill rotWithShape="1">
          <a:blip r:embed="rId2">
            <a:extLst>
              <a:ext uri="{28A0092B-C50C-407E-A947-70E740481C1C}">
                <a14:useLocalDpi xmlns:a14="http://schemas.microsoft.com/office/drawing/2010/main" val="0"/>
              </a:ext>
            </a:extLst>
          </a:blip>
          <a:srcRect t="11895" b="75154"/>
          <a:stretch/>
        </p:blipFill>
        <p:spPr>
          <a:xfrm>
            <a:off x="0" y="0"/>
            <a:ext cx="12192000" cy="727788"/>
          </a:xfrm>
          <a:prstGeom prst="rect">
            <a:avLst/>
          </a:prstGeom>
        </p:spPr>
      </p:pic>
      <p:pic>
        <p:nvPicPr>
          <p:cNvPr id="16" name="Obrázek 15">
            <a:extLst>
              <a:ext uri="{FF2B5EF4-FFF2-40B4-BE49-F238E27FC236}">
                <a16:creationId xmlns:a16="http://schemas.microsoft.com/office/drawing/2014/main" id="{9F791CEE-F645-47A9-B6D6-6FA550B02D86}"/>
              </a:ext>
            </a:extLst>
          </p:cNvPr>
          <p:cNvPicPr>
            <a:picLocks noChangeAspect="1"/>
          </p:cNvPicPr>
          <p:nvPr/>
        </p:nvPicPr>
        <p:blipFill rotWithShape="1">
          <a:blip r:embed="rId3"/>
          <a:srcRect l="16589" b="7860"/>
          <a:stretch/>
        </p:blipFill>
        <p:spPr>
          <a:xfrm>
            <a:off x="4045796" y="2452973"/>
            <a:ext cx="4689106" cy="3463105"/>
          </a:xfrm>
          <a:prstGeom prst="rect">
            <a:avLst/>
          </a:prstGeom>
        </p:spPr>
      </p:pic>
      <p:pic>
        <p:nvPicPr>
          <p:cNvPr id="5" name="Obrázek 4" descr="Obsah obrázku země, jídlo, malé&#10;&#10;Popis byl vytvořen automaticky">
            <a:extLst>
              <a:ext uri="{FF2B5EF4-FFF2-40B4-BE49-F238E27FC236}">
                <a16:creationId xmlns:a16="http://schemas.microsoft.com/office/drawing/2014/main" id="{B94B7F59-864B-4B57-A5AB-D9A8B3662E1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31797" y="3952989"/>
            <a:ext cx="4454366" cy="2227183"/>
          </a:xfrm>
          <a:prstGeom prst="rect">
            <a:avLst/>
          </a:prstGeom>
        </p:spPr>
      </p:pic>
      <p:pic>
        <p:nvPicPr>
          <p:cNvPr id="8" name="Obrázek 7">
            <a:extLst>
              <a:ext uri="{FF2B5EF4-FFF2-40B4-BE49-F238E27FC236}">
                <a16:creationId xmlns:a16="http://schemas.microsoft.com/office/drawing/2014/main" id="{39E3FD08-DADA-4D6E-AE01-BEC3A0908765}"/>
              </a:ext>
            </a:extLst>
          </p:cNvPr>
          <p:cNvPicPr>
            <a:picLocks noChangeAspect="1"/>
          </p:cNvPicPr>
          <p:nvPr/>
        </p:nvPicPr>
        <p:blipFill>
          <a:blip r:embed="rId5"/>
          <a:stretch>
            <a:fillRect/>
          </a:stretch>
        </p:blipFill>
        <p:spPr>
          <a:xfrm>
            <a:off x="9771798" y="1785506"/>
            <a:ext cx="1268029" cy="1268029"/>
          </a:xfrm>
          <a:prstGeom prst="rect">
            <a:avLst/>
          </a:prstGeom>
        </p:spPr>
      </p:pic>
      <p:sp>
        <p:nvSpPr>
          <p:cNvPr id="9" name="TextovéPole 8">
            <a:extLst>
              <a:ext uri="{FF2B5EF4-FFF2-40B4-BE49-F238E27FC236}">
                <a16:creationId xmlns:a16="http://schemas.microsoft.com/office/drawing/2014/main" id="{E22A4FCD-600F-4ACD-9FEF-8F9DCEC80466}"/>
              </a:ext>
            </a:extLst>
          </p:cNvPr>
          <p:cNvSpPr txBox="1"/>
          <p:nvPr/>
        </p:nvSpPr>
        <p:spPr>
          <a:xfrm>
            <a:off x="9061774" y="1370504"/>
            <a:ext cx="2944167" cy="523220"/>
          </a:xfrm>
          <a:prstGeom prst="rect">
            <a:avLst/>
          </a:prstGeom>
          <a:noFill/>
        </p:spPr>
        <p:txBody>
          <a:bodyPr wrap="square" rtlCol="0">
            <a:spAutoFit/>
          </a:bodyPr>
          <a:lstStyle/>
          <a:p>
            <a:r>
              <a:rPr lang="cs-CZ" sz="2800" dirty="0"/>
              <a:t>DISSCUSSION…</a:t>
            </a:r>
            <a:endParaRPr lang="en-CA" sz="2800" dirty="0"/>
          </a:p>
        </p:txBody>
      </p:sp>
      <p:sp>
        <p:nvSpPr>
          <p:cNvPr id="6" name="TextovéPole 5">
            <a:extLst>
              <a:ext uri="{FF2B5EF4-FFF2-40B4-BE49-F238E27FC236}">
                <a16:creationId xmlns:a16="http://schemas.microsoft.com/office/drawing/2014/main" id="{CEAACC0F-C257-44A4-8A76-9823347D6FCC}"/>
              </a:ext>
            </a:extLst>
          </p:cNvPr>
          <p:cNvSpPr txBox="1"/>
          <p:nvPr/>
        </p:nvSpPr>
        <p:spPr>
          <a:xfrm rot="20214019">
            <a:off x="1668507" y="2922669"/>
            <a:ext cx="2382225" cy="400110"/>
          </a:xfrm>
          <a:prstGeom prst="rect">
            <a:avLst/>
          </a:prstGeom>
          <a:noFill/>
        </p:spPr>
        <p:txBody>
          <a:bodyPr wrap="square" rtlCol="0">
            <a:spAutoFit/>
          </a:bodyPr>
          <a:lstStyle/>
          <a:p>
            <a:r>
              <a:rPr lang="en-CA" sz="2000" dirty="0">
                <a:latin typeface="Palatino Linotype" panose="02040502050505030304" pitchFamily="18" charset="0"/>
              </a:rPr>
              <a:t>Friedman </a:t>
            </a:r>
            <a:r>
              <a:rPr lang="cs-CZ" sz="2000" dirty="0">
                <a:latin typeface="Palatino Linotype" panose="02040502050505030304" pitchFamily="18" charset="0"/>
              </a:rPr>
              <a:t>(</a:t>
            </a:r>
            <a:r>
              <a:rPr lang="en-CA" sz="2000" dirty="0">
                <a:latin typeface="Palatino Linotype" panose="02040502050505030304" pitchFamily="18" charset="0"/>
              </a:rPr>
              <a:t>1970</a:t>
            </a:r>
            <a:r>
              <a:rPr lang="cs-CZ" sz="2000" dirty="0">
                <a:latin typeface="Palatino Linotype" panose="02040502050505030304" pitchFamily="18" charset="0"/>
              </a:rPr>
              <a:t>)</a:t>
            </a:r>
            <a:r>
              <a:rPr lang="en-CA" sz="2000" dirty="0">
                <a:latin typeface="Palatino Linotype" panose="02040502050505030304" pitchFamily="18" charset="0"/>
              </a:rPr>
              <a:t> </a:t>
            </a:r>
            <a:endParaRPr lang="cs-CZ" sz="2000" dirty="0">
              <a:latin typeface="Palatino Linotype" panose="02040502050505030304" pitchFamily="18" charset="0"/>
            </a:endParaRPr>
          </a:p>
        </p:txBody>
      </p:sp>
      <p:sp>
        <p:nvSpPr>
          <p:cNvPr id="11" name="TextovéPole 10">
            <a:extLst>
              <a:ext uri="{FF2B5EF4-FFF2-40B4-BE49-F238E27FC236}">
                <a16:creationId xmlns:a16="http://schemas.microsoft.com/office/drawing/2014/main" id="{8DF5DAE5-AB39-42B0-9FF6-2E64CE54FA3A}"/>
              </a:ext>
            </a:extLst>
          </p:cNvPr>
          <p:cNvSpPr txBox="1"/>
          <p:nvPr/>
        </p:nvSpPr>
        <p:spPr>
          <a:xfrm rot="20214019">
            <a:off x="8156569" y="5848071"/>
            <a:ext cx="2382225" cy="400110"/>
          </a:xfrm>
          <a:prstGeom prst="rect">
            <a:avLst/>
          </a:prstGeom>
          <a:noFill/>
        </p:spPr>
        <p:txBody>
          <a:bodyPr wrap="square" rtlCol="0">
            <a:spAutoFit/>
          </a:bodyPr>
          <a:lstStyle/>
          <a:p>
            <a:r>
              <a:rPr lang="en-CA" sz="2000" dirty="0">
                <a:latin typeface="Palatino Linotype" panose="02040502050505030304" pitchFamily="18" charset="0"/>
              </a:rPr>
              <a:t>Freeman</a:t>
            </a:r>
            <a:r>
              <a:rPr lang="cs-CZ" sz="2000" dirty="0">
                <a:latin typeface="Palatino Linotype" panose="02040502050505030304" pitchFamily="18" charset="0"/>
              </a:rPr>
              <a:t> (</a:t>
            </a:r>
            <a:r>
              <a:rPr lang="en-CA" sz="2000" dirty="0">
                <a:latin typeface="Palatino Linotype" panose="02040502050505030304" pitchFamily="18" charset="0"/>
              </a:rPr>
              <a:t>1984) </a:t>
            </a:r>
            <a:endParaRPr lang="cs-CZ" sz="1600" dirty="0">
              <a:latin typeface="Palatino Linotype" panose="02040502050505030304" pitchFamily="18" charset="0"/>
            </a:endParaRPr>
          </a:p>
        </p:txBody>
      </p:sp>
    </p:spTree>
    <p:extLst>
      <p:ext uri="{BB962C8B-B14F-4D97-AF65-F5344CB8AC3E}">
        <p14:creationId xmlns:p14="http://schemas.microsoft.com/office/powerpoint/2010/main" val="2092564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50115C-4279-4689-B52F-69BB327E3063}"/>
              </a:ext>
            </a:extLst>
          </p:cNvPr>
          <p:cNvSpPr>
            <a:spLocks noGrp="1"/>
          </p:cNvSpPr>
          <p:nvPr>
            <p:ph type="title"/>
          </p:nvPr>
        </p:nvSpPr>
        <p:spPr>
          <a:xfrm>
            <a:off x="1024127" y="585216"/>
            <a:ext cx="10732444" cy="1499616"/>
          </a:xfrm>
        </p:spPr>
        <p:txBody>
          <a:bodyPr/>
          <a:lstStyle/>
          <a:p>
            <a:r>
              <a:rPr lang="cs-CZ" dirty="0"/>
              <a:t>Business &amp; </a:t>
            </a:r>
            <a:r>
              <a:rPr lang="cs-CZ" dirty="0" err="1"/>
              <a:t>Sustainability</a:t>
            </a:r>
            <a:endParaRPr lang="en-CA" dirty="0"/>
          </a:p>
        </p:txBody>
      </p:sp>
      <p:pic>
        <p:nvPicPr>
          <p:cNvPr id="4" name="Obrázek 3" descr="Obsah obrázku strom&#10;&#10;Popis byl vytvořen automaticky">
            <a:extLst>
              <a:ext uri="{FF2B5EF4-FFF2-40B4-BE49-F238E27FC236}">
                <a16:creationId xmlns:a16="http://schemas.microsoft.com/office/drawing/2014/main" id="{290F6276-EC54-4AA0-88A9-1B7B5BB80FB7}"/>
              </a:ext>
            </a:extLst>
          </p:cNvPr>
          <p:cNvPicPr>
            <a:picLocks noChangeAspect="1"/>
          </p:cNvPicPr>
          <p:nvPr/>
        </p:nvPicPr>
        <p:blipFill rotWithShape="1">
          <a:blip r:embed="rId2">
            <a:extLst>
              <a:ext uri="{28A0092B-C50C-407E-A947-70E740481C1C}">
                <a14:useLocalDpi xmlns:a14="http://schemas.microsoft.com/office/drawing/2010/main" val="0"/>
              </a:ext>
            </a:extLst>
          </a:blip>
          <a:srcRect t="11895" b="75154"/>
          <a:stretch/>
        </p:blipFill>
        <p:spPr>
          <a:xfrm>
            <a:off x="0" y="0"/>
            <a:ext cx="12192000" cy="727788"/>
          </a:xfrm>
          <a:prstGeom prst="rect">
            <a:avLst/>
          </a:prstGeom>
        </p:spPr>
      </p:pic>
      <p:pic>
        <p:nvPicPr>
          <p:cNvPr id="13" name="Obrázek 12">
            <a:extLst>
              <a:ext uri="{FF2B5EF4-FFF2-40B4-BE49-F238E27FC236}">
                <a16:creationId xmlns:a16="http://schemas.microsoft.com/office/drawing/2014/main" id="{50E70B63-5829-4B31-85FE-31ADC68D139D}"/>
              </a:ext>
            </a:extLst>
          </p:cNvPr>
          <p:cNvPicPr>
            <a:picLocks noChangeAspect="1"/>
          </p:cNvPicPr>
          <p:nvPr/>
        </p:nvPicPr>
        <p:blipFill rotWithShape="1">
          <a:blip r:embed="rId3">
            <a:extLst>
              <a:ext uri="{28A0092B-C50C-407E-A947-70E740481C1C}">
                <a14:useLocalDpi xmlns:a14="http://schemas.microsoft.com/office/drawing/2010/main" val="0"/>
              </a:ext>
            </a:extLst>
          </a:blip>
          <a:srcRect l="5978" t="3589" r="58679" b="55177"/>
          <a:stretch/>
        </p:blipFill>
        <p:spPr>
          <a:xfrm>
            <a:off x="6680766" y="941215"/>
            <a:ext cx="5075805" cy="5588911"/>
          </a:xfrm>
          <a:prstGeom prst="rect">
            <a:avLst/>
          </a:prstGeom>
        </p:spPr>
      </p:pic>
      <p:sp>
        <p:nvSpPr>
          <p:cNvPr id="24" name="TextovéPole 23">
            <a:extLst>
              <a:ext uri="{FF2B5EF4-FFF2-40B4-BE49-F238E27FC236}">
                <a16:creationId xmlns:a16="http://schemas.microsoft.com/office/drawing/2014/main" id="{1C839E29-4379-42B6-A6D6-77D542F90C1D}"/>
              </a:ext>
            </a:extLst>
          </p:cNvPr>
          <p:cNvSpPr txBox="1"/>
          <p:nvPr/>
        </p:nvSpPr>
        <p:spPr>
          <a:xfrm>
            <a:off x="824830" y="2876263"/>
            <a:ext cx="5520350" cy="1846659"/>
          </a:xfrm>
          <a:prstGeom prst="rect">
            <a:avLst/>
          </a:prstGeom>
          <a:noFill/>
        </p:spPr>
        <p:txBody>
          <a:bodyPr wrap="square" rtlCol="0">
            <a:spAutoFit/>
          </a:bodyPr>
          <a:lstStyle/>
          <a:p>
            <a:r>
              <a:rPr lang="cs-CZ" sz="2400" b="1" dirty="0" err="1">
                <a:latin typeface="Palatino Linotype" panose="02040502050505030304" pitchFamily="18" charset="0"/>
              </a:rPr>
              <a:t>Corporate</a:t>
            </a:r>
            <a:r>
              <a:rPr lang="cs-CZ" sz="2400" b="1" dirty="0">
                <a:latin typeface="Palatino Linotype" panose="02040502050505030304" pitchFamily="18" charset="0"/>
              </a:rPr>
              <a:t> </a:t>
            </a:r>
            <a:r>
              <a:rPr lang="cs-CZ" sz="2400" b="1" dirty="0" err="1">
                <a:latin typeface="Palatino Linotype" panose="02040502050505030304" pitchFamily="18" charset="0"/>
              </a:rPr>
              <a:t>social</a:t>
            </a:r>
            <a:r>
              <a:rPr lang="cs-CZ" sz="2400" b="1" dirty="0">
                <a:latin typeface="Palatino Linotype" panose="02040502050505030304" pitchFamily="18" charset="0"/>
              </a:rPr>
              <a:t> </a:t>
            </a:r>
            <a:r>
              <a:rPr lang="cs-CZ" sz="2400" b="1" dirty="0" err="1">
                <a:latin typeface="Palatino Linotype" panose="02040502050505030304" pitchFamily="18" charset="0"/>
              </a:rPr>
              <a:t>responsibiliy</a:t>
            </a:r>
            <a:r>
              <a:rPr lang="cs-CZ" sz="2400" b="1" dirty="0">
                <a:latin typeface="Palatino Linotype" panose="02040502050505030304" pitchFamily="18" charset="0"/>
              </a:rPr>
              <a:t> </a:t>
            </a:r>
            <a:r>
              <a:rPr lang="en-CA" sz="2400" b="1" dirty="0">
                <a:latin typeface="Palatino Linotype" panose="02040502050505030304" pitchFamily="18" charset="0"/>
              </a:rPr>
              <a:t>“CSR”</a:t>
            </a:r>
            <a:endParaRPr lang="cs-CZ" sz="2400" b="1" dirty="0">
              <a:latin typeface="Palatino Linotype" panose="02040502050505030304" pitchFamily="18" charset="0"/>
            </a:endParaRPr>
          </a:p>
          <a:p>
            <a:r>
              <a:rPr lang="cs-CZ" sz="2400" dirty="0">
                <a:latin typeface="Palatino Linotype" panose="02040502050505030304" pitchFamily="18" charset="0"/>
              </a:rPr>
              <a:t>… </a:t>
            </a:r>
            <a:r>
              <a:rPr lang="en-CA" sz="2400" dirty="0">
                <a:latin typeface="Palatino Linotype" panose="02040502050505030304" pitchFamily="18" charset="0"/>
              </a:rPr>
              <a:t>describes a company’s commitment to stakeholders and socially responsible practices. </a:t>
            </a:r>
            <a:endParaRPr lang="cs-CZ" sz="2400" dirty="0">
              <a:latin typeface="Palatino Linotype" panose="02040502050505030304" pitchFamily="18" charset="0"/>
            </a:endParaRPr>
          </a:p>
          <a:p>
            <a:endParaRPr lang="en-CA" dirty="0"/>
          </a:p>
        </p:txBody>
      </p:sp>
    </p:spTree>
    <p:extLst>
      <p:ext uri="{BB962C8B-B14F-4D97-AF65-F5344CB8AC3E}">
        <p14:creationId xmlns:p14="http://schemas.microsoft.com/office/powerpoint/2010/main" val="374998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50115C-4279-4689-B52F-69BB327E3063}"/>
              </a:ext>
            </a:extLst>
          </p:cNvPr>
          <p:cNvSpPr>
            <a:spLocks noGrp="1"/>
          </p:cNvSpPr>
          <p:nvPr>
            <p:ph type="title"/>
          </p:nvPr>
        </p:nvSpPr>
        <p:spPr/>
        <p:txBody>
          <a:bodyPr/>
          <a:lstStyle/>
          <a:p>
            <a:r>
              <a:rPr lang="en-CA" dirty="0"/>
              <a:t>relationship between CSR and CFP </a:t>
            </a:r>
          </a:p>
        </p:txBody>
      </p:sp>
      <p:pic>
        <p:nvPicPr>
          <p:cNvPr id="4" name="Obrázek 3" descr="Obsah obrázku strom&#10;&#10;Popis byl vytvořen automaticky">
            <a:extLst>
              <a:ext uri="{FF2B5EF4-FFF2-40B4-BE49-F238E27FC236}">
                <a16:creationId xmlns:a16="http://schemas.microsoft.com/office/drawing/2014/main" id="{290F6276-EC54-4AA0-88A9-1B7B5BB80FB7}"/>
              </a:ext>
            </a:extLst>
          </p:cNvPr>
          <p:cNvPicPr>
            <a:picLocks noChangeAspect="1"/>
          </p:cNvPicPr>
          <p:nvPr/>
        </p:nvPicPr>
        <p:blipFill rotWithShape="1">
          <a:blip r:embed="rId2">
            <a:extLst>
              <a:ext uri="{28A0092B-C50C-407E-A947-70E740481C1C}">
                <a14:useLocalDpi xmlns:a14="http://schemas.microsoft.com/office/drawing/2010/main" val="0"/>
              </a:ext>
            </a:extLst>
          </a:blip>
          <a:srcRect t="11895" b="75154"/>
          <a:stretch/>
        </p:blipFill>
        <p:spPr>
          <a:xfrm>
            <a:off x="0" y="0"/>
            <a:ext cx="12192000" cy="727788"/>
          </a:xfrm>
          <a:prstGeom prst="rect">
            <a:avLst/>
          </a:prstGeom>
        </p:spPr>
      </p:pic>
      <p:grpSp>
        <p:nvGrpSpPr>
          <p:cNvPr id="14" name="Skupina 13"/>
          <p:cNvGrpSpPr/>
          <p:nvPr/>
        </p:nvGrpSpPr>
        <p:grpSpPr>
          <a:xfrm>
            <a:off x="2625810" y="3614306"/>
            <a:ext cx="1556951" cy="1594021"/>
            <a:chOff x="1767016" y="2670048"/>
            <a:chExt cx="1556951" cy="1594021"/>
          </a:xfrm>
        </p:grpSpPr>
        <p:pic>
          <p:nvPicPr>
            <p:cNvPr id="8" name="Obrázek 7">
              <a:extLst>
                <a:ext uri="{FF2B5EF4-FFF2-40B4-BE49-F238E27FC236}">
                  <a16:creationId xmlns:a16="http://schemas.microsoft.com/office/drawing/2014/main" id="{50E70B63-5829-4B31-85FE-31ADC68D139D}"/>
                </a:ext>
              </a:extLst>
            </p:cNvPr>
            <p:cNvPicPr>
              <a:picLocks noChangeAspect="1"/>
            </p:cNvPicPr>
            <p:nvPr/>
          </p:nvPicPr>
          <p:blipFill rotWithShape="1">
            <a:blip r:embed="rId3">
              <a:extLst>
                <a:ext uri="{28A0092B-C50C-407E-A947-70E740481C1C}">
                  <a14:useLocalDpi xmlns:a14="http://schemas.microsoft.com/office/drawing/2010/main" val="0"/>
                </a:ext>
              </a:extLst>
            </a:blip>
            <a:srcRect l="18463" t="4670" r="70696" b="83570"/>
            <a:stretch/>
          </p:blipFill>
          <p:spPr>
            <a:xfrm>
              <a:off x="1767016" y="2670048"/>
              <a:ext cx="1556951" cy="1594021"/>
            </a:xfrm>
            <a:prstGeom prst="rect">
              <a:avLst/>
            </a:prstGeom>
          </p:spPr>
        </p:pic>
        <p:sp>
          <p:nvSpPr>
            <p:cNvPr id="10" name="TextovéPole 9"/>
            <p:cNvSpPr txBox="1"/>
            <p:nvPr/>
          </p:nvSpPr>
          <p:spPr>
            <a:xfrm>
              <a:off x="1946190" y="3179592"/>
              <a:ext cx="1110047" cy="523220"/>
            </a:xfrm>
            <a:prstGeom prst="rect">
              <a:avLst/>
            </a:prstGeom>
            <a:solidFill>
              <a:schemeClr val="bg1"/>
            </a:solidFill>
          </p:spPr>
          <p:txBody>
            <a:bodyPr wrap="square" rtlCol="0">
              <a:spAutoFit/>
            </a:bodyPr>
            <a:lstStyle/>
            <a:p>
              <a:pPr algn="ctr"/>
              <a:r>
                <a:rPr lang="cs-CZ" sz="2800" dirty="0">
                  <a:latin typeface="Palatino Linotype" panose="02040502050505030304" pitchFamily="18" charset="0"/>
                </a:rPr>
                <a:t>CSR</a:t>
              </a:r>
            </a:p>
          </p:txBody>
        </p:sp>
      </p:grpSp>
      <p:grpSp>
        <p:nvGrpSpPr>
          <p:cNvPr id="13" name="Skupina 12"/>
          <p:cNvGrpSpPr/>
          <p:nvPr/>
        </p:nvGrpSpPr>
        <p:grpSpPr>
          <a:xfrm>
            <a:off x="6886832" y="3618671"/>
            <a:ext cx="1556951" cy="1594021"/>
            <a:chOff x="5478162" y="2689571"/>
            <a:chExt cx="1556951" cy="1594021"/>
          </a:xfrm>
        </p:grpSpPr>
        <p:pic>
          <p:nvPicPr>
            <p:cNvPr id="9" name="Obrázek 8">
              <a:extLst>
                <a:ext uri="{FF2B5EF4-FFF2-40B4-BE49-F238E27FC236}">
                  <a16:creationId xmlns:a16="http://schemas.microsoft.com/office/drawing/2014/main" id="{50E70B63-5829-4B31-85FE-31ADC68D139D}"/>
                </a:ext>
              </a:extLst>
            </p:cNvPr>
            <p:cNvPicPr>
              <a:picLocks noChangeAspect="1"/>
            </p:cNvPicPr>
            <p:nvPr/>
          </p:nvPicPr>
          <p:blipFill rotWithShape="1">
            <a:blip r:embed="rId3">
              <a:extLst>
                <a:ext uri="{28A0092B-C50C-407E-A947-70E740481C1C}">
                  <a14:useLocalDpi xmlns:a14="http://schemas.microsoft.com/office/drawing/2010/main" val="0"/>
                </a:ext>
              </a:extLst>
            </a:blip>
            <a:srcRect l="18463" t="4670" r="70696" b="83570"/>
            <a:stretch/>
          </p:blipFill>
          <p:spPr>
            <a:xfrm>
              <a:off x="5478162" y="2689571"/>
              <a:ext cx="1556951" cy="1594021"/>
            </a:xfrm>
            <a:prstGeom prst="rect">
              <a:avLst/>
            </a:prstGeom>
          </p:spPr>
        </p:pic>
        <p:sp>
          <p:nvSpPr>
            <p:cNvPr id="12" name="TextovéPole 11"/>
            <p:cNvSpPr txBox="1"/>
            <p:nvPr/>
          </p:nvSpPr>
          <p:spPr>
            <a:xfrm>
              <a:off x="5647039" y="3220607"/>
              <a:ext cx="1184188" cy="523220"/>
            </a:xfrm>
            <a:prstGeom prst="rect">
              <a:avLst/>
            </a:prstGeom>
            <a:solidFill>
              <a:schemeClr val="bg1"/>
            </a:solidFill>
          </p:spPr>
          <p:txBody>
            <a:bodyPr wrap="square" rtlCol="0">
              <a:spAutoFit/>
            </a:bodyPr>
            <a:lstStyle/>
            <a:p>
              <a:pPr algn="ctr"/>
              <a:r>
                <a:rPr lang="cs-CZ" sz="2800" dirty="0">
                  <a:latin typeface="Palatino Linotype" panose="02040502050505030304" pitchFamily="18" charset="0"/>
                </a:rPr>
                <a:t>CFP</a:t>
              </a:r>
            </a:p>
          </p:txBody>
        </p:sp>
      </p:grpSp>
      <p:sp>
        <p:nvSpPr>
          <p:cNvPr id="15" name="TextovéPole 14"/>
          <p:cNvSpPr txBox="1"/>
          <p:nvPr/>
        </p:nvSpPr>
        <p:spPr>
          <a:xfrm>
            <a:off x="4596713" y="4175713"/>
            <a:ext cx="1878227" cy="646331"/>
          </a:xfrm>
          <a:prstGeom prst="rect">
            <a:avLst/>
          </a:prstGeom>
          <a:noFill/>
        </p:spPr>
        <p:txBody>
          <a:bodyPr wrap="square" rtlCol="0">
            <a:spAutoFit/>
          </a:bodyPr>
          <a:lstStyle/>
          <a:p>
            <a:pPr algn="ctr"/>
            <a:r>
              <a:rPr lang="cs-CZ" sz="3600" dirty="0" smtClean="0">
                <a:latin typeface="Palatino Linotype" panose="02040502050505030304" pitchFamily="18" charset="0"/>
              </a:rPr>
              <a:t>??</a:t>
            </a:r>
            <a:endParaRPr lang="cs-CZ" sz="2800" dirty="0"/>
          </a:p>
        </p:txBody>
      </p:sp>
      <p:pic>
        <p:nvPicPr>
          <p:cNvPr id="16" name="Obrázek 15">
            <a:extLst>
              <a:ext uri="{FF2B5EF4-FFF2-40B4-BE49-F238E27FC236}">
                <a16:creationId xmlns:a16="http://schemas.microsoft.com/office/drawing/2014/main" id="{39E3FD08-DADA-4D6E-AE01-BEC3A0908765}"/>
              </a:ext>
            </a:extLst>
          </p:cNvPr>
          <p:cNvPicPr>
            <a:picLocks noChangeAspect="1"/>
          </p:cNvPicPr>
          <p:nvPr/>
        </p:nvPicPr>
        <p:blipFill>
          <a:blip r:embed="rId4"/>
          <a:stretch>
            <a:fillRect/>
          </a:stretch>
        </p:blipFill>
        <p:spPr>
          <a:xfrm>
            <a:off x="9969506" y="5208327"/>
            <a:ext cx="1268029" cy="1268029"/>
          </a:xfrm>
          <a:prstGeom prst="rect">
            <a:avLst/>
          </a:prstGeom>
        </p:spPr>
      </p:pic>
      <p:sp>
        <p:nvSpPr>
          <p:cNvPr id="17" name="TextovéPole 16">
            <a:extLst>
              <a:ext uri="{FF2B5EF4-FFF2-40B4-BE49-F238E27FC236}">
                <a16:creationId xmlns:a16="http://schemas.microsoft.com/office/drawing/2014/main" id="{E22A4FCD-600F-4ACD-9FEF-8F9DCEC80466}"/>
              </a:ext>
            </a:extLst>
          </p:cNvPr>
          <p:cNvSpPr txBox="1"/>
          <p:nvPr/>
        </p:nvSpPr>
        <p:spPr>
          <a:xfrm>
            <a:off x="9131436" y="4647070"/>
            <a:ext cx="2944167" cy="461665"/>
          </a:xfrm>
          <a:prstGeom prst="rect">
            <a:avLst/>
          </a:prstGeom>
          <a:noFill/>
        </p:spPr>
        <p:txBody>
          <a:bodyPr wrap="square" rtlCol="0">
            <a:spAutoFit/>
          </a:bodyPr>
          <a:lstStyle/>
          <a:p>
            <a:r>
              <a:rPr lang="cs-CZ" sz="2400" dirty="0">
                <a:latin typeface="Palatino Linotype" panose="02040502050505030304" pitchFamily="18" charset="0"/>
              </a:rPr>
              <a:t>DISSCUSSION…</a:t>
            </a:r>
            <a:endParaRPr lang="en-CA" sz="2400" dirty="0">
              <a:latin typeface="Palatino Linotype" panose="02040502050505030304" pitchFamily="18" charset="0"/>
            </a:endParaRPr>
          </a:p>
        </p:txBody>
      </p:sp>
      <p:sp>
        <p:nvSpPr>
          <p:cNvPr id="18" name="TextovéPole 17"/>
          <p:cNvSpPr txBox="1"/>
          <p:nvPr/>
        </p:nvSpPr>
        <p:spPr>
          <a:xfrm>
            <a:off x="1421026" y="2245700"/>
            <a:ext cx="10107827" cy="646331"/>
          </a:xfrm>
          <a:prstGeom prst="rect">
            <a:avLst/>
          </a:prstGeom>
          <a:noFill/>
        </p:spPr>
        <p:txBody>
          <a:bodyPr wrap="square" rtlCol="0">
            <a:spAutoFit/>
          </a:bodyPr>
          <a:lstStyle/>
          <a:p>
            <a:r>
              <a:rPr lang="en-US" dirty="0">
                <a:latin typeface="Palatino Linotype" panose="02040502050505030304" pitchFamily="18" charset="0"/>
              </a:rPr>
              <a:t>Managers </a:t>
            </a:r>
            <a:r>
              <a:rPr lang="en-CA" dirty="0" smtClean="0">
                <a:latin typeface="Palatino Linotype" panose="02040502050505030304" pitchFamily="18" charset="0"/>
              </a:rPr>
              <a:t>want</a:t>
            </a:r>
            <a:r>
              <a:rPr lang="en-US" dirty="0" smtClean="0">
                <a:latin typeface="Palatino Linotype" panose="02040502050505030304" pitchFamily="18" charset="0"/>
              </a:rPr>
              <a:t> </a:t>
            </a:r>
            <a:r>
              <a:rPr lang="en-US" dirty="0">
                <a:latin typeface="Palatino Linotype" panose="02040502050505030304" pitchFamily="18" charset="0"/>
              </a:rPr>
              <a:t>to know before adopting CSR principles, whether societally and environmentally good behavior will bring benefits and also lead to good financial </a:t>
            </a:r>
            <a:r>
              <a:rPr lang="en-US" dirty="0" smtClean="0">
                <a:latin typeface="Palatino Linotype" panose="02040502050505030304" pitchFamily="18" charset="0"/>
              </a:rPr>
              <a:t>results</a:t>
            </a:r>
            <a:r>
              <a:rPr lang="cs-CZ" dirty="0" smtClean="0">
                <a:latin typeface="Palatino Linotype" panose="02040502050505030304" pitchFamily="18" charset="0"/>
              </a:rPr>
              <a:t>.</a:t>
            </a:r>
            <a:endParaRPr lang="cs-CZ" dirty="0">
              <a:latin typeface="Palatino Linotype" panose="02040502050505030304" pitchFamily="18" charset="0"/>
            </a:endParaRPr>
          </a:p>
        </p:txBody>
      </p:sp>
    </p:spTree>
    <p:extLst>
      <p:ext uri="{BB962C8B-B14F-4D97-AF65-F5344CB8AC3E}">
        <p14:creationId xmlns:p14="http://schemas.microsoft.com/office/powerpoint/2010/main" val="1949783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50115C-4279-4689-B52F-69BB327E3063}"/>
              </a:ext>
            </a:extLst>
          </p:cNvPr>
          <p:cNvSpPr>
            <a:spLocks noGrp="1"/>
          </p:cNvSpPr>
          <p:nvPr>
            <p:ph type="title"/>
          </p:nvPr>
        </p:nvSpPr>
        <p:spPr>
          <a:xfrm>
            <a:off x="1024128" y="585216"/>
            <a:ext cx="8260549" cy="1499616"/>
          </a:xfrm>
        </p:spPr>
        <p:txBody>
          <a:bodyPr>
            <a:normAutofit/>
          </a:bodyPr>
          <a:lstStyle/>
          <a:p>
            <a:r>
              <a:rPr lang="en-CA" sz="4800" dirty="0"/>
              <a:t>relationship between CSR and CFP </a:t>
            </a:r>
            <a:endParaRPr lang="cs-CZ" sz="4800" dirty="0"/>
          </a:p>
        </p:txBody>
      </p:sp>
      <p:pic>
        <p:nvPicPr>
          <p:cNvPr id="4" name="Obrázek 3" descr="Obsah obrázku strom&#10;&#10;Popis byl vytvořen automaticky">
            <a:extLst>
              <a:ext uri="{FF2B5EF4-FFF2-40B4-BE49-F238E27FC236}">
                <a16:creationId xmlns:a16="http://schemas.microsoft.com/office/drawing/2014/main" id="{290F6276-EC54-4AA0-88A9-1B7B5BB80FB7}"/>
              </a:ext>
            </a:extLst>
          </p:cNvPr>
          <p:cNvPicPr>
            <a:picLocks noChangeAspect="1"/>
          </p:cNvPicPr>
          <p:nvPr/>
        </p:nvPicPr>
        <p:blipFill rotWithShape="1">
          <a:blip r:embed="rId2">
            <a:extLst>
              <a:ext uri="{28A0092B-C50C-407E-A947-70E740481C1C}">
                <a14:useLocalDpi xmlns:a14="http://schemas.microsoft.com/office/drawing/2010/main" val="0"/>
              </a:ext>
            </a:extLst>
          </a:blip>
          <a:srcRect t="11895" b="75154"/>
          <a:stretch/>
        </p:blipFill>
        <p:spPr>
          <a:xfrm>
            <a:off x="0" y="0"/>
            <a:ext cx="12192000" cy="727788"/>
          </a:xfrm>
          <a:prstGeom prst="rect">
            <a:avLst/>
          </a:prstGeom>
        </p:spPr>
      </p:pic>
      <p:sp>
        <p:nvSpPr>
          <p:cNvPr id="7" name="TextovéPole 6">
            <a:extLst>
              <a:ext uri="{FF2B5EF4-FFF2-40B4-BE49-F238E27FC236}">
                <a16:creationId xmlns:a16="http://schemas.microsoft.com/office/drawing/2014/main" id="{6EE55628-A24A-449B-9730-C07EA516E85B}"/>
              </a:ext>
            </a:extLst>
          </p:cNvPr>
          <p:cNvSpPr txBox="1"/>
          <p:nvPr/>
        </p:nvSpPr>
        <p:spPr>
          <a:xfrm>
            <a:off x="580026" y="2031945"/>
            <a:ext cx="7613245" cy="4247317"/>
          </a:xfrm>
          <a:prstGeom prst="rect">
            <a:avLst/>
          </a:prstGeom>
          <a:noFill/>
        </p:spPr>
        <p:txBody>
          <a:bodyPr wrap="square" rtlCol="0">
            <a:spAutoFit/>
          </a:bodyPr>
          <a:lstStyle/>
          <a:p>
            <a:pPr marL="622300" indent="-285750">
              <a:lnSpc>
                <a:spcPct val="150000"/>
              </a:lnSpc>
              <a:buFont typeface="Wingdings" panose="05000000000000000000" pitchFamily="2" charset="2"/>
              <a:buChar char="§"/>
            </a:pPr>
            <a:r>
              <a:rPr lang="en-CA" dirty="0" smtClean="0">
                <a:latin typeface="Palatino Linotype" panose="02040502050505030304" pitchFamily="18" charset="0"/>
              </a:rPr>
              <a:t>Improve firms</a:t>
            </a:r>
            <a:r>
              <a:rPr lang="cs-CZ" dirty="0" smtClean="0">
                <a:latin typeface="Palatino Linotype" panose="02040502050505030304" pitchFamily="18" charset="0"/>
              </a:rPr>
              <a:t>‘</a:t>
            </a:r>
            <a:r>
              <a:rPr lang="en-CA" dirty="0" smtClean="0">
                <a:latin typeface="Palatino Linotype" panose="02040502050505030304" pitchFamily="18" charset="0"/>
              </a:rPr>
              <a:t> reputation and image </a:t>
            </a:r>
          </a:p>
          <a:p>
            <a:pPr marL="622300" indent="-285750">
              <a:lnSpc>
                <a:spcPct val="150000"/>
              </a:lnSpc>
              <a:buFont typeface="Wingdings" panose="05000000000000000000" pitchFamily="2" charset="2"/>
              <a:buChar char="§"/>
            </a:pPr>
            <a:r>
              <a:rPr lang="en-CA" dirty="0" smtClean="0">
                <a:latin typeface="Palatino Linotype" panose="02040502050505030304" pitchFamily="18" charset="0"/>
              </a:rPr>
              <a:t>Increase consumer satisfaction </a:t>
            </a:r>
          </a:p>
          <a:p>
            <a:pPr marL="622300" indent="-285750">
              <a:lnSpc>
                <a:spcPct val="150000"/>
              </a:lnSpc>
              <a:buFont typeface="Wingdings" panose="05000000000000000000" pitchFamily="2" charset="2"/>
              <a:buChar char="§"/>
            </a:pPr>
            <a:r>
              <a:rPr lang="en-CA" dirty="0" smtClean="0">
                <a:latin typeface="Palatino Linotype" panose="02040502050505030304" pitchFamily="18" charset="0"/>
              </a:rPr>
              <a:t>Boost the confidence of employees</a:t>
            </a:r>
          </a:p>
          <a:p>
            <a:pPr marL="622300" indent="-285750">
              <a:lnSpc>
                <a:spcPct val="150000"/>
              </a:lnSpc>
              <a:buFont typeface="Wingdings" panose="05000000000000000000" pitchFamily="2" charset="2"/>
              <a:buChar char="§"/>
            </a:pPr>
            <a:r>
              <a:rPr lang="en-CA" dirty="0" smtClean="0">
                <a:latin typeface="Palatino Linotype" panose="02040502050505030304" pitchFamily="18" charset="0"/>
              </a:rPr>
              <a:t>Decrease cost of capital</a:t>
            </a:r>
          </a:p>
          <a:p>
            <a:pPr marL="622300" indent="-285750">
              <a:lnSpc>
                <a:spcPct val="150000"/>
              </a:lnSpc>
              <a:buFont typeface="Wingdings" panose="05000000000000000000" pitchFamily="2" charset="2"/>
              <a:buChar char="§"/>
            </a:pPr>
            <a:r>
              <a:rPr lang="en-CA" dirty="0" smtClean="0">
                <a:latin typeface="Palatino Linotype" panose="02040502050505030304" pitchFamily="18" charset="0"/>
              </a:rPr>
              <a:t>Lower operational cost</a:t>
            </a:r>
          </a:p>
          <a:p>
            <a:pPr marL="622300" indent="-285750">
              <a:lnSpc>
                <a:spcPct val="150000"/>
              </a:lnSpc>
              <a:buFont typeface="Wingdings" panose="05000000000000000000" pitchFamily="2" charset="2"/>
              <a:buChar char="§"/>
            </a:pPr>
            <a:r>
              <a:rPr lang="en-CA" dirty="0" smtClean="0">
                <a:latin typeface="Palatino Linotype" panose="02040502050505030304" pitchFamily="18" charset="0"/>
              </a:rPr>
              <a:t>Improve firms’ competitiveness </a:t>
            </a:r>
          </a:p>
          <a:p>
            <a:pPr marL="622300" indent="-285750">
              <a:lnSpc>
                <a:spcPct val="150000"/>
              </a:lnSpc>
              <a:buFont typeface="Wingdings" panose="05000000000000000000" pitchFamily="2" charset="2"/>
              <a:buChar char="§"/>
            </a:pPr>
            <a:r>
              <a:rPr lang="en-CA" dirty="0" smtClean="0">
                <a:latin typeface="Palatino Linotype" panose="02040502050505030304" pitchFamily="18" charset="0"/>
              </a:rPr>
              <a:t>Increase willingness to pay premium prices</a:t>
            </a:r>
          </a:p>
          <a:p>
            <a:pPr marL="622300" indent="-285750">
              <a:lnSpc>
                <a:spcPct val="150000"/>
              </a:lnSpc>
              <a:buFont typeface="Wingdings" panose="05000000000000000000" pitchFamily="2" charset="2"/>
              <a:buChar char="§"/>
            </a:pPr>
            <a:r>
              <a:rPr lang="en-CA" dirty="0" smtClean="0">
                <a:latin typeface="Palatino Linotype" panose="02040502050505030304" pitchFamily="18" charset="0"/>
              </a:rPr>
              <a:t>Boost employee motivation and reinforcing their confidence </a:t>
            </a:r>
          </a:p>
          <a:p>
            <a:pPr marL="622300" indent="-285750">
              <a:lnSpc>
                <a:spcPct val="150000"/>
              </a:lnSpc>
              <a:buFont typeface="Wingdings" panose="05000000000000000000" pitchFamily="2" charset="2"/>
              <a:buChar char="§"/>
            </a:pPr>
            <a:r>
              <a:rPr lang="en-CA" dirty="0" smtClean="0">
                <a:latin typeface="Palatino Linotype" panose="02040502050505030304" pitchFamily="18" charset="0"/>
              </a:rPr>
              <a:t>Attract staff with above-average qualifications </a:t>
            </a:r>
          </a:p>
          <a:p>
            <a:pPr marL="622300" indent="-285750">
              <a:lnSpc>
                <a:spcPct val="150000"/>
              </a:lnSpc>
              <a:buFont typeface="Wingdings" panose="05000000000000000000" pitchFamily="2" charset="2"/>
              <a:buChar char="§"/>
            </a:pPr>
            <a:r>
              <a:rPr lang="en-CA" dirty="0" smtClean="0">
                <a:latin typeface="Palatino Linotype" panose="02040502050505030304" pitchFamily="18" charset="0"/>
              </a:rPr>
              <a:t>Improve stock return</a:t>
            </a:r>
            <a:endParaRPr lang="en-CA" dirty="0">
              <a:latin typeface="Palatino Linotype" panose="02040502050505030304" pitchFamily="18" charset="0"/>
            </a:endParaRPr>
          </a:p>
        </p:txBody>
      </p:sp>
      <p:sp>
        <p:nvSpPr>
          <p:cNvPr id="14" name="TextovéPole 13"/>
          <p:cNvSpPr txBox="1"/>
          <p:nvPr/>
        </p:nvSpPr>
        <p:spPr>
          <a:xfrm>
            <a:off x="8082008" y="4317154"/>
            <a:ext cx="1878227" cy="461665"/>
          </a:xfrm>
          <a:prstGeom prst="rect">
            <a:avLst/>
          </a:prstGeom>
          <a:noFill/>
        </p:spPr>
        <p:txBody>
          <a:bodyPr wrap="square" rtlCol="0">
            <a:spAutoFit/>
          </a:bodyPr>
          <a:lstStyle/>
          <a:p>
            <a:r>
              <a:rPr lang="cs-CZ" sz="2400" dirty="0">
                <a:latin typeface="Palatino Linotype" panose="02040502050505030304" pitchFamily="18" charset="0"/>
              </a:rPr>
              <a:t>POSITIVE</a:t>
            </a:r>
            <a:r>
              <a:rPr lang="cs-CZ" dirty="0" smtClean="0"/>
              <a:t> </a:t>
            </a:r>
            <a:endParaRPr lang="cs-CZ" dirty="0"/>
          </a:p>
        </p:txBody>
      </p:sp>
      <p:grpSp>
        <p:nvGrpSpPr>
          <p:cNvPr id="15" name="Skupina 14"/>
          <p:cNvGrpSpPr/>
          <p:nvPr/>
        </p:nvGrpSpPr>
        <p:grpSpPr>
          <a:xfrm>
            <a:off x="6566245" y="2626376"/>
            <a:ext cx="1556951" cy="1594021"/>
            <a:chOff x="1767016" y="2670048"/>
            <a:chExt cx="1556951" cy="1594021"/>
          </a:xfrm>
        </p:grpSpPr>
        <p:pic>
          <p:nvPicPr>
            <p:cNvPr id="16" name="Obrázek 15">
              <a:extLst>
                <a:ext uri="{FF2B5EF4-FFF2-40B4-BE49-F238E27FC236}">
                  <a16:creationId xmlns:a16="http://schemas.microsoft.com/office/drawing/2014/main" id="{50E70B63-5829-4B31-85FE-31ADC68D139D}"/>
                </a:ext>
              </a:extLst>
            </p:cNvPr>
            <p:cNvPicPr>
              <a:picLocks noChangeAspect="1"/>
            </p:cNvPicPr>
            <p:nvPr/>
          </p:nvPicPr>
          <p:blipFill rotWithShape="1">
            <a:blip r:embed="rId3">
              <a:extLst>
                <a:ext uri="{28A0092B-C50C-407E-A947-70E740481C1C}">
                  <a14:useLocalDpi xmlns:a14="http://schemas.microsoft.com/office/drawing/2010/main" val="0"/>
                </a:ext>
              </a:extLst>
            </a:blip>
            <a:srcRect l="18463" t="4670" r="70696" b="83570"/>
            <a:stretch/>
          </p:blipFill>
          <p:spPr>
            <a:xfrm>
              <a:off x="1767016" y="2670048"/>
              <a:ext cx="1556951" cy="1594021"/>
            </a:xfrm>
            <a:prstGeom prst="rect">
              <a:avLst/>
            </a:prstGeom>
          </p:spPr>
        </p:pic>
        <p:sp>
          <p:nvSpPr>
            <p:cNvPr id="17" name="TextovéPole 16"/>
            <p:cNvSpPr txBox="1"/>
            <p:nvPr/>
          </p:nvSpPr>
          <p:spPr>
            <a:xfrm>
              <a:off x="1946190" y="3179592"/>
              <a:ext cx="1110047" cy="523220"/>
            </a:xfrm>
            <a:prstGeom prst="rect">
              <a:avLst/>
            </a:prstGeom>
            <a:solidFill>
              <a:schemeClr val="bg1"/>
            </a:solidFill>
          </p:spPr>
          <p:txBody>
            <a:bodyPr wrap="square" rtlCol="0">
              <a:spAutoFit/>
            </a:bodyPr>
            <a:lstStyle/>
            <a:p>
              <a:pPr algn="ctr"/>
              <a:r>
                <a:rPr lang="cs-CZ" sz="2800" dirty="0">
                  <a:latin typeface="Palatino Linotype" panose="02040502050505030304" pitchFamily="18" charset="0"/>
                </a:rPr>
                <a:t>CSR</a:t>
              </a:r>
            </a:p>
          </p:txBody>
        </p:sp>
      </p:grpSp>
      <p:grpSp>
        <p:nvGrpSpPr>
          <p:cNvPr id="18" name="Skupina 17"/>
          <p:cNvGrpSpPr/>
          <p:nvPr/>
        </p:nvGrpSpPr>
        <p:grpSpPr>
          <a:xfrm>
            <a:off x="9469452" y="2626375"/>
            <a:ext cx="1556951" cy="1594021"/>
            <a:chOff x="5478162" y="2689571"/>
            <a:chExt cx="1556951" cy="1594021"/>
          </a:xfrm>
        </p:grpSpPr>
        <p:pic>
          <p:nvPicPr>
            <p:cNvPr id="19" name="Obrázek 18">
              <a:extLst>
                <a:ext uri="{FF2B5EF4-FFF2-40B4-BE49-F238E27FC236}">
                  <a16:creationId xmlns:a16="http://schemas.microsoft.com/office/drawing/2014/main" id="{50E70B63-5829-4B31-85FE-31ADC68D139D}"/>
                </a:ext>
              </a:extLst>
            </p:cNvPr>
            <p:cNvPicPr>
              <a:picLocks noChangeAspect="1"/>
            </p:cNvPicPr>
            <p:nvPr/>
          </p:nvPicPr>
          <p:blipFill rotWithShape="1">
            <a:blip r:embed="rId3">
              <a:extLst>
                <a:ext uri="{28A0092B-C50C-407E-A947-70E740481C1C}">
                  <a14:useLocalDpi xmlns:a14="http://schemas.microsoft.com/office/drawing/2010/main" val="0"/>
                </a:ext>
              </a:extLst>
            </a:blip>
            <a:srcRect l="18463" t="4670" r="70696" b="83570"/>
            <a:stretch/>
          </p:blipFill>
          <p:spPr>
            <a:xfrm>
              <a:off x="5478162" y="2689571"/>
              <a:ext cx="1556951" cy="1594021"/>
            </a:xfrm>
            <a:prstGeom prst="rect">
              <a:avLst/>
            </a:prstGeom>
          </p:spPr>
        </p:pic>
        <p:sp>
          <p:nvSpPr>
            <p:cNvPr id="20" name="TextovéPole 19"/>
            <p:cNvSpPr txBox="1"/>
            <p:nvPr/>
          </p:nvSpPr>
          <p:spPr>
            <a:xfrm>
              <a:off x="5647039" y="3220607"/>
              <a:ext cx="1184188" cy="523220"/>
            </a:xfrm>
            <a:prstGeom prst="rect">
              <a:avLst/>
            </a:prstGeom>
            <a:solidFill>
              <a:schemeClr val="bg1"/>
            </a:solidFill>
          </p:spPr>
          <p:txBody>
            <a:bodyPr wrap="square" rtlCol="0">
              <a:spAutoFit/>
            </a:bodyPr>
            <a:lstStyle/>
            <a:p>
              <a:pPr algn="ctr"/>
              <a:r>
                <a:rPr lang="cs-CZ" sz="2800" dirty="0">
                  <a:latin typeface="Palatino Linotype" panose="02040502050505030304" pitchFamily="18" charset="0"/>
                </a:rPr>
                <a:t>CFP</a:t>
              </a:r>
            </a:p>
          </p:txBody>
        </p:sp>
      </p:grpSp>
      <p:sp>
        <p:nvSpPr>
          <p:cNvPr id="3" name="Šipka doprava 2"/>
          <p:cNvSpPr/>
          <p:nvPr/>
        </p:nvSpPr>
        <p:spPr>
          <a:xfrm>
            <a:off x="8482202" y="3226143"/>
            <a:ext cx="729049" cy="385756"/>
          </a:xfrm>
          <a:prstGeom prst="rightArrow">
            <a:avLst/>
          </a:prstGeom>
          <a:solidFill>
            <a:srgbClr val="272ECA"/>
          </a:solidFill>
          <a:ln>
            <a:solidFill>
              <a:srgbClr val="272E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425709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50115C-4279-4689-B52F-69BB327E3063}"/>
              </a:ext>
            </a:extLst>
          </p:cNvPr>
          <p:cNvSpPr>
            <a:spLocks noGrp="1"/>
          </p:cNvSpPr>
          <p:nvPr>
            <p:ph type="title"/>
          </p:nvPr>
        </p:nvSpPr>
        <p:spPr>
          <a:xfrm>
            <a:off x="1024127" y="585216"/>
            <a:ext cx="9503829" cy="1499616"/>
          </a:xfrm>
        </p:spPr>
        <p:txBody>
          <a:bodyPr>
            <a:normAutofit/>
          </a:bodyPr>
          <a:lstStyle/>
          <a:p>
            <a:r>
              <a:rPr lang="cs-CZ" sz="4800" dirty="0" smtClean="0"/>
              <a:t>… HOW TO INFORM </a:t>
            </a:r>
            <a:r>
              <a:rPr lang="en-CA" sz="4800" dirty="0"/>
              <a:t>stakeholders</a:t>
            </a:r>
            <a:r>
              <a:rPr lang="cs-CZ" sz="4800" dirty="0"/>
              <a:t>?</a:t>
            </a:r>
          </a:p>
        </p:txBody>
      </p:sp>
      <p:pic>
        <p:nvPicPr>
          <p:cNvPr id="4" name="Obrázek 3" descr="Obsah obrázku strom&#10;&#10;Popis byl vytvořen automaticky">
            <a:extLst>
              <a:ext uri="{FF2B5EF4-FFF2-40B4-BE49-F238E27FC236}">
                <a16:creationId xmlns:a16="http://schemas.microsoft.com/office/drawing/2014/main" id="{290F6276-EC54-4AA0-88A9-1B7B5BB80FB7}"/>
              </a:ext>
            </a:extLst>
          </p:cNvPr>
          <p:cNvPicPr>
            <a:picLocks noChangeAspect="1"/>
          </p:cNvPicPr>
          <p:nvPr/>
        </p:nvPicPr>
        <p:blipFill rotWithShape="1">
          <a:blip r:embed="rId2">
            <a:extLst>
              <a:ext uri="{28A0092B-C50C-407E-A947-70E740481C1C}">
                <a14:useLocalDpi xmlns:a14="http://schemas.microsoft.com/office/drawing/2010/main" val="0"/>
              </a:ext>
            </a:extLst>
          </a:blip>
          <a:srcRect t="11895" b="75154"/>
          <a:stretch/>
        </p:blipFill>
        <p:spPr>
          <a:xfrm>
            <a:off x="0" y="0"/>
            <a:ext cx="12192000" cy="727788"/>
          </a:xfrm>
          <a:prstGeom prst="rect">
            <a:avLst/>
          </a:prstGeom>
        </p:spPr>
      </p:pic>
      <p:grpSp>
        <p:nvGrpSpPr>
          <p:cNvPr id="15" name="Skupina 14"/>
          <p:cNvGrpSpPr/>
          <p:nvPr/>
        </p:nvGrpSpPr>
        <p:grpSpPr>
          <a:xfrm>
            <a:off x="1364050" y="2126295"/>
            <a:ext cx="1556951" cy="1594021"/>
            <a:chOff x="1767016" y="2670048"/>
            <a:chExt cx="1556951" cy="1594021"/>
          </a:xfrm>
        </p:grpSpPr>
        <p:pic>
          <p:nvPicPr>
            <p:cNvPr id="16" name="Obrázek 15">
              <a:extLst>
                <a:ext uri="{FF2B5EF4-FFF2-40B4-BE49-F238E27FC236}">
                  <a16:creationId xmlns:a16="http://schemas.microsoft.com/office/drawing/2014/main" id="{50E70B63-5829-4B31-85FE-31ADC68D139D}"/>
                </a:ext>
              </a:extLst>
            </p:cNvPr>
            <p:cNvPicPr>
              <a:picLocks noChangeAspect="1"/>
            </p:cNvPicPr>
            <p:nvPr/>
          </p:nvPicPr>
          <p:blipFill rotWithShape="1">
            <a:blip r:embed="rId3">
              <a:extLst>
                <a:ext uri="{28A0092B-C50C-407E-A947-70E740481C1C}">
                  <a14:useLocalDpi xmlns:a14="http://schemas.microsoft.com/office/drawing/2010/main" val="0"/>
                </a:ext>
              </a:extLst>
            </a:blip>
            <a:srcRect l="18463" t="4670" r="70696" b="83570"/>
            <a:stretch/>
          </p:blipFill>
          <p:spPr>
            <a:xfrm>
              <a:off x="1767016" y="2670048"/>
              <a:ext cx="1556951" cy="1594021"/>
            </a:xfrm>
            <a:prstGeom prst="rect">
              <a:avLst/>
            </a:prstGeom>
          </p:spPr>
        </p:pic>
        <p:sp>
          <p:nvSpPr>
            <p:cNvPr id="17" name="TextovéPole 16"/>
            <p:cNvSpPr txBox="1"/>
            <p:nvPr/>
          </p:nvSpPr>
          <p:spPr>
            <a:xfrm>
              <a:off x="1946190" y="3179592"/>
              <a:ext cx="1110047" cy="523220"/>
            </a:xfrm>
            <a:prstGeom prst="rect">
              <a:avLst/>
            </a:prstGeom>
            <a:solidFill>
              <a:schemeClr val="bg1"/>
            </a:solidFill>
          </p:spPr>
          <p:txBody>
            <a:bodyPr wrap="square" rtlCol="0">
              <a:spAutoFit/>
            </a:bodyPr>
            <a:lstStyle/>
            <a:p>
              <a:pPr algn="ctr"/>
              <a:r>
                <a:rPr lang="cs-CZ" sz="2800" dirty="0">
                  <a:latin typeface="Palatino Linotype" panose="02040502050505030304" pitchFamily="18" charset="0"/>
                </a:rPr>
                <a:t>CSR</a:t>
              </a:r>
            </a:p>
          </p:txBody>
        </p:sp>
      </p:grpSp>
      <p:grpSp>
        <p:nvGrpSpPr>
          <p:cNvPr id="18" name="Skupina 17"/>
          <p:cNvGrpSpPr/>
          <p:nvPr/>
        </p:nvGrpSpPr>
        <p:grpSpPr>
          <a:xfrm>
            <a:off x="4267257" y="2126294"/>
            <a:ext cx="1556951" cy="1594021"/>
            <a:chOff x="5478162" y="2689571"/>
            <a:chExt cx="1556951" cy="1594021"/>
          </a:xfrm>
        </p:grpSpPr>
        <p:pic>
          <p:nvPicPr>
            <p:cNvPr id="19" name="Obrázek 18">
              <a:extLst>
                <a:ext uri="{FF2B5EF4-FFF2-40B4-BE49-F238E27FC236}">
                  <a16:creationId xmlns:a16="http://schemas.microsoft.com/office/drawing/2014/main" id="{50E70B63-5829-4B31-85FE-31ADC68D139D}"/>
                </a:ext>
              </a:extLst>
            </p:cNvPr>
            <p:cNvPicPr>
              <a:picLocks noChangeAspect="1"/>
            </p:cNvPicPr>
            <p:nvPr/>
          </p:nvPicPr>
          <p:blipFill rotWithShape="1">
            <a:blip r:embed="rId3">
              <a:extLst>
                <a:ext uri="{28A0092B-C50C-407E-A947-70E740481C1C}">
                  <a14:useLocalDpi xmlns:a14="http://schemas.microsoft.com/office/drawing/2010/main" val="0"/>
                </a:ext>
              </a:extLst>
            </a:blip>
            <a:srcRect l="18463" t="4670" r="70696" b="83570"/>
            <a:stretch/>
          </p:blipFill>
          <p:spPr>
            <a:xfrm>
              <a:off x="5478162" y="2689571"/>
              <a:ext cx="1556951" cy="1594021"/>
            </a:xfrm>
            <a:prstGeom prst="rect">
              <a:avLst/>
            </a:prstGeom>
          </p:spPr>
        </p:pic>
        <p:sp>
          <p:nvSpPr>
            <p:cNvPr id="20" name="TextovéPole 19"/>
            <p:cNvSpPr txBox="1"/>
            <p:nvPr/>
          </p:nvSpPr>
          <p:spPr>
            <a:xfrm>
              <a:off x="5647039" y="3220607"/>
              <a:ext cx="1184188" cy="523220"/>
            </a:xfrm>
            <a:prstGeom prst="rect">
              <a:avLst/>
            </a:prstGeom>
            <a:solidFill>
              <a:schemeClr val="bg1"/>
            </a:solidFill>
          </p:spPr>
          <p:txBody>
            <a:bodyPr wrap="square" rtlCol="0">
              <a:spAutoFit/>
            </a:bodyPr>
            <a:lstStyle/>
            <a:p>
              <a:pPr algn="ctr"/>
              <a:r>
                <a:rPr lang="cs-CZ" sz="2800" dirty="0">
                  <a:latin typeface="Palatino Linotype" panose="02040502050505030304" pitchFamily="18" charset="0"/>
                </a:rPr>
                <a:t>CFP</a:t>
              </a:r>
            </a:p>
          </p:txBody>
        </p:sp>
      </p:grpSp>
      <p:sp>
        <p:nvSpPr>
          <p:cNvPr id="3" name="Šipka doprava 2"/>
          <p:cNvSpPr/>
          <p:nvPr/>
        </p:nvSpPr>
        <p:spPr>
          <a:xfrm>
            <a:off x="3280007" y="2726062"/>
            <a:ext cx="729049" cy="385756"/>
          </a:xfrm>
          <a:prstGeom prst="rightArrow">
            <a:avLst/>
          </a:prstGeom>
          <a:noFill/>
          <a:ln>
            <a:solidFill>
              <a:srgbClr val="272E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3" name="Skupina 12"/>
          <p:cNvGrpSpPr/>
          <p:nvPr/>
        </p:nvGrpSpPr>
        <p:grpSpPr>
          <a:xfrm>
            <a:off x="2879183" y="4158580"/>
            <a:ext cx="1556951" cy="1594021"/>
            <a:chOff x="1767016" y="2670048"/>
            <a:chExt cx="1556951" cy="1594021"/>
          </a:xfrm>
        </p:grpSpPr>
        <p:pic>
          <p:nvPicPr>
            <p:cNvPr id="21" name="Obrázek 20">
              <a:extLst>
                <a:ext uri="{FF2B5EF4-FFF2-40B4-BE49-F238E27FC236}">
                  <a16:creationId xmlns:a16="http://schemas.microsoft.com/office/drawing/2014/main" id="{50E70B63-5829-4B31-85FE-31ADC68D139D}"/>
                </a:ext>
              </a:extLst>
            </p:cNvPr>
            <p:cNvPicPr>
              <a:picLocks noChangeAspect="1"/>
            </p:cNvPicPr>
            <p:nvPr/>
          </p:nvPicPr>
          <p:blipFill rotWithShape="1">
            <a:blip r:embed="rId3">
              <a:extLst>
                <a:ext uri="{28A0092B-C50C-407E-A947-70E740481C1C}">
                  <a14:useLocalDpi xmlns:a14="http://schemas.microsoft.com/office/drawing/2010/main" val="0"/>
                </a:ext>
              </a:extLst>
            </a:blip>
            <a:srcRect l="18463" t="4670" r="70696" b="83570"/>
            <a:stretch/>
          </p:blipFill>
          <p:spPr>
            <a:xfrm>
              <a:off x="1767016" y="2670048"/>
              <a:ext cx="1556951" cy="1594021"/>
            </a:xfrm>
            <a:prstGeom prst="rect">
              <a:avLst/>
            </a:prstGeom>
          </p:spPr>
        </p:pic>
        <p:sp>
          <p:nvSpPr>
            <p:cNvPr id="22" name="TextovéPole 21"/>
            <p:cNvSpPr txBox="1"/>
            <p:nvPr/>
          </p:nvSpPr>
          <p:spPr>
            <a:xfrm>
              <a:off x="1931784" y="3199154"/>
              <a:ext cx="1215798" cy="523220"/>
            </a:xfrm>
            <a:prstGeom prst="rect">
              <a:avLst/>
            </a:prstGeom>
            <a:solidFill>
              <a:schemeClr val="bg1"/>
            </a:solidFill>
          </p:spPr>
          <p:txBody>
            <a:bodyPr wrap="square" rtlCol="0">
              <a:spAutoFit/>
            </a:bodyPr>
            <a:lstStyle/>
            <a:p>
              <a:pPr algn="ctr"/>
              <a:r>
                <a:rPr lang="cs-CZ" sz="1600" b="1" dirty="0" smtClean="0">
                  <a:latin typeface="Palatino Linotype" panose="02040502050505030304" pitchFamily="18" charset="0"/>
                </a:rPr>
                <a:t>CSR</a:t>
              </a:r>
              <a:r>
                <a:rPr lang="cs-CZ" sz="1200" b="1" dirty="0" smtClean="0">
                  <a:latin typeface="Palatino Linotype" panose="02040502050505030304" pitchFamily="18" charset="0"/>
                </a:rPr>
                <a:t> REPORTING</a:t>
              </a:r>
              <a:endParaRPr lang="cs-CZ" sz="1200" b="1" dirty="0">
                <a:latin typeface="Palatino Linotype" panose="02040502050505030304" pitchFamily="18" charset="0"/>
              </a:endParaRPr>
            </a:p>
          </p:txBody>
        </p:sp>
      </p:grpSp>
      <p:sp>
        <p:nvSpPr>
          <p:cNvPr id="24" name="Šipka doprava 23"/>
          <p:cNvSpPr/>
          <p:nvPr/>
        </p:nvSpPr>
        <p:spPr>
          <a:xfrm rot="16200000">
            <a:off x="3342129" y="3591047"/>
            <a:ext cx="504000" cy="324000"/>
          </a:xfrm>
          <a:prstGeom prst="rightArrow">
            <a:avLst/>
          </a:prstGeom>
          <a:solidFill>
            <a:srgbClr val="272ECA"/>
          </a:solidFill>
          <a:ln>
            <a:solidFill>
              <a:srgbClr val="272E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6697363" y="2236572"/>
            <a:ext cx="4275437" cy="4031873"/>
          </a:xfrm>
          <a:prstGeom prst="rect">
            <a:avLst/>
          </a:prstGeom>
          <a:noFill/>
        </p:spPr>
        <p:txBody>
          <a:bodyPr wrap="square" rtlCol="0">
            <a:spAutoFit/>
          </a:bodyPr>
          <a:lstStyle/>
          <a:p>
            <a:r>
              <a:rPr lang="en-US" sz="1600" b="1" dirty="0">
                <a:latin typeface="Palatino Linotype" panose="02040502050505030304" pitchFamily="18" charset="0"/>
              </a:rPr>
              <a:t>CSR </a:t>
            </a:r>
            <a:r>
              <a:rPr lang="cs-CZ" sz="1600" b="1" dirty="0" smtClean="0">
                <a:latin typeface="Palatino Linotype" panose="02040502050505030304" pitchFamily="18" charset="0"/>
              </a:rPr>
              <a:t>REPORTING</a:t>
            </a:r>
            <a:r>
              <a:rPr lang="en-US" sz="1600" b="1" dirty="0" smtClean="0">
                <a:latin typeface="Palatino Linotype" panose="02040502050505030304" pitchFamily="18" charset="0"/>
              </a:rPr>
              <a:t> </a:t>
            </a:r>
            <a:endParaRPr lang="cs-CZ" sz="1600" b="1" dirty="0">
              <a:latin typeface="Palatino Linotype" panose="02040502050505030304" pitchFamily="18" charset="0"/>
            </a:endParaRPr>
          </a:p>
          <a:p>
            <a:pPr marL="285750" indent="-285750">
              <a:buFont typeface="Wingdings" panose="05000000000000000000" pitchFamily="2" charset="2"/>
              <a:buChar char="§"/>
            </a:pPr>
            <a:r>
              <a:rPr lang="en-US" sz="1600" dirty="0">
                <a:latin typeface="Palatino Linotype" panose="02040502050505030304" pitchFamily="18" charset="0"/>
              </a:rPr>
              <a:t>represents a tool proving firms’ social behavior outwards. </a:t>
            </a:r>
            <a:endParaRPr lang="cs-CZ" sz="1600" dirty="0">
              <a:latin typeface="Palatino Linotype" panose="02040502050505030304" pitchFamily="18" charset="0"/>
            </a:endParaRPr>
          </a:p>
          <a:p>
            <a:endParaRPr lang="cs-CZ" sz="1600" dirty="0">
              <a:latin typeface="Palatino Linotype" panose="02040502050505030304" pitchFamily="18" charset="0"/>
            </a:endParaRPr>
          </a:p>
          <a:p>
            <a:pPr algn="just"/>
            <a:r>
              <a:rPr lang="en-US" sz="1600" dirty="0">
                <a:latin typeface="Palatino Linotype" panose="02040502050505030304" pitchFamily="18" charset="0"/>
              </a:rPr>
              <a:t>The reporting about CSR activities provides the necessary information, that might affect the perceptions of stakeholders, reduce the informational gap and thus improve firm’s reputation, which consequently improves corporate financial performance</a:t>
            </a:r>
            <a:r>
              <a:rPr lang="cs-CZ" sz="1600" dirty="0">
                <a:latin typeface="Palatino Linotype" panose="02040502050505030304" pitchFamily="18" charset="0"/>
              </a:rPr>
              <a:t>. </a:t>
            </a:r>
          </a:p>
          <a:p>
            <a:endParaRPr lang="cs-CZ" sz="1600" dirty="0">
              <a:latin typeface="Palatino Linotype" panose="02040502050505030304" pitchFamily="18" charset="0"/>
            </a:endParaRPr>
          </a:p>
          <a:p>
            <a:pPr algn="just"/>
            <a:r>
              <a:rPr lang="en-US" sz="1600" dirty="0">
                <a:latin typeface="Palatino Linotype" panose="02040502050505030304" pitchFamily="18" charset="0"/>
              </a:rPr>
              <a:t>Moreover, CSR reports start to be more relevant as investors, customers, employees, regulators, non-government organizations and other stakeholders demand greater transparency</a:t>
            </a:r>
            <a:r>
              <a:rPr lang="cs-CZ" sz="1600" dirty="0">
                <a:latin typeface="Palatino Linotype" panose="02040502050505030304" pitchFamily="18" charset="0"/>
              </a:rPr>
              <a:t>. </a:t>
            </a:r>
            <a:endParaRPr lang="en-CA" sz="1600" dirty="0">
              <a:latin typeface="Palatino Linotype" panose="02040502050505030304" pitchFamily="18" charset="0"/>
            </a:endParaRPr>
          </a:p>
        </p:txBody>
      </p:sp>
    </p:spTree>
    <p:extLst>
      <p:ext uri="{BB962C8B-B14F-4D97-AF65-F5344CB8AC3E}">
        <p14:creationId xmlns:p14="http://schemas.microsoft.com/office/powerpoint/2010/main" val="2906047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50115C-4279-4689-B52F-69BB327E3063}"/>
              </a:ext>
            </a:extLst>
          </p:cNvPr>
          <p:cNvSpPr>
            <a:spLocks noGrp="1"/>
          </p:cNvSpPr>
          <p:nvPr>
            <p:ph type="title"/>
          </p:nvPr>
        </p:nvSpPr>
        <p:spPr>
          <a:xfrm>
            <a:off x="1024128" y="585216"/>
            <a:ext cx="9763321" cy="1499616"/>
          </a:xfrm>
        </p:spPr>
        <p:txBody>
          <a:bodyPr>
            <a:normAutofit/>
          </a:bodyPr>
          <a:lstStyle/>
          <a:p>
            <a:r>
              <a:rPr lang="cs-CZ" sz="4800" dirty="0" smtClean="0"/>
              <a:t>HOWEVER … IT </a:t>
            </a:r>
            <a:r>
              <a:rPr lang="en-CA" sz="4800" dirty="0"/>
              <a:t>requires financial resources</a:t>
            </a:r>
            <a:endParaRPr lang="cs-CZ" sz="4800" dirty="0"/>
          </a:p>
        </p:txBody>
      </p:sp>
      <p:pic>
        <p:nvPicPr>
          <p:cNvPr id="4" name="Obrázek 3" descr="Obsah obrázku strom&#10;&#10;Popis byl vytvořen automaticky">
            <a:extLst>
              <a:ext uri="{FF2B5EF4-FFF2-40B4-BE49-F238E27FC236}">
                <a16:creationId xmlns:a16="http://schemas.microsoft.com/office/drawing/2014/main" id="{290F6276-EC54-4AA0-88A9-1B7B5BB80FB7}"/>
              </a:ext>
            </a:extLst>
          </p:cNvPr>
          <p:cNvPicPr>
            <a:picLocks noChangeAspect="1"/>
          </p:cNvPicPr>
          <p:nvPr/>
        </p:nvPicPr>
        <p:blipFill rotWithShape="1">
          <a:blip r:embed="rId2">
            <a:extLst>
              <a:ext uri="{28A0092B-C50C-407E-A947-70E740481C1C}">
                <a14:useLocalDpi xmlns:a14="http://schemas.microsoft.com/office/drawing/2010/main" val="0"/>
              </a:ext>
            </a:extLst>
          </a:blip>
          <a:srcRect t="11895" b="75154"/>
          <a:stretch/>
        </p:blipFill>
        <p:spPr>
          <a:xfrm>
            <a:off x="0" y="0"/>
            <a:ext cx="12192000" cy="727788"/>
          </a:xfrm>
          <a:prstGeom prst="rect">
            <a:avLst/>
          </a:prstGeom>
        </p:spPr>
      </p:pic>
      <p:grpSp>
        <p:nvGrpSpPr>
          <p:cNvPr id="15" name="Skupina 14"/>
          <p:cNvGrpSpPr/>
          <p:nvPr/>
        </p:nvGrpSpPr>
        <p:grpSpPr>
          <a:xfrm>
            <a:off x="6868985" y="3179733"/>
            <a:ext cx="1556951" cy="1594021"/>
            <a:chOff x="1767016" y="2670048"/>
            <a:chExt cx="1556951" cy="1594021"/>
          </a:xfrm>
        </p:grpSpPr>
        <p:pic>
          <p:nvPicPr>
            <p:cNvPr id="16" name="Obrázek 15">
              <a:extLst>
                <a:ext uri="{FF2B5EF4-FFF2-40B4-BE49-F238E27FC236}">
                  <a16:creationId xmlns:a16="http://schemas.microsoft.com/office/drawing/2014/main" id="{50E70B63-5829-4B31-85FE-31ADC68D139D}"/>
                </a:ext>
              </a:extLst>
            </p:cNvPr>
            <p:cNvPicPr>
              <a:picLocks noChangeAspect="1"/>
            </p:cNvPicPr>
            <p:nvPr/>
          </p:nvPicPr>
          <p:blipFill rotWithShape="1">
            <a:blip r:embed="rId3">
              <a:extLst>
                <a:ext uri="{28A0092B-C50C-407E-A947-70E740481C1C}">
                  <a14:useLocalDpi xmlns:a14="http://schemas.microsoft.com/office/drawing/2010/main" val="0"/>
                </a:ext>
              </a:extLst>
            </a:blip>
            <a:srcRect l="18463" t="4670" r="70696" b="83570"/>
            <a:stretch/>
          </p:blipFill>
          <p:spPr>
            <a:xfrm>
              <a:off x="1767016" y="2670048"/>
              <a:ext cx="1556951" cy="1594021"/>
            </a:xfrm>
            <a:prstGeom prst="rect">
              <a:avLst/>
            </a:prstGeom>
          </p:spPr>
        </p:pic>
        <p:sp>
          <p:nvSpPr>
            <p:cNvPr id="17" name="TextovéPole 16"/>
            <p:cNvSpPr txBox="1"/>
            <p:nvPr/>
          </p:nvSpPr>
          <p:spPr>
            <a:xfrm>
              <a:off x="1946190" y="3179592"/>
              <a:ext cx="1110047" cy="523220"/>
            </a:xfrm>
            <a:prstGeom prst="rect">
              <a:avLst/>
            </a:prstGeom>
            <a:solidFill>
              <a:schemeClr val="bg1"/>
            </a:solidFill>
          </p:spPr>
          <p:txBody>
            <a:bodyPr wrap="square" rtlCol="0">
              <a:spAutoFit/>
            </a:bodyPr>
            <a:lstStyle/>
            <a:p>
              <a:pPr algn="ctr"/>
              <a:r>
                <a:rPr lang="cs-CZ" sz="2800" dirty="0">
                  <a:latin typeface="Palatino Linotype" panose="02040502050505030304" pitchFamily="18" charset="0"/>
                </a:rPr>
                <a:t>CSR</a:t>
              </a:r>
            </a:p>
          </p:txBody>
        </p:sp>
      </p:grpSp>
      <p:grpSp>
        <p:nvGrpSpPr>
          <p:cNvPr id="18" name="Skupina 17"/>
          <p:cNvGrpSpPr/>
          <p:nvPr/>
        </p:nvGrpSpPr>
        <p:grpSpPr>
          <a:xfrm>
            <a:off x="3229921" y="3179733"/>
            <a:ext cx="1556951" cy="1594021"/>
            <a:chOff x="5478162" y="2689571"/>
            <a:chExt cx="1556951" cy="1594021"/>
          </a:xfrm>
        </p:grpSpPr>
        <p:pic>
          <p:nvPicPr>
            <p:cNvPr id="19" name="Obrázek 18">
              <a:extLst>
                <a:ext uri="{FF2B5EF4-FFF2-40B4-BE49-F238E27FC236}">
                  <a16:creationId xmlns:a16="http://schemas.microsoft.com/office/drawing/2014/main" id="{50E70B63-5829-4B31-85FE-31ADC68D139D}"/>
                </a:ext>
              </a:extLst>
            </p:cNvPr>
            <p:cNvPicPr>
              <a:picLocks noChangeAspect="1"/>
            </p:cNvPicPr>
            <p:nvPr/>
          </p:nvPicPr>
          <p:blipFill rotWithShape="1">
            <a:blip r:embed="rId3">
              <a:extLst>
                <a:ext uri="{28A0092B-C50C-407E-A947-70E740481C1C}">
                  <a14:useLocalDpi xmlns:a14="http://schemas.microsoft.com/office/drawing/2010/main" val="0"/>
                </a:ext>
              </a:extLst>
            </a:blip>
            <a:srcRect l="18463" t="4670" r="70696" b="83570"/>
            <a:stretch/>
          </p:blipFill>
          <p:spPr>
            <a:xfrm>
              <a:off x="5478162" y="2689571"/>
              <a:ext cx="1556951" cy="1594021"/>
            </a:xfrm>
            <a:prstGeom prst="rect">
              <a:avLst/>
            </a:prstGeom>
          </p:spPr>
        </p:pic>
        <p:sp>
          <p:nvSpPr>
            <p:cNvPr id="20" name="TextovéPole 19"/>
            <p:cNvSpPr txBox="1"/>
            <p:nvPr/>
          </p:nvSpPr>
          <p:spPr>
            <a:xfrm>
              <a:off x="5647039" y="3220607"/>
              <a:ext cx="1184188" cy="523220"/>
            </a:xfrm>
            <a:prstGeom prst="rect">
              <a:avLst/>
            </a:prstGeom>
            <a:solidFill>
              <a:schemeClr val="bg1"/>
            </a:solidFill>
          </p:spPr>
          <p:txBody>
            <a:bodyPr wrap="square" rtlCol="0">
              <a:spAutoFit/>
            </a:bodyPr>
            <a:lstStyle/>
            <a:p>
              <a:pPr algn="ctr"/>
              <a:r>
                <a:rPr lang="cs-CZ" sz="2800" dirty="0">
                  <a:latin typeface="Palatino Linotype" panose="02040502050505030304" pitchFamily="18" charset="0"/>
                </a:rPr>
                <a:t>CFP</a:t>
              </a:r>
            </a:p>
          </p:txBody>
        </p:sp>
      </p:grpSp>
      <p:sp>
        <p:nvSpPr>
          <p:cNvPr id="13" name="TextovéPole 12"/>
          <p:cNvSpPr txBox="1"/>
          <p:nvPr/>
        </p:nvSpPr>
        <p:spPr>
          <a:xfrm>
            <a:off x="4786872" y="3685012"/>
            <a:ext cx="1878227" cy="646331"/>
          </a:xfrm>
          <a:prstGeom prst="rect">
            <a:avLst/>
          </a:prstGeom>
          <a:noFill/>
        </p:spPr>
        <p:txBody>
          <a:bodyPr wrap="square" rtlCol="0">
            <a:spAutoFit/>
          </a:bodyPr>
          <a:lstStyle/>
          <a:p>
            <a:pPr algn="ctr"/>
            <a:r>
              <a:rPr lang="cs-CZ" sz="3600" dirty="0" smtClean="0">
                <a:latin typeface="Palatino Linotype" panose="02040502050505030304" pitchFamily="18" charset="0"/>
              </a:rPr>
              <a:t>??</a:t>
            </a:r>
            <a:endParaRPr lang="cs-CZ" sz="2800" dirty="0"/>
          </a:p>
        </p:txBody>
      </p:sp>
      <p:pic>
        <p:nvPicPr>
          <p:cNvPr id="21" name="Obrázek 20">
            <a:extLst>
              <a:ext uri="{FF2B5EF4-FFF2-40B4-BE49-F238E27FC236}">
                <a16:creationId xmlns:a16="http://schemas.microsoft.com/office/drawing/2014/main" id="{39E3FD08-DADA-4D6E-AE01-BEC3A0908765}"/>
              </a:ext>
            </a:extLst>
          </p:cNvPr>
          <p:cNvPicPr>
            <a:picLocks noChangeAspect="1"/>
          </p:cNvPicPr>
          <p:nvPr/>
        </p:nvPicPr>
        <p:blipFill>
          <a:blip r:embed="rId4"/>
          <a:stretch>
            <a:fillRect/>
          </a:stretch>
        </p:blipFill>
        <p:spPr>
          <a:xfrm>
            <a:off x="9969506" y="5208327"/>
            <a:ext cx="1268029" cy="1268029"/>
          </a:xfrm>
          <a:prstGeom prst="rect">
            <a:avLst/>
          </a:prstGeom>
        </p:spPr>
      </p:pic>
      <p:sp>
        <p:nvSpPr>
          <p:cNvPr id="22" name="TextovéPole 21">
            <a:extLst>
              <a:ext uri="{FF2B5EF4-FFF2-40B4-BE49-F238E27FC236}">
                <a16:creationId xmlns:a16="http://schemas.microsoft.com/office/drawing/2014/main" id="{E22A4FCD-600F-4ACD-9FEF-8F9DCEC80466}"/>
              </a:ext>
            </a:extLst>
          </p:cNvPr>
          <p:cNvSpPr txBox="1"/>
          <p:nvPr/>
        </p:nvSpPr>
        <p:spPr>
          <a:xfrm>
            <a:off x="9131436" y="4647070"/>
            <a:ext cx="2944167" cy="461665"/>
          </a:xfrm>
          <a:prstGeom prst="rect">
            <a:avLst/>
          </a:prstGeom>
          <a:noFill/>
        </p:spPr>
        <p:txBody>
          <a:bodyPr wrap="square" rtlCol="0">
            <a:spAutoFit/>
          </a:bodyPr>
          <a:lstStyle/>
          <a:p>
            <a:r>
              <a:rPr lang="cs-CZ" sz="2400" dirty="0">
                <a:latin typeface="Palatino Linotype" panose="02040502050505030304" pitchFamily="18" charset="0"/>
              </a:rPr>
              <a:t>DISSCUSSION…</a:t>
            </a:r>
            <a:endParaRPr lang="en-CA" sz="2400" dirty="0">
              <a:latin typeface="Palatino Linotype" panose="02040502050505030304" pitchFamily="18" charset="0"/>
            </a:endParaRPr>
          </a:p>
        </p:txBody>
      </p:sp>
    </p:spTree>
    <p:extLst>
      <p:ext uri="{BB962C8B-B14F-4D97-AF65-F5344CB8AC3E}">
        <p14:creationId xmlns:p14="http://schemas.microsoft.com/office/powerpoint/2010/main" val="18250192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ál">
  <a:themeElements>
    <a:clrScheme name="Integrá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á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á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1862</TotalTime>
  <Words>1000</Words>
  <Application>Microsoft Office PowerPoint</Application>
  <PresentationFormat>Širokoúhlá obrazovka</PresentationFormat>
  <Paragraphs>129</Paragraphs>
  <Slides>20</Slides>
  <Notes>0</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20</vt:i4>
      </vt:variant>
    </vt:vector>
  </HeadingPairs>
  <TitlesOfParts>
    <vt:vector size="29" baseType="lpstr">
      <vt:lpstr>Arial</vt:lpstr>
      <vt:lpstr>Calibri Light</vt:lpstr>
      <vt:lpstr>Palatino Linotype</vt:lpstr>
      <vt:lpstr>Times New Roman</vt:lpstr>
      <vt:lpstr>Tw Cen MT</vt:lpstr>
      <vt:lpstr>Tw Cen MT Condensed</vt:lpstr>
      <vt:lpstr>Wingdings</vt:lpstr>
      <vt:lpstr>Wingdings 3</vt:lpstr>
      <vt:lpstr>Integrál</vt:lpstr>
      <vt:lpstr>Prezentace aplikace PowerPoint</vt:lpstr>
      <vt:lpstr>Business &amp; Sustainability</vt:lpstr>
      <vt:lpstr>Business &amp; Sustainability</vt:lpstr>
      <vt:lpstr>Why companies should care?</vt:lpstr>
      <vt:lpstr>Business &amp; Sustainability</vt:lpstr>
      <vt:lpstr>relationship between CSR and CFP </vt:lpstr>
      <vt:lpstr>relationship between CSR and CFP </vt:lpstr>
      <vt:lpstr>… HOW TO INFORM stakeholders?</vt:lpstr>
      <vt:lpstr>HOWEVER … IT requires financial resources</vt:lpstr>
      <vt:lpstr>WHY TO INVEST IN csr? </vt:lpstr>
      <vt:lpstr>What about csr reporting? </vt:lpstr>
      <vt:lpstr>HOWEVER … IT requires financial resources</vt:lpstr>
      <vt:lpstr>non-satisfactory performance</vt:lpstr>
      <vt:lpstr>non-satisfactory performance</vt:lpstr>
      <vt:lpstr>satisfactory performance</vt:lpstr>
      <vt:lpstr>firms listed on stock exchanges</vt:lpstr>
      <vt:lpstr>ESG, SRI …</vt:lpstr>
      <vt:lpstr>Prezentace aplikace PowerPoint</vt:lpstr>
      <vt:lpstr>relationship between CSR and CFP </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MPH_COSR Business &amp; Sustainability  Ing. Jana Švecová </dc:title>
  <dc:creator>Janča</dc:creator>
  <cp:lastModifiedBy>Švecová Jana</cp:lastModifiedBy>
  <cp:revision>44</cp:revision>
  <dcterms:created xsi:type="dcterms:W3CDTF">2019-05-12T09:28:25Z</dcterms:created>
  <dcterms:modified xsi:type="dcterms:W3CDTF">2019-05-15T13:38:07Z</dcterms:modified>
</cp:coreProperties>
</file>