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2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8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9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5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71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4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0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29772-68D4-4988-9570-ACF15704073D}" type="datetimeFigureOut">
              <a:rPr lang="cs-CZ" smtClean="0"/>
              <a:t>5.4.2019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5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kofyh2bjhAhUFblAKHfL7DOkQjRx6BAgBEAU&amp;url=https%3A%2F%2Fwww.comindwork.com%2Fweekly%2F2017-07-10%2Fproductivity%2Fproduct-life-cycle-sales-vs-profit&amp;psig=AOvVaw0NFl5HwndnxNaId7QhZnVt&amp;ust=155454492357836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Doplněk k PLC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7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PLC a zisk</a:t>
            </a:r>
            <a:endParaRPr lang="cs-CZ" dirty="0"/>
          </a:p>
        </p:txBody>
      </p:sp>
      <p:sp>
        <p:nvSpPr>
          <p:cNvPr id="4" name="Oblouk 3"/>
          <p:cNvSpPr/>
          <p:nvPr/>
        </p:nvSpPr>
        <p:spPr>
          <a:xfrm>
            <a:off x="1835696" y="3140968"/>
            <a:ext cx="3312368" cy="1800200"/>
          </a:xfrm>
          <a:prstGeom prst="arc">
            <a:avLst>
              <a:gd name="adj1" fmla="val 10757932"/>
              <a:gd name="adj2" fmla="val 2606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>
            <a:off x="2065608" y="3429000"/>
            <a:ext cx="2434384" cy="1440160"/>
          </a:xfrm>
          <a:prstGeom prst="arc">
            <a:avLst>
              <a:gd name="adj1" fmla="val 11033086"/>
              <a:gd name="adj2" fmla="val 2129114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3059832" y="3140968"/>
            <a:ext cx="828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19872" y="2564904"/>
            <a:ext cx="0" cy="576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</p:cNvCxnSpPr>
          <p:nvPr/>
        </p:nvCxnSpPr>
        <p:spPr>
          <a:xfrm flipV="1">
            <a:off x="1836116" y="4041069"/>
            <a:ext cx="4104036" cy="2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1835696" y="2628527"/>
            <a:ext cx="0" cy="143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67544" y="27809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Prodeje</a:t>
            </a:r>
          </a:p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868649" y="3427259"/>
            <a:ext cx="82830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2353541"/>
            <a:ext cx="0" cy="10833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940152" y="41490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2868649" y="2852936"/>
            <a:ext cx="335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203848" y="285293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3419872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887063" y="3242593"/>
            <a:ext cx="522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PLC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85648" y="357965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Zisk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7664" y="4653136"/>
            <a:ext cx="75572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Poloha zenitu profitu (zisku) je posunuta v čase oproti </a:t>
            </a:r>
          </a:p>
          <a:p>
            <a:r>
              <a:rPr lang="cs-CZ" dirty="0" smtClean="0"/>
              <a:t>maximální poloze (zenitu) křivky PLC, což znamená, že maximálního zisku</a:t>
            </a:r>
          </a:p>
          <a:p>
            <a:r>
              <a:rPr lang="cs-CZ" dirty="0" smtClean="0"/>
              <a:t>bylo dosaženo dříve než došlo k saturaci, kdy už zisk začal klesat. Důvod je ten, </a:t>
            </a:r>
          </a:p>
          <a:p>
            <a:r>
              <a:rPr lang="cs-CZ" dirty="0" smtClean="0"/>
              <a:t>že   trh je saturovaný a prodejci se snaží udržet podíl na trhu (segment krav)</a:t>
            </a:r>
          </a:p>
          <a:p>
            <a:r>
              <a:rPr lang="cs-CZ" dirty="0" smtClean="0"/>
              <a:t>snižováním ceny a tedy i snižováním zisk, protože náklady většinou </a:t>
            </a:r>
          </a:p>
          <a:p>
            <a:r>
              <a:rPr lang="cs-CZ" dirty="0" smtClean="0"/>
              <a:t>zůstávají stejné nebo dokonce  rostou. 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979712" y="4061331"/>
            <a:ext cx="85896" cy="2724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717988" y="4303592"/>
            <a:ext cx="69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BEP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roduct life cycle - diagram and profit curv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389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9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Bod zvratu (BEP-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Point)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Určuje  minimální objem prodejů, od kterého podnik začne tvořit zisk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Při výpočtu BEP  se vychází z toho, že pokud prodeje pokryjí nutné fixní náklady (FN), pak každý další prodaný produkt vytváří zisk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BEP=FN/(Cena-VN/kus)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BEP=FN/Krycí příspěvek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Krycí příspěvek=	Cena-VN/ks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01317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Krycí příspěvek</a:t>
            </a:r>
            <a:r>
              <a:rPr lang="cs-CZ" dirty="0"/>
              <a:t> (</a:t>
            </a:r>
            <a:r>
              <a:rPr lang="cs-CZ" b="1" dirty="0"/>
              <a:t>příspěvková marže</a:t>
            </a:r>
            <a:r>
              <a:rPr lang="cs-CZ" dirty="0"/>
              <a:t>) je definován jako přebytek výnosů nad náklady, které lze těmto výnosům jednoznačně přidělit.</a:t>
            </a:r>
          </a:p>
          <a:p>
            <a:r>
              <a:rPr lang="cs-CZ" dirty="0" smtClean="0"/>
              <a:t>Nejvyužívanější </a:t>
            </a:r>
            <a:r>
              <a:rPr lang="cs-CZ" dirty="0"/>
              <a:t>podobou </a:t>
            </a:r>
            <a:r>
              <a:rPr lang="cs-CZ" b="1" dirty="0"/>
              <a:t>krycího příspěvku </a:t>
            </a:r>
            <a:r>
              <a:rPr lang="cs-CZ" dirty="0"/>
              <a:t>je přebytek výnosů nad variabilními náklady. Ten ukazuje, kolik přispívá jednotlivý výrobek, zboží apod. ke krytí fixních nákladů podniku a také k dosažení zisku. Je tedy rozhodující veličinou pro hodnocení výrobku.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189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Elementární 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Firma potřebuje zjistit, kolik výrobků musí minimálně prodat, jestliže její fixní náklady činí 700 000 Kč, variabilní náklady na 1 výrobek činí 750 Kč a prodejní cena je 1 400 Kč.</a:t>
            </a:r>
          </a:p>
          <a:p>
            <a:pPr lvl="3"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BEP   =      700 000/(1 400 – 750)  =  1 077 ks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Má smysl tento produkt vyrábět ?  </a:t>
            </a:r>
          </a:p>
          <a:p>
            <a:pPr>
              <a:lnSpc>
                <a:spcPct val="80000"/>
              </a:lnSpc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Pokud víme, že jsme schopni prodat </a:t>
            </a:r>
            <a:r>
              <a:rPr lang="cs-CZ" altLang="cs-CZ" sz="2000" dirty="0" err="1" smtClean="0"/>
              <a:t>max</a:t>
            </a:r>
            <a:r>
              <a:rPr lang="cs-CZ" altLang="cs-CZ" sz="2000" dirty="0" smtClean="0"/>
              <a:t> 1000 kusů výrobků a bod zvratu je 1077 kusů, pak je jasné, že se nebude tento výrobek prodávat pokud nezměníme náklady nebo cenu.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0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BEP</a:t>
            </a:r>
            <a:endParaRPr lang="cs-CZ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030679" y="1974646"/>
            <a:ext cx="6481762" cy="3925887"/>
            <a:chOff x="2141" y="10516"/>
            <a:chExt cx="7372" cy="4464"/>
          </a:xfrm>
        </p:grpSpPr>
        <p:sp>
          <p:nvSpPr>
            <p:cNvPr id="5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141" y="10516"/>
              <a:ext cx="7372" cy="4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3437" y="10516"/>
              <a:ext cx="1" cy="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437" y="14260"/>
              <a:ext cx="51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437" y="13684"/>
              <a:ext cx="47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3437" y="11956"/>
              <a:ext cx="4608" cy="230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3437" y="11236"/>
              <a:ext cx="4608" cy="2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3437" y="10516"/>
              <a:ext cx="4608" cy="37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149" y="14404"/>
              <a:ext cx="432" cy="2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013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309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605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757" y="14404"/>
              <a:ext cx="129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objem výroby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631" y="1339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631" y="1267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631" y="1195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631" y="1123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7 000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193" y="10594"/>
              <a:ext cx="1152" cy="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v tisících Kč</a:t>
              </a:r>
              <a:endParaRPr lang="cs-CZ" altLang="cs-CZ" sz="1200">
                <a:latin typeface="Arial" charset="0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1916954" y="6309320"/>
            <a:ext cx="526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Tržby </a:t>
            </a:r>
            <a:r>
              <a:rPr lang="cs-CZ" dirty="0" smtClean="0">
                <a:solidFill>
                  <a:srgbClr val="0070C0"/>
                </a:solidFill>
              </a:rPr>
              <a:t>Celkové náklady </a:t>
            </a:r>
            <a:r>
              <a:rPr lang="cs-CZ" dirty="0" smtClean="0"/>
              <a:t>Fixní náklady </a:t>
            </a:r>
            <a:r>
              <a:rPr lang="cs-CZ" dirty="0" smtClean="0">
                <a:solidFill>
                  <a:srgbClr val="00B050"/>
                </a:solidFill>
              </a:rPr>
              <a:t>Variabilní náklady 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3995936" y="1196752"/>
            <a:ext cx="552092" cy="2487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956376" y="26078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29" name="Přímá spojnice se šipkou 28"/>
          <p:cNvCxnSpPr>
            <a:stCxn id="27" idx="1"/>
          </p:cNvCxnSpPr>
          <p:nvPr/>
        </p:nvCxnSpPr>
        <p:spPr>
          <a:xfrm flipH="1" flipV="1">
            <a:off x="5868144" y="2564905"/>
            <a:ext cx="2088232" cy="227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03373" y="5642853"/>
            <a:ext cx="73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Ztráta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V="1">
            <a:off x="1187624" y="4365104"/>
            <a:ext cx="1944216" cy="1277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0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Výpočet pozice BEP pro jeden druh výrobku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jednotková </a:t>
            </a:r>
            <a:r>
              <a:rPr lang="cs-CZ" sz="1600" dirty="0"/>
              <a:t>marže (p – </a:t>
            </a:r>
            <a:r>
              <a:rPr lang="cs-CZ" sz="1600" dirty="0" err="1"/>
              <a:t>vj</a:t>
            </a:r>
            <a:r>
              <a:rPr lang="cs-CZ" sz="1600" dirty="0" smtClean="0"/>
              <a:t>) – s objemem výroby se zvětšuje </a:t>
            </a:r>
          </a:p>
          <a:p>
            <a:r>
              <a:rPr lang="cs-CZ" sz="1600" dirty="0"/>
              <a:t>T</a:t>
            </a:r>
            <a:r>
              <a:rPr lang="cs-CZ" sz="1600" dirty="0" smtClean="0"/>
              <a:t>C = celkové náklady </a:t>
            </a:r>
          </a:p>
          <a:p>
            <a:r>
              <a:rPr lang="cs-CZ" sz="1600" dirty="0" smtClean="0"/>
              <a:t>TR = celkové </a:t>
            </a:r>
            <a:r>
              <a:rPr lang="cs-CZ" sz="1600" dirty="0"/>
              <a:t>tržby </a:t>
            </a:r>
            <a:endParaRPr lang="cs-CZ" sz="1600" dirty="0" smtClean="0"/>
          </a:p>
          <a:p>
            <a:r>
              <a:rPr lang="cs-CZ" sz="1600" dirty="0" smtClean="0"/>
              <a:t>VC = celkové variabilní náklady</a:t>
            </a:r>
          </a:p>
          <a:p>
            <a:r>
              <a:rPr lang="cs-CZ" sz="1600" dirty="0" err="1" smtClean="0"/>
              <a:t>vj</a:t>
            </a:r>
            <a:r>
              <a:rPr lang="cs-CZ" sz="1600" dirty="0" smtClean="0"/>
              <a:t> = variabilní náklady na jednotku</a:t>
            </a:r>
            <a:endParaRPr lang="cs-CZ" sz="1600" dirty="0"/>
          </a:p>
          <a:p>
            <a:r>
              <a:rPr lang="cs-CZ" sz="1600" dirty="0" smtClean="0"/>
              <a:t>p= jednotková cena</a:t>
            </a:r>
          </a:p>
          <a:p>
            <a:r>
              <a:rPr lang="cs-CZ" sz="1600" dirty="0" smtClean="0"/>
              <a:t>q= množství </a:t>
            </a:r>
          </a:p>
          <a:p>
            <a:r>
              <a:rPr lang="cs-CZ" sz="1600" dirty="0" smtClean="0"/>
              <a:t>Z=profit  </a:t>
            </a:r>
          </a:p>
          <a:p>
            <a:pPr marL="0" indent="0">
              <a:buNone/>
            </a:pPr>
            <a:r>
              <a:rPr lang="cs-CZ" sz="1800" dirty="0" smtClean="0"/>
              <a:t>     </a:t>
            </a:r>
            <a:r>
              <a:rPr lang="cs-CZ" sz="1800" b="1" dirty="0" err="1" smtClean="0">
                <a:solidFill>
                  <a:srgbClr val="00B050"/>
                </a:solidFill>
              </a:rPr>
              <a:t>If</a:t>
            </a:r>
            <a:r>
              <a:rPr lang="cs-CZ" sz="1800" b="1" dirty="0" smtClean="0">
                <a:solidFill>
                  <a:srgbClr val="00B050"/>
                </a:solidFill>
              </a:rPr>
              <a:t> Z=0 </a:t>
            </a:r>
            <a:r>
              <a:rPr lang="cs-CZ" sz="1800" b="1" dirty="0" err="1" smtClean="0">
                <a:solidFill>
                  <a:srgbClr val="00B050"/>
                </a:solidFill>
              </a:rPr>
              <a:t>then</a:t>
            </a:r>
            <a:r>
              <a:rPr lang="cs-CZ" sz="18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sz="1800" dirty="0"/>
              <a:t>TC </a:t>
            </a:r>
            <a:r>
              <a:rPr lang="cs-CZ" sz="1800" dirty="0" smtClean="0"/>
              <a:t>= TR  (v BEP je zisk rovný nule)</a:t>
            </a:r>
            <a:endParaRPr lang="cs-CZ" sz="1800" dirty="0"/>
          </a:p>
          <a:p>
            <a:r>
              <a:rPr lang="cs-CZ" sz="1800" dirty="0"/>
              <a:t>TR = p ₓ q </a:t>
            </a:r>
            <a:r>
              <a:rPr lang="cs-CZ" sz="1800" dirty="0" smtClean="0"/>
              <a:t>celková tržba  </a:t>
            </a:r>
            <a:endParaRPr lang="cs-CZ" sz="1800" dirty="0"/>
          </a:p>
          <a:p>
            <a:r>
              <a:rPr lang="cs-CZ" sz="1800" dirty="0" smtClean="0"/>
              <a:t>TC = VC +FC (celkové náklady</a:t>
            </a:r>
            <a:endParaRPr lang="cs-CZ" sz="1800" dirty="0"/>
          </a:p>
          <a:p>
            <a:r>
              <a:rPr lang="cs-CZ" sz="1800" dirty="0"/>
              <a:t>TC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TR = p </a:t>
            </a:r>
            <a:r>
              <a:rPr lang="cs-CZ" sz="1800" dirty="0"/>
              <a:t>ₓ q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(p </a:t>
            </a:r>
            <a:r>
              <a:rPr lang="cs-CZ" sz="1800" dirty="0"/>
              <a:t>ₓ q) – (</a:t>
            </a:r>
            <a:r>
              <a:rPr lang="cs-CZ" sz="1800" dirty="0" err="1"/>
              <a:t>vj</a:t>
            </a:r>
            <a:r>
              <a:rPr lang="cs-CZ" sz="1800" dirty="0"/>
              <a:t> ₓ q) = FC </a:t>
            </a:r>
          </a:p>
          <a:p>
            <a:r>
              <a:rPr lang="cs-CZ" sz="1800" dirty="0"/>
              <a:t>q ₓ (p – </a:t>
            </a:r>
            <a:r>
              <a:rPr lang="cs-CZ" sz="1800" dirty="0" err="1"/>
              <a:t>vj</a:t>
            </a:r>
            <a:r>
              <a:rPr lang="cs-CZ" sz="1800" dirty="0"/>
              <a:t>) = FC → </a:t>
            </a:r>
            <a:r>
              <a:rPr lang="cs-CZ" sz="2600" b="1" dirty="0"/>
              <a:t>q = </a:t>
            </a:r>
            <a:r>
              <a:rPr lang="cs-CZ" sz="2600" b="1" dirty="0" smtClean="0"/>
              <a:t>FC/(p-</a:t>
            </a:r>
            <a:r>
              <a:rPr lang="cs-CZ" sz="2600" b="1" dirty="0" err="1" smtClean="0"/>
              <a:t>vj</a:t>
            </a:r>
            <a:r>
              <a:rPr lang="cs-CZ" sz="2600" b="1" dirty="0" smtClean="0"/>
              <a:t>)  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611551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373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Doplněk k PLC </vt:lpstr>
      <vt:lpstr>PLC a zisk</vt:lpstr>
      <vt:lpstr>Prezentace aplikace PowerPoint</vt:lpstr>
      <vt:lpstr>Bod zvratu (BEP-Break Even Point)</vt:lpstr>
      <vt:lpstr>Elementární příklad </vt:lpstr>
      <vt:lpstr>BEP</vt:lpstr>
      <vt:lpstr>Výpočet pozice BEP pro jeden druh výrobku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Doplněk k PLC</dc:title>
  <dc:creator>Skorkovsky Jaromir</dc:creator>
  <cp:lastModifiedBy>Skorkovsky Jaromir</cp:lastModifiedBy>
  <cp:revision>8</cp:revision>
  <dcterms:created xsi:type="dcterms:W3CDTF">2019-04-05T09:03:11Z</dcterms:created>
  <dcterms:modified xsi:type="dcterms:W3CDTF">2019-04-05T10:02:59Z</dcterms:modified>
</cp:coreProperties>
</file>