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5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ftwareadvice.com/manufacturing/#top-produc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twareadvice.com/erp/#top-product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 </a:t>
            </a:r>
            <a:r>
              <a:rPr lang="cs-CZ" dirty="0" err="1" smtClean="0"/>
              <a:t>runners</a:t>
            </a:r>
            <a:r>
              <a:rPr lang="cs-CZ" dirty="0" smtClean="0"/>
              <a:t>- obdoba GMQ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399" y="1412776"/>
            <a:ext cx="8229600" cy="310768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61058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Masters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56176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Leaders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61058" y="4823581"/>
            <a:ext cx="1699730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Conteders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Pacesetters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4653136"/>
            <a:ext cx="345235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Contender</a:t>
            </a:r>
            <a:r>
              <a:rPr lang="cs-CZ" dirty="0" smtClean="0"/>
              <a:t>- </a:t>
            </a:r>
            <a:r>
              <a:rPr lang="cs-CZ" sz="1400" dirty="0" smtClean="0"/>
              <a:t>uchazeč, protivník</a:t>
            </a:r>
          </a:p>
          <a:p>
            <a:r>
              <a:rPr lang="cs-CZ" dirty="0" err="1" smtClean="0"/>
              <a:t>Pacesetter</a:t>
            </a:r>
            <a:r>
              <a:rPr lang="cs-CZ" dirty="0" smtClean="0"/>
              <a:t>= </a:t>
            </a:r>
            <a:r>
              <a:rPr lang="cs-CZ" sz="1400" dirty="0"/>
              <a:t>tahoun, společnost udávající </a:t>
            </a:r>
            <a:endParaRPr lang="cs-CZ" sz="1400" dirty="0" smtClean="0"/>
          </a:p>
          <a:p>
            <a:r>
              <a:rPr lang="cs-CZ" sz="1400" dirty="0" smtClean="0"/>
              <a:t>                             směr </a:t>
            </a:r>
            <a:r>
              <a:rPr lang="cs-CZ" sz="1400" dirty="0"/>
              <a:t>vývoje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61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Frontrunners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https://www.softwareadvice.com/manufacturing/#</a:t>
            </a:r>
            <a:r>
              <a:rPr lang="cs-CZ" sz="1800" dirty="0" smtClean="0">
                <a:hlinkClick r:id="rId2"/>
              </a:rPr>
              <a:t>top-products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204864"/>
            <a:ext cx="5298390" cy="427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Evaluations</a:t>
            </a:r>
            <a:r>
              <a:rPr lang="cs-CZ" dirty="0" smtClean="0"/>
              <a:t> and </a:t>
            </a:r>
            <a:r>
              <a:rPr lang="cs-CZ" dirty="0" err="1" smtClean="0"/>
              <a:t>review</a:t>
            </a:r>
            <a:r>
              <a:rPr lang="cs-CZ" dirty="0" smtClean="0"/>
              <a:t> and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 smtClean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it is very easy to </a:t>
            </a:r>
            <a:r>
              <a:rPr lang="cs-CZ" sz="2100" dirty="0" smtClean="0">
                <a:solidFill>
                  <a:srgbClr val="FF0000"/>
                </a:solidFill>
              </a:rPr>
              <a:t>N</a:t>
            </a:r>
            <a:r>
              <a:rPr lang="en-US" sz="2100" dirty="0" err="1" smtClean="0">
                <a:solidFill>
                  <a:srgbClr val="FF0000"/>
                </a:solidFill>
              </a:rPr>
              <a:t>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 smtClean="0"/>
              <a:t>Pros – </a:t>
            </a:r>
            <a:r>
              <a:rPr lang="cs-CZ" sz="2000" dirty="0" err="1" smtClean="0"/>
              <a:t>calculated</a:t>
            </a:r>
            <a:r>
              <a:rPr lang="cs-CZ" sz="2000" dirty="0" smtClean="0"/>
              <a:t> </a:t>
            </a:r>
            <a:r>
              <a:rPr lang="cs-CZ" sz="2000" dirty="0" err="1" smtClean="0"/>
              <a:t>fields</a:t>
            </a:r>
            <a:r>
              <a:rPr lang="cs-CZ" sz="2000" dirty="0" smtClean="0"/>
              <a:t>, </a:t>
            </a:r>
            <a:r>
              <a:rPr lang="cs-CZ" sz="2000" dirty="0" err="1" smtClean="0"/>
              <a:t>integration</a:t>
            </a:r>
            <a:r>
              <a:rPr lang="cs-CZ" sz="2000" dirty="0" smtClean="0"/>
              <a:t> to MS </a:t>
            </a:r>
            <a:r>
              <a:rPr lang="cs-CZ" sz="2000" dirty="0" err="1" smtClean="0"/>
              <a:t>office</a:t>
            </a:r>
            <a:r>
              <a:rPr lang="cs-CZ" sz="2000" dirty="0" smtClean="0"/>
              <a:t>,…</a:t>
            </a:r>
            <a:endParaRPr lang="cs-CZ" sz="2000" dirty="0" smtClean="0"/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 smtClean="0"/>
              <a:t>Pros </a:t>
            </a:r>
            <a:r>
              <a:rPr lang="cs-CZ" sz="2000" dirty="0" smtClean="0"/>
              <a:t>– very </a:t>
            </a:r>
            <a:r>
              <a:rPr lang="cs-CZ" sz="2000" dirty="0" err="1" smtClean="0"/>
              <a:t>good</a:t>
            </a:r>
            <a:r>
              <a:rPr lang="cs-CZ" sz="2000" dirty="0" smtClean="0"/>
              <a:t> database and technology </a:t>
            </a:r>
            <a:r>
              <a:rPr lang="cs-CZ" sz="2000" dirty="0" err="1" smtClean="0"/>
              <a:t>concepts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 smtClean="0"/>
              <a:t>CUSTOMER SUPPORT</a:t>
            </a:r>
          </a:p>
          <a:p>
            <a:pPr lvl="1"/>
            <a:r>
              <a:rPr lang="cs-CZ" sz="2000" dirty="0"/>
              <a:t>Pros </a:t>
            </a:r>
            <a:r>
              <a:rPr lang="cs-CZ" sz="2000" dirty="0" smtClean="0"/>
              <a:t> - </a:t>
            </a:r>
            <a:r>
              <a:rPr lang="cs-CZ" sz="2000" dirty="0" err="1" smtClean="0"/>
              <a:t>good</a:t>
            </a:r>
            <a:r>
              <a:rPr lang="cs-CZ" sz="2000" dirty="0" smtClean="0"/>
              <a:t> </a:t>
            </a:r>
            <a:r>
              <a:rPr lang="cs-CZ" sz="2000" dirty="0" err="1" smtClean="0"/>
              <a:t>trainiong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Navision </a:t>
            </a:r>
            <a:r>
              <a:rPr lang="cs-CZ" sz="2000" dirty="0" err="1" smtClean="0"/>
              <a:t>Solution</a:t>
            </a:r>
            <a:r>
              <a:rPr lang="cs-CZ" sz="2000" dirty="0" smtClean="0"/>
              <a:t> center </a:t>
            </a:r>
            <a:r>
              <a:rPr lang="cs-CZ" sz="2000" dirty="0" err="1" smtClean="0"/>
              <a:t>employees</a:t>
            </a:r>
            <a:endParaRPr lang="cs-CZ" sz="2000" dirty="0"/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</a:t>
            </a:r>
            <a:r>
              <a:rPr lang="cs-CZ" sz="2400" b="1" dirty="0" smtClean="0"/>
              <a:t>MONEY</a:t>
            </a:r>
          </a:p>
          <a:p>
            <a:pPr lvl="1"/>
            <a:r>
              <a:rPr lang="cs-CZ" sz="2000" dirty="0" smtClean="0"/>
              <a:t>Pros -   Stability</a:t>
            </a:r>
            <a:endParaRPr lang="cs-CZ" sz="2000" dirty="0"/>
          </a:p>
          <a:p>
            <a:pPr marL="400050" lvl="2" indent="0">
              <a:buNone/>
            </a:pPr>
            <a:r>
              <a:rPr lang="cs-CZ" sz="2100" dirty="0" smtClean="0"/>
              <a:t>  -   </a:t>
            </a:r>
            <a:r>
              <a:rPr lang="cs-CZ" sz="2100" dirty="0" err="1" smtClean="0"/>
              <a:t>Cons</a:t>
            </a:r>
            <a:r>
              <a:rPr lang="cs-CZ" sz="2100" dirty="0" smtClean="0"/>
              <a:t> </a:t>
            </a:r>
            <a:r>
              <a:rPr lang="cs-CZ" sz="2100" dirty="0" smtClean="0"/>
              <a:t>- </a:t>
            </a:r>
            <a:r>
              <a:rPr lang="en-US" sz="2000" dirty="0" smtClean="0"/>
              <a:t>Often </a:t>
            </a:r>
            <a:r>
              <a:rPr lang="en-US" sz="2000" dirty="0"/>
              <a:t>bad advice is received, where the </a:t>
            </a:r>
            <a:r>
              <a:rPr lang="cs-CZ" sz="2000" dirty="0"/>
              <a:t>NAV</a:t>
            </a:r>
            <a:r>
              <a:rPr lang="en-US" sz="2000" dirty="0"/>
              <a:t> </a:t>
            </a:r>
            <a:r>
              <a:rPr lang="en-US" sz="2000" dirty="0"/>
              <a:t>consultants don't even know </a:t>
            </a:r>
            <a:r>
              <a:rPr lang="cs-CZ" sz="2000" dirty="0" smtClean="0"/>
              <a:t> 	          </a:t>
            </a:r>
            <a:r>
              <a:rPr lang="en-US" sz="2000" dirty="0" smtClean="0"/>
              <a:t>how </a:t>
            </a:r>
            <a:r>
              <a:rPr lang="en-US" sz="2000" dirty="0"/>
              <a:t>their own system </a:t>
            </a:r>
            <a:r>
              <a:rPr lang="en-US" sz="2000" dirty="0"/>
              <a:t>works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Example</a:t>
            </a:r>
            <a:r>
              <a:rPr lang="cs-CZ" sz="2000" dirty="0"/>
              <a:t>)</a:t>
            </a:r>
            <a:endParaRPr lang="cs-CZ" sz="2000" dirty="0"/>
          </a:p>
          <a:p>
            <a:pPr lvl="1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627583" cy="538982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44423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https://www.softwareadvice.com/erp/#</a:t>
            </a:r>
            <a:r>
              <a:rPr lang="cs-CZ" dirty="0" smtClean="0">
                <a:hlinkClick r:id="rId3"/>
              </a:rPr>
              <a:t>top-product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Positioning Technology Players Within a Specific Market</a:t>
            </a:r>
          </a:p>
          <a:p>
            <a:r>
              <a:rPr lang="en-ZA" dirty="0" smtClean="0"/>
              <a:t>Giving you a wide-angle view of the relative positions of the market's competitors</a:t>
            </a:r>
          </a:p>
          <a:p>
            <a:r>
              <a:rPr lang="en-ZA" dirty="0" smtClean="0"/>
              <a:t>Helps to digest how well technology providers are executing against their stated vis</a:t>
            </a:r>
            <a:r>
              <a:rPr lang="en-US" dirty="0" smtClean="0"/>
              <a:t>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Agenda </a:t>
            </a:r>
            <a:r>
              <a:rPr lang="cs-CZ" dirty="0" smtClean="0"/>
              <a:t>k magické matici (GMQ)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Po</a:t>
            </a:r>
            <a:r>
              <a:rPr lang="cs-CZ" sz="2800" dirty="0" err="1" smtClean="0"/>
              <a:t>zice</a:t>
            </a:r>
            <a:r>
              <a:rPr lang="cs-CZ" sz="2800" dirty="0" smtClean="0"/>
              <a:t> technologických hráčů na specifickém trhu </a:t>
            </a:r>
            <a:endParaRPr lang="en-ZA" sz="2800" dirty="0" smtClean="0"/>
          </a:p>
          <a:p>
            <a:r>
              <a:rPr lang="cs-CZ" sz="2800" dirty="0" smtClean="0"/>
              <a:t>Reprezentuje široký úhel pohledu na relativní pozici konkurenčních poskytovatelů technologií na vybraném trhu </a:t>
            </a:r>
            <a:r>
              <a:rPr lang="en-ZA" sz="2800" dirty="0" smtClean="0"/>
              <a:t> </a:t>
            </a:r>
            <a:r>
              <a:rPr lang="cs-CZ" sz="2800" dirty="0" smtClean="0"/>
              <a:t> </a:t>
            </a:r>
            <a:endParaRPr lang="en-ZA" sz="2800" dirty="0" smtClean="0"/>
          </a:p>
          <a:p>
            <a:r>
              <a:rPr lang="cs-CZ" sz="2800" dirty="0" smtClean="0"/>
              <a:t>Zlepšuje přehled o tom, jak technologičtí hráči plní své předem stanovené vize</a:t>
            </a:r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8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-681817" y="3332090"/>
            <a:ext cx="4507466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r>
              <a:rPr lang="cs-CZ" sz="1400" dirty="0" smtClean="0"/>
              <a:t>- schopnost řídit procesy 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983619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Completeness of </a:t>
            </a:r>
            <a:r>
              <a:rPr lang="en-US" sz="1400" b="1" dirty="0" smtClean="0">
                <a:solidFill>
                  <a:srgbClr val="FF0000"/>
                </a:solidFill>
              </a:rPr>
              <a:t>vision</a:t>
            </a:r>
            <a:r>
              <a:rPr lang="cs-CZ" sz="1400" b="1" dirty="0" smtClean="0">
                <a:solidFill>
                  <a:srgbClr val="FF0000"/>
                </a:solidFill>
              </a:rPr>
              <a:t> =Úplnost vize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1823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 smtClean="0"/>
              <a:t>Niche</a:t>
            </a:r>
            <a:r>
              <a:rPr lang="cs-CZ" sz="1400" b="1" dirty="0" smtClean="0"/>
              <a:t>=mezera na trhu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</a:t>
            </a:r>
            <a:r>
              <a:rPr lang="cs-CZ" dirty="0" smtClean="0"/>
              <a:t>- </a:t>
            </a:r>
            <a:r>
              <a:rPr lang="cs-CZ" sz="1200" b="1" dirty="0" err="1" smtClean="0">
                <a:solidFill>
                  <a:srgbClr val="FF0000"/>
                </a:solidFill>
              </a:rPr>
              <a:t>czech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version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</a:t>
            </a:r>
            <a:r>
              <a:rPr lang="cs-CZ" sz="2400" dirty="0" smtClean="0"/>
              <a:t> </a:t>
            </a:r>
            <a:r>
              <a:rPr lang="cs-CZ" sz="1300" b="1" dirty="0" smtClean="0">
                <a:solidFill>
                  <a:srgbClr val="FF0000"/>
                </a:solidFill>
              </a:rPr>
              <a:t>(make </a:t>
            </a:r>
            <a:r>
              <a:rPr lang="cs-CZ" sz="1300" b="1" dirty="0" err="1" smtClean="0">
                <a:solidFill>
                  <a:srgbClr val="FF0000"/>
                </a:solidFill>
              </a:rPr>
              <a:t>money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now</a:t>
            </a:r>
            <a:r>
              <a:rPr lang="cs-CZ" sz="1300" b="1" dirty="0" smtClean="0">
                <a:solidFill>
                  <a:srgbClr val="FF0000"/>
                </a:solidFill>
              </a:rPr>
              <a:t> and in </a:t>
            </a:r>
            <a:r>
              <a:rPr lang="cs-CZ" sz="1300" b="1" dirty="0" err="1" smtClean="0">
                <a:solidFill>
                  <a:srgbClr val="FF0000"/>
                </a:solidFill>
              </a:rPr>
              <a:t>the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future</a:t>
            </a:r>
            <a:r>
              <a:rPr lang="cs-CZ" sz="1300" b="1" dirty="0" smtClean="0">
                <a:solidFill>
                  <a:srgbClr val="FF0000"/>
                </a:solidFill>
              </a:rPr>
              <a:t>- TOC </a:t>
            </a:r>
            <a:r>
              <a:rPr lang="cs-CZ" sz="1300" b="1" dirty="0" err="1" smtClean="0">
                <a:solidFill>
                  <a:srgbClr val="FF0000"/>
                </a:solidFill>
              </a:rPr>
              <a:t>statement</a:t>
            </a:r>
            <a:r>
              <a:rPr lang="cs-CZ" sz="1300" b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Vysvětlivky ke kvadrantům GMQ matice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Vůdci</a:t>
            </a:r>
            <a:r>
              <a:rPr lang="cs-CZ" sz="2400" dirty="0" smtClean="0"/>
              <a:t> své stávající vize plní dobře a </a:t>
            </a:r>
            <a:r>
              <a:rPr lang="cs-CZ" sz="2400" dirty="0"/>
              <a:t>mají dobrou pozici pro zítřek (vydělávají nyní a v budoucnu prohlášení TOC</a:t>
            </a:r>
            <a:r>
              <a:rPr lang="cs-CZ" sz="2400" dirty="0" smtClean="0"/>
              <a:t>).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300" b="1" dirty="0" smtClean="0">
                <a:solidFill>
                  <a:srgbClr val="FF0000"/>
                </a:solidFill>
              </a:rPr>
              <a:t>           (</a:t>
            </a:r>
            <a:r>
              <a:rPr lang="cs-CZ" sz="1300" b="1" dirty="0">
                <a:solidFill>
                  <a:srgbClr val="FF0000"/>
                </a:solidFill>
              </a:rPr>
              <a:t>make </a:t>
            </a:r>
            <a:r>
              <a:rPr lang="cs-CZ" sz="1300" b="1" dirty="0" err="1">
                <a:solidFill>
                  <a:srgbClr val="FF0000"/>
                </a:solidFill>
              </a:rPr>
              <a:t>money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now</a:t>
            </a:r>
            <a:r>
              <a:rPr lang="cs-CZ" sz="1300" b="1" dirty="0">
                <a:solidFill>
                  <a:srgbClr val="FF0000"/>
                </a:solidFill>
              </a:rPr>
              <a:t> and in </a:t>
            </a:r>
            <a:r>
              <a:rPr lang="cs-CZ" sz="1300" b="1" dirty="0" err="1">
                <a:solidFill>
                  <a:srgbClr val="FF0000"/>
                </a:solidFill>
              </a:rPr>
              <a:t>the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future</a:t>
            </a:r>
            <a:r>
              <a:rPr lang="cs-CZ" sz="1300" b="1" dirty="0">
                <a:solidFill>
                  <a:srgbClr val="FF0000"/>
                </a:solidFill>
              </a:rPr>
              <a:t>- TOC </a:t>
            </a:r>
            <a:r>
              <a:rPr lang="cs-CZ" sz="1300" b="1" dirty="0" err="1">
                <a:solidFill>
                  <a:srgbClr val="FF0000"/>
                </a:solidFill>
              </a:rPr>
              <a:t>statement</a:t>
            </a:r>
            <a:r>
              <a:rPr lang="cs-CZ" sz="1300" b="1" dirty="0">
                <a:solidFill>
                  <a:srgbClr val="FF0000"/>
                </a:solidFill>
              </a:rPr>
              <a:t>)</a:t>
            </a:r>
            <a:r>
              <a:rPr lang="en-US" sz="1300" dirty="0"/>
              <a:t>.</a:t>
            </a:r>
            <a:endParaRPr lang="cs-CZ" sz="1300" dirty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/>
              <a:t>Vizionář</a:t>
            </a:r>
            <a:r>
              <a:rPr lang="cs-CZ" sz="2400" dirty="0"/>
              <a:t>i </a:t>
            </a:r>
            <a:r>
              <a:rPr lang="cs-CZ" sz="2400" dirty="0" smtClean="0"/>
              <a:t>rozumí co se na trhu děje nebo </a:t>
            </a:r>
            <a:r>
              <a:rPr lang="cs-CZ" sz="2400" dirty="0"/>
              <a:t>mají vizi </a:t>
            </a:r>
            <a:r>
              <a:rPr lang="cs-CZ" sz="2400" dirty="0" smtClean="0"/>
              <a:t>jak se dají změnit  tržní pravidla, </a:t>
            </a:r>
            <a:r>
              <a:rPr lang="cs-CZ" sz="2400" dirty="0"/>
              <a:t>ale ještě nevedou </a:t>
            </a:r>
            <a:r>
              <a:rPr lang="cs-CZ" sz="2400" dirty="0" smtClean="0"/>
              <a:t>dobře při realizaci  svých vizí (klasický problém start-</a:t>
            </a:r>
            <a:r>
              <a:rPr lang="cs-CZ" sz="2400" dirty="0" err="1" smtClean="0"/>
              <a:t>upů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„</a:t>
            </a:r>
            <a:r>
              <a:rPr lang="cs-CZ" sz="2400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“ hráči </a:t>
            </a:r>
            <a:r>
              <a:rPr lang="cs-CZ" sz="2400" dirty="0" smtClean="0"/>
              <a:t>(ti co okupují menší segmenty trhu) jsou ve svých pozicích úspěšní , ale k inovacím, které by je v konkurenčním boji posílily mají daleko 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r>
              <a:rPr lang="cs-CZ" sz="2400" b="1" dirty="0" smtClean="0">
                <a:solidFill>
                  <a:srgbClr val="0070C0"/>
                </a:solidFill>
              </a:rPr>
              <a:t>Vyzývatelé</a:t>
            </a:r>
            <a:r>
              <a:rPr lang="cs-CZ" sz="2400" dirty="0" smtClean="0"/>
              <a:t>  řídí dobře svoje procesy (druhá vrstva BSC)  a v současnosti dominují  velkému </a:t>
            </a:r>
            <a:r>
              <a:rPr lang="cs-CZ" sz="2400" dirty="0"/>
              <a:t>segmentu, ale neprokazují pochopení směru </a:t>
            </a:r>
            <a:r>
              <a:rPr lang="cs-CZ" sz="2400" dirty="0" smtClean="0"/>
              <a:t>trhu – vysoká míra rigidity, malá míra inovací, kosmetické úpravy stávajících technologií….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64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509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Gartner Magic Quadrant Tool</vt:lpstr>
      <vt:lpstr>Agenda related to MQ Matrix</vt:lpstr>
      <vt:lpstr>Agenda k magické matici (GMQ)</vt:lpstr>
      <vt:lpstr>MQ Matrix</vt:lpstr>
      <vt:lpstr>MQ Matrix explanation- czech version next slide </vt:lpstr>
      <vt:lpstr>Vysvětlivky ke kvadrantům GMQ matice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Front runners- obdoba GMQ</vt:lpstr>
      <vt:lpstr>Frontrunners for manufacturing SW</vt:lpstr>
      <vt:lpstr>Evaluations and review and templates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17</cp:revision>
  <dcterms:created xsi:type="dcterms:W3CDTF">2013-04-18T08:23:35Z</dcterms:created>
  <dcterms:modified xsi:type="dcterms:W3CDTF">2019-04-05T08:20:53Z</dcterms:modified>
</cp:coreProperties>
</file>